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300" r:id="rId3"/>
    <p:sldId id="301" r:id="rId4"/>
    <p:sldId id="302" r:id="rId5"/>
    <p:sldId id="305" r:id="rId6"/>
    <p:sldId id="306" r:id="rId7"/>
    <p:sldId id="307" r:id="rId8"/>
    <p:sldId id="309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>
        <p:scale>
          <a:sx n="90" d="100"/>
          <a:sy n="90" d="100"/>
        </p:scale>
        <p:origin x="-1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E529A-D346-431C-B920-6259D6A1651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77EE2-33BB-4B14-8EBB-833E2D23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812BF-A86F-45F9-800C-E1EBCD86207D}" type="slidenum">
              <a:rPr lang="ko-KR" altLang="en-US" smtClean="0">
                <a:solidFill>
                  <a:srgbClr val="000000"/>
                </a:solidFill>
                <a:cs typeface="윤고딕130"/>
              </a:rPr>
              <a:pPr/>
              <a:t>1</a:t>
            </a:fld>
            <a:endParaRPr lang="en-US" altLang="ko-KR" smtClean="0">
              <a:solidFill>
                <a:srgbClr val="000000"/>
              </a:solidFill>
              <a:cs typeface="윤고딕13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05826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" name="Freeform 17"/>
          <p:cNvSpPr>
            <a:spLocks/>
          </p:cNvSpPr>
          <p:nvPr/>
        </p:nvSpPr>
        <p:spPr bwMode="auto">
          <a:xfrm>
            <a:off x="10880970" y="2103438"/>
            <a:ext cx="1312985" cy="3622675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2032"/>
              </a:cxn>
              <a:cxn ang="0">
                <a:pos x="661" y="224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9893" y="3313113"/>
            <a:ext cx="9065846" cy="366712"/>
          </a:xfrm>
          <a:ln/>
        </p:spPr>
        <p:txBody>
          <a:bodyPr/>
          <a:lstStyle>
            <a:lvl1pPr>
              <a:defRPr sz="2400">
                <a:solidFill>
                  <a:srgbClr val="10399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1846" y="3819526"/>
            <a:ext cx="8534400" cy="369332"/>
          </a:xfrm>
          <a:ln algn="ctr"/>
        </p:spPr>
        <p:txBody>
          <a:bodyPr/>
          <a:lstStyle>
            <a:lvl1pPr>
              <a:defRPr sz="2400">
                <a:solidFill>
                  <a:srgbClr val="103991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7"/>
            <a:ext cx="6105525" cy="138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822715" y="1711326"/>
            <a:ext cx="1661993" cy="110799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11AF3-FD7C-4C0E-8E51-D9188F33BE1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899933" y="360364"/>
            <a:ext cx="584775" cy="2446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83067" y="360364"/>
            <a:ext cx="1107996" cy="2446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CE240-EAC9-4A22-87D9-FECD5EA93B9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5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538" y="214291"/>
            <a:ext cx="11228400" cy="496869"/>
          </a:xfrm>
        </p:spPr>
        <p:txBody>
          <a:bodyPr anchor="b">
            <a:no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4539" y="1052736"/>
            <a:ext cx="10892692" cy="5329014"/>
          </a:xfrm>
        </p:spPr>
        <p:txBody>
          <a:bodyPr>
            <a:normAutofit/>
          </a:bodyPr>
          <a:lstStyle>
            <a:lvl1pPr marL="182563" indent="-182563">
              <a:lnSpc>
                <a:spcPct val="150000"/>
              </a:lnSpc>
              <a:buFont typeface="Arial" pitchFamily="34" charset="0"/>
              <a:buChar char="■"/>
              <a:defRPr sz="1800"/>
            </a:lvl1pPr>
            <a:lvl2pPr marL="447675" indent="-125413">
              <a:lnSpc>
                <a:spcPct val="150000"/>
              </a:lnSpc>
              <a:defRPr sz="1600"/>
            </a:lvl2pPr>
            <a:lvl3pPr marL="803275" indent="-173038">
              <a:lnSpc>
                <a:spcPct val="150000"/>
              </a:lnSpc>
              <a:defRPr sz="1100"/>
            </a:lvl3pPr>
            <a:lvl4pPr marL="985838" indent="-173038">
              <a:lnSpc>
                <a:spcPct val="150000"/>
              </a:lnSpc>
              <a:defRPr sz="1100"/>
            </a:lvl4pPr>
            <a:lvl5pPr marL="985838" indent="-173038"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1BAA2-4BFC-47F2-8F77-B71FCDCC489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5992"/>
            <a:ext cx="12192000" cy="1285884"/>
          </a:xfrm>
        </p:spPr>
        <p:txBody>
          <a:bodyPr anchor="b">
            <a:noAutofit/>
          </a:bodyPr>
          <a:lstStyle>
            <a:lvl1pPr algn="ctr">
              <a:defRPr sz="6600" b="0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0960" y="5764419"/>
            <a:ext cx="103632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13C-E40F-4F73-843C-E32AC7BEC65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54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538" y="360363"/>
            <a:ext cx="11228400" cy="496800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4539" y="1711326"/>
            <a:ext cx="5320322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2431" y="1711326"/>
            <a:ext cx="5322277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5322F-257C-4365-A83C-427EE69E1EB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7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28400" cy="496800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805543"/>
            <a:ext cx="5386754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805543"/>
            <a:ext cx="5388708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BC0F7-0793-49DA-BE2B-CD91458C1B7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14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538" y="360364"/>
            <a:ext cx="11228400" cy="4968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C73FC-4FEC-4641-82AC-D97F6BC9C91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5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5C642C-5006-4565-BF8F-7038849047A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85424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27323"/>
            <a:ext cx="4011247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1908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1D7DC-B070-4F5F-8559-D8E8A87BE8B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938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55A5-8FEE-4E63-8D9A-45641DA5EACD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00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4539" y="360364"/>
            <a:ext cx="10830169" cy="29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539" y="1711326"/>
            <a:ext cx="1083016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Normal Text</a:t>
            </a:r>
          </a:p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First level</a:t>
            </a:r>
          </a:p>
          <a:p>
            <a:pPr lvl="2"/>
            <a:r>
              <a:rPr lang="en-US" altLang="ko-KR" smtClean="0"/>
              <a:t>Second level</a:t>
            </a:r>
          </a:p>
          <a:p>
            <a:pPr lvl="3"/>
            <a:r>
              <a:rPr lang="en-US" altLang="ko-KR" smtClean="0"/>
              <a:t>Third level</a:t>
            </a:r>
          </a:p>
          <a:p>
            <a:pPr lvl="4"/>
            <a:r>
              <a:rPr lang="en-US" altLang="ko-KR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5815" y="6597650"/>
            <a:ext cx="2540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sz="800" smtClean="0">
                <a:solidFill>
                  <a:srgbClr val="333333"/>
                </a:solidFill>
                <a:ea typeface="윤고딕130" pitchFamily="18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7BE052-26D5-498C-89E1-CE738982A2C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93135" y="652838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Noto Sans CJK SC Regular" pitchFamily="34" charset="-122"/>
                <a:ea typeface="Noto Sans CJK SC Regular" pitchFamily="34" charset="-122"/>
              </a:rPr>
              <a:t>秦皇岛市西港区人民武装部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4" y="6221829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+mj-lt"/>
          <a:ea typeface="+mj-ea"/>
          <a:cs typeface="윤고딕15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9pPr>
    </p:titleStyle>
    <p:bodyStyle>
      <a:lvl1pPr marL="342900" indent="-342900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윤고딕130"/>
        </a:defRPr>
      </a:lvl1pPr>
      <a:lvl2pPr marL="104775" indent="-103188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윤고딕130"/>
        </a:defRPr>
      </a:lvl2pPr>
      <a:lvl3pPr marL="209550" indent="-103188" algn="l" defTabSz="936625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윤고딕130"/>
        </a:defRPr>
      </a:lvl3pPr>
      <a:lvl4pPr marL="314325" indent="-103188" algn="l" defTabSz="936625" rtl="0" eaLnBrk="0" fontAlgn="base" hangingPunct="0">
        <a:spcBef>
          <a:spcPct val="0"/>
        </a:spcBef>
        <a:spcAft>
          <a:spcPct val="0"/>
        </a:spcAft>
        <a:buChar char="·"/>
        <a:defRPr sz="1200">
          <a:solidFill>
            <a:schemeClr val="tx1"/>
          </a:solidFill>
          <a:latin typeface="+mn-lt"/>
          <a:ea typeface="+mn-ea"/>
          <a:cs typeface="윤고딕130"/>
        </a:defRPr>
      </a:lvl4pPr>
      <a:lvl5pPr marL="4206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  <a:cs typeface="윤고딕130"/>
        </a:defRPr>
      </a:lvl5pPr>
      <a:lvl6pPr marL="8778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6pPr>
      <a:lvl7pPr marL="13350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7pPr>
      <a:lvl8pPr marL="17922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8pPr>
      <a:lvl9pPr marL="22494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doopro.doosaninfracore.cn:8080/pdms/index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8318" y="4835525"/>
            <a:ext cx="3141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dirty="0" smtClean="0">
                <a:solidFill>
                  <a:srgbClr val="0083C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2018.05.01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83C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秦皇岛市西港区人民武装部</a:t>
            </a:r>
            <a:endParaRPr lang="en-US" altLang="ko-KR" sz="1400" dirty="0">
              <a:solidFill>
                <a:srgbClr val="0083C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124" name="Text Box 15"/>
          <p:cNvSpPr txBox="1">
            <a:spLocks noChangeArrowheads="1"/>
          </p:cNvSpPr>
          <p:nvPr/>
        </p:nvSpPr>
        <p:spPr bwMode="auto">
          <a:xfrm>
            <a:off x="9648826" y="111126"/>
            <a:ext cx="1336675" cy="257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86886" tIns="43443" rIns="86886" bIns="43443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Confidential</a:t>
            </a:r>
          </a:p>
        </p:txBody>
      </p:sp>
      <p:sp>
        <p:nvSpPr>
          <p:cNvPr id="20483" name="제목 8"/>
          <p:cNvSpPr>
            <a:spLocks noGrp="1"/>
          </p:cNvSpPr>
          <p:nvPr>
            <p:ph type="ctrTitle"/>
          </p:nvPr>
        </p:nvSpPr>
        <p:spPr>
          <a:xfrm>
            <a:off x="1218318" y="3271134"/>
            <a:ext cx="8784998" cy="1292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PDMS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系统培训资料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档案管理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V1.0</a:t>
            </a:r>
            <a:endParaRPr lang="ko-KR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2554"/>
              </p:ext>
            </p:extLst>
          </p:nvPr>
        </p:nvGraphicFramePr>
        <p:xfrm>
          <a:off x="731550" y="1222248"/>
          <a:ext cx="7668872" cy="946404"/>
        </p:xfrm>
        <a:graphic>
          <a:graphicData uri="http://schemas.openxmlformats.org/drawingml/2006/table">
            <a:tbl>
              <a:tblPr/>
              <a:tblGrid>
                <a:gridCol w="1639861"/>
                <a:gridCol w="6029011"/>
              </a:tblGrid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文档名称</a:t>
                      </a:r>
                      <a:endParaRPr lang="zh-CN" sz="18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操作手册</a:t>
                      </a:r>
                      <a:endParaRPr lang="zh-CN" sz="18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文档代码</a:t>
                      </a:r>
                      <a:endParaRPr lang="zh-CN" sz="18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微软雅黑"/>
                          <a:cs typeface="宋体"/>
                        </a:rPr>
                        <a:t>PDMS_01</a:t>
                      </a:r>
                      <a:endParaRPr lang="zh-CN" sz="18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文档描述</a:t>
                      </a:r>
                      <a:endParaRPr lang="zh-CN" sz="18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微软雅黑"/>
                          <a:cs typeface="Arial"/>
                        </a:rPr>
                        <a:t>PDMS_Guide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微软雅黑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99816"/>
              </p:ext>
            </p:extLst>
          </p:nvPr>
        </p:nvGraphicFramePr>
        <p:xfrm>
          <a:off x="731550" y="2807730"/>
          <a:ext cx="10846368" cy="1811258"/>
        </p:xfrm>
        <a:graphic>
          <a:graphicData uri="http://schemas.openxmlformats.org/drawingml/2006/table">
            <a:tbl>
              <a:tblPr/>
              <a:tblGrid>
                <a:gridCol w="1048551"/>
                <a:gridCol w="1386845"/>
                <a:gridCol w="7267972"/>
                <a:gridCol w="1143000"/>
              </a:tblGrid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修改日期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版本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作者</a:t>
                      </a:r>
                      <a:endParaRPr lang="zh-CN" sz="12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2018-05-01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V1.0</a:t>
                      </a: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档案登记、档案查询、档案模版打印</a:t>
                      </a: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文档控制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405815" y="6597650"/>
            <a:ext cx="2633488" cy="122238"/>
          </a:xfrm>
        </p:spPr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>
                <a:latin typeface="微软雅黑" panose="020B0503020204020204" pitchFamily="34" charset="-122"/>
              </a:rPr>
              <a:pPr>
                <a:defRPr/>
              </a:pPr>
              <a:t>3</a:t>
            </a:fld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91840" y="1540398"/>
            <a:ext cx="8233854" cy="490666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业务流程：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档案登记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查询登记履历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Workplace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进行审批、取消审批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档案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查询档案信息、打印浏览页面，档案打印等功能</a:t>
            </a:r>
            <a:endParaRPr lang="zh-CN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以下进行详细的说明：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：画面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：功能键、按钮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[]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可输入字段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“”：显示字段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603" y="83997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URL:  </a:t>
            </a:r>
            <a:r>
              <a:rPr lang="en-US" altLang="zh-CN" dirty="0" smtClean="0">
                <a:hlinkClick r:id="rId2"/>
              </a:rPr>
              <a:t>http://localhost:8080/pdms/index.jsp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8" y="1633538"/>
            <a:ext cx="20859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9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75585"/>
              </p:ext>
            </p:extLst>
          </p:nvPr>
        </p:nvGraphicFramePr>
        <p:xfrm>
          <a:off x="467819" y="1517028"/>
          <a:ext cx="3870936" cy="463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11"/>
                <a:gridCol w="1953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登记者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审批者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8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zh-CN" altLang="en-US" dirty="0" smtClean="0"/>
              <a:t>档案管理</a:t>
            </a:r>
            <a:r>
              <a:rPr lang="en-US" altLang="zh-CN" dirty="0" smtClean="0"/>
              <a:t>_Process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59557" y="803382"/>
            <a:ext cx="10892692" cy="621375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系统对退役军人档案高效管理及时应对，达到业务科学化高效化。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9108044" y="1760869"/>
            <a:ext cx="237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2242" y="1470357"/>
            <a:ext cx="2257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CN" altLang="en-US" sz="1300" b="1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kumimoji="0" lang="ko-KR" altLang="en-US" sz="1300" b="1" dirty="0">
              <a:latin typeface="微软雅黑" pitchFamily="34" charset="-122"/>
              <a:ea typeface="윤고딕130" pitchFamily="18" charset="-127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9120207" y="1901821"/>
            <a:ext cx="27031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登记者通过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档案登记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画面登记档案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审批者对登记者登记的档案准确性进行审核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档案查询已审核档案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587" lvl="1" indent="0" defTabSz="936625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 startAt="2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809" y="2943566"/>
            <a:ext cx="1080000" cy="2769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zh-CN" altLang="en-US" sz="1200" dirty="0" smtClean="0">
                <a:latin typeface="Noto Sans CJK SC Regular" pitchFamily="34" charset="-122"/>
                <a:ea typeface="Noto Sans CJK SC Regular" pitchFamily="34" charset="-122"/>
              </a:rPr>
              <a:t>档案登记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2805964" y="2624138"/>
            <a:ext cx="1296000" cy="917079"/>
          </a:xfrm>
          <a:prstGeom prst="flowChartDecision">
            <a:avLst/>
          </a:prstGeom>
          <a:ln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zh-CN" altLang="en-US" sz="1200" dirty="0">
                <a:latin typeface="Noto Sans CJK SC Regular" pitchFamily="34" charset="-122"/>
                <a:ea typeface="Noto Sans CJK SC Regular" pitchFamily="34" charset="-122"/>
              </a:rPr>
              <a:t>档案</a:t>
            </a:r>
            <a:endParaRPr lang="en-US" altLang="zh-CN" sz="12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algn="ctr"/>
            <a:r>
              <a:rPr lang="zh-CN" altLang="en-US" sz="1200" dirty="0" smtClean="0">
                <a:latin typeface="Noto Sans CJK SC Regular" pitchFamily="34" charset="-122"/>
                <a:ea typeface="Noto Sans CJK SC Regular" pitchFamily="34" charset="-122"/>
              </a:rPr>
              <a:t>审批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  <p:cxnSp>
        <p:nvCxnSpPr>
          <p:cNvPr id="16" name="直接箭头连接符 15"/>
          <p:cNvCxnSpPr>
            <a:stCxn id="3" idx="3"/>
            <a:endCxn id="12" idx="1"/>
          </p:cNvCxnSpPr>
          <p:nvPr/>
        </p:nvCxnSpPr>
        <p:spPr bwMode="auto">
          <a:xfrm>
            <a:off x="1866809" y="3082066"/>
            <a:ext cx="939155" cy="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肘形连接符 21"/>
          <p:cNvCxnSpPr>
            <a:stCxn id="12" idx="0"/>
            <a:endCxn id="3" idx="0"/>
          </p:cNvCxnSpPr>
          <p:nvPr/>
        </p:nvCxnSpPr>
        <p:spPr bwMode="auto">
          <a:xfrm rot="16200000" flipH="1" flipV="1">
            <a:off x="2230673" y="1720274"/>
            <a:ext cx="319428" cy="2127155"/>
          </a:xfrm>
          <a:prstGeom prst="bentConnector3">
            <a:avLst>
              <a:gd name="adj1" fmla="val -715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流程图: 终止 35"/>
          <p:cNvSpPr/>
          <p:nvPr/>
        </p:nvSpPr>
        <p:spPr>
          <a:xfrm>
            <a:off x="786809" y="5419239"/>
            <a:ext cx="1080000" cy="649188"/>
          </a:xfrm>
          <a:prstGeom prst="flowChartTerminator">
            <a:avLst/>
          </a:prstGeom>
          <a:ln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zh-CN" altLang="en-US" sz="1200" dirty="0" smtClean="0">
                <a:latin typeface="Noto Sans CJK SC Regular" pitchFamily="34" charset="-122"/>
                <a:ea typeface="Noto Sans CJK SC Regular" pitchFamily="34" charset="-122"/>
              </a:rPr>
              <a:t>档案查询、打印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5138" y="35330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42775" y="24096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cxnSp>
        <p:nvCxnSpPr>
          <p:cNvPr id="5" name="肘形连接符 4"/>
          <p:cNvCxnSpPr>
            <a:stCxn id="12" idx="2"/>
            <a:endCxn id="36" idx="0"/>
          </p:cNvCxnSpPr>
          <p:nvPr/>
        </p:nvCxnSpPr>
        <p:spPr bwMode="auto">
          <a:xfrm rot="5400000">
            <a:off x="1451376" y="3416651"/>
            <a:ext cx="1878022" cy="21271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16419" y="21024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Noto Sans CJK SC Regular" pitchFamily="34" charset="-122"/>
                <a:ea typeface="Noto Sans CJK SC Regular" pitchFamily="34" charset="-122"/>
              </a:rPr>
              <a:t>修改再提交</a:t>
            </a:r>
          </a:p>
        </p:txBody>
      </p:sp>
    </p:spTree>
    <p:extLst>
      <p:ext uri="{BB962C8B-B14F-4D97-AF65-F5344CB8AC3E}">
        <p14:creationId xmlns:p14="http://schemas.microsoft.com/office/powerpoint/2010/main" val="4230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55590"/>
            <a:ext cx="115331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档案登记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7996"/>
              </p:ext>
            </p:extLst>
          </p:nvPr>
        </p:nvGraphicFramePr>
        <p:xfrm>
          <a:off x="506264" y="803069"/>
          <a:ext cx="11160000" cy="13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2"/>
                <a:gridCol w="7861254"/>
                <a:gridCol w="2315974"/>
              </a:tblGrid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作业类型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前置条件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新增档案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新增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，输入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[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姓名、性别、出生年月等信息），点击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上传附件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按钮上传档案文件，点击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下载附件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查看已上传附件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,【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保存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。保存失败时，请确认红色字段为必填项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邀请审批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提交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管理员在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Workplace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中待审批内容进行审批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“待提交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撤回档案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撤回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进行重新修改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档案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79" y="2798139"/>
            <a:ext cx="40290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3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2-</a:t>
            </a:r>
            <a:r>
              <a:rPr lang="en-US" altLang="zh-CN" dirty="0"/>
              <a:t>Workplace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76115"/>
              </p:ext>
            </p:extLst>
          </p:nvPr>
        </p:nvGraphicFramePr>
        <p:xfrm>
          <a:off x="506264" y="803069"/>
          <a:ext cx="11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2"/>
                <a:gridCol w="7861254"/>
                <a:gridCol w="2315974"/>
              </a:tblGrid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作业类型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前置条件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审批档案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，状态变更为“审批完成”。 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VTB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否决档案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indent="0" defTabSz="936625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取消审批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，状态变更为“待审批”。  待审批档案前置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“审批完成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VTB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09825"/>
            <a:ext cx="1146651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7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档案查询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8282"/>
              </p:ext>
            </p:extLst>
          </p:nvPr>
        </p:nvGraphicFramePr>
        <p:xfrm>
          <a:off x="506264" y="803069"/>
          <a:ext cx="11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83"/>
                <a:gridCol w="7702243"/>
                <a:gridCol w="2315974"/>
              </a:tblGrid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作业类型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前置条件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查询档案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[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档案编号、姓名、性别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]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等信息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清空查询条件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indent="0" defTabSz="936625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重置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清空查询条件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打印档案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双击查询的内容，进入打印浏览画面，点击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19338"/>
            <a:ext cx="11599863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档案打印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33861" y="1346182"/>
            <a:ext cx="237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8059" y="1013138"/>
            <a:ext cx="2257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CN" altLang="en-US" sz="1300" b="1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kumimoji="0" lang="ko-KR" altLang="en-US" sz="1300" b="1" dirty="0">
              <a:latin typeface="微软雅黑" pitchFamily="34" charset="-122"/>
              <a:ea typeface="윤고딕130" pitchFamily="18" charset="-127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84998" y="1369036"/>
            <a:ext cx="111789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，选择适用打印机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40" y="1930709"/>
            <a:ext cx="4514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1" y="1779736"/>
            <a:ext cx="60483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6825" y="2228393"/>
            <a:ext cx="4385547" cy="2593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EOD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>
                <a:latin typeface="微软雅黑" panose="020B0503020204020204" pitchFamily="34" charset="-122"/>
              </a:rPr>
              <a:pPr>
                <a:defRPr/>
              </a:pPr>
              <a:t>9</a:t>
            </a:fld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mHNARPD0anqDcxUuZ7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mHNARPD0anqDcxUuZ7Ew"/>
</p:tagLst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F5F5F"/>
      </a:accent2>
      <a:accent3>
        <a:srgbClr val="FFFFFF"/>
      </a:accent3>
      <a:accent4>
        <a:srgbClr val="000000"/>
      </a:accent4>
      <a:accent5>
        <a:srgbClr val="FFFFFF"/>
      </a:accent5>
      <a:accent6>
        <a:srgbClr val="555555"/>
      </a:accent6>
      <a:hlink>
        <a:srgbClr val="B2B2B2"/>
      </a:hlink>
      <a:folHlink>
        <a:srgbClr val="B2B2B2"/>
      </a:folHlink>
    </a:clrScheme>
    <a:fontScheme name="DICC_VISTA">
      <a:majorFont>
        <a:latin typeface="Arial Black"/>
        <a:ea typeface="윤고딕150"/>
        <a:cs typeface=""/>
      </a:majorFont>
      <a:minorFont>
        <a:latin typeface="Arial"/>
        <a:ea typeface="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104775" marR="0" indent="-103188" algn="r" defTabSz="936625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윤고딕130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103991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AAAEC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F7EDD4"/>
        </a:accent1>
        <a:accent2>
          <a:srgbClr val="103991"/>
        </a:accent2>
        <a:accent3>
          <a:srgbClr val="FFFFFF"/>
        </a:accent3>
        <a:accent4>
          <a:srgbClr val="2A2A2A"/>
        </a:accent4>
        <a:accent5>
          <a:srgbClr val="FAF4E6"/>
        </a:accent5>
        <a:accent6>
          <a:srgbClr val="0D3383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B2B2B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334</Words>
  <Application>Microsoft Office PowerPoint</Application>
  <PresentationFormat>自定义</PresentationFormat>
  <Paragraphs>97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Design</vt:lpstr>
      <vt:lpstr>PDMS系统培训资料 - 档案管理 V1.0</vt:lpstr>
      <vt:lpstr>文档控制_版本信息</vt:lpstr>
      <vt:lpstr>概述</vt:lpstr>
      <vt:lpstr>档案管理_Process</vt:lpstr>
      <vt:lpstr>1-档案登记</vt:lpstr>
      <vt:lpstr>2-Workplace</vt:lpstr>
      <vt:lpstr>3-档案查询</vt:lpstr>
      <vt:lpstr>4-档案打印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DCS系统服务模块培训资料 - 维修（WCA）费用 &amp; 有偿报告</dc:title>
  <dc:creator>田龙</dc:creator>
  <cp:lastModifiedBy>董海朋(Haipeng Dong) Assistant Manager DSIC</cp:lastModifiedBy>
  <cp:revision>199</cp:revision>
  <dcterms:created xsi:type="dcterms:W3CDTF">2013-01-07T08:17:52Z</dcterms:created>
  <dcterms:modified xsi:type="dcterms:W3CDTF">2018-11-15T02:56:46Z</dcterms:modified>
</cp:coreProperties>
</file>