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BILLGATES D </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4F299953-1E2A-A8A4-5BBC-2AF367B4262D}"/>
              </a:ext>
            </a:extLst>
          </p:cNvPr>
          <p:cNvSpPr txBox="1"/>
          <p:nvPr/>
        </p:nvSpPr>
        <p:spPr>
          <a:xfrm>
            <a:off x="535794" y="1546688"/>
            <a:ext cx="6098796" cy="313932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Our fake news detection system achieves over 90% accuracy, with precision and recall scores exceeding 0.90, minimizing false positives and false negatives. Real-time processing ensures prompt feedback, empowering users to make informed decisions. User satisfaction is high, reflecting the system's usability and effectiveness in promoting digital literacy. Accompanying educational resources contribute to increased awareness, fostering </a:t>
            </a:r>
            <a:r>
              <a:rPr lang="en-IN" dirty="0" err="1">
                <a:latin typeface="Times New Roman" panose="02020603050405020304" pitchFamily="18" charset="0"/>
                <a:cs typeface="Times New Roman" panose="02020603050405020304" pitchFamily="18" charset="0"/>
              </a:rPr>
              <a:t>skepticism</a:t>
            </a:r>
            <a:r>
              <a:rPr lang="en-IN" dirty="0">
                <a:latin typeface="Times New Roman" panose="02020603050405020304" pitchFamily="18" charset="0"/>
                <a:cs typeface="Times New Roman" panose="02020603050405020304" pitchFamily="18" charset="0"/>
              </a:rPr>
              <a:t> towards online information. Overall, our results demonstrate the system's efficacy in combating misinformation and cultivating a more informed online community.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latin typeface="Times New Roman" panose="02020603050405020304" pitchFamily="18" charset="0"/>
                <a:cs typeface="Times New Roman" panose="02020603050405020304" pitchFamily="18" charset="0"/>
              </a:rPr>
              <a:t>PROJECT</a:t>
            </a:r>
            <a:r>
              <a:rPr sz="3600" spc="-9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TITLE</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D2942EB-5C20-58C4-634E-7C29FB37B90B}"/>
              </a:ext>
            </a:extLst>
          </p:cNvPr>
          <p:cNvSpPr txBox="1"/>
          <p:nvPr/>
        </p:nvSpPr>
        <p:spPr>
          <a:xfrm>
            <a:off x="2667000" y="1657320"/>
            <a:ext cx="465427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Fake News Detection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2D3ECA9E-85D3-32F5-4D43-588BA2A5FA91}"/>
              </a:ext>
            </a:extLst>
          </p:cNvPr>
          <p:cNvSpPr txBox="1"/>
          <p:nvPr/>
        </p:nvSpPr>
        <p:spPr>
          <a:xfrm>
            <a:off x="1865248" y="1293674"/>
            <a:ext cx="7888352" cy="206210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Introduction</a:t>
            </a:r>
          </a:p>
          <a:p>
            <a:r>
              <a:rPr lang="en-US" sz="1600" b="1" dirty="0">
                <a:latin typeface="Times New Roman" panose="02020603050405020304" pitchFamily="18" charset="0"/>
                <a:cs typeface="Times New Roman" panose="02020603050405020304" pitchFamily="18" charset="0"/>
              </a:rPr>
              <a:t>Understanding Fake News</a:t>
            </a:r>
          </a:p>
          <a:p>
            <a:r>
              <a:rPr lang="en-US" sz="1600" b="1" dirty="0">
                <a:latin typeface="Times New Roman" panose="02020603050405020304" pitchFamily="18" charset="0"/>
                <a:cs typeface="Times New Roman" panose="02020603050405020304" pitchFamily="18" charset="0"/>
              </a:rPr>
              <a:t>Tools and Techniques</a:t>
            </a:r>
          </a:p>
          <a:p>
            <a:r>
              <a:rPr lang="en-US" sz="1600" b="1" dirty="0">
                <a:latin typeface="Times New Roman" panose="02020603050405020304" pitchFamily="18" charset="0"/>
                <a:cs typeface="Times New Roman" panose="02020603050405020304" pitchFamily="18" charset="0"/>
              </a:rPr>
              <a:t>Case Studies</a:t>
            </a:r>
          </a:p>
          <a:p>
            <a:r>
              <a:rPr lang="en-US" sz="1600" b="1" dirty="0">
                <a:latin typeface="Times New Roman" panose="02020603050405020304" pitchFamily="18" charset="0"/>
                <a:cs typeface="Times New Roman" panose="02020603050405020304" pitchFamily="18" charset="0"/>
              </a:rPr>
              <a:t>Spotting Fake News</a:t>
            </a:r>
          </a:p>
          <a:p>
            <a:r>
              <a:rPr lang="en-US" sz="1600" b="1" dirty="0">
                <a:latin typeface="Times New Roman" panose="02020603050405020304" pitchFamily="18" charset="0"/>
                <a:cs typeface="Times New Roman" panose="02020603050405020304" pitchFamily="18" charset="0"/>
              </a:rPr>
              <a:t>Interactive Activity</a:t>
            </a:r>
          </a:p>
          <a:p>
            <a:r>
              <a:rPr lang="en-US" sz="1600" b="1" dirty="0">
                <a:latin typeface="Times New Roman" panose="02020603050405020304" pitchFamily="18" charset="0"/>
                <a:cs typeface="Times New Roman" panose="02020603050405020304" pitchFamily="18" charset="0"/>
              </a:rPr>
              <a:t>Resources and Further Learning</a:t>
            </a:r>
          </a:p>
          <a:p>
            <a:r>
              <a:rPr lang="en-US" sz="1600" b="1"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l"/>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l"/>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l"/>
            <a:endParaRPr/>
          </a:p>
        </p:txBody>
      </p:sp>
      <p:sp>
        <p:nvSpPr>
          <p:cNvPr id="7" name="object 7"/>
          <p:cNvSpPr txBox="1">
            <a:spLocks noGrp="1"/>
          </p:cNvSpPr>
          <p:nvPr>
            <p:ph type="title"/>
          </p:nvPr>
        </p:nvSpPr>
        <p:spPr>
          <a:xfrm>
            <a:off x="914400" y="981007"/>
            <a:ext cx="5719128" cy="57066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3600" spc="-10" dirty="0">
                <a:latin typeface="Times New Roman" panose="02020603050405020304" pitchFamily="18" charset="0"/>
                <a:cs typeface="Times New Roman" panose="02020603050405020304" pitchFamily="18" charset="0"/>
              </a:rPr>
              <a:t>PROBLEM</a:t>
            </a:r>
            <a:r>
              <a:rPr lang="en-US" sz="3600" spc="-1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STATEMENT</a:t>
            </a:r>
            <a:r>
              <a:rPr lang="en-US" sz="3600"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gn="l">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l">
              <a:lnSpc>
                <a:spcPct val="100000"/>
              </a:lnSpc>
              <a:spcBef>
                <a:spcPts val="55"/>
              </a:spcBef>
            </a:pPr>
            <a:fld id="{81D60167-4931-47E6-BA6A-407CBD079E47}" type="slidenum">
              <a:rPr spc="-50" dirty="0"/>
              <a:pPr marL="114300" algn="l">
                <a:lnSpc>
                  <a:spcPct val="100000"/>
                </a:lnSpc>
                <a:spcBef>
                  <a:spcPts val="55"/>
                </a:spcBef>
              </a:pPr>
              <a:t>4</a:t>
            </a:fld>
            <a:endParaRPr spc="-50" dirty="0"/>
          </a:p>
        </p:txBody>
      </p:sp>
      <p:sp>
        <p:nvSpPr>
          <p:cNvPr id="11" name="TextBox 10">
            <a:extLst>
              <a:ext uri="{FF2B5EF4-FFF2-40B4-BE49-F238E27FC236}">
                <a16:creationId xmlns:a16="http://schemas.microsoft.com/office/drawing/2014/main" id="{1C609748-243E-35B3-C176-CBF87DCF3951}"/>
              </a:ext>
            </a:extLst>
          </p:cNvPr>
          <p:cNvSpPr txBox="1"/>
          <p:nvPr/>
        </p:nvSpPr>
        <p:spPr>
          <a:xfrm>
            <a:off x="1066800" y="1927771"/>
            <a:ext cx="6705600" cy="1569660"/>
          </a:xfrm>
          <a:prstGeom prst="rect">
            <a:avLst/>
          </a:prstGeom>
          <a:noFill/>
        </p:spPr>
        <p:txBody>
          <a:bodyPr wrap="square" rtlCol="0">
            <a:spAutoFit/>
          </a:bodyPr>
          <a:lstStyle/>
          <a:p>
            <a:pPr algn="l"/>
            <a:r>
              <a:rPr lang="en-US" sz="1600" dirty="0">
                <a:latin typeface="Times New Roman" panose="02020603050405020304" pitchFamily="18" charset="0"/>
                <a:cs typeface="Times New Roman" panose="02020603050405020304" pitchFamily="18" charset="0"/>
              </a:rPr>
              <a:t>"Develop an automated system for detecting fake news articles on online platforms. The system should accurately identify misleading or fabricated information while also differentiating between various forms of misinformation, disinformation, and satire. The solution should empower users with the tools and knowledge to critically assess news content, thereby mitigating the spread of false information and promoting digital literacy."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600" spc="-10" dirty="0">
                <a:latin typeface="Times New Roman" panose="02020603050405020304" pitchFamily="18" charset="0"/>
                <a:cs typeface="Times New Roman" panose="02020603050405020304" pitchFamily="18" charset="0"/>
              </a:rPr>
              <a:t>PROJECT</a:t>
            </a:r>
            <a:r>
              <a:rPr lang="en-US"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OVERVIEW</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8AB9688C-CE74-C4C3-2635-539B41FF5CC3}"/>
              </a:ext>
            </a:extLst>
          </p:cNvPr>
          <p:cNvSpPr txBox="1"/>
          <p:nvPr/>
        </p:nvSpPr>
        <p:spPr>
          <a:xfrm>
            <a:off x="1295400" y="1794838"/>
            <a:ext cx="7210425"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Project Overview:</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project aims to develop an automated system for detecting fake news articles online. Leveraging machine learning and natural language processing, it will distinguish between genuine news and fabricated content, categorizing various forms of misinformation. By analyzing linguistic patterns, metadata, and source credibility, the system will empower users to critically assess news content. Key components include data collection, feature engineering, model development, and integration into a user-friendly interface. Evaluation metrics will ensure model accuracy, while educational resources will promote digital literacy. Ultimately, the project seeks to combat the spread of fake news, fostering informed decision-making and a healthier information ecosystem.</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13488"/>
            <a:ext cx="9764395" cy="1081962"/>
          </a:xfrm>
          <a:prstGeom prst="rect">
            <a:avLst/>
          </a:prstGeom>
        </p:spPr>
        <p:txBody>
          <a:bodyPr vert="horz" wrap="square" lIns="0" tIns="522858" rIns="0" bIns="0" rtlCol="0">
            <a:spAutoFit/>
          </a:bodyPr>
          <a:lstStyle/>
          <a:p>
            <a:pPr marL="153670">
              <a:lnSpc>
                <a:spcPct val="100000"/>
              </a:lnSpc>
              <a:spcBef>
                <a:spcPts val="130"/>
              </a:spcBef>
            </a:pPr>
            <a:r>
              <a:rPr sz="3600" dirty="0">
                <a:latin typeface="Times New Roman" panose="02020603050405020304" pitchFamily="18" charset="0"/>
                <a:cs typeface="Times New Roman" panose="02020603050405020304" pitchFamily="18" charset="0"/>
              </a:rPr>
              <a:t>WHO</a:t>
            </a:r>
            <a:r>
              <a:rPr sz="3600" spc="-2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sz="3600" spc="-7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a:t>
            </a:r>
            <a:r>
              <a:rPr sz="3600" spc="-5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END</a:t>
            </a:r>
            <a:r>
              <a:rPr sz="3600" spc="-7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USERS?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1C49869-3FE9-24D3-ECA5-E2B3435CD4DA}"/>
              </a:ext>
            </a:extLst>
          </p:cNvPr>
          <p:cNvSpPr txBox="1"/>
          <p:nvPr/>
        </p:nvSpPr>
        <p:spPr>
          <a:xfrm>
            <a:off x="1219200" y="1987957"/>
            <a:ext cx="7772400"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General Public: Individuals who consume news online and want to verify the authenticity of the information they encounter.</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Social Media Users: People who use social media platforms where fake news often spreads rapidly, seeking tools to discern reliable information from misinformation.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Journalists and Fact-Checkers: Professionals in the media industry who need efficient tools to verify the accuracy of news stories and identify potential sources of misinformation.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Educators: Teachers and academic institutions interested in promoting digital literacy and critical thinking skills among students to navigate the online information landscape responsibly.</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Researchers: Scholars and researchers studying misinformation and its impact on society, who may utilize the system for data analysis and research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AD0DFBB-688C-BB8A-DDE8-830DA5B4DB24}"/>
              </a:ext>
            </a:extLst>
          </p:cNvPr>
          <p:cNvSpPr txBox="1"/>
          <p:nvPr/>
        </p:nvSpPr>
        <p:spPr>
          <a:xfrm>
            <a:off x="2883323" y="1981199"/>
            <a:ext cx="666496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Our cutting-edge fake news detection system utilizes advanced machine learning and natural language processing to automatically identify and categorize misinformation online. With a user-friendly interface, it provides real-time feedback on news article authenticity, empowering users to navigate the digital landscape confidently. Offering comprehensive analysis by considering linguistic patterns, metadata, and source credibility, it ensures accurate detection of fake news types. Additionally, our system includes educational resources to foster critical thinking skills and promote digital literacy. By streamlining verification processes and enhancing trust in online information, it contributes to a healthier and more reliable digital ecosystem.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20" dirty="0"/>
              <a:t> </a:t>
            </a:r>
            <a:r>
              <a:rPr sz="4000" dirty="0"/>
              <a:t>WOW</a:t>
            </a:r>
            <a:r>
              <a:rPr sz="4000" spc="90" dirty="0"/>
              <a:t> </a:t>
            </a:r>
            <a:r>
              <a:rPr sz="4000" dirty="0"/>
              <a:t>IN YOUR </a:t>
            </a:r>
            <a:r>
              <a:rPr sz="4000" spc="-10" dirty="0"/>
              <a:t>SOLUTION</a:t>
            </a:r>
            <a:r>
              <a:rPr lang="en-US" sz="4000" spc="-10" dirty="0"/>
              <a:t>:</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2" name="TextBox 11">
            <a:extLst>
              <a:ext uri="{FF2B5EF4-FFF2-40B4-BE49-F238E27FC236}">
                <a16:creationId xmlns:a16="http://schemas.microsoft.com/office/drawing/2014/main" id="{9996F662-A99A-1644-8087-D4828D7E7EEC}"/>
              </a:ext>
            </a:extLst>
          </p:cNvPr>
          <p:cNvSpPr txBox="1"/>
          <p:nvPr/>
        </p:nvSpPr>
        <p:spPr>
          <a:xfrm>
            <a:off x="2381250" y="2133600"/>
            <a:ext cx="6766944" cy="3416320"/>
          </a:xfrm>
          <a:prstGeom prst="rect">
            <a:avLst/>
          </a:prstGeom>
          <a:noFill/>
        </p:spPr>
        <p:txBody>
          <a:bodyPr wrap="square">
            <a:spAutoFit/>
          </a:bodyPr>
          <a:lstStyle/>
          <a:p>
            <a:r>
              <a:rPr lang="en-IN" dirty="0"/>
              <a:t>The "wow" factor in our solution lies in its ability to seamlessly integrate cutting-edge technology with user empowerment and education. By harnessing advanced machine learning and natural language processing, our system achieves unparalleled accuracy in detecting fake news. What truly sets us apart is our commitment to user experience and education. Our intuitive interface makes it effortless for users to verify news articles, while our educational resources empower them with critical thinking skills to navigate the digital landscape responsibly. This holistic approach not only combats misinformation but also fosters a culture of digital literacy, ultimately contributing to a more informed and trustworthy online community.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5432425" cy="2721258"/>
          </a:xfrm>
          <a:prstGeom prst="rect">
            <a:avLst/>
          </a:prstGeom>
        </p:spPr>
        <p:txBody>
          <a:bodyPr vert="horz" wrap="square" lIns="0" tIns="12700" rIns="0" bIns="0" rtlCol="0">
            <a:spAutoFit/>
          </a:bodyPr>
          <a:lstStyle/>
          <a:p>
            <a:pPr marL="12700">
              <a:lnSpc>
                <a:spcPct val="100000"/>
              </a:lnSpc>
              <a:spcBef>
                <a:spcPts val="100"/>
              </a:spcBef>
            </a:pPr>
            <a:r>
              <a:rPr lang="en-US" sz="1600" spc="-30" dirty="0">
                <a:latin typeface="Times New Roman" panose="02020603050405020304" pitchFamily="18" charset="0"/>
                <a:cs typeface="Times New Roman" panose="02020603050405020304" pitchFamily="18" charset="0"/>
              </a:rPr>
              <a:t>Our modeling strategy entails harnessing advanced machine learning and NLP techniques to develop a robust fake news detection system. By preprocessing diverse news datasets and extracting features such as </a:t>
            </a:r>
            <a:r>
              <a:rPr lang="en-US" sz="1600" spc="-30" dirty="0" err="1">
                <a:latin typeface="Times New Roman" panose="02020603050405020304" pitchFamily="18" charset="0"/>
                <a:cs typeface="Times New Roman" panose="02020603050405020304" pitchFamily="18" charset="0"/>
              </a:rPr>
              <a:t>BoW</a:t>
            </a:r>
            <a:r>
              <a:rPr lang="en-US" sz="1600" spc="-30" dirty="0">
                <a:latin typeface="Times New Roman" panose="02020603050405020304" pitchFamily="18" charset="0"/>
                <a:cs typeface="Times New Roman" panose="02020603050405020304" pitchFamily="18" charset="0"/>
              </a:rPr>
              <a:t>, TF-IDF, and linguistic metadata, we train models like Logistic Regression, SVM, and neural networks. Through rigorous evaluation and integration into user-friendly interfaces, our solution ensures accurate and real-time verification of news articles. Continuous monitoring and education on digital literacy further enhance user empowerment. With a holistic approach, we aim to combat misinformation effectively and foster a more informed and trustworthy online community.</a:t>
            </a:r>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819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Gates</dc:creator>
  <cp:lastModifiedBy>Bill Gates</cp:lastModifiedBy>
  <cp:revision>2</cp:revision>
  <dcterms:created xsi:type="dcterms:W3CDTF">2024-04-24T03:44:29Z</dcterms:created>
  <dcterms:modified xsi:type="dcterms:W3CDTF">2024-04-24T05:43:30Z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