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7ece5a1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7ece5a1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7ece5a1e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7ece5a1e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7ece5a1e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7ece5a1e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7ece5a1e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7ece5a1e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7ece5a1e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7ece5a1e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7ece5a1e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7ece5a1e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7ece5a1e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7ece5a1e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7ece5a1e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7ece5a1e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77400" y="2124300"/>
            <a:ext cx="8520600" cy="89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Book Sales Analysis</a:t>
            </a:r>
            <a:endParaRPr/>
          </a:p>
        </p:txBody>
      </p:sp>
      <p:sp>
        <p:nvSpPr>
          <p:cNvPr id="63" name="Google Shape;63;p13"/>
          <p:cNvSpPr txBox="1"/>
          <p:nvPr>
            <p:ph idx="1" type="subTitle"/>
          </p:nvPr>
        </p:nvSpPr>
        <p:spPr>
          <a:xfrm>
            <a:off x="311713" y="3247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EDA of two bookstores’ sales in Europe</a:t>
            </a:r>
            <a:endParaRPr/>
          </a:p>
        </p:txBody>
      </p:sp>
      <p:pic>
        <p:nvPicPr>
          <p:cNvPr id="64" name="Google Shape;64;p13"/>
          <p:cNvPicPr preferRelativeResize="0"/>
          <p:nvPr/>
        </p:nvPicPr>
        <p:blipFill>
          <a:blip r:embed="rId3">
            <a:alphaModFix/>
          </a:blip>
          <a:stretch>
            <a:fillRect/>
          </a:stretch>
        </p:blipFill>
        <p:spPr>
          <a:xfrm>
            <a:off x="3121938" y="0"/>
            <a:ext cx="2900125" cy="2056075"/>
          </a:xfrm>
          <a:prstGeom prst="rect">
            <a:avLst/>
          </a:prstGeom>
          <a:noFill/>
          <a:ln>
            <a:noFill/>
          </a:ln>
        </p:spPr>
      </p:pic>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1"/>
                </a:solidFill>
              </a:rPr>
              <a:t>SCOPE</a:t>
            </a:r>
            <a:endParaRPr>
              <a:solidFill>
                <a:schemeClr val="accent1"/>
              </a:solidFill>
            </a:endParaRPr>
          </a:p>
        </p:txBody>
      </p:sp>
      <p:sp>
        <p:nvSpPr>
          <p:cNvPr id="71" name="Google Shape;71;p14"/>
          <p:cNvSpPr txBox="1"/>
          <p:nvPr>
            <p:ph idx="1" type="body"/>
          </p:nvPr>
        </p:nvSpPr>
        <p:spPr>
          <a:xfrm>
            <a:off x="311700" y="1152475"/>
            <a:ext cx="8520600" cy="2490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500"/>
              <a:t>The purpose of this data analysis project is to analyze the book sales data from two </a:t>
            </a:r>
            <a:r>
              <a:rPr lang="en" sz="1500"/>
              <a:t>book stores</a:t>
            </a:r>
            <a:r>
              <a:rPr lang="en" sz="1500"/>
              <a:t> operating in Europe. </a:t>
            </a:r>
            <a:endParaRPr sz="1500"/>
          </a:p>
          <a:p>
            <a:pPr indent="0" lvl="0" marL="0" rtl="0" algn="l">
              <a:spcBef>
                <a:spcPts val="1200"/>
              </a:spcBef>
              <a:spcAft>
                <a:spcPts val="0"/>
              </a:spcAft>
              <a:buNone/>
            </a:pPr>
            <a:r>
              <a:rPr lang="en" sz="1500"/>
              <a:t>The analysis will focus on exploring various aspects of the sales data, including the most popular products, performance of individual stores, popularity of products by country, and correlations between sales and economic indicators.</a:t>
            </a:r>
            <a:endParaRPr sz="1500"/>
          </a:p>
          <a:p>
            <a:pPr indent="0" lvl="0" marL="0" rtl="0" algn="l">
              <a:spcBef>
                <a:spcPts val="1200"/>
              </a:spcBef>
              <a:spcAft>
                <a:spcPts val="0"/>
              </a:spcAft>
              <a:buNone/>
            </a:pPr>
            <a:r>
              <a:rPr lang="en" sz="1500"/>
              <a:t>The project will utilize historical sales data from two bookstores in various European countries for the years 2017 to 2020.</a:t>
            </a:r>
            <a:endParaRPr sz="1500"/>
          </a:p>
          <a:p>
            <a:pPr indent="0" lvl="0" marL="0" rtl="0" algn="l">
              <a:spcBef>
                <a:spcPts val="1200"/>
              </a:spcBef>
              <a:spcAft>
                <a:spcPts val="1200"/>
              </a:spcAft>
              <a:buNone/>
            </a:pPr>
            <a:r>
              <a:t/>
            </a:r>
            <a:endParaRPr/>
          </a:p>
        </p:txBody>
      </p:sp>
      <p:sp>
        <p:nvSpPr>
          <p:cNvPr id="72" name="Google Shape;72;p14"/>
          <p:cNvSpPr txBox="1"/>
          <p:nvPr/>
        </p:nvSpPr>
        <p:spPr>
          <a:xfrm>
            <a:off x="498575" y="4227700"/>
            <a:ext cx="80535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t>Data Source: Kaggle</a:t>
            </a:r>
            <a:endParaRPr sz="1600"/>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52400" y="900400"/>
            <a:ext cx="5590625" cy="4181150"/>
          </a:xfrm>
          <a:prstGeom prst="rect">
            <a:avLst/>
          </a:prstGeom>
          <a:noFill/>
          <a:ln>
            <a:noFill/>
          </a:ln>
        </p:spPr>
      </p:pic>
      <p:pic>
        <p:nvPicPr>
          <p:cNvPr id="79" name="Google Shape;79;p15"/>
          <p:cNvPicPr preferRelativeResize="0"/>
          <p:nvPr/>
        </p:nvPicPr>
        <p:blipFill>
          <a:blip r:embed="rId4">
            <a:alphaModFix/>
          </a:blip>
          <a:stretch>
            <a:fillRect/>
          </a:stretch>
        </p:blipFill>
        <p:spPr>
          <a:xfrm>
            <a:off x="6201125" y="900400"/>
            <a:ext cx="2417825" cy="1324950"/>
          </a:xfrm>
          <a:prstGeom prst="rect">
            <a:avLst/>
          </a:prstGeom>
          <a:noFill/>
          <a:ln>
            <a:noFill/>
          </a:ln>
        </p:spPr>
      </p:pic>
      <p:pic>
        <p:nvPicPr>
          <p:cNvPr id="80" name="Google Shape;80;p15"/>
          <p:cNvPicPr preferRelativeResize="0"/>
          <p:nvPr/>
        </p:nvPicPr>
        <p:blipFill>
          <a:blip r:embed="rId5">
            <a:alphaModFix/>
          </a:blip>
          <a:stretch>
            <a:fillRect/>
          </a:stretch>
        </p:blipFill>
        <p:spPr>
          <a:xfrm>
            <a:off x="6201125" y="2775275"/>
            <a:ext cx="2488475" cy="2195451"/>
          </a:xfrm>
          <a:prstGeom prst="rect">
            <a:avLst/>
          </a:prstGeom>
          <a:noFill/>
          <a:ln>
            <a:noFill/>
          </a:ln>
        </p:spPr>
      </p:pic>
      <p:sp>
        <p:nvSpPr>
          <p:cNvPr id="81" name="Google Shape;81;p15"/>
          <p:cNvSpPr txBox="1"/>
          <p:nvPr/>
        </p:nvSpPr>
        <p:spPr>
          <a:xfrm>
            <a:off x="634050" y="59700"/>
            <a:ext cx="813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1"/>
                </a:solidFill>
              </a:rPr>
              <a:t>Most popular Product :</a:t>
            </a:r>
            <a:endParaRPr b="1" sz="1800">
              <a:solidFill>
                <a:schemeClr val="accent1"/>
              </a:solidFill>
            </a:endParaRPr>
          </a:p>
          <a:p>
            <a:pPr indent="0" lvl="0" marL="0" rtl="0" algn="ctr">
              <a:spcBef>
                <a:spcPts val="0"/>
              </a:spcBef>
              <a:spcAft>
                <a:spcPts val="0"/>
              </a:spcAft>
              <a:buNone/>
            </a:pPr>
            <a:r>
              <a:rPr b="1" lang="en" sz="1800">
                <a:solidFill>
                  <a:schemeClr val="accent1"/>
                </a:solidFill>
              </a:rPr>
              <a:t>Kaggle for Kids: One Smart Goose</a:t>
            </a:r>
            <a:endParaRPr b="1" sz="1800">
              <a:solidFill>
                <a:schemeClr val="accent1"/>
              </a:solidFill>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5649775" y="156375"/>
            <a:ext cx="3252875" cy="2166925"/>
          </a:xfrm>
          <a:prstGeom prst="rect">
            <a:avLst/>
          </a:prstGeom>
          <a:noFill/>
          <a:ln>
            <a:noFill/>
          </a:ln>
        </p:spPr>
      </p:pic>
      <p:pic>
        <p:nvPicPr>
          <p:cNvPr id="88" name="Google Shape;88;p16"/>
          <p:cNvPicPr preferRelativeResize="0"/>
          <p:nvPr/>
        </p:nvPicPr>
        <p:blipFill>
          <a:blip r:embed="rId4">
            <a:alphaModFix/>
          </a:blip>
          <a:stretch>
            <a:fillRect/>
          </a:stretch>
        </p:blipFill>
        <p:spPr>
          <a:xfrm>
            <a:off x="5649775" y="2888550"/>
            <a:ext cx="3371385" cy="1874175"/>
          </a:xfrm>
          <a:prstGeom prst="rect">
            <a:avLst/>
          </a:prstGeom>
          <a:noFill/>
          <a:ln>
            <a:noFill/>
          </a:ln>
        </p:spPr>
      </p:pic>
      <p:sp>
        <p:nvSpPr>
          <p:cNvPr id="89" name="Google Shape;89;p16"/>
          <p:cNvSpPr txBox="1"/>
          <p:nvPr/>
        </p:nvSpPr>
        <p:spPr>
          <a:xfrm>
            <a:off x="327775" y="443975"/>
            <a:ext cx="4177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Kaggle Mart dominates as it outperformed KaggleRama in each country.</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Greater GDP does not necessarily translate into increased sales. e</a:t>
            </a:r>
            <a:r>
              <a:rPr lang="en">
                <a:solidFill>
                  <a:schemeClr val="dk1"/>
                </a:solidFill>
              </a:rPr>
              <a:t>.g Belgium.</a:t>
            </a:r>
            <a:endParaRPr>
              <a:solidFill>
                <a:schemeClr val="dk1"/>
              </a:solidFill>
            </a:endParaRPr>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91" name="Google Shape;91;p16"/>
          <p:cNvPicPr preferRelativeResize="0"/>
          <p:nvPr/>
        </p:nvPicPr>
        <p:blipFill>
          <a:blip r:embed="rId5">
            <a:alphaModFix/>
          </a:blip>
          <a:stretch>
            <a:fillRect/>
          </a:stretch>
        </p:blipFill>
        <p:spPr>
          <a:xfrm>
            <a:off x="533225" y="1942525"/>
            <a:ext cx="4706423" cy="282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18775" y="2198750"/>
            <a:ext cx="4429125" cy="2639475"/>
          </a:xfrm>
          <a:prstGeom prst="rect">
            <a:avLst/>
          </a:prstGeom>
          <a:noFill/>
          <a:ln>
            <a:noFill/>
          </a:ln>
        </p:spPr>
      </p:pic>
      <p:pic>
        <p:nvPicPr>
          <p:cNvPr id="97" name="Google Shape;97;p17"/>
          <p:cNvPicPr preferRelativeResize="0"/>
          <p:nvPr/>
        </p:nvPicPr>
        <p:blipFill>
          <a:blip r:embed="rId4">
            <a:alphaModFix/>
          </a:blip>
          <a:stretch>
            <a:fillRect/>
          </a:stretch>
        </p:blipFill>
        <p:spPr>
          <a:xfrm>
            <a:off x="4733925" y="63925"/>
            <a:ext cx="4257675" cy="2827500"/>
          </a:xfrm>
          <a:prstGeom prst="rect">
            <a:avLst/>
          </a:prstGeom>
          <a:noFill/>
          <a:ln>
            <a:noFill/>
          </a:ln>
        </p:spPr>
      </p:pic>
      <p:pic>
        <p:nvPicPr>
          <p:cNvPr id="98" name="Google Shape;98;p17"/>
          <p:cNvPicPr preferRelativeResize="0"/>
          <p:nvPr/>
        </p:nvPicPr>
        <p:blipFill>
          <a:blip r:embed="rId5">
            <a:alphaModFix/>
          </a:blip>
          <a:stretch>
            <a:fillRect/>
          </a:stretch>
        </p:blipFill>
        <p:spPr>
          <a:xfrm>
            <a:off x="4810887" y="2891425"/>
            <a:ext cx="4103750" cy="2225000"/>
          </a:xfrm>
          <a:prstGeom prst="rect">
            <a:avLst/>
          </a:prstGeom>
          <a:noFill/>
          <a:ln>
            <a:noFill/>
          </a:ln>
        </p:spPr>
      </p:pic>
      <p:sp>
        <p:nvSpPr>
          <p:cNvPr id="99" name="Google Shape;99;p17"/>
          <p:cNvSpPr txBox="1"/>
          <p:nvPr/>
        </p:nvSpPr>
        <p:spPr>
          <a:xfrm>
            <a:off x="344438" y="317850"/>
            <a:ext cx="4177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highest number of sales typically occurs during December and January, primarily due to holiday vacations.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year 2020 had the highest sales performance.</a:t>
            </a:r>
            <a:endParaRPr>
              <a:solidFill>
                <a:schemeClr val="dk1"/>
              </a:solidFill>
            </a:endParaRPr>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5151225" y="112700"/>
            <a:ext cx="3831875" cy="4918100"/>
          </a:xfrm>
          <a:prstGeom prst="rect">
            <a:avLst/>
          </a:prstGeom>
          <a:noFill/>
          <a:ln>
            <a:noFill/>
          </a:ln>
        </p:spPr>
      </p:pic>
      <p:sp>
        <p:nvSpPr>
          <p:cNvPr id="106" name="Google Shape;106;p18"/>
          <p:cNvSpPr txBox="1"/>
          <p:nvPr/>
        </p:nvSpPr>
        <p:spPr>
          <a:xfrm>
            <a:off x="152125" y="194350"/>
            <a:ext cx="4913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a:t>
            </a:r>
            <a:r>
              <a:rPr lang="en">
                <a:solidFill>
                  <a:schemeClr val="dk1"/>
                </a:solidFill>
              </a:rPr>
              <a:t>rying to find </a:t>
            </a:r>
            <a:r>
              <a:rPr lang="en">
                <a:solidFill>
                  <a:schemeClr val="dk1"/>
                </a:solidFill>
              </a:rPr>
              <a:t>dependencies</a:t>
            </a:r>
            <a:r>
              <a:rPr lang="en">
                <a:solidFill>
                  <a:schemeClr val="dk1"/>
                </a:solidFill>
              </a:rPr>
              <a:t> </a:t>
            </a:r>
            <a:r>
              <a:rPr lang="en">
                <a:solidFill>
                  <a:schemeClr val="dk1"/>
                </a:solidFill>
              </a:rPr>
              <a:t>between</a:t>
            </a:r>
            <a:r>
              <a:rPr lang="en">
                <a:solidFill>
                  <a:schemeClr val="dk1"/>
                </a:solidFill>
              </a:rPr>
              <a:t> sales and macro metrics (GDP, BCI, CCI).</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 the obvious results meaning that the higher the macro the higher the sales.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Strong correlation </a:t>
            </a:r>
            <a:r>
              <a:rPr lang="en">
                <a:solidFill>
                  <a:schemeClr val="dk1"/>
                </a:solidFill>
              </a:rPr>
              <a:t>between</a:t>
            </a:r>
            <a:r>
              <a:rPr lang="en">
                <a:solidFill>
                  <a:schemeClr val="dk1"/>
                </a:solidFill>
              </a:rPr>
              <a:t> CCI and BCI for all countries.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Poland has stronger correlation between sales and macro metrics.</a:t>
            </a:r>
            <a:endParaRPr>
              <a:solidFill>
                <a:schemeClr val="dk1"/>
              </a:solidFill>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13" y="400700"/>
            <a:ext cx="9144000" cy="2114550"/>
          </a:xfrm>
          <a:prstGeom prst="rect">
            <a:avLst/>
          </a:prstGeom>
          <a:noFill/>
          <a:ln>
            <a:noFill/>
          </a:ln>
        </p:spPr>
      </p:pic>
      <p:pic>
        <p:nvPicPr>
          <p:cNvPr id="113" name="Google Shape;113;p19"/>
          <p:cNvPicPr preferRelativeResize="0"/>
          <p:nvPr/>
        </p:nvPicPr>
        <p:blipFill>
          <a:blip r:embed="rId4">
            <a:alphaModFix/>
          </a:blip>
          <a:stretch>
            <a:fillRect/>
          </a:stretch>
        </p:blipFill>
        <p:spPr>
          <a:xfrm>
            <a:off x="134950" y="2831875"/>
            <a:ext cx="9074051" cy="2114550"/>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86025" y="81850"/>
            <a:ext cx="8839199" cy="2347750"/>
          </a:xfrm>
          <a:prstGeom prst="rect">
            <a:avLst/>
          </a:prstGeom>
          <a:noFill/>
          <a:ln>
            <a:noFill/>
          </a:ln>
        </p:spPr>
      </p:pic>
      <p:pic>
        <p:nvPicPr>
          <p:cNvPr id="120" name="Google Shape;120;p20"/>
          <p:cNvPicPr preferRelativeResize="0"/>
          <p:nvPr/>
        </p:nvPicPr>
        <p:blipFill>
          <a:blip r:embed="rId4">
            <a:alphaModFix/>
          </a:blip>
          <a:stretch>
            <a:fillRect/>
          </a:stretch>
        </p:blipFill>
        <p:spPr>
          <a:xfrm>
            <a:off x="86025" y="2584175"/>
            <a:ext cx="8839201" cy="2429600"/>
          </a:xfrm>
          <a:prstGeom prst="rect">
            <a:avLst/>
          </a:prstGeom>
          <a:noFill/>
          <a:ln>
            <a:noFill/>
          </a:ln>
        </p:spPr>
      </p:pic>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533150" y="347325"/>
            <a:ext cx="7665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chemeClr val="accent2"/>
                </a:solidFill>
              </a:rPr>
              <a:t>Summary / Food for thoughts</a:t>
            </a:r>
            <a:endParaRPr b="1" i="1" u="sng">
              <a:solidFill>
                <a:schemeClr val="accent2"/>
              </a:solidFill>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During a period of a sudden drop of most significant macroeconomic metrics (BCI,CCI), sales in both stores recorded the highest </a:t>
            </a:r>
            <a:r>
              <a:rPr lang="en">
                <a:solidFill>
                  <a:schemeClr val="dk1"/>
                </a:solidFill>
              </a:rPr>
              <a:t>sales.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Perhaps people realizing that the economic environment around them is getting worse are turning their consumer behavior towards things of timeless value such as books.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28" name="Google Shape;128;p21"/>
          <p:cNvSpPr txBox="1"/>
          <p:nvPr/>
        </p:nvSpPr>
        <p:spPr>
          <a:xfrm>
            <a:off x="533150" y="2571750"/>
            <a:ext cx="766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chemeClr val="accent2"/>
                </a:solidFill>
              </a:rPr>
              <a:t>Goal</a:t>
            </a:r>
            <a:endParaRPr b="1" i="1" u="sng">
              <a:solidFill>
                <a:schemeClr val="accent2"/>
              </a:solidFill>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Smaller markets like Spain or Poland offer a promising environment for investing in a bookstore due to its favorable sales potential.</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