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7" r:id="rId5"/>
    <p:sldId id="274" r:id="rId6"/>
    <p:sldId id="273" r:id="rId7"/>
    <p:sldId id="269" r:id="rId8"/>
    <p:sldId id="271" r:id="rId9"/>
    <p:sldId id="266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5" roundtripDataSignature="AMtx7mienXPxsVIMbCoAip0YxIASMwTI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92137-E3A0-4D3D-9FD7-27835042329C}" v="810" dt="2023-07-01T12:50:24.668"/>
    <p1510:client id="{E6F2B1F1-A7D5-4C2D-8D25-276F3DF3EC30}" v="530" dt="2023-07-01T13:12:43.401"/>
    <p1510:client id="{FB835AE2-E2C6-4432-9AAF-AEEAC5DC5DA8}" v="459" dt="2023-07-01T13:11:02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26d2afe0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2526d2afe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26d2afe0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2526d2afe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316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26d2afe0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2526d2afe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494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26d2afe0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2526d2afe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9820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26d2afe0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2526d2afe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864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26d2afe0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2526d2afe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7113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26d2afe0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2526d2afe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35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CH"/>
              <a:t>Big Blue Data Academy | bigblue.academy | Vasileios Gianoulas | Nasos Karathanasopoulos | Dimitris Tomaras</a:t>
            </a:r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CH"/>
              <a:t>Big Blue Data Academy | bigblue.academy | Vasileios Gianoulas | Nasos Karathanasopoulos | Dimitris Tomaras</a:t>
            </a:r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CH"/>
              <a:t>Big Blue Data Academy | bigblue.academy | Vasileios Gianoulas | Nasos Karathanasopoulos | Dimitris Tomaras</a:t>
            </a:r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CH"/>
              <a:t>Big Blue Data Academy | bigblue.academy | Vasileios Gianoulas | Nasos Karathanasopoulos | Dimitris Tomaras</a:t>
            </a:r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CH"/>
              <a:t>Big Blue Data Academy | bigblue.academy | Vasileios Gianoulas | Nasos Karathanasopoulos | Dimitris Tomaras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CH"/>
              <a:t>Big Blue Data Academy | bigblue.academy | Vasileios Gianoulas | Nasos Karathanasopoulos | Dimitris Tomaras</a:t>
            </a:r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CH"/>
              <a:t>Big Blue Data Academy | bigblue.academy | Vasileios Gianoulas | Nasos Karathanasopoulos | Dimitris Tomaras</a:t>
            </a:r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CH"/>
              <a:t>Big Blue Data Academy | bigblue.academy | Vasileios Gianoulas | Nasos Karathanasopoulos | Dimitris Tomaras</a:t>
            </a:r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CH"/>
              <a:t>Big Blue Data Academy | bigblue.academy | Vasileios Gianoulas | Nasos Karathanasopoulos | Dimitris Tomaras</a:t>
            </a:r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CH"/>
              <a:t>Big Blue Data Academy | bigblue.academy | Vasileios Gianoulas | Nasos Karathanasopoulos | Dimitris Tomaras</a:t>
            </a:r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CH"/>
              <a:t>Big Blue Data Academy | bigblue.academy | Vasileios Gianoulas | Nasos Karathanasopoulos | Dimitris Tomaras</a:t>
            </a:r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de-CH"/>
              <a:t>Big Blue Data Academy | bigblue.academy | Vasileios Gianoulas | Nasos Karathanasopoulos | Dimitris Tomaras</a:t>
            </a:r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4" y="0"/>
            <a:ext cx="121870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233304" y="755137"/>
            <a:ext cx="743061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Science 2023</a:t>
            </a:r>
            <a:endParaRPr sz="4400" b="1" i="0" u="none" strike="noStrike" cap="small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17999" y="2279715"/>
            <a:ext cx="7430610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de-CH" sz="3600" b="1" i="0" u="none" strike="noStrike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Vasileios Gianoulas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small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small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small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Nasos</a:t>
            </a:r>
            <a:r>
              <a:rPr lang="en-US" sz="3600" b="1" i="0" u="none" strike="noStrike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small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Karathanasopoulos</a:t>
            </a:r>
            <a:endParaRPr lang="en-US" sz="3600" b="1" i="0" u="none" strike="noStrike" cap="small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n-US" sz="900" b="1" i="0" u="none" strike="noStrike" cap="small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SzPts val="2000"/>
            </a:pPr>
            <a:r>
              <a:rPr lang="en-US" sz="2000" cap="small">
                <a:solidFill>
                  <a:schemeClr val="lt1"/>
                </a:solidFill>
              </a:rPr>
              <a:t>&amp;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cap="small">
              <a:solidFill>
                <a:schemeClr val="lt1"/>
              </a:solidFill>
            </a:endParaRPr>
          </a:p>
          <a:p>
            <a:pPr algn="ctr">
              <a:buSzPts val="3600"/>
            </a:pPr>
            <a:r>
              <a:rPr lang="en-US" sz="3600" b="1" cap="small">
                <a:solidFill>
                  <a:schemeClr val="lt1"/>
                </a:solidFill>
              </a:rPr>
              <a:t>Dimitris Tomaras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small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Heart Disease Prediction</a:t>
            </a:r>
            <a:endParaRPr sz="4000" b="0" i="0" u="none" strike="noStrike" cap="small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0728" y="1127124"/>
            <a:ext cx="2730543" cy="25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24" name="Google Shape;324;p8"/>
          <p:cNvSpPr txBox="1"/>
          <p:nvPr/>
        </p:nvSpPr>
        <p:spPr>
          <a:xfrm>
            <a:off x="742888" y="4681480"/>
            <a:ext cx="10884023" cy="68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Thank you! </a:t>
            </a:r>
            <a:r>
              <a:rPr lang="en-US" sz="36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– We are here to answer your </a:t>
            </a:r>
            <a:r>
              <a:rPr lang="en-US" sz="36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Questions!</a:t>
            </a:r>
            <a:endParaRPr sz="1800" b="1" i="0" u="none" strike="noStrike" cap="non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6;p2">
            <a:extLst>
              <a:ext uri="{FF2B5EF4-FFF2-40B4-BE49-F238E27FC236}">
                <a16:creationId xmlns:a16="http://schemas.microsoft.com/office/drawing/2014/main" id="{7F550E01-D8A0-CB86-96D7-A77FF369C83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42043" y="6356350"/>
            <a:ext cx="8780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Big Blue Data Academy | bigblue.academy | Vasileios </a:t>
            </a:r>
            <a:r>
              <a:rPr lang="en-US" err="1"/>
              <a:t>Gianoulas</a:t>
            </a:r>
            <a:r>
              <a:rPr lang="en-US"/>
              <a:t> | </a:t>
            </a:r>
            <a:r>
              <a:rPr lang="en-US" err="1"/>
              <a:t>Nasos</a:t>
            </a:r>
            <a:r>
              <a:rPr lang="en-US"/>
              <a:t> </a:t>
            </a:r>
            <a:r>
              <a:rPr lang="en-US" err="1"/>
              <a:t>Karathanasopoulos</a:t>
            </a:r>
            <a:r>
              <a:rPr lang="en-US"/>
              <a:t> | Dimitris Tomaras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557" y="136525"/>
            <a:ext cx="609685" cy="69542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>
            <a:spLocks noGrp="1"/>
          </p:cNvSpPr>
          <p:nvPr>
            <p:ph type="ftr" idx="11"/>
          </p:nvPr>
        </p:nvSpPr>
        <p:spPr>
          <a:xfrm>
            <a:off x="142043" y="6356350"/>
            <a:ext cx="8780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Big Blue Data Academy | bigblue.academy | Vasileios </a:t>
            </a:r>
            <a:r>
              <a:rPr lang="en-US" err="1"/>
              <a:t>Gianoulas</a:t>
            </a:r>
            <a:r>
              <a:rPr lang="en-US"/>
              <a:t> | </a:t>
            </a:r>
            <a:r>
              <a:rPr lang="en-US" err="1"/>
              <a:t>Nasos</a:t>
            </a:r>
            <a:r>
              <a:rPr lang="en-US"/>
              <a:t> </a:t>
            </a:r>
            <a:r>
              <a:rPr lang="en-US" err="1"/>
              <a:t>Karathanasopoulos</a:t>
            </a:r>
            <a:r>
              <a:rPr lang="en-US"/>
              <a:t> | Dimitris Tomaras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cxnSp>
        <p:nvCxnSpPr>
          <p:cNvPr id="98" name="Google Shape;98;p2"/>
          <p:cNvCxnSpPr/>
          <p:nvPr/>
        </p:nvCxnSpPr>
        <p:spPr>
          <a:xfrm>
            <a:off x="213064" y="825623"/>
            <a:ext cx="10884023" cy="0"/>
          </a:xfrm>
          <a:prstGeom prst="straightConnector1">
            <a:avLst/>
          </a:prstGeom>
          <a:noFill/>
          <a:ln w="9525" cap="flat" cmpd="sng">
            <a:solidFill>
              <a:srgbClr val="3366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2"/>
          <p:cNvSpPr txBox="1"/>
          <p:nvPr/>
        </p:nvSpPr>
        <p:spPr>
          <a:xfrm>
            <a:off x="213064" y="136524"/>
            <a:ext cx="10884023" cy="68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lang="en-US" sz="1800" b="0" i="0" u="none" strike="noStrike" cap="non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10;g2526d2afe0b_0_1">
            <a:extLst>
              <a:ext uri="{FF2B5EF4-FFF2-40B4-BE49-F238E27FC236}">
                <a16:creationId xmlns:a16="http://schemas.microsoft.com/office/drawing/2014/main" id="{5486804A-5205-A59C-04B6-A0AFD853CBE3}"/>
              </a:ext>
            </a:extLst>
          </p:cNvPr>
          <p:cNvSpPr txBox="1"/>
          <p:nvPr/>
        </p:nvSpPr>
        <p:spPr>
          <a:xfrm>
            <a:off x="1182881" y="1716509"/>
            <a:ext cx="6845927" cy="373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46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Char char="•"/>
            </a:pPr>
            <a:r>
              <a:rPr lang="de-CH" sz="36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Who </a:t>
            </a:r>
            <a:r>
              <a:rPr lang="de-CH" sz="3600" b="0" i="0" u="none" strike="noStrike" cap="none" err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de-CH" sz="36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3600" b="0" i="0" u="none" strike="noStrike" cap="none" err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endParaRPr lang="de-CH"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571500" marR="0" lvl="0" indent="-546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Char char="•"/>
            </a:pPr>
            <a:r>
              <a:rPr lang="de-CH" sz="3600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The Problem</a:t>
            </a:r>
            <a:endParaRPr lang="de-CH"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571500" marR="0" lvl="0" indent="-546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Char char="•"/>
            </a:pPr>
            <a:r>
              <a:rPr lang="de-CH" sz="36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The Data</a:t>
            </a:r>
            <a:endParaRPr lang="de-CH" sz="3600" b="0" i="0" u="none" strike="noStrike" cap="none">
              <a:solidFill>
                <a:srgbClr val="1F3864"/>
              </a:solidFill>
              <a:latin typeface="Calibri"/>
              <a:ea typeface="Calibri"/>
              <a:cs typeface="Calibri"/>
            </a:endParaRPr>
          </a:p>
          <a:p>
            <a:pPr marL="571500" marR="0" lvl="0" indent="-546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Char char="•"/>
            </a:pPr>
            <a:r>
              <a:rPr lang="de-CH" sz="3600" err="1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Our</a:t>
            </a:r>
            <a:r>
              <a:rPr lang="de-CH" sz="3600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 Solution</a:t>
            </a:r>
            <a:endParaRPr lang="de-CH" sz="3600" b="0" i="0" u="none" strike="noStrike" cap="none">
              <a:solidFill>
                <a:srgbClr val="1F3864"/>
              </a:solidFill>
              <a:latin typeface="Calibri"/>
              <a:ea typeface="Arial"/>
              <a:cs typeface="Calibri"/>
            </a:endParaRPr>
          </a:p>
          <a:p>
            <a:pPr marL="571500" indent="-546100">
              <a:buClr>
                <a:srgbClr val="1F3864"/>
              </a:buClr>
              <a:buSzPts val="3200"/>
              <a:buFont typeface="Arial"/>
              <a:buChar char="•"/>
            </a:pPr>
            <a:r>
              <a:rPr lang="de-CH" sz="3600" err="1">
                <a:solidFill>
                  <a:srgbClr val="1F3864"/>
                </a:solidFill>
                <a:ea typeface="Calibri"/>
                <a:cs typeface="Calibri"/>
              </a:rPr>
              <a:t>Our</a:t>
            </a:r>
            <a:r>
              <a:rPr lang="de-CH" sz="3600">
                <a:solidFill>
                  <a:srgbClr val="1F3864"/>
                </a:solidFill>
                <a:ea typeface="Calibri"/>
                <a:cs typeface="Calibri"/>
              </a:rPr>
              <a:t> Model Performance</a:t>
            </a:r>
          </a:p>
          <a:p>
            <a:pPr marL="571500" indent="-546100">
              <a:buClr>
                <a:srgbClr val="1F3864"/>
              </a:buClr>
              <a:buSzPts val="3200"/>
              <a:buFont typeface="Arial"/>
              <a:buChar char="•"/>
            </a:pPr>
            <a:r>
              <a:rPr lang="en-US" sz="3600">
                <a:solidFill>
                  <a:srgbClr val="1F3864"/>
                </a:solidFill>
                <a:cs typeface="Calibri"/>
              </a:rPr>
              <a:t>Future &amp; Next Steps</a:t>
            </a:r>
            <a:endParaRPr lang="de-CH" sz="3600">
              <a:solidFill>
                <a:srgbClr val="1F3864"/>
              </a:solidFill>
              <a:cs typeface="Calibri"/>
            </a:endParaRPr>
          </a:p>
          <a:p>
            <a:pPr marL="571500" indent="-457200">
              <a:buClr>
                <a:schemeClr val="dk1"/>
              </a:buClr>
              <a:buSzPts val="1800"/>
            </a:pPr>
            <a:endParaRPr lang="de-CH" sz="2400">
              <a:solidFill>
                <a:srgbClr val="1F3864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2526d2afe0b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557" y="136525"/>
            <a:ext cx="609685" cy="69542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526d2afe0b_0_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cxnSp>
        <p:nvCxnSpPr>
          <p:cNvPr id="307" name="Google Shape;307;g2526d2afe0b_0_1"/>
          <p:cNvCxnSpPr/>
          <p:nvPr/>
        </p:nvCxnSpPr>
        <p:spPr>
          <a:xfrm>
            <a:off x="213064" y="825623"/>
            <a:ext cx="10884000" cy="0"/>
          </a:xfrm>
          <a:prstGeom prst="straightConnector1">
            <a:avLst/>
          </a:prstGeom>
          <a:noFill/>
          <a:ln w="9525" cap="flat" cmpd="sng">
            <a:solidFill>
              <a:srgbClr val="3366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8" name="Google Shape;308;g2526d2afe0b_0_1"/>
          <p:cNvSpPr txBox="1"/>
          <p:nvPr/>
        </p:nvSpPr>
        <p:spPr>
          <a:xfrm>
            <a:off x="213064" y="136524"/>
            <a:ext cx="10884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Who we are</a:t>
            </a:r>
            <a:endParaRPr sz="1800" b="0" i="0" u="none" strike="noStrike" cap="non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6;p2">
            <a:extLst>
              <a:ext uri="{FF2B5EF4-FFF2-40B4-BE49-F238E27FC236}">
                <a16:creationId xmlns:a16="http://schemas.microsoft.com/office/drawing/2014/main" id="{8711B802-3106-4506-B59E-C4CF77204A3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42043" y="6356350"/>
            <a:ext cx="8780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Big Blue Data Academy | bigblue.academy | Vasileios </a:t>
            </a:r>
            <a:r>
              <a:rPr lang="en-US" err="1"/>
              <a:t>Gianoulas</a:t>
            </a:r>
            <a:r>
              <a:rPr lang="en-US"/>
              <a:t> | </a:t>
            </a:r>
            <a:r>
              <a:rPr lang="en-US" err="1"/>
              <a:t>Nasos</a:t>
            </a:r>
            <a:r>
              <a:rPr lang="en-US"/>
              <a:t> </a:t>
            </a:r>
            <a:r>
              <a:rPr lang="en-US" err="1"/>
              <a:t>Karathanasopoulos</a:t>
            </a:r>
            <a:r>
              <a:rPr lang="en-US"/>
              <a:t> | Dimitris Tomaras</a:t>
            </a:r>
            <a:endParaRPr/>
          </a:p>
        </p:txBody>
      </p:sp>
      <p:grpSp>
        <p:nvGrpSpPr>
          <p:cNvPr id="3" name="Google Shape;325;p8">
            <a:extLst>
              <a:ext uri="{FF2B5EF4-FFF2-40B4-BE49-F238E27FC236}">
                <a16:creationId xmlns:a16="http://schemas.microsoft.com/office/drawing/2014/main" id="{63D733D1-2BF4-F907-BFD6-3768618B34D0}"/>
              </a:ext>
            </a:extLst>
          </p:cNvPr>
          <p:cNvGrpSpPr/>
          <p:nvPr/>
        </p:nvGrpSpPr>
        <p:grpSpPr>
          <a:xfrm>
            <a:off x="316410" y="2031374"/>
            <a:ext cx="3648658" cy="3043000"/>
            <a:chOff x="1257299" y="637038"/>
            <a:chExt cx="4429125" cy="3600815"/>
          </a:xfrm>
        </p:grpSpPr>
        <p:sp>
          <p:nvSpPr>
            <p:cNvPr id="4" name="Google Shape;326;p8">
              <a:extLst>
                <a:ext uri="{FF2B5EF4-FFF2-40B4-BE49-F238E27FC236}">
                  <a16:creationId xmlns:a16="http://schemas.microsoft.com/office/drawing/2014/main" id="{E1F39727-A848-156A-E1CB-5A8CF93E9AF3}"/>
                </a:ext>
              </a:extLst>
            </p:cNvPr>
            <p:cNvSpPr/>
            <p:nvPr/>
          </p:nvSpPr>
          <p:spPr>
            <a:xfrm>
              <a:off x="1257299" y="637038"/>
              <a:ext cx="4429125" cy="3600815"/>
            </a:xfrm>
            <a:prstGeom prst="roundRect">
              <a:avLst>
                <a:gd name="adj" fmla="val 6901"/>
              </a:avLst>
            </a:prstGeom>
            <a:noFill/>
            <a:ln w="12700" cap="flat" cmpd="sng">
              <a:solidFill>
                <a:srgbClr val="20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0" i="0" u="none" strike="noStrike" cap="small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rPr>
                <a:t>Dimitris Tomaras</a:t>
              </a:r>
              <a:endPara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oogle Shape;327;p8">
              <a:extLst>
                <a:ext uri="{FF2B5EF4-FFF2-40B4-BE49-F238E27FC236}">
                  <a16:creationId xmlns:a16="http://schemas.microsoft.com/office/drawing/2014/main" id="{6F1276F8-897E-60BB-3F3C-7054D1F28064}"/>
                </a:ext>
              </a:extLst>
            </p:cNvPr>
            <p:cNvGrpSpPr/>
            <p:nvPr/>
          </p:nvGrpSpPr>
          <p:grpSpPr>
            <a:xfrm>
              <a:off x="1461672" y="1958725"/>
              <a:ext cx="2288013" cy="2028047"/>
              <a:chOff x="2404647" y="1118162"/>
              <a:chExt cx="2288013" cy="2028047"/>
            </a:xfrm>
          </p:grpSpPr>
          <p:pic>
            <p:nvPicPr>
              <p:cNvPr id="7" name="Google Shape;328;p8">
                <a:extLst>
                  <a:ext uri="{FF2B5EF4-FFF2-40B4-BE49-F238E27FC236}">
                    <a16:creationId xmlns:a16="http://schemas.microsoft.com/office/drawing/2014/main" id="{CE52C70D-084B-6D18-A7CF-59396551CBE7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656744" y="1118162"/>
                <a:ext cx="2035916" cy="2028047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8" name="Google Shape;329;p8">
                <a:extLst>
                  <a:ext uri="{FF2B5EF4-FFF2-40B4-BE49-F238E27FC236}">
                    <a16:creationId xmlns:a16="http://schemas.microsoft.com/office/drawing/2014/main" id="{4BFB0209-2E66-34B4-3196-F1C0996D3A43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404647" y="1163637"/>
                <a:ext cx="365125" cy="365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" name="Google Shape;330;p8">
              <a:extLst>
                <a:ext uri="{FF2B5EF4-FFF2-40B4-BE49-F238E27FC236}">
                  <a16:creationId xmlns:a16="http://schemas.microsoft.com/office/drawing/2014/main" id="{2805541E-1A31-4758-2C6B-2D11499FFAEF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192" b="191"/>
            <a:stretch/>
          </p:blipFill>
          <p:spPr>
            <a:xfrm>
              <a:off x="3891878" y="2189846"/>
              <a:ext cx="1584000" cy="158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325;p8">
            <a:extLst>
              <a:ext uri="{FF2B5EF4-FFF2-40B4-BE49-F238E27FC236}">
                <a16:creationId xmlns:a16="http://schemas.microsoft.com/office/drawing/2014/main" id="{48B878F9-2CFE-7584-AD61-EE3FF4BA8756}"/>
              </a:ext>
            </a:extLst>
          </p:cNvPr>
          <p:cNvGrpSpPr/>
          <p:nvPr/>
        </p:nvGrpSpPr>
        <p:grpSpPr>
          <a:xfrm>
            <a:off x="4134877" y="2031374"/>
            <a:ext cx="3825218" cy="3043000"/>
            <a:chOff x="1257299" y="556703"/>
            <a:chExt cx="4429125" cy="3758122"/>
          </a:xfrm>
        </p:grpSpPr>
        <p:sp>
          <p:nvSpPr>
            <p:cNvPr id="16" name="Google Shape;326;p8">
              <a:extLst>
                <a:ext uri="{FF2B5EF4-FFF2-40B4-BE49-F238E27FC236}">
                  <a16:creationId xmlns:a16="http://schemas.microsoft.com/office/drawing/2014/main" id="{BB6A1903-6F6F-52C1-6B8B-48938BC1B449}"/>
                </a:ext>
              </a:extLst>
            </p:cNvPr>
            <p:cNvSpPr/>
            <p:nvPr/>
          </p:nvSpPr>
          <p:spPr>
            <a:xfrm>
              <a:off x="1257299" y="556703"/>
              <a:ext cx="4429125" cy="3758122"/>
            </a:xfrm>
            <a:prstGeom prst="roundRect">
              <a:avLst>
                <a:gd name="adj" fmla="val 6901"/>
              </a:avLst>
            </a:prstGeom>
            <a:noFill/>
            <a:ln w="12700" cap="flat" cmpd="sng">
              <a:solidFill>
                <a:srgbClr val="20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lang="de-CH" sz="600" b="0" i="0" u="none" strike="noStrike" cap="small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de-CH" sz="2400" b="0" i="0" u="none" strike="noStrike" cap="small" err="1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rPr>
                <a:t>Nasos</a:t>
              </a:r>
              <a:r>
                <a:rPr lang="de-CH" sz="2400" b="0" i="0" u="none" strike="noStrike" cap="small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de-CH" sz="2400" b="0" i="0" u="none" strike="noStrike" cap="small" err="1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rPr>
                <a:t>Karathanosopoulos</a:t>
              </a: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327;p8">
              <a:extLst>
                <a:ext uri="{FF2B5EF4-FFF2-40B4-BE49-F238E27FC236}">
                  <a16:creationId xmlns:a16="http://schemas.microsoft.com/office/drawing/2014/main" id="{B11DCA78-AEC8-A979-07FC-E28A754DE992}"/>
                </a:ext>
              </a:extLst>
            </p:cNvPr>
            <p:cNvGrpSpPr/>
            <p:nvPr/>
          </p:nvGrpSpPr>
          <p:grpSpPr>
            <a:xfrm>
              <a:off x="1407873" y="1820576"/>
              <a:ext cx="2195166" cy="2188188"/>
              <a:chOff x="2350848" y="980013"/>
              <a:chExt cx="2195166" cy="2188188"/>
            </a:xfrm>
          </p:grpSpPr>
          <p:pic>
            <p:nvPicPr>
              <p:cNvPr id="19" name="Google Shape;328;p8">
                <a:extLst>
                  <a:ext uri="{FF2B5EF4-FFF2-40B4-BE49-F238E27FC236}">
                    <a16:creationId xmlns:a16="http://schemas.microsoft.com/office/drawing/2014/main" id="{98C5E2BD-9C58-169C-3612-48E965FA3FCE}"/>
                  </a:ext>
                </a:extLst>
              </p:cNvPr>
              <p:cNvPicPr preferRelativeResize="0"/>
              <p:nvPr/>
            </p:nvPicPr>
            <p:blipFill>
              <a:blip r:embed="rId7"/>
              <a:srcRect t="854" b="854"/>
              <a:stretch/>
            </p:blipFill>
            <p:spPr>
              <a:xfrm>
                <a:off x="2386014" y="1008201"/>
                <a:ext cx="2160000" cy="21600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329;p8">
                <a:extLst>
                  <a:ext uri="{FF2B5EF4-FFF2-40B4-BE49-F238E27FC236}">
                    <a16:creationId xmlns:a16="http://schemas.microsoft.com/office/drawing/2014/main" id="{A7B2D45A-3701-0150-74C9-C323C9FD7D05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50848" y="980013"/>
                <a:ext cx="365126" cy="3651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" name="Google Shape;330;p8">
              <a:extLst>
                <a:ext uri="{FF2B5EF4-FFF2-40B4-BE49-F238E27FC236}">
                  <a16:creationId xmlns:a16="http://schemas.microsoft.com/office/drawing/2014/main" id="{AF721CC2-646D-7C36-63E3-2BF85A034A1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192" b="191"/>
            <a:stretch/>
          </p:blipFill>
          <p:spPr>
            <a:xfrm>
              <a:off x="3891878" y="2189846"/>
              <a:ext cx="1584000" cy="158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Google Shape;325;p8">
            <a:extLst>
              <a:ext uri="{FF2B5EF4-FFF2-40B4-BE49-F238E27FC236}">
                <a16:creationId xmlns:a16="http://schemas.microsoft.com/office/drawing/2014/main" id="{BCE265DD-506E-D0D9-70D0-4E3C18DABE58}"/>
              </a:ext>
            </a:extLst>
          </p:cNvPr>
          <p:cNvGrpSpPr/>
          <p:nvPr/>
        </p:nvGrpSpPr>
        <p:grpSpPr>
          <a:xfrm>
            <a:off x="8204245" y="2031374"/>
            <a:ext cx="3648658" cy="2977951"/>
            <a:chOff x="1257299" y="637039"/>
            <a:chExt cx="4429125" cy="3677786"/>
          </a:xfrm>
        </p:grpSpPr>
        <p:sp>
          <p:nvSpPr>
            <p:cNvPr id="22" name="Google Shape;326;p8">
              <a:extLst>
                <a:ext uri="{FF2B5EF4-FFF2-40B4-BE49-F238E27FC236}">
                  <a16:creationId xmlns:a16="http://schemas.microsoft.com/office/drawing/2014/main" id="{107CABCC-489B-B5EC-B8D7-34A92FD3E56C}"/>
                </a:ext>
              </a:extLst>
            </p:cNvPr>
            <p:cNvSpPr/>
            <p:nvPr/>
          </p:nvSpPr>
          <p:spPr>
            <a:xfrm>
              <a:off x="1257299" y="637039"/>
              <a:ext cx="4429125" cy="3677786"/>
            </a:xfrm>
            <a:prstGeom prst="roundRect">
              <a:avLst>
                <a:gd name="adj" fmla="val 6901"/>
              </a:avLst>
            </a:prstGeom>
            <a:noFill/>
            <a:ln w="12700" cap="flat" cmpd="sng">
              <a:solidFill>
                <a:srgbClr val="20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de-CH" sz="2400" b="0" i="0" u="none" strike="noStrike" cap="small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rPr>
                <a:t>Vasileios Giannoulas</a:t>
              </a:r>
              <a:endPara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" name="Google Shape;327;p8">
              <a:extLst>
                <a:ext uri="{FF2B5EF4-FFF2-40B4-BE49-F238E27FC236}">
                  <a16:creationId xmlns:a16="http://schemas.microsoft.com/office/drawing/2014/main" id="{B6734139-B003-AFA8-00B7-D7213810C2A8}"/>
                </a:ext>
              </a:extLst>
            </p:cNvPr>
            <p:cNvGrpSpPr/>
            <p:nvPr/>
          </p:nvGrpSpPr>
          <p:grpSpPr>
            <a:xfrm>
              <a:off x="1439112" y="1832052"/>
              <a:ext cx="2152646" cy="2176712"/>
              <a:chOff x="2382087" y="991489"/>
              <a:chExt cx="2152646" cy="2176712"/>
            </a:xfrm>
          </p:grpSpPr>
          <p:pic>
            <p:nvPicPr>
              <p:cNvPr id="25" name="Google Shape;328;p8">
                <a:extLst>
                  <a:ext uri="{FF2B5EF4-FFF2-40B4-BE49-F238E27FC236}">
                    <a16:creationId xmlns:a16="http://schemas.microsoft.com/office/drawing/2014/main" id="{35695893-1FCB-C6E2-6377-1D72D5F4F34D}"/>
                  </a:ext>
                </a:extLst>
              </p:cNvPr>
              <p:cNvPicPr preferRelativeResize="0"/>
              <p:nvPr/>
            </p:nvPicPr>
            <p:blipFill>
              <a:blip r:embed="rId8"/>
              <a:srcRect t="854" b="854"/>
              <a:stretch/>
            </p:blipFill>
            <p:spPr>
              <a:xfrm>
                <a:off x="2386014" y="1100014"/>
                <a:ext cx="2148719" cy="2068187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329;p8">
                <a:extLst>
                  <a:ext uri="{FF2B5EF4-FFF2-40B4-BE49-F238E27FC236}">
                    <a16:creationId xmlns:a16="http://schemas.microsoft.com/office/drawing/2014/main" id="{EB01916C-456A-1294-FECC-CA8055DC9D2D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82087" y="991489"/>
                <a:ext cx="365124" cy="3651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oogle Shape;330;p8">
              <a:extLst>
                <a:ext uri="{FF2B5EF4-FFF2-40B4-BE49-F238E27FC236}">
                  <a16:creationId xmlns:a16="http://schemas.microsoft.com/office/drawing/2014/main" id="{BC38B850-8499-0BEA-0FC0-80985D8C39F9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192" b="191"/>
            <a:stretch/>
          </p:blipFill>
          <p:spPr>
            <a:xfrm>
              <a:off x="3891878" y="2189846"/>
              <a:ext cx="1584000" cy="158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2526d2afe0b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557" y="136525"/>
            <a:ext cx="609685" cy="69542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526d2afe0b_0_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cxnSp>
        <p:nvCxnSpPr>
          <p:cNvPr id="307" name="Google Shape;307;g2526d2afe0b_0_1"/>
          <p:cNvCxnSpPr/>
          <p:nvPr/>
        </p:nvCxnSpPr>
        <p:spPr>
          <a:xfrm>
            <a:off x="213064" y="825623"/>
            <a:ext cx="10884000" cy="0"/>
          </a:xfrm>
          <a:prstGeom prst="straightConnector1">
            <a:avLst/>
          </a:prstGeom>
          <a:noFill/>
          <a:ln w="9525" cap="flat" cmpd="sng">
            <a:solidFill>
              <a:srgbClr val="3366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8" name="Google Shape;308;g2526d2afe0b_0_1"/>
          <p:cNvSpPr txBox="1"/>
          <p:nvPr/>
        </p:nvSpPr>
        <p:spPr>
          <a:xfrm>
            <a:off x="213064" y="136524"/>
            <a:ext cx="10884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  <a:endParaRPr sz="1800" b="0" i="0" u="none" strike="noStrike" cap="non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6;p2">
            <a:extLst>
              <a:ext uri="{FF2B5EF4-FFF2-40B4-BE49-F238E27FC236}">
                <a16:creationId xmlns:a16="http://schemas.microsoft.com/office/drawing/2014/main" id="{8711B802-3106-4506-B59E-C4CF77204A3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42043" y="6356350"/>
            <a:ext cx="8780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Big Blue Data Academy | bigblue.academy | Vasileios </a:t>
            </a:r>
            <a:r>
              <a:rPr lang="en-US" err="1"/>
              <a:t>Gianoulas</a:t>
            </a:r>
            <a:r>
              <a:rPr lang="en-US"/>
              <a:t> | </a:t>
            </a:r>
            <a:r>
              <a:rPr lang="en-US" err="1"/>
              <a:t>Nasos</a:t>
            </a:r>
            <a:r>
              <a:rPr lang="en-US"/>
              <a:t> </a:t>
            </a:r>
            <a:r>
              <a:rPr lang="en-US" err="1"/>
              <a:t>Karathanasopoulos</a:t>
            </a:r>
            <a:r>
              <a:rPr lang="en-US"/>
              <a:t> | Dimitris Tomaras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23268-71C6-1CC0-3A6D-8B4787A3F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129" y="1514723"/>
            <a:ext cx="6995382" cy="4406927"/>
          </a:xfrm>
          <a:prstGeom prst="rect">
            <a:avLst/>
          </a:prstGeom>
        </p:spPr>
      </p:pic>
      <p:sp>
        <p:nvSpPr>
          <p:cNvPr id="5" name="Google Shape;310;g2526d2afe0b_0_1">
            <a:extLst>
              <a:ext uri="{FF2B5EF4-FFF2-40B4-BE49-F238E27FC236}">
                <a16:creationId xmlns:a16="http://schemas.microsoft.com/office/drawing/2014/main" id="{C0B5DF06-BD4F-116D-351C-D6DEC272EAC4}"/>
              </a:ext>
            </a:extLst>
          </p:cNvPr>
          <p:cNvSpPr txBox="1"/>
          <p:nvPr/>
        </p:nvSpPr>
        <p:spPr>
          <a:xfrm>
            <a:off x="262149" y="2380436"/>
            <a:ext cx="4270036" cy="345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8775" marR="0" lvl="0" indent="-266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Char char="•"/>
            </a:pPr>
            <a:r>
              <a:rPr lang="de-CH" sz="20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Pareto Analysis </a:t>
            </a:r>
            <a:r>
              <a:rPr lang="de-CH" sz="2000" b="0" i="0" u="none" strike="noStrike" cap="none" err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indicated</a:t>
            </a:r>
            <a:r>
              <a:rPr lang="de-CH" sz="20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2000" b="0" i="0" u="none" strike="noStrike" cap="none" err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de-CH" sz="20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39% of all </a:t>
            </a:r>
            <a:r>
              <a:rPr lang="de-CH" sz="2000" b="0" i="0" u="none" strike="noStrike" cap="none" err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expenses</a:t>
            </a:r>
            <a:r>
              <a:rPr lang="de-CH" sz="20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2000" b="0" i="0" u="none" strike="noStrike" cap="none" err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de-CH" sz="20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due </a:t>
            </a:r>
            <a:r>
              <a:rPr lang="de-CH" sz="2000" b="0" i="0" u="none" strike="noStrike" cap="none" err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de-CH" sz="20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hospitalizations related to heart diseases</a:t>
            </a:r>
            <a:endParaRPr lang="en-US" sz="20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8775" marR="0" lvl="0" indent="-266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In a</a:t>
            </a:r>
            <a:r>
              <a:rPr lang="en-US" sz="2000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n effort to reduce the </a:t>
            </a:r>
            <a:r>
              <a:rPr lang="de-CH" sz="2000" err="1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insurance</a:t>
            </a:r>
            <a:r>
              <a:rPr lang="en-US" sz="2000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premioums</a:t>
            </a:r>
            <a:r>
              <a:rPr lang="en-US" sz="2000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de-CH" sz="2000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«Safe» </a:t>
            </a:r>
            <a:r>
              <a:rPr lang="de-CH" sz="2000" err="1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company</a:t>
            </a:r>
            <a:r>
              <a:rPr lang="de-CH" sz="2000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de-CH" sz="2000" err="1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would</a:t>
            </a:r>
            <a:r>
              <a:rPr lang="de-CH" sz="2000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 like </a:t>
            </a:r>
            <a:r>
              <a:rPr lang="de-CH" sz="2000" err="1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to</a:t>
            </a:r>
            <a:r>
              <a:rPr lang="de-CH" sz="2000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de-CH" sz="2000" err="1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predict</a:t>
            </a:r>
            <a:r>
              <a:rPr lang="de-CH" sz="2000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de-CH" sz="2000" err="1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which</a:t>
            </a:r>
            <a:r>
              <a:rPr lang="de-CH" sz="2000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de-CH" sz="2000" err="1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customers</a:t>
            </a:r>
            <a:r>
              <a:rPr lang="de-CH" sz="2000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de-CH" sz="2000" err="1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are</a:t>
            </a:r>
            <a:r>
              <a:rPr lang="de-CH" sz="2000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de-CH" sz="2000" err="1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more</a:t>
            </a:r>
            <a:r>
              <a:rPr lang="de-CH" sz="2000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 like </a:t>
            </a:r>
            <a:r>
              <a:rPr lang="de-CH" sz="2000" err="1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to</a:t>
            </a:r>
            <a:r>
              <a:rPr lang="de-CH" sz="2000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de-CH" sz="2000" err="1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have</a:t>
            </a:r>
            <a:r>
              <a:rPr lang="de-CH" sz="2000">
                <a:solidFill>
                  <a:srgbClr val="1F3864"/>
                </a:solidFill>
                <a:latin typeface="Calibri"/>
                <a:cs typeface="Calibri"/>
                <a:sym typeface="Calibri"/>
              </a:rPr>
              <a:t> HD</a:t>
            </a:r>
          </a:p>
          <a:p>
            <a:pPr marL="358775" marR="0" lvl="0" indent="-266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rial"/>
              <a:buChar char="•"/>
            </a:pPr>
            <a:r>
              <a:rPr lang="de-CH" sz="2000" b="0" i="0" u="none" strike="noStrike" cap="none">
                <a:solidFill>
                  <a:srgbClr val="1F3864"/>
                </a:solidFill>
                <a:latin typeface="Calibri"/>
                <a:ea typeface="Arial"/>
                <a:cs typeface="Calibri"/>
                <a:sym typeface="Calibri"/>
              </a:rPr>
              <a:t>A global</a:t>
            </a:r>
            <a:r>
              <a:rPr lang="el-GR" sz="2000" b="0" i="0" u="none" strike="noStrike" cap="none">
                <a:solidFill>
                  <a:srgbClr val="1F3864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de-CH" sz="2000" b="0" i="0" u="none" strike="noStrike" cap="none" err="1">
                <a:solidFill>
                  <a:srgbClr val="1F3864"/>
                </a:solidFill>
                <a:latin typeface="Calibri"/>
                <a:ea typeface="Arial"/>
                <a:cs typeface="Calibri"/>
                <a:sym typeface="Calibri"/>
              </a:rPr>
              <a:t>contest</a:t>
            </a:r>
            <a:r>
              <a:rPr lang="de-CH" sz="2000" b="0" i="0" u="none" strike="noStrike" cap="none">
                <a:solidFill>
                  <a:srgbClr val="1F3864"/>
                </a:solidFill>
                <a:latin typeface="Calibri"/>
                <a:ea typeface="Arial"/>
                <a:cs typeface="Calibri"/>
                <a:sym typeface="Calibri"/>
              </a:rPr>
              <a:t> was </a:t>
            </a:r>
            <a:r>
              <a:rPr lang="de-CH" sz="2000" b="0" i="0" u="none" strike="noStrike" cap="none" err="1">
                <a:solidFill>
                  <a:srgbClr val="1F3864"/>
                </a:solidFill>
                <a:latin typeface="Calibri"/>
                <a:ea typeface="Arial"/>
                <a:cs typeface="Calibri"/>
                <a:sym typeface="Calibri"/>
              </a:rPr>
              <a:t>called</a:t>
            </a:r>
            <a:r>
              <a:rPr lang="de-CH" sz="2000" b="0" i="0" u="none" strike="noStrike" cap="none">
                <a:solidFill>
                  <a:srgbClr val="1F3864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de-CH" sz="2000" b="0" i="0" u="none" strike="noStrike" cap="none" err="1">
                <a:solidFill>
                  <a:srgbClr val="1F3864"/>
                </a:solidFill>
                <a:latin typeface="Calibri"/>
                <a:ea typeface="Arial"/>
                <a:cs typeface="Calibri"/>
                <a:sym typeface="Calibri"/>
              </a:rPr>
              <a:t>with</a:t>
            </a:r>
            <a:r>
              <a:rPr lang="de-CH" sz="2000" b="0" i="0" u="none" strike="noStrike" cap="none">
                <a:solidFill>
                  <a:srgbClr val="1F3864"/>
                </a:solidFill>
                <a:latin typeface="Calibri"/>
                <a:ea typeface="Arial"/>
                <a:cs typeface="Calibri"/>
                <a:sym typeface="Calibri"/>
              </a:rPr>
              <a:t> real </a:t>
            </a:r>
            <a:r>
              <a:rPr lang="de-CH" sz="2000" b="0" i="0" u="none" strike="noStrike" cap="none" err="1">
                <a:solidFill>
                  <a:srgbClr val="1F3864"/>
                </a:solidFill>
                <a:latin typeface="Calibri"/>
                <a:ea typeface="Arial"/>
                <a:cs typeface="Calibri"/>
                <a:sym typeface="Calibri"/>
              </a:rPr>
              <a:t>anonymized</a:t>
            </a:r>
            <a:r>
              <a:rPr lang="de-CH" sz="2000" b="0" i="0" u="none" strike="noStrike" cap="none">
                <a:solidFill>
                  <a:srgbClr val="1F3864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de-CH" sz="2000" b="0" i="0" u="none" strike="noStrike" cap="none" err="1">
                <a:solidFill>
                  <a:srgbClr val="1F3864"/>
                </a:solidFill>
                <a:latin typeface="Calibri"/>
                <a:ea typeface="Arial"/>
                <a:cs typeface="Calibri"/>
                <a:sym typeface="Calibri"/>
              </a:rPr>
              <a:t>data</a:t>
            </a:r>
            <a:r>
              <a:rPr lang="de-CH" sz="2000" b="0" i="0" u="none" strike="noStrike" cap="none">
                <a:solidFill>
                  <a:srgbClr val="1F3864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de-CH" sz="2000" b="0" i="0" u="none" strike="noStrike" cap="none" err="1">
                <a:solidFill>
                  <a:srgbClr val="1F3864"/>
                </a:solidFill>
                <a:latin typeface="Calibri"/>
                <a:ea typeface="Arial"/>
                <a:cs typeface="Calibri"/>
                <a:sym typeface="Calibri"/>
              </a:rPr>
              <a:t>from</a:t>
            </a:r>
            <a:r>
              <a:rPr lang="de-CH" sz="2000" b="0" i="0" u="none" strike="noStrike" cap="none">
                <a:solidFill>
                  <a:srgbClr val="1F3864"/>
                </a:solidFill>
                <a:latin typeface="Calibri"/>
                <a:ea typeface="Arial"/>
                <a:cs typeface="Calibri"/>
                <a:sym typeface="Calibri"/>
              </a:rPr>
              <a:t> US </a:t>
            </a:r>
            <a:r>
              <a:rPr lang="de-CH" sz="2000" b="0" i="0" u="none" strike="noStrike" cap="none" err="1">
                <a:solidFill>
                  <a:srgbClr val="1F3864"/>
                </a:solidFill>
                <a:latin typeface="Calibri"/>
                <a:ea typeface="Arial"/>
                <a:cs typeface="Calibri"/>
                <a:sym typeface="Calibri"/>
              </a:rPr>
              <a:t>hospitals</a:t>
            </a:r>
            <a:endParaRPr lang="de-CH"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de-CH" sz="1200" b="0" i="0" u="none" strike="noStrike" cap="non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10;g2526d2afe0b_0_1">
            <a:extLst>
              <a:ext uri="{FF2B5EF4-FFF2-40B4-BE49-F238E27FC236}">
                <a16:creationId xmlns:a16="http://schemas.microsoft.com/office/drawing/2014/main" id="{08C968B4-B506-CD0E-D7A1-5057941CAE00}"/>
              </a:ext>
            </a:extLst>
          </p:cNvPr>
          <p:cNvSpPr txBox="1"/>
          <p:nvPr/>
        </p:nvSpPr>
        <p:spPr>
          <a:xfrm>
            <a:off x="262149" y="1541550"/>
            <a:ext cx="4270036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</a:pPr>
            <a:r>
              <a:rPr lang="de-CH" sz="32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Insurance Company </a:t>
            </a:r>
            <a:endParaRPr lang="en-US"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0" i="0" u="none" strike="noStrike" cap="non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 descr="A logo of a house&#10;&#10;Description automatically generated with low confidence">
            <a:extLst>
              <a:ext uri="{FF2B5EF4-FFF2-40B4-BE49-F238E27FC236}">
                <a16:creationId xmlns:a16="http://schemas.microsoft.com/office/drawing/2014/main" id="{FD5CDC18-D185-68F6-AA9E-A85D6C8B88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37" b="68537" l="33844" r="66309">
                        <a14:foregroundMark x1="33844" y1="38780" x2="33844" y2="38780"/>
                        <a14:foregroundMark x1="47320" y1="18780" x2="47320" y2="18780"/>
                        <a14:foregroundMark x1="66462" y1="44878" x2="66462" y2="44878"/>
                        <a14:foregroundMark x1="45176" y1="68537" x2="45176" y2="68537"/>
                      </a14:backgroundRemoval>
                    </a14:imgEffect>
                  </a14:imgLayer>
                </a14:imgProps>
              </a:ext>
            </a:extLst>
          </a:blip>
          <a:srcRect l="30131" t="14295" r="29377" b="27887"/>
          <a:stretch/>
        </p:blipFill>
        <p:spPr>
          <a:xfrm>
            <a:off x="3858770" y="1569778"/>
            <a:ext cx="558258" cy="50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0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2526d2afe0b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557" y="136525"/>
            <a:ext cx="609685" cy="6954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Τίτλος 2">
            <a:extLst>
              <a:ext uri="{FF2B5EF4-FFF2-40B4-BE49-F238E27FC236}">
                <a16:creationId xmlns:a16="http://schemas.microsoft.com/office/drawing/2014/main" id="{07FFCA8B-922B-D018-E4E1-617E1591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24053"/>
            <a:ext cx="3932237" cy="595763"/>
          </a:xfrm>
        </p:spPr>
        <p:txBody>
          <a:bodyPr>
            <a:normAutofit/>
          </a:bodyPr>
          <a:lstStyle/>
          <a:p>
            <a:r>
              <a:rPr lang="el-GR" err="1"/>
              <a:t>Features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E979127-0F0C-D8A8-8D9D-871B9A031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19816"/>
            <a:ext cx="3932237" cy="4739935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  <a:buAutoNum type="arabicPeriod"/>
            </a:pPr>
            <a:r>
              <a:rPr lang="el-GR" sz="1200" err="1"/>
              <a:t>Age</a:t>
            </a:r>
            <a:endParaRPr lang="el-GR" sz="1200"/>
          </a:p>
          <a:p>
            <a:pPr>
              <a:lnSpc>
                <a:spcPct val="80000"/>
              </a:lnSpc>
              <a:buAutoNum type="arabicPeriod"/>
            </a:pPr>
            <a:r>
              <a:rPr lang="el-GR" sz="1200" err="1"/>
              <a:t>Sex</a:t>
            </a:r>
            <a:endParaRPr lang="el-GR" sz="1200"/>
          </a:p>
          <a:p>
            <a:pPr>
              <a:lnSpc>
                <a:spcPct val="80000"/>
              </a:lnSpc>
              <a:buAutoNum type="arabicPeriod"/>
            </a:pPr>
            <a:r>
              <a:rPr lang="el-GR" sz="1200" err="1"/>
              <a:t>Chest</a:t>
            </a:r>
            <a:r>
              <a:rPr lang="el-GR" sz="1200"/>
              <a:t> </a:t>
            </a:r>
            <a:r>
              <a:rPr lang="el-GR" sz="1200" err="1"/>
              <a:t>PainType</a:t>
            </a:r>
            <a:r>
              <a:rPr lang="el-GR" sz="1200"/>
              <a:t>:  </a:t>
            </a:r>
            <a:br>
              <a:rPr lang="el-GR" sz="1200"/>
            </a:br>
            <a:r>
              <a:rPr lang="el-GR" sz="1200"/>
              <a:t>        </a:t>
            </a:r>
            <a:r>
              <a:rPr lang="el-GR" sz="1200" err="1"/>
              <a:t>Typical</a:t>
            </a:r>
            <a:r>
              <a:rPr lang="el-GR" sz="1200"/>
              <a:t> </a:t>
            </a:r>
            <a:r>
              <a:rPr lang="el-GR" sz="1200" err="1"/>
              <a:t>Angina</a:t>
            </a:r>
            <a:r>
              <a:rPr lang="el-GR" sz="1200"/>
              <a:t>, </a:t>
            </a:r>
            <a:br>
              <a:rPr lang="el-GR" sz="1200"/>
            </a:br>
            <a:r>
              <a:rPr lang="el-GR" sz="1200"/>
              <a:t>        </a:t>
            </a:r>
            <a:r>
              <a:rPr lang="el-GR" sz="1200" err="1"/>
              <a:t>Atypical</a:t>
            </a:r>
            <a:r>
              <a:rPr lang="el-GR" sz="1200"/>
              <a:t> </a:t>
            </a:r>
            <a:r>
              <a:rPr lang="el-GR" sz="1200" err="1"/>
              <a:t>Angina</a:t>
            </a:r>
            <a:r>
              <a:rPr lang="el-GR" sz="1200"/>
              <a:t>, </a:t>
            </a:r>
            <a:br>
              <a:rPr lang="el-GR" sz="1200"/>
            </a:br>
            <a:r>
              <a:rPr lang="el-GR" sz="1200"/>
              <a:t>        Non-</a:t>
            </a:r>
            <a:r>
              <a:rPr lang="el-GR" sz="1200" err="1"/>
              <a:t>Anginal</a:t>
            </a:r>
            <a:r>
              <a:rPr lang="el-GR" sz="1200"/>
              <a:t> </a:t>
            </a:r>
            <a:r>
              <a:rPr lang="el-GR" sz="1200" err="1"/>
              <a:t>Pain</a:t>
            </a:r>
            <a:r>
              <a:rPr lang="el-GR" sz="1200"/>
              <a:t>, </a:t>
            </a:r>
            <a:r>
              <a:rPr lang="el-GR" sz="1200" err="1"/>
              <a:t>Asymptomatic</a:t>
            </a:r>
            <a:endParaRPr lang="el-GR" sz="1200"/>
          </a:p>
          <a:p>
            <a:pPr>
              <a:lnSpc>
                <a:spcPct val="80000"/>
              </a:lnSpc>
              <a:buAutoNum type="arabicPeriod"/>
            </a:pPr>
            <a:r>
              <a:rPr lang="el-GR" sz="1200" err="1"/>
              <a:t>Resting</a:t>
            </a:r>
            <a:r>
              <a:rPr lang="el-GR" sz="1200"/>
              <a:t> </a:t>
            </a:r>
            <a:r>
              <a:rPr lang="el-GR" sz="1200" err="1"/>
              <a:t>blood</a:t>
            </a:r>
            <a:r>
              <a:rPr lang="el-GR" sz="1200"/>
              <a:t> </a:t>
            </a:r>
            <a:r>
              <a:rPr lang="el-GR" sz="1200" err="1"/>
              <a:t>pressure</a:t>
            </a:r>
            <a:r>
              <a:rPr lang="el-GR" sz="1200"/>
              <a:t> </a:t>
            </a:r>
          </a:p>
          <a:p>
            <a:pPr>
              <a:lnSpc>
                <a:spcPct val="80000"/>
              </a:lnSpc>
              <a:buAutoNum type="arabicPeriod"/>
            </a:pPr>
            <a:r>
              <a:rPr lang="el-GR" sz="1200" err="1"/>
              <a:t>Cholesterol</a:t>
            </a:r>
            <a:endParaRPr lang="el-GR" sz="1200"/>
          </a:p>
          <a:p>
            <a:pPr>
              <a:lnSpc>
                <a:spcPct val="80000"/>
              </a:lnSpc>
              <a:buAutoNum type="arabicPeriod"/>
            </a:pPr>
            <a:r>
              <a:rPr lang="el-GR" sz="1200" err="1"/>
              <a:t>Fasting</a:t>
            </a:r>
            <a:r>
              <a:rPr lang="el-GR" sz="1200"/>
              <a:t> </a:t>
            </a:r>
            <a:r>
              <a:rPr lang="el-GR" sz="1200" err="1"/>
              <a:t>blood</a:t>
            </a:r>
            <a:r>
              <a:rPr lang="el-GR" sz="1200"/>
              <a:t> </a:t>
            </a:r>
            <a:r>
              <a:rPr lang="el-GR" sz="1200" err="1"/>
              <a:t>sugar</a:t>
            </a:r>
            <a:endParaRPr lang="el-GR" sz="1200"/>
          </a:p>
          <a:p>
            <a:pPr>
              <a:lnSpc>
                <a:spcPct val="80000"/>
              </a:lnSpc>
              <a:buAutoNum type="arabicPeriod"/>
            </a:pPr>
            <a:r>
              <a:rPr lang="el-GR" sz="1200" err="1"/>
              <a:t>Resting</a:t>
            </a:r>
            <a:r>
              <a:rPr lang="el-GR" sz="1200"/>
              <a:t> </a:t>
            </a:r>
            <a:r>
              <a:rPr lang="el-GR" sz="1200" err="1"/>
              <a:t>electrocardiogram</a:t>
            </a:r>
            <a:r>
              <a:rPr lang="el-GR" sz="1200"/>
              <a:t> </a:t>
            </a:r>
            <a:r>
              <a:rPr lang="el-GR" sz="1200" err="1"/>
              <a:t>results</a:t>
            </a:r>
            <a:br>
              <a:rPr lang="el-GR" sz="1200"/>
            </a:br>
            <a:r>
              <a:rPr lang="el-GR" sz="1200"/>
              <a:t>        </a:t>
            </a:r>
            <a:r>
              <a:rPr lang="el-GR" sz="1200" err="1"/>
              <a:t>Normal</a:t>
            </a:r>
            <a:r>
              <a:rPr lang="el-GR" sz="1200"/>
              <a:t> </a:t>
            </a:r>
            <a:br>
              <a:rPr lang="en-US" sz="1200"/>
            </a:br>
            <a:r>
              <a:rPr lang="el-GR" sz="1200"/>
              <a:t>        </a:t>
            </a:r>
            <a:r>
              <a:rPr lang="el-GR" sz="1200" err="1"/>
              <a:t>Having</a:t>
            </a:r>
            <a:r>
              <a:rPr lang="el-GR" sz="1200"/>
              <a:t> ST-T </a:t>
            </a:r>
            <a:r>
              <a:rPr lang="el-GR" sz="1200" err="1"/>
              <a:t>wave</a:t>
            </a:r>
            <a:r>
              <a:rPr lang="el-GR" sz="1200"/>
              <a:t> </a:t>
            </a:r>
            <a:r>
              <a:rPr lang="el-GR" sz="1200" err="1"/>
              <a:t>abnormality</a:t>
            </a:r>
            <a:r>
              <a:rPr lang="el-GR" sz="1200"/>
              <a:t>  </a:t>
            </a:r>
            <a:br>
              <a:rPr lang="el-GR" sz="1200"/>
            </a:br>
            <a:r>
              <a:rPr lang="el-GR" sz="1200"/>
              <a:t>        </a:t>
            </a:r>
            <a:r>
              <a:rPr lang="el-GR" sz="1200" err="1"/>
              <a:t>Showing</a:t>
            </a:r>
            <a:r>
              <a:rPr lang="el-GR" sz="1200"/>
              <a:t> </a:t>
            </a:r>
            <a:r>
              <a:rPr lang="el-GR" sz="1200" err="1"/>
              <a:t>probable</a:t>
            </a:r>
            <a:r>
              <a:rPr lang="el-GR" sz="1200"/>
              <a:t> </a:t>
            </a:r>
            <a:r>
              <a:rPr lang="el-GR" sz="1200" err="1"/>
              <a:t>or</a:t>
            </a:r>
            <a:r>
              <a:rPr lang="el-GR" sz="1200"/>
              <a:t> </a:t>
            </a:r>
            <a:r>
              <a:rPr lang="el-GR" sz="1200" err="1"/>
              <a:t>definite</a:t>
            </a:r>
            <a:r>
              <a:rPr lang="el-GR" sz="1200"/>
              <a:t> </a:t>
            </a:r>
            <a:r>
              <a:rPr lang="el-GR" sz="1200" err="1"/>
              <a:t>left</a:t>
            </a:r>
            <a:r>
              <a:rPr lang="el-GR" sz="1200"/>
              <a:t> </a:t>
            </a:r>
            <a:br>
              <a:rPr lang="el-GR" sz="1200"/>
            </a:br>
            <a:r>
              <a:rPr lang="el-GR" sz="1200"/>
              <a:t>        </a:t>
            </a:r>
            <a:r>
              <a:rPr lang="el-GR" sz="1200" err="1"/>
              <a:t>ventricular</a:t>
            </a:r>
            <a:r>
              <a:rPr lang="el-GR" sz="1200"/>
              <a:t> </a:t>
            </a:r>
            <a:r>
              <a:rPr lang="el-GR" sz="1200" err="1"/>
              <a:t>hypertrophy</a:t>
            </a:r>
            <a:endParaRPr lang="el-GR" sz="1200"/>
          </a:p>
          <a:p>
            <a:pPr>
              <a:lnSpc>
                <a:spcPct val="80000"/>
              </a:lnSpc>
              <a:buAutoNum type="arabicPeriod"/>
            </a:pPr>
            <a:r>
              <a:rPr lang="el-GR" sz="1200" err="1"/>
              <a:t>Maximum</a:t>
            </a:r>
            <a:r>
              <a:rPr lang="el-GR" sz="1200"/>
              <a:t> </a:t>
            </a:r>
            <a:r>
              <a:rPr lang="el-GR" sz="1200" err="1"/>
              <a:t>heart</a:t>
            </a:r>
            <a:r>
              <a:rPr lang="el-GR" sz="1200"/>
              <a:t> </a:t>
            </a:r>
            <a:r>
              <a:rPr lang="el-GR" sz="1200" err="1"/>
              <a:t>rate</a:t>
            </a:r>
            <a:r>
              <a:rPr lang="el-GR" sz="1200"/>
              <a:t> </a:t>
            </a:r>
            <a:r>
              <a:rPr lang="el-GR" sz="1200" err="1"/>
              <a:t>achieved</a:t>
            </a:r>
            <a:r>
              <a:rPr lang="el-GR" sz="1200"/>
              <a:t> </a:t>
            </a:r>
          </a:p>
          <a:p>
            <a:pPr>
              <a:lnSpc>
                <a:spcPct val="80000"/>
              </a:lnSpc>
              <a:buAutoNum type="arabicPeriod"/>
            </a:pPr>
            <a:r>
              <a:rPr lang="el-GR" sz="1200" err="1"/>
              <a:t>Exercise</a:t>
            </a:r>
            <a:r>
              <a:rPr lang="el-GR" sz="1200"/>
              <a:t> </a:t>
            </a:r>
            <a:r>
              <a:rPr lang="el-GR" sz="1200" err="1"/>
              <a:t>Angina</a:t>
            </a:r>
            <a:endParaRPr lang="el-GR" sz="1200"/>
          </a:p>
          <a:p>
            <a:pPr>
              <a:lnSpc>
                <a:spcPct val="80000"/>
              </a:lnSpc>
              <a:buAutoNum type="arabicPeriod"/>
            </a:pPr>
            <a:r>
              <a:rPr lang="el-GR" sz="1200" err="1"/>
              <a:t>Oldpeak</a:t>
            </a:r>
            <a:r>
              <a:rPr lang="el-GR" sz="1200"/>
              <a:t> (</a:t>
            </a:r>
            <a:r>
              <a:rPr lang="el-GR" sz="1200" err="1"/>
              <a:t>Numeric</a:t>
            </a:r>
            <a:r>
              <a:rPr lang="el-GR" sz="1200"/>
              <a:t> </a:t>
            </a:r>
            <a:r>
              <a:rPr lang="el-GR" sz="1200" err="1"/>
              <a:t>value</a:t>
            </a:r>
            <a:r>
              <a:rPr lang="el-GR" sz="1200"/>
              <a:t> </a:t>
            </a:r>
            <a:r>
              <a:rPr lang="el-GR" sz="1200" err="1"/>
              <a:t>measured</a:t>
            </a:r>
            <a:r>
              <a:rPr lang="el-GR" sz="1200"/>
              <a:t> in </a:t>
            </a:r>
            <a:r>
              <a:rPr lang="el-GR" sz="1200" err="1"/>
              <a:t>depression</a:t>
            </a:r>
            <a:r>
              <a:rPr lang="el-GR" sz="1200"/>
              <a:t>]</a:t>
            </a:r>
          </a:p>
          <a:p>
            <a:pPr>
              <a:lnSpc>
                <a:spcPct val="80000"/>
              </a:lnSpc>
              <a:buAutoNum type="arabicPeriod"/>
            </a:pPr>
            <a:r>
              <a:rPr lang="el-GR" sz="1200" err="1"/>
              <a:t>ST_Slope</a:t>
            </a:r>
            <a:r>
              <a:rPr lang="el-GR" sz="1200"/>
              <a:t>: the </a:t>
            </a:r>
            <a:r>
              <a:rPr lang="el-GR" sz="1200" err="1"/>
              <a:t>slope</a:t>
            </a:r>
            <a:r>
              <a:rPr lang="el-GR" sz="1200"/>
              <a:t> of the </a:t>
            </a:r>
            <a:r>
              <a:rPr lang="el-GR" sz="1200" err="1"/>
              <a:t>peak</a:t>
            </a:r>
            <a:r>
              <a:rPr lang="el-GR" sz="1200"/>
              <a:t> </a:t>
            </a:r>
            <a:r>
              <a:rPr lang="el-GR" sz="1200" err="1"/>
              <a:t>exercise</a:t>
            </a:r>
            <a:br>
              <a:rPr lang="el-GR" sz="1200"/>
            </a:br>
            <a:r>
              <a:rPr lang="el-GR" sz="1200"/>
              <a:t>        </a:t>
            </a:r>
            <a:r>
              <a:rPr lang="el-GR" sz="1200" err="1"/>
              <a:t>Up</a:t>
            </a:r>
            <a:r>
              <a:rPr lang="el-GR" sz="1200"/>
              <a:t>: </a:t>
            </a:r>
            <a:r>
              <a:rPr lang="el-GR" sz="1200" err="1"/>
              <a:t>upsloping</a:t>
            </a:r>
            <a:r>
              <a:rPr lang="el-GR" sz="1200"/>
              <a:t>, </a:t>
            </a:r>
            <a:br>
              <a:rPr lang="el-GR" sz="1200"/>
            </a:br>
            <a:r>
              <a:rPr lang="el-GR" sz="1200"/>
              <a:t>        </a:t>
            </a:r>
            <a:r>
              <a:rPr lang="el-GR" sz="1200" err="1"/>
              <a:t>Flat</a:t>
            </a:r>
            <a:r>
              <a:rPr lang="el-GR" sz="1200"/>
              <a:t>: </a:t>
            </a:r>
            <a:r>
              <a:rPr lang="el-GR" sz="1200" err="1"/>
              <a:t>flat</a:t>
            </a:r>
            <a:r>
              <a:rPr lang="el-GR" sz="1200"/>
              <a:t>, </a:t>
            </a:r>
            <a:br>
              <a:rPr lang="el-GR" sz="1200"/>
            </a:br>
            <a:r>
              <a:rPr lang="el-GR" sz="1200"/>
              <a:t>        </a:t>
            </a:r>
            <a:r>
              <a:rPr lang="el-GR" sz="1200" err="1"/>
              <a:t>Down</a:t>
            </a:r>
            <a:r>
              <a:rPr lang="el-GR" sz="1200"/>
              <a:t>: </a:t>
            </a:r>
            <a:r>
              <a:rPr lang="el-GR" sz="1200" err="1"/>
              <a:t>downsloping</a:t>
            </a:r>
            <a:endParaRPr lang="el-GR" sz="1200"/>
          </a:p>
          <a:p>
            <a:pPr>
              <a:buAutoNum type="arabicPeriod"/>
            </a:pPr>
            <a:endParaRPr lang="el-GR" sz="1200"/>
          </a:p>
        </p:txBody>
      </p:sp>
      <p:sp>
        <p:nvSpPr>
          <p:cNvPr id="306" name="Google Shape;306;g2526d2afe0b_0_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cxnSp>
        <p:nvCxnSpPr>
          <p:cNvPr id="307" name="Google Shape;307;g2526d2afe0b_0_1"/>
          <p:cNvCxnSpPr/>
          <p:nvPr/>
        </p:nvCxnSpPr>
        <p:spPr>
          <a:xfrm>
            <a:off x="213064" y="825623"/>
            <a:ext cx="10884000" cy="0"/>
          </a:xfrm>
          <a:prstGeom prst="straightConnector1">
            <a:avLst/>
          </a:prstGeom>
          <a:noFill/>
          <a:ln w="9525" cap="flat" cmpd="sng">
            <a:solidFill>
              <a:srgbClr val="3366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8" name="Google Shape;308;g2526d2afe0b_0_1"/>
          <p:cNvSpPr txBox="1"/>
          <p:nvPr/>
        </p:nvSpPr>
        <p:spPr>
          <a:xfrm>
            <a:off x="213064" y="136524"/>
            <a:ext cx="10884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The Data</a:t>
            </a:r>
            <a:endParaRPr sz="1800" b="0" i="0" u="none" strike="noStrike" cap="non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6555E955-9B51-8B1A-CA35-3C05AFA4E7E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42043" y="6356350"/>
            <a:ext cx="8780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Big Blue Data Academy | bigblue.academy | Vasileios </a:t>
            </a:r>
            <a:r>
              <a:rPr lang="en-US" err="1"/>
              <a:t>Gianoulas</a:t>
            </a:r>
            <a:r>
              <a:rPr lang="en-US"/>
              <a:t> | </a:t>
            </a:r>
            <a:r>
              <a:rPr lang="en-US" err="1"/>
              <a:t>Nasos</a:t>
            </a:r>
            <a:r>
              <a:rPr lang="en-US"/>
              <a:t> </a:t>
            </a:r>
            <a:r>
              <a:rPr lang="en-US" err="1"/>
              <a:t>Karathanasopoulos</a:t>
            </a:r>
            <a:r>
              <a:rPr lang="en-US"/>
              <a:t> | Dimitris Tomaras</a:t>
            </a:r>
            <a:endParaRPr/>
          </a:p>
        </p:txBody>
      </p:sp>
      <p:pic>
        <p:nvPicPr>
          <p:cNvPr id="32" name="Εικόνα 32" descr="Εικόνα που περιέχει κείμενο, στιγμιότυπο οθόνης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BDE3EE58-F4E7-0FB2-464C-530B8E57D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915" y="1575616"/>
            <a:ext cx="7209576" cy="41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2526d2afe0b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557" y="136525"/>
            <a:ext cx="609685" cy="6954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Τίτλος 2">
            <a:extLst>
              <a:ext uri="{FF2B5EF4-FFF2-40B4-BE49-F238E27FC236}">
                <a16:creationId xmlns:a16="http://schemas.microsoft.com/office/drawing/2014/main" id="{07FFCA8B-922B-D018-E4E1-617E1591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24053"/>
            <a:ext cx="3932237" cy="693843"/>
          </a:xfrm>
        </p:spPr>
        <p:txBody>
          <a:bodyPr>
            <a:normAutofit fontScale="90000"/>
          </a:bodyPr>
          <a:lstStyle/>
          <a:p>
            <a:r>
              <a:rPr lang="el-GR" err="1"/>
              <a:t>Distribution</a:t>
            </a:r>
            <a:r>
              <a:rPr lang="el-GR"/>
              <a:t> Of </a:t>
            </a:r>
            <a:r>
              <a:rPr lang="el-GR" err="1"/>
              <a:t>Genders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E979127-0F0C-D8A8-8D9D-871B9A031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7896"/>
            <a:ext cx="3932237" cy="4641855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l-GR" sz="1200"/>
          </a:p>
          <a:p>
            <a:pPr>
              <a:lnSpc>
                <a:spcPct val="80000"/>
              </a:lnSpc>
            </a:pPr>
            <a:endParaRPr lang="el-GR" sz="1800"/>
          </a:p>
          <a:p>
            <a:pPr>
              <a:lnSpc>
                <a:spcPct val="80000"/>
              </a:lnSpc>
            </a:pPr>
            <a:r>
              <a:rPr lang="el-GR" sz="1800" err="1">
                <a:solidFill>
                  <a:srgbClr val="000000"/>
                </a:solidFill>
              </a:rPr>
              <a:t>It</a:t>
            </a:r>
            <a:r>
              <a:rPr lang="el-GR" sz="1800">
                <a:solidFill>
                  <a:srgbClr val="000000"/>
                </a:solidFill>
              </a:rPr>
              <a:t> </a:t>
            </a:r>
            <a:r>
              <a:rPr lang="el-GR" sz="1800" err="1">
                <a:solidFill>
                  <a:srgbClr val="000000"/>
                </a:solidFill>
              </a:rPr>
              <a:t>is</a:t>
            </a:r>
            <a:r>
              <a:rPr lang="el-GR" sz="1800">
                <a:solidFill>
                  <a:srgbClr val="000000"/>
                </a:solidFill>
              </a:rPr>
              <a:t> </a:t>
            </a:r>
            <a:r>
              <a:rPr lang="el-GR" sz="1800" err="1">
                <a:solidFill>
                  <a:srgbClr val="000000"/>
                </a:solidFill>
              </a:rPr>
              <a:t>evident</a:t>
            </a:r>
            <a:r>
              <a:rPr lang="el-GR" sz="1800">
                <a:solidFill>
                  <a:srgbClr val="000000"/>
                </a:solidFill>
              </a:rPr>
              <a:t> </a:t>
            </a:r>
            <a:r>
              <a:rPr lang="el-GR" sz="1800" err="1">
                <a:solidFill>
                  <a:srgbClr val="000000"/>
                </a:solidFill>
              </a:rPr>
              <a:t>that</a:t>
            </a:r>
            <a:r>
              <a:rPr lang="el-GR" sz="1800">
                <a:solidFill>
                  <a:srgbClr val="000000"/>
                </a:solidFill>
              </a:rPr>
              <a:t> </a:t>
            </a:r>
            <a:r>
              <a:rPr lang="el-GR" sz="1800" err="1">
                <a:solidFill>
                  <a:srgbClr val="000000"/>
                </a:solidFill>
              </a:rPr>
              <a:t>men</a:t>
            </a:r>
            <a:r>
              <a:rPr lang="el-GR" sz="1800">
                <a:solidFill>
                  <a:srgbClr val="000000"/>
                </a:solidFill>
              </a:rPr>
              <a:t> </a:t>
            </a:r>
            <a:r>
              <a:rPr lang="el-GR" sz="1800" err="1">
                <a:solidFill>
                  <a:srgbClr val="000000"/>
                </a:solidFill>
              </a:rPr>
              <a:t>are</a:t>
            </a:r>
            <a:r>
              <a:rPr lang="el-GR" sz="1800">
                <a:solidFill>
                  <a:srgbClr val="000000"/>
                </a:solidFill>
              </a:rPr>
              <a:t> </a:t>
            </a:r>
            <a:r>
              <a:rPr lang="el-GR" sz="1800" err="1">
                <a:solidFill>
                  <a:srgbClr val="000000"/>
                </a:solidFill>
              </a:rPr>
              <a:t>more</a:t>
            </a:r>
            <a:r>
              <a:rPr lang="el-GR" sz="1800">
                <a:solidFill>
                  <a:srgbClr val="000000"/>
                </a:solidFill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l-GR" sz="1800" err="1">
                <a:solidFill>
                  <a:srgbClr val="000000"/>
                </a:solidFill>
              </a:rPr>
              <a:t>likely</a:t>
            </a:r>
            <a:r>
              <a:rPr lang="el-GR" sz="1800">
                <a:solidFill>
                  <a:srgbClr val="000000"/>
                </a:solidFill>
              </a:rPr>
              <a:t> </a:t>
            </a:r>
            <a:r>
              <a:rPr lang="el-GR" sz="1800" err="1">
                <a:solidFill>
                  <a:srgbClr val="000000"/>
                </a:solidFill>
              </a:rPr>
              <a:t>to</a:t>
            </a:r>
            <a:r>
              <a:rPr lang="el-GR" sz="1800">
                <a:solidFill>
                  <a:srgbClr val="000000"/>
                </a:solidFill>
              </a:rPr>
              <a:t> </a:t>
            </a:r>
            <a:r>
              <a:rPr lang="el-GR" sz="1800" err="1">
                <a:solidFill>
                  <a:srgbClr val="000000"/>
                </a:solidFill>
              </a:rPr>
              <a:t>have</a:t>
            </a:r>
            <a:r>
              <a:rPr lang="el-GR" sz="1800">
                <a:solidFill>
                  <a:srgbClr val="000000"/>
                </a:solidFill>
              </a:rPr>
              <a:t> </a:t>
            </a:r>
            <a:r>
              <a:rPr lang="el-GR" sz="1800" err="1">
                <a:solidFill>
                  <a:srgbClr val="000000"/>
                </a:solidFill>
              </a:rPr>
              <a:t>heart</a:t>
            </a:r>
            <a:r>
              <a:rPr lang="el-GR" sz="1800">
                <a:solidFill>
                  <a:srgbClr val="000000"/>
                </a:solidFill>
              </a:rPr>
              <a:t> </a:t>
            </a:r>
            <a:r>
              <a:rPr lang="el-GR" sz="1800" err="1">
                <a:solidFill>
                  <a:srgbClr val="000000"/>
                </a:solidFill>
              </a:rPr>
              <a:t>disease</a:t>
            </a:r>
            <a:r>
              <a:rPr lang="el-GR" sz="1800">
                <a:solidFill>
                  <a:srgbClr val="000000"/>
                </a:solidFill>
              </a:rPr>
              <a:t>.</a:t>
            </a:r>
            <a:endParaRPr lang="el-GR" sz="1800"/>
          </a:p>
        </p:txBody>
      </p:sp>
      <p:sp>
        <p:nvSpPr>
          <p:cNvPr id="306" name="Google Shape;306;g2526d2afe0b_0_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cxnSp>
        <p:nvCxnSpPr>
          <p:cNvPr id="307" name="Google Shape;307;g2526d2afe0b_0_1"/>
          <p:cNvCxnSpPr/>
          <p:nvPr/>
        </p:nvCxnSpPr>
        <p:spPr>
          <a:xfrm>
            <a:off x="213064" y="825623"/>
            <a:ext cx="10884000" cy="0"/>
          </a:xfrm>
          <a:prstGeom prst="straightConnector1">
            <a:avLst/>
          </a:prstGeom>
          <a:noFill/>
          <a:ln w="9525" cap="flat" cmpd="sng">
            <a:solidFill>
              <a:srgbClr val="3366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8" name="Google Shape;308;g2526d2afe0b_0_1"/>
          <p:cNvSpPr txBox="1"/>
          <p:nvPr/>
        </p:nvSpPr>
        <p:spPr>
          <a:xfrm>
            <a:off x="213064" y="136524"/>
            <a:ext cx="10884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The Data</a:t>
            </a:r>
            <a:endParaRPr sz="1800" b="0" i="0" u="none" strike="noStrike" cap="non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Εικόνα 18" descr="Εικόνα που περιέχει κείμενο, στιγμιότυπο οθόνης, διάγραμμα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787D34D5-B691-1BDF-33CB-305F57403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92" y="1372019"/>
            <a:ext cx="5512051" cy="4347843"/>
          </a:xfrm>
          <a:prstGeom prst="rect">
            <a:avLst/>
          </a:prstGeom>
        </p:spPr>
      </p:pic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C9C0625D-402C-C273-2FE3-31571330636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42043" y="6356350"/>
            <a:ext cx="8780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Big Blue Data Academy | bigblue.academy | Vasileios </a:t>
            </a:r>
            <a:r>
              <a:rPr lang="en-US" err="1"/>
              <a:t>Gianoulas</a:t>
            </a:r>
            <a:r>
              <a:rPr lang="en-US"/>
              <a:t> | </a:t>
            </a:r>
            <a:r>
              <a:rPr lang="en-US" err="1"/>
              <a:t>Nasos</a:t>
            </a:r>
            <a:r>
              <a:rPr lang="en-US"/>
              <a:t> </a:t>
            </a:r>
            <a:r>
              <a:rPr lang="en-US" err="1"/>
              <a:t>Karathanasopoulos</a:t>
            </a:r>
            <a:r>
              <a:rPr lang="en-US"/>
              <a:t> | Dimitris Tomaras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75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2526d2afe0b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557" y="136525"/>
            <a:ext cx="609685" cy="69542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526d2afe0b_0_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cxnSp>
        <p:nvCxnSpPr>
          <p:cNvPr id="307" name="Google Shape;307;g2526d2afe0b_0_1"/>
          <p:cNvCxnSpPr/>
          <p:nvPr/>
        </p:nvCxnSpPr>
        <p:spPr>
          <a:xfrm>
            <a:off x="213064" y="825623"/>
            <a:ext cx="10884000" cy="0"/>
          </a:xfrm>
          <a:prstGeom prst="straightConnector1">
            <a:avLst/>
          </a:prstGeom>
          <a:noFill/>
          <a:ln w="9525" cap="flat" cmpd="sng">
            <a:solidFill>
              <a:srgbClr val="3366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8" name="Google Shape;308;g2526d2afe0b_0_1"/>
          <p:cNvSpPr txBox="1"/>
          <p:nvPr/>
        </p:nvSpPr>
        <p:spPr>
          <a:xfrm>
            <a:off x="213064" y="136524"/>
            <a:ext cx="10884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Our Solution</a:t>
            </a:r>
            <a:endParaRPr sz="1800" b="0" i="0" u="none" strike="noStrike" cap="non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6;p2">
            <a:extLst>
              <a:ext uri="{FF2B5EF4-FFF2-40B4-BE49-F238E27FC236}">
                <a16:creationId xmlns:a16="http://schemas.microsoft.com/office/drawing/2014/main" id="{8711B802-3106-4506-B59E-C4CF77204A3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42043" y="6356350"/>
            <a:ext cx="8780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Big Blue Data Academy | bigblue.academy | Vasileios </a:t>
            </a:r>
            <a:r>
              <a:rPr lang="en-US" err="1"/>
              <a:t>Gianoulas</a:t>
            </a:r>
            <a:r>
              <a:rPr lang="en-US"/>
              <a:t> | </a:t>
            </a:r>
            <a:r>
              <a:rPr lang="en-US" err="1"/>
              <a:t>Nasos</a:t>
            </a:r>
            <a:r>
              <a:rPr lang="en-US"/>
              <a:t> </a:t>
            </a:r>
            <a:r>
              <a:rPr lang="en-US" err="1"/>
              <a:t>Karathanasopoulos</a:t>
            </a:r>
            <a:r>
              <a:rPr lang="en-US"/>
              <a:t> | Dimitris Tomaras</a:t>
            </a:r>
            <a:endParaRPr/>
          </a:p>
        </p:txBody>
      </p:sp>
      <p:sp>
        <p:nvSpPr>
          <p:cNvPr id="3" name="Rectangle 2" descr="asdasdasas">
            <a:extLst>
              <a:ext uri="{FF2B5EF4-FFF2-40B4-BE49-F238E27FC236}">
                <a16:creationId xmlns:a16="http://schemas.microsoft.com/office/drawing/2014/main" id="{987F8650-C3A9-D9B2-BF96-5E10A9F71D1E}"/>
              </a:ext>
            </a:extLst>
          </p:cNvPr>
          <p:cNvSpPr/>
          <p:nvPr/>
        </p:nvSpPr>
        <p:spPr>
          <a:xfrm>
            <a:off x="4822903" y="1022193"/>
            <a:ext cx="2220951" cy="464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Classification Problem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17BE07-83A3-34B4-7FD9-D8C4347A3222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5933378" y="1486827"/>
            <a:ext cx="1" cy="80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010A96-0155-2BEA-E415-13F74C41F51A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933379" y="1486827"/>
            <a:ext cx="2980162" cy="77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52A99C-695D-15AF-D99F-F656AF843E8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3068449" y="1486827"/>
            <a:ext cx="2864930" cy="79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CAF1C3-5901-78B4-E66D-F86C13BCB89C}"/>
              </a:ext>
            </a:extLst>
          </p:cNvPr>
          <p:cNvSpPr/>
          <p:nvPr/>
        </p:nvSpPr>
        <p:spPr>
          <a:xfrm>
            <a:off x="2097363" y="2280424"/>
            <a:ext cx="1942171" cy="9478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Arial"/>
              </a:rPr>
              <a:t>K-NN</a:t>
            </a:r>
          </a:p>
          <a:p>
            <a:pPr algn="ctr"/>
            <a:r>
              <a:rPr lang="en-US">
                <a:solidFill>
                  <a:srgbClr val="000000"/>
                </a:solidFill>
                <a:cs typeface="Arial"/>
              </a:rPr>
              <a:t>SVM</a:t>
            </a:r>
          </a:p>
          <a:p>
            <a:pPr algn="ctr"/>
            <a:r>
              <a:rPr lang="en-US">
                <a:solidFill>
                  <a:srgbClr val="000000"/>
                </a:solidFill>
                <a:cs typeface="Arial"/>
              </a:rPr>
              <a:t>Naïve Bayes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8778CB-BCF2-4820-ECA6-3D10A1F5CE8A}"/>
              </a:ext>
            </a:extLst>
          </p:cNvPr>
          <p:cNvSpPr/>
          <p:nvPr/>
        </p:nvSpPr>
        <p:spPr>
          <a:xfrm>
            <a:off x="4897244" y="2295291"/>
            <a:ext cx="2072268" cy="910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Arial"/>
              </a:rPr>
              <a:t>Random Forest</a:t>
            </a:r>
          </a:p>
          <a:p>
            <a:pPr algn="ctr"/>
            <a:r>
              <a:rPr lang="en-US">
                <a:solidFill>
                  <a:srgbClr val="000000"/>
                </a:solidFill>
                <a:cs typeface="Arial"/>
              </a:rPr>
              <a:t>Decision Tree </a:t>
            </a:r>
          </a:p>
          <a:p>
            <a:pPr algn="ctr"/>
            <a:r>
              <a:rPr lang="en-US">
                <a:solidFill>
                  <a:srgbClr val="000000"/>
                </a:solidFill>
                <a:cs typeface="Arial"/>
              </a:rPr>
              <a:t>Bagging Classifier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2C9121-CE35-92D3-847F-526570611ABA}"/>
              </a:ext>
            </a:extLst>
          </p:cNvPr>
          <p:cNvSpPr/>
          <p:nvPr/>
        </p:nvSpPr>
        <p:spPr>
          <a:xfrm>
            <a:off x="7417419" y="2261838"/>
            <a:ext cx="2992243" cy="985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GradientBoostingClassifier</a:t>
            </a:r>
            <a:endParaRPr lang="en-US" err="1">
              <a:solidFill>
                <a:schemeClr val="tx1"/>
              </a:solidFill>
              <a:cs typeface="Arial"/>
            </a:endParaRPr>
          </a:p>
          <a:p>
            <a:pPr algn="ctr"/>
            <a:r>
              <a:rPr lang="en-US" err="1">
                <a:solidFill>
                  <a:schemeClr val="tx1"/>
                </a:solidFill>
                <a:cs typeface="Arial"/>
              </a:rPr>
              <a:t>AdaBoostClassifier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algn="ctr"/>
            <a:r>
              <a:rPr lang="en-US" err="1">
                <a:solidFill>
                  <a:schemeClr val="tx1"/>
                </a:solidFill>
                <a:cs typeface="Arial"/>
              </a:rPr>
              <a:t>XGBClassifier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algn="ctr"/>
            <a:r>
              <a:rPr lang="en-US" err="1">
                <a:solidFill>
                  <a:schemeClr val="tx1"/>
                </a:solidFill>
                <a:cs typeface="Arial"/>
              </a:rPr>
              <a:t>LGBMClassifier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D05-5ADE-2598-2E09-EC89A2C0D6E4}"/>
              </a:ext>
            </a:extLst>
          </p:cNvPr>
          <p:cNvSpPr/>
          <p:nvPr/>
        </p:nvSpPr>
        <p:spPr>
          <a:xfrm>
            <a:off x="3721720" y="4014438"/>
            <a:ext cx="4423316" cy="78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endParaRPr lang="en-US" sz="1200">
              <a:solidFill>
                <a:srgbClr val="000000"/>
              </a:solidFill>
              <a:cs typeface="Arial"/>
            </a:endParaRPr>
          </a:p>
          <a:p>
            <a:pPr marL="342900" indent="-342900" algn="just">
              <a:buAutoNum type="arabicPeriod"/>
            </a:pPr>
            <a:endParaRPr lang="en-US" sz="1200">
              <a:solidFill>
                <a:srgbClr val="000000"/>
              </a:solidFill>
              <a:cs typeface="Arial"/>
            </a:endParaRPr>
          </a:p>
          <a:p>
            <a:pPr marL="342900" indent="-342900" algn="just">
              <a:buAutoNum type="arabicPeriod"/>
            </a:pPr>
            <a:r>
              <a:rPr lang="en-US">
                <a:solidFill>
                  <a:srgbClr val="000000"/>
                </a:solidFill>
                <a:cs typeface="Arial"/>
              </a:rPr>
              <a:t>S</a:t>
            </a:r>
            <a:r>
              <a:rPr lang="en-US">
                <a:solidFill>
                  <a:schemeClr val="tx1"/>
                </a:solidFill>
                <a:cs typeface="Arial"/>
              </a:rPr>
              <a:t>elect the best model of each Category</a:t>
            </a:r>
            <a:endParaRPr lang="en-US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en-US">
                <a:solidFill>
                  <a:schemeClr val="tx1"/>
                </a:solidFill>
                <a:cs typeface="Arial"/>
              </a:rPr>
              <a:t>Optimization of each model via Grid Search </a:t>
            </a:r>
          </a:p>
          <a:p>
            <a:pPr marL="342900" indent="-342900" algn="just">
              <a:buAutoNum type="arabicPeriod"/>
            </a:pPr>
            <a:endParaRPr lang="en-US" err="1">
              <a:solidFill>
                <a:schemeClr val="tx1"/>
              </a:solidFill>
              <a:cs typeface="Arial"/>
            </a:endParaRPr>
          </a:p>
          <a:p>
            <a:pPr algn="ctr"/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21584-BB37-B31B-B7E2-960295CFC4B9}"/>
              </a:ext>
            </a:extLst>
          </p:cNvPr>
          <p:cNvCxnSpPr>
            <a:cxnSpLocks/>
          </p:cNvCxnSpPr>
          <p:nvPr/>
        </p:nvCxnSpPr>
        <p:spPr>
          <a:xfrm>
            <a:off x="3067048" y="3227734"/>
            <a:ext cx="1416207" cy="72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EA9E04-659C-60C2-43C9-8361B5436F1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933378" y="3205974"/>
            <a:ext cx="0" cy="80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1607F-6366-6B13-42BB-6FE228B4003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317059" y="3246862"/>
            <a:ext cx="1596482" cy="72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A0FD9A-83E2-B956-9839-CCE7AB36CEC3}"/>
              </a:ext>
            </a:extLst>
          </p:cNvPr>
          <p:cNvSpPr/>
          <p:nvPr/>
        </p:nvSpPr>
        <p:spPr>
          <a:xfrm>
            <a:off x="4237464" y="5612779"/>
            <a:ext cx="3391829" cy="511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Select the model with best performance on Train and Test set (</a:t>
            </a:r>
            <a:r>
              <a:rPr lang="en-US">
                <a:solidFill>
                  <a:srgbClr val="FF0000"/>
                </a:solidFill>
                <a:cs typeface="Arial"/>
              </a:rPr>
              <a:t>K-NN model</a:t>
            </a:r>
            <a:r>
              <a:rPr lang="en-US">
                <a:solidFill>
                  <a:schemeClr val="tx1"/>
                </a:solidFill>
                <a:cs typeface="Arial"/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6AE3E8-EAED-7EFD-26FC-0F22193131E9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5933378" y="4804315"/>
            <a:ext cx="1" cy="80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40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2526d2afe0b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557" y="136525"/>
            <a:ext cx="609685" cy="69542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526d2afe0b_0_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cxnSp>
        <p:nvCxnSpPr>
          <p:cNvPr id="307" name="Google Shape;307;g2526d2afe0b_0_1"/>
          <p:cNvCxnSpPr/>
          <p:nvPr/>
        </p:nvCxnSpPr>
        <p:spPr>
          <a:xfrm>
            <a:off x="213064" y="825623"/>
            <a:ext cx="10884000" cy="0"/>
          </a:xfrm>
          <a:prstGeom prst="straightConnector1">
            <a:avLst/>
          </a:prstGeom>
          <a:noFill/>
          <a:ln w="9525" cap="flat" cmpd="sng">
            <a:solidFill>
              <a:srgbClr val="3366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8" name="Google Shape;308;g2526d2afe0b_0_1"/>
          <p:cNvSpPr txBox="1"/>
          <p:nvPr/>
        </p:nvSpPr>
        <p:spPr>
          <a:xfrm>
            <a:off x="213064" y="136524"/>
            <a:ext cx="10884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600"/>
            </a:pPr>
            <a:r>
              <a:rPr lang="en-US" sz="36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US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  <a:endParaRPr sz="1800" b="0" i="0" u="none" strike="noStrike" cap="non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6;p2">
            <a:extLst>
              <a:ext uri="{FF2B5EF4-FFF2-40B4-BE49-F238E27FC236}">
                <a16:creationId xmlns:a16="http://schemas.microsoft.com/office/drawing/2014/main" id="{8711B802-3106-4506-B59E-C4CF77204A3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42043" y="6356350"/>
            <a:ext cx="8780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Big Blue Data Academy | bigblue.academy | Vasileios </a:t>
            </a:r>
            <a:r>
              <a:rPr lang="en-US" err="1"/>
              <a:t>Gianoulas</a:t>
            </a:r>
            <a:r>
              <a:rPr lang="en-US"/>
              <a:t> | </a:t>
            </a:r>
            <a:r>
              <a:rPr lang="en-US" err="1"/>
              <a:t>Nasos</a:t>
            </a:r>
            <a:r>
              <a:rPr lang="en-US"/>
              <a:t> </a:t>
            </a:r>
            <a:r>
              <a:rPr lang="en-US" err="1"/>
              <a:t>Karathanasopoulos</a:t>
            </a:r>
            <a:r>
              <a:rPr lang="en-US"/>
              <a:t> | Dimitris Tomaras</a:t>
            </a:r>
            <a:endParaRPr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58E15E7-8AD3-8D76-C972-6514D1F67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90889"/>
              </p:ext>
            </p:extLst>
          </p:nvPr>
        </p:nvGraphicFramePr>
        <p:xfrm>
          <a:off x="2416717" y="1905000"/>
          <a:ext cx="62992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0">
                  <a:extLst>
                    <a:ext uri="{9D8B030D-6E8A-4147-A177-3AD203B41FA5}">
                      <a16:colId xmlns:a16="http://schemas.microsoft.com/office/drawing/2014/main" val="33013351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Performance of Best Model (K-NN Classifier)</a:t>
                      </a:r>
                      <a:endParaRPr lang="en-US" sz="1100" b="1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51609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Best Score (f1_macro) in Training Set:  0.86</a:t>
                      </a:r>
                      <a:endParaRPr lang="en-US" sz="110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2235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Percentage of False Negatives: 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9.86%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134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Test Score (f1_macro):  0.93</a:t>
                      </a:r>
                      <a:endParaRPr lang="en-US" sz="110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325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492F35E-E411-5761-C16A-52B460C42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74869"/>
              </p:ext>
            </p:extLst>
          </p:nvPr>
        </p:nvGraphicFramePr>
        <p:xfrm>
          <a:off x="2434682" y="3057292"/>
          <a:ext cx="6345663" cy="1194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663">
                  <a:extLst>
                    <a:ext uri="{9D8B030D-6E8A-4147-A177-3AD203B41FA5}">
                      <a16:colId xmlns:a16="http://schemas.microsoft.com/office/drawing/2014/main" val="3959628323"/>
                    </a:ext>
                  </a:extLst>
                </a:gridCol>
              </a:tblGrid>
              <a:tr h="1706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Classification Report</a:t>
                      </a:r>
                      <a:endParaRPr lang="en-US" sz="1100" b="1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9310487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               precision    recall  f1-score   support</a:t>
                      </a:r>
                      <a:endParaRPr lang="en-US" sz="110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8394455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           0       0.91      0.96      0.93        71</a:t>
                      </a:r>
                      <a:endParaRPr lang="en-US" sz="110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991534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           1       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0.96      0.91      0.94</a:t>
                      </a:r>
                      <a:r>
                        <a:rPr lang="en-US" sz="1100">
                          <a:effectLst/>
                        </a:rPr>
                        <a:t>        79</a:t>
                      </a:r>
                      <a:endParaRPr lang="en-US" sz="110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769459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    accuracy                           0.93       150</a:t>
                      </a:r>
                      <a:endParaRPr lang="en-US" sz="110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5029041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   macro avg       0.93      0.93      0.93       150</a:t>
                      </a:r>
                      <a:endParaRPr lang="en-US" sz="110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4997334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weighted avg       0.93      0.93      0.93       150</a:t>
                      </a:r>
                      <a:endParaRPr lang="en-US" sz="110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320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77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2526d2afe0b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557" y="136525"/>
            <a:ext cx="609685" cy="69542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526d2afe0b_0_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cxnSp>
        <p:nvCxnSpPr>
          <p:cNvPr id="307" name="Google Shape;307;g2526d2afe0b_0_1"/>
          <p:cNvCxnSpPr/>
          <p:nvPr/>
        </p:nvCxnSpPr>
        <p:spPr>
          <a:xfrm>
            <a:off x="213064" y="825623"/>
            <a:ext cx="10884000" cy="0"/>
          </a:xfrm>
          <a:prstGeom prst="straightConnector1">
            <a:avLst/>
          </a:prstGeom>
          <a:noFill/>
          <a:ln w="9525" cap="flat" cmpd="sng">
            <a:solidFill>
              <a:srgbClr val="3366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8" name="Google Shape;308;g2526d2afe0b_0_1"/>
          <p:cNvSpPr txBox="1"/>
          <p:nvPr/>
        </p:nvSpPr>
        <p:spPr>
          <a:xfrm>
            <a:off x="213064" y="136524"/>
            <a:ext cx="10884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r>
              <a:rPr lang="en-US" sz="36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&amp; Next Steps</a:t>
            </a:r>
            <a:endParaRPr sz="1800" b="0" i="0" u="none" strike="noStrike" cap="non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g2526d2afe0b_0_1"/>
          <p:cNvGrpSpPr/>
          <p:nvPr/>
        </p:nvGrpSpPr>
        <p:grpSpPr>
          <a:xfrm>
            <a:off x="538975" y="1517620"/>
            <a:ext cx="9629252" cy="2510286"/>
            <a:chOff x="-21233" y="1358657"/>
            <a:chExt cx="6190848" cy="1349691"/>
          </a:xfrm>
        </p:grpSpPr>
        <p:sp>
          <p:nvSpPr>
            <p:cNvPr id="313" name="Google Shape;313;g2526d2afe0b_0_1"/>
            <p:cNvSpPr txBox="1"/>
            <p:nvPr/>
          </p:nvSpPr>
          <p:spPr>
            <a:xfrm>
              <a:off x="213064" y="2061745"/>
              <a:ext cx="5883000" cy="6466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571500" indent="-571500" algn="ctr">
                <a:buClr>
                  <a:srgbClr val="1F3864"/>
                </a:buClr>
                <a:buSzPts val="3200"/>
                <a:buFont typeface="Arial"/>
                <a:buChar char="•"/>
              </a:pPr>
              <a:r>
                <a:rPr lang="en-US" sz="3200" b="1">
                  <a:solidFill>
                    <a:srgbClr val="1F3864"/>
                  </a:solidFill>
                  <a:latin typeface="Calibri"/>
                  <a:cs typeface="Calibri"/>
                </a:rPr>
                <a:t>Acquisition of more data to train </a:t>
              </a:r>
              <a:endParaRPr lang="en-US"/>
            </a:p>
            <a:p>
              <a:pPr marL="571500" indent="-571500" algn="ctr">
                <a:buClr>
                  <a:srgbClr val="1F3864"/>
                </a:buClr>
                <a:buSzPts val="3200"/>
                <a:buFont typeface="Arial"/>
                <a:buChar char="•"/>
              </a:pPr>
              <a:r>
                <a:rPr lang="en-US" sz="3200" b="1">
                  <a:solidFill>
                    <a:srgbClr val="1F3864"/>
                  </a:solidFill>
                  <a:latin typeface="Calibri"/>
                  <a:cs typeface="Calibri"/>
                </a:rPr>
                <a:t>Running more advanced models (NN)</a:t>
              </a:r>
            </a:p>
          </p:txBody>
        </p:sp>
        <p:sp>
          <p:nvSpPr>
            <p:cNvPr id="314" name="Google Shape;314;g2526d2afe0b_0_1"/>
            <p:cNvSpPr txBox="1"/>
            <p:nvPr/>
          </p:nvSpPr>
          <p:spPr>
            <a:xfrm>
              <a:off x="-21233" y="1358657"/>
              <a:ext cx="6190848" cy="679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3600"/>
              </a:pPr>
              <a:r>
                <a:rPr lang="en-US" sz="3200" b="1" u="sng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rPr>
                <a:t>Ideas in order to improve our Model</a:t>
              </a:r>
              <a:r>
                <a:rPr lang="en-US" sz="3600" b="1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8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96;p2">
            <a:extLst>
              <a:ext uri="{FF2B5EF4-FFF2-40B4-BE49-F238E27FC236}">
                <a16:creationId xmlns:a16="http://schemas.microsoft.com/office/drawing/2014/main" id="{8711B802-3106-4506-B59E-C4CF77204A3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42043" y="6356350"/>
            <a:ext cx="8780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Big Blue Data Academy | bigblue.academy | Vasileios </a:t>
            </a:r>
            <a:r>
              <a:rPr lang="en-US" err="1"/>
              <a:t>Gianoulas</a:t>
            </a:r>
            <a:r>
              <a:rPr lang="en-US"/>
              <a:t> | </a:t>
            </a:r>
            <a:r>
              <a:rPr lang="en-US" err="1"/>
              <a:t>Nasos</a:t>
            </a:r>
            <a:r>
              <a:rPr lang="en-US"/>
              <a:t> </a:t>
            </a:r>
            <a:r>
              <a:rPr lang="en-US" err="1"/>
              <a:t>Karathanasopoulos</a:t>
            </a:r>
            <a:r>
              <a:rPr lang="en-US"/>
              <a:t> | Dimitris Tomaras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40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Features</vt:lpstr>
      <vt:lpstr>Distribution Of Genders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tomaras</dc:creator>
  <cp:revision>3</cp:revision>
  <dcterms:created xsi:type="dcterms:W3CDTF">2023-06-07T09:17:25Z</dcterms:created>
  <dcterms:modified xsi:type="dcterms:W3CDTF">2023-07-01T13:33:22Z</dcterms:modified>
</cp:coreProperties>
</file>