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70" r:id="rId4"/>
    <p:sldId id="271" r:id="rId5"/>
    <p:sldId id="281" r:id="rId6"/>
    <p:sldId id="282" r:id="rId7"/>
    <p:sldId id="272" r:id="rId8"/>
    <p:sldId id="283" r:id="rId9"/>
    <p:sldId id="284" r:id="rId10"/>
    <p:sldId id="273" r:id="rId11"/>
    <p:sldId id="285" r:id="rId12"/>
    <p:sldId id="268" r:id="rId1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62"/>
    <p:restoredTop sz="79349" autoAdjust="0"/>
  </p:normalViewPr>
  <p:slideViewPr>
    <p:cSldViewPr snapToGrid="0">
      <p:cViewPr varScale="1">
        <p:scale>
          <a:sx n="67" d="100"/>
          <a:sy n="67" d="100"/>
        </p:scale>
        <p:origin x="1373" y="67"/>
      </p:cViewPr>
      <p:guideLst>
        <p:guide orient="horz" pos="2160"/>
        <p:guide pos="2880"/>
      </p:guideLst>
    </p:cSldViewPr>
  </p:slideViewPr>
  <p:notesTextViewPr>
    <p:cViewPr>
      <p:scale>
        <a:sx n="100" d="100"/>
        <a:sy n="100" d="100"/>
      </p:scale>
      <p:origin x="0" y="-50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B2DED-6BA4-2242-A5AC-8D2250167990}" type="datetimeFigureOut">
              <a:rPr lang="en-US" smtClean="0"/>
              <a:t>12/10/2019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DA86A-50E0-AB4E-96CB-B656873A25FB}" type="slidenum">
              <a:rPr lang="en-US" smtClean="0"/>
              <a:t>‹#›</a:t>
            </a:fld>
            <a:endParaRPr lang="en-US"/>
          </a:p>
        </p:txBody>
      </p:sp>
    </p:spTree>
    <p:extLst>
      <p:ext uri="{BB962C8B-B14F-4D97-AF65-F5344CB8AC3E}">
        <p14:creationId xmlns:p14="http://schemas.microsoft.com/office/powerpoint/2010/main" val="1988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are group 26, the topic we choose is…</a:t>
            </a:r>
            <a:endParaRPr lang="zh-CN" altLang="en-US" dirty="0"/>
          </a:p>
        </p:txBody>
      </p:sp>
      <p:sp>
        <p:nvSpPr>
          <p:cNvPr id="4" name="灯片编号占位符 3"/>
          <p:cNvSpPr>
            <a:spLocks noGrp="1"/>
          </p:cNvSpPr>
          <p:nvPr>
            <p:ph type="sldNum" sz="quarter" idx="5"/>
          </p:nvPr>
        </p:nvSpPr>
        <p:spPr/>
        <p:txBody>
          <a:bodyPr/>
          <a:lstStyle/>
          <a:p>
            <a:fld id="{A95DA86A-50E0-AB4E-96CB-B656873A25FB}" type="slidenum">
              <a:rPr lang="en-US" smtClean="0"/>
              <a:t>1</a:t>
            </a:fld>
            <a:endParaRPr lang="en-US"/>
          </a:p>
        </p:txBody>
      </p:sp>
    </p:spTree>
    <p:extLst>
      <p:ext uri="{BB962C8B-B14F-4D97-AF65-F5344CB8AC3E}">
        <p14:creationId xmlns:p14="http://schemas.microsoft.com/office/powerpoint/2010/main" val="2770692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Above steps are drawn by using spark. And now we are trying to implement </a:t>
            </a:r>
            <a:r>
              <a:rPr lang="en-US" altLang="zh-CN" sz="1200" b="0" i="0" u="none" strike="noStrike" kern="1200" dirty="0">
                <a:solidFill>
                  <a:schemeClr val="tx1"/>
                </a:solidFill>
                <a:effectLst/>
                <a:latin typeface="+mn-lt"/>
                <a:ea typeface="+mn-ea"/>
                <a:cs typeface="+mn-cs"/>
              </a:rPr>
              <a:t>collaborative filtering.  It is a very efficient algorithm</a:t>
            </a:r>
            <a:r>
              <a:rPr lang="en-US" sz="1200" kern="1200" dirty="0">
                <a:solidFill>
                  <a:schemeClr val="tx1"/>
                </a:solidFill>
                <a:effectLst/>
                <a:latin typeface="+mn-lt"/>
                <a:ea typeface="+mn-ea"/>
                <a:cs typeface="+mn-cs"/>
              </a:rPr>
              <a:t> in recommendation field. It has two basic ways. The first is… the second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95DA86A-50E0-AB4E-96CB-B656873A25FB}" type="slidenum">
              <a:rPr lang="en-US" smtClean="0"/>
              <a:t>10</a:t>
            </a:fld>
            <a:endParaRPr lang="en-US"/>
          </a:p>
        </p:txBody>
      </p:sp>
    </p:spTree>
    <p:extLst>
      <p:ext uri="{BB962C8B-B14F-4D97-AF65-F5344CB8AC3E}">
        <p14:creationId xmlns:p14="http://schemas.microsoft.com/office/powerpoint/2010/main" val="367058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research, we decided to use </a:t>
            </a:r>
            <a:r>
              <a:rPr lang="en-US" altLang="zh-CN" sz="1200" dirty="0"/>
              <a:t>Item-based Collaborative Filtering. Because it has the following advantages compared to user-based Collaborative Filtering.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First We just need to compute the similarity matrix for one time. If we use user-based…, we need to recompute similarity matrix when a new user come in</a:t>
            </a:r>
            <a:r>
              <a:rPr lang="zh-CN" altLang="en-US" sz="1200" dirty="0"/>
              <a:t>， </a:t>
            </a:r>
            <a:r>
              <a:rPr lang="en-US" altLang="zh-CN" sz="1200" dirty="0"/>
              <a:t>which will  cost huge amount of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r>
              <a:rPr lang="en-US" altLang="zh-CN" sz="1200" dirty="0"/>
              <a:t>Another advantage is that item… is more rational as to the recommendation results. </a:t>
            </a:r>
            <a:r>
              <a:rPr lang="en-US" altLang="zh-CN" sz="1200" b="0" i="0" u="none" strike="noStrike" kern="1200" dirty="0">
                <a:solidFill>
                  <a:schemeClr val="tx1"/>
                </a:solidFill>
                <a:effectLst/>
                <a:latin typeface="+mn-lt"/>
                <a:ea typeface="+mn-ea"/>
                <a:cs typeface="+mn-cs"/>
              </a:rPr>
              <a:t>let’s say a person is a fan of action movies, then item-based CF will most probably recommend action movies to this person. While in user-based CF, the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recommendation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results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may</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be other kinds of movies.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widely used model, field-independent and no need strict math modeling and is portable for many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Open recommendation and can use training data as something like “experience “ to dig into potential interest </a:t>
            </a:r>
            <a:r>
              <a:rPr lang="en-US" altLang="zh-CN" sz="1200" b="0" i="0" kern="1200">
                <a:solidFill>
                  <a:schemeClr val="tx1"/>
                </a:solidFill>
                <a:effectLst/>
                <a:latin typeface="+mn-lt"/>
                <a:ea typeface="+mn-ea"/>
                <a:cs typeface="+mn-cs"/>
              </a:rPr>
              <a:t>for new users.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95DA86A-50E0-AB4E-96CB-B656873A25FB}" type="slidenum">
              <a:rPr lang="en-US" smtClean="0"/>
              <a:t>11</a:t>
            </a:fld>
            <a:endParaRPr lang="en-US"/>
          </a:p>
        </p:txBody>
      </p:sp>
    </p:spTree>
    <p:extLst>
      <p:ext uri="{BB962C8B-B14F-4D97-AF65-F5344CB8AC3E}">
        <p14:creationId xmlns:p14="http://schemas.microsoft.com/office/powerpoint/2010/main" val="45273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end of our representation. Thank you for </a:t>
            </a:r>
            <a:r>
              <a:rPr lang="en-US" altLang="zh-CN"/>
              <a:t>your time.</a:t>
            </a:r>
            <a:endParaRPr lang="zh-CN" altLang="en-US"/>
          </a:p>
        </p:txBody>
      </p:sp>
      <p:sp>
        <p:nvSpPr>
          <p:cNvPr id="4" name="灯片编号占位符 3"/>
          <p:cNvSpPr>
            <a:spLocks noGrp="1"/>
          </p:cNvSpPr>
          <p:nvPr>
            <p:ph type="sldNum" sz="quarter" idx="5"/>
          </p:nvPr>
        </p:nvSpPr>
        <p:spPr/>
        <p:txBody>
          <a:bodyPr/>
          <a:lstStyle/>
          <a:p>
            <a:fld id="{A95DA86A-50E0-AB4E-96CB-B656873A25FB}" type="slidenum">
              <a:rPr lang="en-US" smtClean="0"/>
              <a:t>12</a:t>
            </a:fld>
            <a:endParaRPr lang="en-US"/>
          </a:p>
        </p:txBody>
      </p:sp>
    </p:spTree>
    <p:extLst>
      <p:ext uri="{BB962C8B-B14F-4D97-AF65-F5344CB8AC3E}">
        <p14:creationId xmlns:p14="http://schemas.microsoft.com/office/powerpoint/2010/main" val="769568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95DA86A-50E0-AB4E-96CB-B656873A25FB}" type="slidenum">
              <a:rPr lang="en-US" smtClean="0"/>
              <a:t>2</a:t>
            </a:fld>
            <a:endParaRPr lang="en-US"/>
          </a:p>
        </p:txBody>
      </p:sp>
    </p:spTree>
    <p:extLst>
      <p:ext uri="{BB962C8B-B14F-4D97-AF65-F5344CB8AC3E}">
        <p14:creationId xmlns:p14="http://schemas.microsoft.com/office/powerpoint/2010/main" val="362524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data we use to do experiments and to draw conclusion from in this project is </a:t>
            </a:r>
            <a:r>
              <a:rPr lang="en-US" altLang="zh-CN" dirty="0" err="1"/>
              <a:t>MovieLens</a:t>
            </a:r>
            <a:r>
              <a:rPr lang="en-US" altLang="zh-CN" dirty="0"/>
              <a:t> 1Mega Dataset . You can access it through the following link. The data contains 1 million ratings from 6000 users on 4000 movies and are separated into three files: …</a:t>
            </a:r>
            <a:endParaRPr lang="en-US" dirty="0"/>
          </a:p>
        </p:txBody>
      </p:sp>
      <p:sp>
        <p:nvSpPr>
          <p:cNvPr id="4" name="Slide Number Placeholder 3"/>
          <p:cNvSpPr>
            <a:spLocks noGrp="1"/>
          </p:cNvSpPr>
          <p:nvPr>
            <p:ph type="sldNum" sz="quarter" idx="5"/>
          </p:nvPr>
        </p:nvSpPr>
        <p:spPr/>
        <p:txBody>
          <a:bodyPr/>
          <a:lstStyle/>
          <a:p>
            <a:fld id="{A95DA86A-50E0-AB4E-96CB-B656873A25FB}" type="slidenum">
              <a:rPr lang="en-US" smtClean="0"/>
              <a:t>3</a:t>
            </a:fld>
            <a:endParaRPr lang="en-US"/>
          </a:p>
        </p:txBody>
      </p:sp>
    </p:spTree>
    <p:extLst>
      <p:ext uri="{BB962C8B-B14F-4D97-AF65-F5344CB8AC3E}">
        <p14:creationId xmlns:p14="http://schemas.microsoft.com/office/powerpoint/2010/main" val="17887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movies.dat file, we got the following data format: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have a look at the </a:t>
            </a:r>
            <a:r>
              <a:rPr lang="en-US" sz="1200" kern="1200" dirty="0" err="1">
                <a:solidFill>
                  <a:schemeClr val="tx1"/>
                </a:solidFill>
                <a:effectLst/>
                <a:latin typeface="+mn-lt"/>
                <a:ea typeface="+mn-ea"/>
                <a:cs typeface="+mn-cs"/>
              </a:rPr>
              <a:t>sreenshot</a:t>
            </a:r>
            <a:r>
              <a:rPr lang="en-US" sz="1200" kern="1200" dirty="0">
                <a:solidFill>
                  <a:schemeClr val="tx1"/>
                </a:solidFill>
                <a:effectLst/>
                <a:latin typeface="+mn-lt"/>
                <a:ea typeface="+mn-ea"/>
                <a:cs typeface="+mn-cs"/>
              </a:rPr>
              <a:t> of the </a:t>
            </a:r>
            <a:r>
              <a:rPr lang="en-US" sz="1200" kern="1200" dirty="0" err="1">
                <a:solidFill>
                  <a:schemeClr val="tx1"/>
                </a:solidFill>
                <a:effectLst/>
                <a:latin typeface="+mn-lt"/>
                <a:ea typeface="+mn-ea"/>
                <a:cs typeface="+mn-cs"/>
              </a:rPr>
              <a:t>the</a:t>
            </a:r>
            <a:r>
              <a:rPr lang="en-US" sz="1200" kern="1200" dirty="0">
                <a:solidFill>
                  <a:schemeClr val="tx1"/>
                </a:solidFill>
                <a:effectLst/>
                <a:latin typeface="+mn-lt"/>
                <a:ea typeface="+mn-ea"/>
                <a:cs typeface="+mn-cs"/>
              </a:rPr>
              <a:t> data in this file. </a:t>
            </a:r>
            <a:r>
              <a:rPr lang="zh-CN" altLang="en-US" sz="1200" kern="1200" dirty="0">
                <a:solidFill>
                  <a:schemeClr val="tx1"/>
                </a:solidFill>
                <a:effectLst/>
                <a:latin typeface="+mn-lt"/>
                <a:ea typeface="+mn-ea"/>
                <a:cs typeface="+mn-cs"/>
              </a:rPr>
              <a:t>可以念一下第一行数据</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冒号 </a:t>
            </a:r>
            <a:r>
              <a:rPr lang="en-US" altLang="zh-CN" sz="1200" kern="1200" dirty="0">
                <a:solidFill>
                  <a:schemeClr val="tx1"/>
                </a:solidFill>
                <a:effectLst/>
                <a:latin typeface="+mn-lt"/>
                <a:ea typeface="+mn-ea"/>
                <a:cs typeface="+mn-cs"/>
              </a:rPr>
              <a:t>colon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一部电影</a:t>
            </a:r>
            <a:r>
              <a:rPr lang="en-US" altLang="zh-CN" sz="1200" kern="1200" dirty="0">
                <a:solidFill>
                  <a:schemeClr val="tx1"/>
                </a:solidFill>
                <a:effectLst/>
                <a:latin typeface="+mn-lt"/>
                <a:ea typeface="+mn-ea"/>
                <a:cs typeface="+mn-cs"/>
              </a:rPr>
              <a:t>Genres</a:t>
            </a:r>
            <a:r>
              <a:rPr lang="zh-CN" altLang="en-US" sz="1200" kern="1200" dirty="0">
                <a:solidFill>
                  <a:schemeClr val="tx1"/>
                </a:solidFill>
                <a:effectLst/>
                <a:latin typeface="+mn-lt"/>
                <a:ea typeface="+mn-ea"/>
                <a:cs typeface="+mn-cs"/>
              </a:rPr>
              <a:t>可以有多个</a:t>
            </a:r>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95DA86A-50E0-AB4E-96CB-B656873A25FB}" type="slidenum">
              <a:rPr lang="en-US" smtClean="0"/>
              <a:t>4</a:t>
            </a:fld>
            <a:endParaRPr lang="en-US"/>
          </a:p>
        </p:txBody>
      </p:sp>
    </p:spTree>
    <p:extLst>
      <p:ext uri="{BB962C8B-B14F-4D97-AF65-F5344CB8AC3E}">
        <p14:creationId xmlns:p14="http://schemas.microsoft.com/office/powerpoint/2010/main" val="198050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ratings.dat file, the data format 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also have a look at the screen of the data in this file, </a:t>
            </a:r>
            <a:r>
              <a:rPr lang="zh-CN" altLang="en-US" sz="1200" kern="1200" dirty="0">
                <a:solidFill>
                  <a:schemeClr val="tx1"/>
                </a:solidFill>
                <a:effectLst/>
                <a:latin typeface="+mn-lt"/>
                <a:ea typeface="+mn-ea"/>
                <a:cs typeface="+mn-cs"/>
              </a:rPr>
              <a:t>念一下第一行数据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Timestamp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not been used because it is just the length of a movie and we think it is not related to rating and other features.</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UserIDs</a:t>
            </a:r>
            <a:r>
              <a:rPr lang="en-US" altLang="zh-CN" dirty="0"/>
              <a:t> range between 1 and 6040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MovieIDs</a:t>
            </a:r>
            <a:r>
              <a:rPr lang="en-US" altLang="zh-CN" dirty="0"/>
              <a:t> range between 1 and 3952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Ratings are made on a 5-star scale (whole-star ratings only)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Timestamp is represented in seconds since the epoch as returned by time(2)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Each user has at least 20 ratings</a:t>
            </a:r>
            <a:endParaRPr lang="en-US" altLang="zh-CN"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95DA86A-50E0-AB4E-96CB-B656873A25FB}" type="slidenum">
              <a:rPr lang="en-US" smtClean="0"/>
              <a:t>5</a:t>
            </a:fld>
            <a:endParaRPr lang="en-US"/>
          </a:p>
        </p:txBody>
      </p:sp>
    </p:spTree>
    <p:extLst>
      <p:ext uri="{BB962C8B-B14F-4D97-AF65-F5344CB8AC3E}">
        <p14:creationId xmlns:p14="http://schemas.microsoft.com/office/powerpoint/2010/main" val="405377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Age is chosen from the following ranges: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 1: "Under 18"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 18: "18-24"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 25: "25-34"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 35: "35-44"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 45: "45-49"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 50: "50-55"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 56: "56+“</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For example, occupation is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0: "other" or not specified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1: "academic/educator“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16: "self-employed"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95DA86A-50E0-AB4E-96CB-B656873A25FB}" type="slidenum">
              <a:rPr lang="en-US" smtClean="0"/>
              <a:t>6</a:t>
            </a:fld>
            <a:endParaRPr lang="en-US"/>
          </a:p>
        </p:txBody>
      </p:sp>
    </p:spTree>
    <p:extLst>
      <p:ext uri="{BB962C8B-B14F-4D97-AF65-F5344CB8AC3E}">
        <p14:creationId xmlns:p14="http://schemas.microsoft.com/office/powerpoint/2010/main" val="1731463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following pages show some interesting results we get from the original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From the left chart We can see that Film-Noir is the least popular,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Film-Noir is a </a:t>
                </a:r>
                <a:r>
                  <a:rPr lang="en-US" altLang="zh-CN" sz="1200" b="0" i="0" u="none" strike="noStrike" kern="1200" dirty="0">
                    <a:solidFill>
                      <a:schemeClr val="tx1"/>
                    </a:solidFill>
                    <a:effectLst/>
                    <a:latin typeface="+mn-lt"/>
                    <a:ea typeface="+mn-ea"/>
                    <a:cs typeface="+mn-cs"/>
                  </a:rPr>
                  <a:t>cinematic term used primarily to describe stylish Hollywood crime dramas, particularly those dramas that emphasize cynical attitudes and sexual motivations.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but from the right chart we can see its average rating is the highest. This is reasonable in fact. Because Film-Noir is not popular, people who watch them must be fond of this type, therefore they are very likely to give high ratings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nwa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section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describe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procedure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train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networks.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i="0">
                    <a:latin typeface="Cambria Math" panose="02040503050406030204" pitchFamily="18" charset="0"/>
                    <a:ea typeface="Cambria Math" panose="02040503050406030204" pitchFamily="18" charset="0"/>
                  </a:rPr>
                  <a:t>ℒ</a:t>
                </a:r>
                <a:r>
                  <a:rPr lang="en-US" altLang="zh-CN" i="0">
                    <a:latin typeface="Cambria Math" panose="02040503050406030204" pitchFamily="18" charset="0"/>
                    <a:ea typeface="Cambria Math" panose="02040503050406030204" pitchFamily="18" charset="0"/>
                  </a:rPr>
                  <a:t>_𝑀𝑃𝑁  </a:t>
                </a:r>
                <a:r>
                  <a:rPr lang="en-US" dirty="0"/>
                  <a:t>is the mean squared error between the predicted and the ground truth heat maps for the markers</a:t>
                </a:r>
                <a:r>
                  <a:rPr lang="en-US" altLang="zh-CN" dirty="0"/>
                  <a:t>.</a:t>
                </a:r>
                <a:r>
                  <a:rPr lang="en-US" dirty="0"/>
                  <a:t> </a:t>
                </a:r>
              </a:p>
              <a:p>
                <a:r>
                  <a:rPr lang="en-US" i="0">
                    <a:latin typeface="Cambria Math" panose="02040503050406030204" pitchFamily="18" charset="0"/>
                    <a:ea typeface="Cambria Math" panose="02040503050406030204" pitchFamily="18" charset="0"/>
                  </a:rPr>
                  <a:t>ℒ</a:t>
                </a:r>
                <a:r>
                  <a:rPr lang="en-US" altLang="zh-CN" i="0">
                    <a:latin typeface="Cambria Math" panose="02040503050406030204" pitchFamily="18" charset="0"/>
                    <a:ea typeface="Cambria Math" panose="02040503050406030204" pitchFamily="18" charset="0"/>
                  </a:rPr>
                  <a:t>_𝐶𝐼𝐺𝑁  </a:t>
                </a:r>
                <a:r>
                  <a:rPr lang="en-US" dirty="0"/>
                  <a:t>is loss between the predicted and ground truth X- ray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95DA86A-50E0-AB4E-96CB-B656873A25FB}" type="slidenum">
              <a:rPr lang="en-US" smtClean="0"/>
              <a:t>7</a:t>
            </a:fld>
            <a:endParaRPr lang="en-US"/>
          </a:p>
        </p:txBody>
      </p:sp>
    </p:spTree>
    <p:extLst>
      <p:ext uri="{BB962C8B-B14F-4D97-AF65-F5344CB8AC3E}">
        <p14:creationId xmlns:p14="http://schemas.microsoft.com/office/powerpoint/2010/main" val="1570223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page shows number of movies rated according to careers and average ratings according to careers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From the left chart, we can see that writers watch the most movies. It is possible that writers want to get inspiration through movies. As we know, novels and movies are tightly connected. Many novel are shot into movies.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the second chart, we can see retired people tend to give high ra</a:t>
                </a:r>
                <a:r>
                  <a:rPr lang="en-US" altLang="zh-CN" sz="1200" kern="1200" dirty="0">
                    <a:solidFill>
                      <a:schemeClr val="tx1"/>
                    </a:solidFill>
                    <a:effectLst/>
                    <a:latin typeface="+mn-lt"/>
                    <a:ea typeface="+mn-ea"/>
                    <a:cs typeface="+mn-cs"/>
                  </a:rPr>
                  <a:t>tings</a:t>
                </a:r>
                <a:r>
                  <a:rPr lang="en-US" sz="1200" kern="1200" dirty="0">
                    <a:solidFill>
                      <a:schemeClr val="tx1"/>
                    </a:solidFill>
                    <a:effectLst/>
                    <a:latin typeface="+mn-lt"/>
                    <a:ea typeface="+mn-ea"/>
                    <a:cs typeface="+mn-cs"/>
                  </a:rPr>
                  <a:t>. That also comply with reality. elder people are usually tolerant, even of a bad movie.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section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describe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procedure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train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networks.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i="0">
                    <a:latin typeface="Cambria Math" panose="02040503050406030204" pitchFamily="18" charset="0"/>
                    <a:ea typeface="Cambria Math" panose="02040503050406030204" pitchFamily="18" charset="0"/>
                  </a:rPr>
                  <a:t>ℒ</a:t>
                </a:r>
                <a:r>
                  <a:rPr lang="en-US" altLang="zh-CN" i="0">
                    <a:latin typeface="Cambria Math" panose="02040503050406030204" pitchFamily="18" charset="0"/>
                    <a:ea typeface="Cambria Math" panose="02040503050406030204" pitchFamily="18" charset="0"/>
                  </a:rPr>
                  <a:t>_𝑀𝑃𝑁  </a:t>
                </a:r>
                <a:r>
                  <a:rPr lang="en-US" dirty="0"/>
                  <a:t>is the mean squared error between the predicted and the ground truth heat maps for the markers</a:t>
                </a:r>
                <a:r>
                  <a:rPr lang="en-US" altLang="zh-CN" dirty="0"/>
                  <a:t>.</a:t>
                </a:r>
                <a:r>
                  <a:rPr lang="en-US" dirty="0"/>
                  <a:t> </a:t>
                </a:r>
              </a:p>
              <a:p>
                <a:r>
                  <a:rPr lang="en-US" i="0">
                    <a:latin typeface="Cambria Math" panose="02040503050406030204" pitchFamily="18" charset="0"/>
                    <a:ea typeface="Cambria Math" panose="02040503050406030204" pitchFamily="18" charset="0"/>
                  </a:rPr>
                  <a:t>ℒ</a:t>
                </a:r>
                <a:r>
                  <a:rPr lang="en-US" altLang="zh-CN" i="0">
                    <a:latin typeface="Cambria Math" panose="02040503050406030204" pitchFamily="18" charset="0"/>
                    <a:ea typeface="Cambria Math" panose="02040503050406030204" pitchFamily="18" charset="0"/>
                  </a:rPr>
                  <a:t>_𝐶𝐼𝐺𝑁  </a:t>
                </a:r>
                <a:r>
                  <a:rPr lang="en-US" dirty="0"/>
                  <a:t>is loss between the predicted and ground truth X- ray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95DA86A-50E0-AB4E-96CB-B656873A25FB}" type="slidenum">
              <a:rPr lang="en-US" smtClean="0"/>
              <a:t>8</a:t>
            </a:fld>
            <a:endParaRPr lang="en-US"/>
          </a:p>
        </p:txBody>
      </p:sp>
    </p:spTree>
    <p:extLst>
      <p:ext uri="{BB962C8B-B14F-4D97-AF65-F5344CB8AC3E}">
        <p14:creationId xmlns:p14="http://schemas.microsoft.com/office/powerpoint/2010/main" val="3899009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page shows </a:t>
                </a:r>
                <a:r>
                  <a:rPr lang="en-US" altLang="zh-CN" dirty="0"/>
                  <a:t>Numbers of movies rated according to age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As we can see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people aged from 25 to 34 rate the most movies compared to other age groups. For people at older age groups, the number of movies rated decreases as the age of people increases. This maybe because on the one hand, older people are not as interested in fashion stuff like movies as younger people do, on the other hand, younger people prefer to express their ideas and feelings on the internet</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section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describe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procedure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train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networks.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i="0">
                    <a:latin typeface="Cambria Math" panose="02040503050406030204" pitchFamily="18" charset="0"/>
                    <a:ea typeface="Cambria Math" panose="02040503050406030204" pitchFamily="18" charset="0"/>
                  </a:rPr>
                  <a:t>ℒ</a:t>
                </a:r>
                <a:r>
                  <a:rPr lang="en-US" altLang="zh-CN" i="0">
                    <a:latin typeface="Cambria Math" panose="02040503050406030204" pitchFamily="18" charset="0"/>
                    <a:ea typeface="Cambria Math" panose="02040503050406030204" pitchFamily="18" charset="0"/>
                  </a:rPr>
                  <a:t>_𝑀𝑃𝑁  </a:t>
                </a:r>
                <a:r>
                  <a:rPr lang="en-US" dirty="0"/>
                  <a:t>is the mean squared error between the predicted and the ground truth heat maps for the markers</a:t>
                </a:r>
                <a:r>
                  <a:rPr lang="en-US" altLang="zh-CN" dirty="0"/>
                  <a:t>.</a:t>
                </a:r>
                <a:r>
                  <a:rPr lang="en-US" dirty="0"/>
                  <a:t> </a:t>
                </a:r>
              </a:p>
              <a:p>
                <a:r>
                  <a:rPr lang="en-US" i="0">
                    <a:latin typeface="Cambria Math" panose="02040503050406030204" pitchFamily="18" charset="0"/>
                    <a:ea typeface="Cambria Math" panose="02040503050406030204" pitchFamily="18" charset="0"/>
                  </a:rPr>
                  <a:t>ℒ</a:t>
                </a:r>
                <a:r>
                  <a:rPr lang="en-US" altLang="zh-CN" i="0">
                    <a:latin typeface="Cambria Math" panose="02040503050406030204" pitchFamily="18" charset="0"/>
                    <a:ea typeface="Cambria Math" panose="02040503050406030204" pitchFamily="18" charset="0"/>
                  </a:rPr>
                  <a:t>_𝐶𝐼𝐺𝑁  </a:t>
                </a:r>
                <a:r>
                  <a:rPr lang="en-US" dirty="0"/>
                  <a:t>is loss between the predicted and ground truth X- ray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95DA86A-50E0-AB4E-96CB-B656873A25FB}" type="slidenum">
              <a:rPr lang="en-US" smtClean="0"/>
              <a:t>9</a:t>
            </a:fld>
            <a:endParaRPr lang="en-US"/>
          </a:p>
        </p:txBody>
      </p:sp>
    </p:spTree>
    <p:extLst>
      <p:ext uri="{BB962C8B-B14F-4D97-AF65-F5344CB8AC3E}">
        <p14:creationId xmlns:p14="http://schemas.microsoft.com/office/powerpoint/2010/main" val="2095365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10" descr="RU_SIG_UNB_PMS186_100K.eps"/>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12750" y="371475"/>
            <a:ext cx="37211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tx1"/>
                </a:solidFill>
              </a:defRPr>
            </a:lvl1pPr>
          </a:lstStyle>
          <a:p>
            <a:r>
              <a:rPr lang="en-US"/>
              <a:t>Click to edit Master subtitle style</a:t>
            </a:r>
            <a:endParaRPr lang="en-US" dirty="0"/>
          </a:p>
        </p:txBody>
      </p:sp>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59236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E501824-52BB-C740-B47F-215CE1134B59}" type="slidenum">
              <a:rPr lang="en-US"/>
              <a:pPr>
                <a:defRPr/>
              </a:pPr>
              <a:t>‹#›</a:t>
            </a:fld>
            <a:endParaRPr lang="en-US"/>
          </a:p>
        </p:txBody>
      </p:sp>
    </p:spTree>
    <p:extLst>
      <p:ext uri="{BB962C8B-B14F-4D97-AF65-F5344CB8AC3E}">
        <p14:creationId xmlns:p14="http://schemas.microsoft.com/office/powerpoint/2010/main" val="115383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7BB5893-DD6F-0948-949C-D3F40E7285FB}" type="slidenum">
              <a:rPr lang="en-US"/>
              <a:pPr>
                <a:defRPr/>
              </a:pPr>
              <a:t>‹#›</a:t>
            </a:fld>
            <a:endParaRPr lang="en-US"/>
          </a:p>
        </p:txBody>
      </p:sp>
    </p:spTree>
    <p:extLst>
      <p:ext uri="{BB962C8B-B14F-4D97-AF65-F5344CB8AC3E}">
        <p14:creationId xmlns:p14="http://schemas.microsoft.com/office/powerpoint/2010/main" val="247034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8F8B4B9-A1C4-384F-A0D9-FFD2C349D627}" type="slidenum">
              <a:rPr lang="en-US"/>
              <a:pPr>
                <a:defRPr/>
              </a:pPr>
              <a:t>‹#›</a:t>
            </a:fld>
            <a:endParaRPr lang="en-US"/>
          </a:p>
        </p:txBody>
      </p:sp>
    </p:spTree>
    <p:extLst>
      <p:ext uri="{BB962C8B-B14F-4D97-AF65-F5344CB8AC3E}">
        <p14:creationId xmlns:p14="http://schemas.microsoft.com/office/powerpoint/2010/main" val="114176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E94E47AE-E7C4-8748-B576-976578D5A256}" type="slidenum">
              <a:rPr lang="en-US"/>
              <a:pPr>
                <a:defRPr/>
              </a:pPr>
              <a:t>‹#›</a:t>
            </a:fld>
            <a:endParaRPr lang="en-US"/>
          </a:p>
        </p:txBody>
      </p:sp>
    </p:spTree>
    <p:extLst>
      <p:ext uri="{BB962C8B-B14F-4D97-AF65-F5344CB8AC3E}">
        <p14:creationId xmlns:p14="http://schemas.microsoft.com/office/powerpoint/2010/main" val="130492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6BD0F640-CB35-7740-8F12-CEA0268FAD94}" type="slidenum">
              <a:rPr lang="en-US"/>
              <a:pPr>
                <a:defRPr/>
              </a:pPr>
              <a:t>‹#›</a:t>
            </a:fld>
            <a:endParaRPr lang="en-US"/>
          </a:p>
        </p:txBody>
      </p:sp>
    </p:spTree>
    <p:extLst>
      <p:ext uri="{BB962C8B-B14F-4D97-AF65-F5344CB8AC3E}">
        <p14:creationId xmlns:p14="http://schemas.microsoft.com/office/powerpoint/2010/main" val="46144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15ECF913-B23F-2F40-B0F9-4DF75CBC25B8}" type="slidenum">
              <a:rPr lang="en-US"/>
              <a:pPr>
                <a:defRPr/>
              </a:pPr>
              <a:t>‹#›</a:t>
            </a:fld>
            <a:endParaRPr lang="en-US"/>
          </a:p>
        </p:txBody>
      </p:sp>
    </p:spTree>
    <p:extLst>
      <p:ext uri="{BB962C8B-B14F-4D97-AF65-F5344CB8AC3E}">
        <p14:creationId xmlns:p14="http://schemas.microsoft.com/office/powerpoint/2010/main" val="176797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0B0BF183-1258-0C45-822E-D07D6613CCFD}" type="slidenum">
              <a:rPr lang="en-US"/>
              <a:pPr>
                <a:defRPr/>
              </a:pPr>
              <a:t>‹#›</a:t>
            </a:fld>
            <a:endParaRPr lang="en-US"/>
          </a:p>
        </p:txBody>
      </p:sp>
    </p:spTree>
    <p:extLst>
      <p:ext uri="{BB962C8B-B14F-4D97-AF65-F5344CB8AC3E}">
        <p14:creationId xmlns:p14="http://schemas.microsoft.com/office/powerpoint/2010/main" val="113059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F075177-FF99-B14E-9039-BCCC8CB08F93}" type="slidenum">
              <a:rPr lang="en-US"/>
              <a:pPr>
                <a:defRPr/>
              </a:pPr>
              <a:t>‹#›</a:t>
            </a:fld>
            <a:endParaRPr lang="en-US"/>
          </a:p>
        </p:txBody>
      </p:sp>
    </p:spTree>
    <p:extLst>
      <p:ext uri="{BB962C8B-B14F-4D97-AF65-F5344CB8AC3E}">
        <p14:creationId xmlns:p14="http://schemas.microsoft.com/office/powerpoint/2010/main" val="108104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C0A3FE5-C58D-E94F-9BC9-2D9D1A87D640}" type="slidenum">
              <a:rPr lang="en-US"/>
              <a:pPr>
                <a:defRPr/>
              </a:pPr>
              <a:t>‹#›</a:t>
            </a:fld>
            <a:endParaRPr lang="en-US"/>
          </a:p>
        </p:txBody>
      </p:sp>
    </p:spTree>
    <p:extLst>
      <p:ext uri="{BB962C8B-B14F-4D97-AF65-F5344CB8AC3E}">
        <p14:creationId xmlns:p14="http://schemas.microsoft.com/office/powerpoint/2010/main" val="94033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18781A7-89DC-E941-B544-B123E3C3AA75}" type="slidenum">
              <a:rPr lang="en-US"/>
              <a:pPr>
                <a:defRPr/>
              </a:pPr>
              <a:t>‹#›</a:t>
            </a:fld>
            <a:endParaRPr lang="en-US"/>
          </a:p>
        </p:txBody>
      </p:sp>
    </p:spTree>
    <p:extLst>
      <p:ext uri="{BB962C8B-B14F-4D97-AF65-F5344CB8AC3E}">
        <p14:creationId xmlns:p14="http://schemas.microsoft.com/office/powerpoint/2010/main" val="255635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descr="RU_LOGOTYPE_PMS186.eps"/>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87350" y="142875"/>
            <a:ext cx="1430338"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609600"/>
            <a:ext cx="8229600" cy="80803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457200" y="1524000"/>
            <a:ext cx="8229600" cy="45339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F5F5F"/>
                </a:solidFill>
                <a:cs typeface="Geneva" charset="0"/>
              </a:defRPr>
            </a:lvl1pPr>
          </a:lstStyle>
          <a:p>
            <a:pPr>
              <a:defRPr/>
            </a:pPr>
            <a:fld id="{C3AFF2BC-EB1F-3649-8949-FC6E49C25177}" type="slidenum">
              <a:rPr lang="en-US"/>
              <a:pPr>
                <a:defRPr/>
              </a:pPr>
              <a:t>‹#›</a:t>
            </a:fld>
            <a:endParaRPr lang="en-US"/>
          </a:p>
        </p:txBody>
      </p:sp>
      <p:sp>
        <p:nvSpPr>
          <p:cNvPr id="1031" name="Text Box 10"/>
          <p:cNvSpPr txBox="1">
            <a:spLocks noChangeArrowheads="1"/>
          </p:cNvSpPr>
          <p:nvPr/>
        </p:nvSpPr>
        <p:spPr bwMode="auto">
          <a:xfrm>
            <a:off x="4876800" y="98425"/>
            <a:ext cx="4191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algn="r" eaLnBrk="1" hangingPunct="1">
              <a:spcBef>
                <a:spcPct val="50000"/>
              </a:spcBef>
              <a:defRPr/>
            </a:pPr>
            <a:endParaRPr lang="en-US" sz="2000">
              <a:solidFill>
                <a:schemeClr val="bg1"/>
              </a:solidFill>
            </a:endParaRPr>
          </a:p>
        </p:txBody>
      </p:sp>
      <p:cxnSp>
        <p:nvCxnSpPr>
          <p:cNvPr id="9" name="Straight Connector 8"/>
          <p:cNvCxnSpPr/>
          <p:nvPr/>
        </p:nvCxnSpPr>
        <p:spPr>
          <a:xfrm>
            <a:off x="0" y="558800"/>
            <a:ext cx="9144000" cy="6350"/>
          </a:xfrm>
          <a:prstGeom prst="line">
            <a:avLst/>
          </a:prstGeom>
          <a:ln w="3175"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rgbClr val="5F5F5F"/>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rgbClr val="5F5F5F"/>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rgbClr val="5F5F5F"/>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rgbClr val="5F5F5F"/>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rgbClr val="5F5F5F"/>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rouplens.org/datasets/movielen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p:txBody>
          <a:bodyPr/>
          <a:lstStyle/>
          <a:p>
            <a:pPr eaLnBrk="1" hangingPunct="1"/>
            <a:r>
              <a:rPr lang="en-US" altLang="zh-CN" dirty="0">
                <a:latin typeface="Arial" charset="0"/>
              </a:rPr>
              <a:t>Movie Recommendation System</a:t>
            </a:r>
            <a:endParaRPr lang="en-US" dirty="0">
              <a:latin typeface="Arial" charset="0"/>
            </a:endParaRPr>
          </a:p>
        </p:txBody>
      </p:sp>
      <p:sp>
        <p:nvSpPr>
          <p:cNvPr id="13314" name="Rectangle 3"/>
          <p:cNvSpPr>
            <a:spLocks noGrp="1" noChangeArrowheads="1"/>
          </p:cNvSpPr>
          <p:nvPr>
            <p:ph type="subTitle" idx="1"/>
          </p:nvPr>
        </p:nvSpPr>
        <p:spPr/>
        <p:txBody>
          <a:bodyPr/>
          <a:lstStyle/>
          <a:p>
            <a:pPr eaLnBrk="1" hangingPunct="1"/>
            <a:r>
              <a:rPr lang="en-US" altLang="zh-CN" dirty="0">
                <a:latin typeface="Arial" charset="0"/>
              </a:rPr>
              <a:t>Yan Gu</a:t>
            </a:r>
          </a:p>
          <a:p>
            <a:pPr eaLnBrk="1" hangingPunct="1"/>
            <a:r>
              <a:rPr lang="en-US" altLang="zh-CN" dirty="0">
                <a:latin typeface="Arial" charset="0"/>
              </a:rPr>
              <a:t>Xinyang Wang</a:t>
            </a:r>
            <a:endParaRPr lang="en-US" dirty="0">
              <a:latin typeface="Arial" charset="0"/>
            </a:endParaRPr>
          </a:p>
        </p:txBody>
      </p:sp>
      <p:sp>
        <p:nvSpPr>
          <p:cNvPr id="2" name="TextBox 1">
            <a:extLst>
              <a:ext uri="{FF2B5EF4-FFF2-40B4-BE49-F238E27FC236}">
                <a16:creationId xmlns:a16="http://schemas.microsoft.com/office/drawing/2014/main" id="{4EF85597-6D39-824C-97A7-3FAD182571D2}"/>
              </a:ext>
            </a:extLst>
          </p:cNvPr>
          <p:cNvSpPr txBox="1"/>
          <p:nvPr/>
        </p:nvSpPr>
        <p:spPr>
          <a:xfrm>
            <a:off x="-1443789" y="3811604"/>
            <a:ext cx="184731" cy="461665"/>
          </a:xfrm>
          <a:prstGeom prst="rect">
            <a:avLst/>
          </a:prstGeom>
          <a:noFill/>
        </p:spPr>
        <p:txBody>
          <a:bodyPr wrap="non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3" y="1468574"/>
            <a:ext cx="8023941" cy="604066"/>
          </a:xfrm>
        </p:spPr>
        <p:txBody>
          <a:bodyPr/>
          <a:lstStyle/>
          <a:p>
            <a:pPr algn="l"/>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8401595" cy="2492990"/>
          </a:xfrm>
          <a:prstGeom prst="rect">
            <a:avLst/>
          </a:prstGeom>
          <a:noFill/>
        </p:spPr>
        <p:txBody>
          <a:bodyPr wrap="square" rtlCol="0">
            <a:spAutoFit/>
          </a:bodyPr>
          <a:lstStyle/>
          <a:p>
            <a:r>
              <a:rPr lang="en-US" dirty="0"/>
              <a:t>The</a:t>
            </a:r>
            <a:r>
              <a:rPr lang="zh-CN" altLang="en-US" dirty="0"/>
              <a:t> </a:t>
            </a:r>
            <a:r>
              <a:rPr lang="en-US" altLang="zh-CN" dirty="0"/>
              <a:t>next</a:t>
            </a:r>
            <a:r>
              <a:rPr lang="zh-CN" altLang="en-US" dirty="0"/>
              <a:t> </a:t>
            </a:r>
            <a:r>
              <a:rPr lang="en-US" altLang="zh-CN" dirty="0"/>
              <a:t>step:</a:t>
            </a:r>
          </a:p>
          <a:p>
            <a:endParaRPr lang="en-US" dirty="0"/>
          </a:p>
          <a:p>
            <a:r>
              <a:rPr lang="en-US" altLang="zh-CN" sz="2000" dirty="0"/>
              <a:t>Collaborative Filtering</a:t>
            </a:r>
            <a:r>
              <a:rPr lang="en-US" altLang="zh-CN" dirty="0"/>
              <a:t>: </a:t>
            </a:r>
            <a:r>
              <a:rPr lang="en-US" altLang="zh-CN" sz="2000" dirty="0"/>
              <a:t>a very efficient algorithm in recommendation field</a:t>
            </a:r>
            <a:endParaRPr lang="en-US" dirty="0"/>
          </a:p>
          <a:p>
            <a:endParaRPr lang="en-US" dirty="0"/>
          </a:p>
          <a:p>
            <a:pPr marL="342900" indent="-342900">
              <a:buFont typeface="Arial" panose="020B0604020202020204" pitchFamily="34" charset="0"/>
              <a:buChar char="•"/>
            </a:pPr>
            <a:r>
              <a:rPr lang="en-US" sz="2000" dirty="0"/>
              <a:t>User-based </a:t>
            </a:r>
            <a:r>
              <a:rPr lang="en-US" altLang="zh-CN" sz="2000" dirty="0"/>
              <a:t>Collaborative Filtering</a:t>
            </a:r>
          </a:p>
          <a:p>
            <a:endParaRPr lang="en-US" altLang="zh-CN" sz="2000" dirty="0"/>
          </a:p>
          <a:p>
            <a:pPr marL="342900" indent="-342900">
              <a:buFont typeface="Arial" panose="020B0604020202020204" pitchFamily="34" charset="0"/>
              <a:buChar char="•"/>
            </a:pPr>
            <a:r>
              <a:rPr lang="en-US" altLang="zh-CN" sz="2000" dirty="0"/>
              <a:t>Item-based Collaborative Filtering</a:t>
            </a:r>
            <a:endParaRPr lang="en-US" sz="2000" dirty="0"/>
          </a:p>
        </p:txBody>
      </p:sp>
    </p:spTree>
    <p:extLst>
      <p:ext uri="{BB962C8B-B14F-4D97-AF65-F5344CB8AC3E}">
        <p14:creationId xmlns:p14="http://schemas.microsoft.com/office/powerpoint/2010/main" val="59660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3" y="1468574"/>
            <a:ext cx="8023941" cy="604066"/>
          </a:xfrm>
        </p:spPr>
        <p:txBody>
          <a:bodyPr/>
          <a:lstStyle/>
          <a:p>
            <a:pPr algn="l"/>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8401595" cy="1938992"/>
          </a:xfrm>
          <a:prstGeom prst="rect">
            <a:avLst/>
          </a:prstGeom>
          <a:noFill/>
        </p:spPr>
        <p:txBody>
          <a:bodyPr wrap="square" rtlCol="0">
            <a:spAutoFit/>
          </a:bodyPr>
          <a:lstStyle/>
          <a:p>
            <a:r>
              <a:rPr lang="en-US" altLang="zh-CN" sz="2000" dirty="0"/>
              <a:t>Item-based Collaborative Filtering:</a:t>
            </a:r>
          </a:p>
          <a:p>
            <a:endParaRPr lang="en-US" altLang="zh-CN" sz="2000" dirty="0"/>
          </a:p>
          <a:p>
            <a:pPr marL="342900" indent="-342900">
              <a:buFont typeface="Arial" panose="020B0604020202020204" pitchFamily="34" charset="0"/>
              <a:buChar char="•"/>
            </a:pPr>
            <a:r>
              <a:rPr lang="en-US" altLang="zh-CN" sz="2000" dirty="0"/>
              <a:t>one time computation of the similarity matrix</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More rational as to the recommendation results.</a:t>
            </a:r>
          </a:p>
          <a:p>
            <a:endParaRPr lang="en-US" altLang="zh-CN" sz="2000" dirty="0"/>
          </a:p>
        </p:txBody>
      </p:sp>
    </p:spTree>
    <p:extLst>
      <p:ext uri="{BB962C8B-B14F-4D97-AF65-F5344CB8AC3E}">
        <p14:creationId xmlns:p14="http://schemas.microsoft.com/office/powerpoint/2010/main" val="416845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85800" y="2950232"/>
            <a:ext cx="7772400" cy="1470025"/>
          </a:xfrm>
        </p:spPr>
        <p:txBody>
          <a:bodyPr/>
          <a:lstStyle/>
          <a:p>
            <a:pPr eaLnBrk="1" hangingPunct="1"/>
            <a:r>
              <a:rPr lang="en-US" altLang="zh-CN" dirty="0">
                <a:latin typeface="Arial" charset="0"/>
              </a:rPr>
              <a:t>Thank</a:t>
            </a:r>
            <a:r>
              <a:rPr lang="zh-CN" altLang="en-US" dirty="0">
                <a:latin typeface="Arial" charset="0"/>
              </a:rPr>
              <a:t> </a:t>
            </a:r>
            <a:r>
              <a:rPr lang="en-US" altLang="zh-CN" dirty="0">
                <a:latin typeface="Arial" charset="0"/>
              </a:rPr>
              <a:t>you</a:t>
            </a:r>
            <a:endParaRPr lang="en-US" dirty="0">
              <a:latin typeface="Arial" charset="0"/>
            </a:endParaRPr>
          </a:p>
        </p:txBody>
      </p:sp>
    </p:spTree>
    <p:extLst>
      <p:ext uri="{BB962C8B-B14F-4D97-AF65-F5344CB8AC3E}">
        <p14:creationId xmlns:p14="http://schemas.microsoft.com/office/powerpoint/2010/main" val="262610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5" y="1468574"/>
            <a:ext cx="1347881" cy="604066"/>
          </a:xfrm>
        </p:spPr>
        <p:txBody>
          <a:bodyPr/>
          <a:lstStyle/>
          <a:p>
            <a:pPr eaLnBrk="1" hangingPunct="1"/>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7822475" cy="2308324"/>
          </a:xfrm>
          <a:prstGeom prst="rect">
            <a:avLst/>
          </a:prstGeom>
          <a:noFill/>
        </p:spPr>
        <p:txBody>
          <a:bodyPr wrap="square" rtlCol="0">
            <a:spAutoFit/>
          </a:bodyPr>
          <a:lstStyle/>
          <a:p>
            <a:r>
              <a:rPr lang="en-US" altLang="zh-CN" dirty="0"/>
              <a:t>Target:</a:t>
            </a:r>
          </a:p>
          <a:p>
            <a:endParaRPr lang="en-US" altLang="zh-CN" dirty="0"/>
          </a:p>
          <a:p>
            <a:r>
              <a:rPr lang="en-US" altLang="zh-CN" dirty="0"/>
              <a:t>Build a recommendation system that can recommend movies for people,</a:t>
            </a:r>
            <a:r>
              <a:rPr lang="zh-CN" altLang="en-US" dirty="0"/>
              <a:t> </a:t>
            </a:r>
            <a:r>
              <a:rPr lang="en-US" altLang="zh-CN" dirty="0"/>
              <a:t>according</a:t>
            </a:r>
            <a:r>
              <a:rPr lang="zh-CN" altLang="en-US" dirty="0"/>
              <a:t> </a:t>
            </a:r>
            <a:r>
              <a:rPr lang="en-US" altLang="zh-CN" dirty="0"/>
              <a:t>to the</a:t>
            </a:r>
            <a:r>
              <a:rPr lang="zh-CN" altLang="en-US" dirty="0"/>
              <a:t> </a:t>
            </a:r>
            <a:r>
              <a:rPr lang="en-US" altLang="zh-CN" dirty="0"/>
              <a:t>movies</a:t>
            </a:r>
            <a:r>
              <a:rPr lang="zh-CN" altLang="en-US" dirty="0"/>
              <a:t> </a:t>
            </a:r>
            <a:r>
              <a:rPr lang="en-US" altLang="zh-CN" dirty="0"/>
              <a:t>and</a:t>
            </a:r>
            <a:r>
              <a:rPr lang="zh-CN" altLang="en-US" dirty="0"/>
              <a:t> </a:t>
            </a:r>
            <a:r>
              <a:rPr lang="en-US" altLang="zh-CN" dirty="0"/>
              <a:t>corresponding ratings they provide.</a:t>
            </a:r>
          </a:p>
          <a:p>
            <a:endParaRPr lang="en-US" altLang="zh-CN" dirty="0"/>
          </a:p>
        </p:txBody>
      </p:sp>
    </p:spTree>
    <p:extLst>
      <p:ext uri="{BB962C8B-B14F-4D97-AF65-F5344CB8AC3E}">
        <p14:creationId xmlns:p14="http://schemas.microsoft.com/office/powerpoint/2010/main" val="35542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4" y="1468574"/>
            <a:ext cx="4211397" cy="604066"/>
          </a:xfrm>
        </p:spPr>
        <p:txBody>
          <a:bodyPr/>
          <a:lstStyle/>
          <a:p>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8073534" cy="3416320"/>
          </a:xfrm>
          <a:prstGeom prst="rect">
            <a:avLst/>
          </a:prstGeom>
          <a:noFill/>
        </p:spPr>
        <p:txBody>
          <a:bodyPr wrap="square" rtlCol="0">
            <a:spAutoFit/>
          </a:bodyPr>
          <a:lstStyle/>
          <a:p>
            <a:r>
              <a:rPr lang="en-US" altLang="zh-CN" dirty="0"/>
              <a:t>Data source: </a:t>
            </a:r>
            <a:r>
              <a:rPr lang="en-US" altLang="zh-CN" dirty="0" err="1"/>
              <a:t>Movielens</a:t>
            </a:r>
            <a:r>
              <a:rPr lang="en-US" altLang="zh-CN" dirty="0"/>
              <a:t> 1M Dataset</a:t>
            </a:r>
          </a:p>
          <a:p>
            <a:endParaRPr lang="en-US" dirty="0"/>
          </a:p>
          <a:p>
            <a:r>
              <a:rPr lang="en-US" dirty="0"/>
              <a:t>Link: </a:t>
            </a:r>
            <a:r>
              <a:rPr lang="en-US" altLang="zh-CN" dirty="0">
                <a:hlinkClick r:id="rId3"/>
              </a:rPr>
              <a:t>https://grouplens.org/datasets/movielens/</a:t>
            </a:r>
            <a:endParaRPr lang="en-US" altLang="zh-CN" dirty="0"/>
          </a:p>
          <a:p>
            <a:endParaRPr lang="en-US" dirty="0"/>
          </a:p>
          <a:p>
            <a:r>
              <a:rPr lang="en-US" dirty="0"/>
              <a:t>Content: 1 million ratings from 6000 users on 4000 movies</a:t>
            </a:r>
          </a:p>
          <a:p>
            <a:endParaRPr lang="en-US" dirty="0"/>
          </a:p>
          <a:p>
            <a:r>
              <a:rPr lang="en-US" dirty="0"/>
              <a:t>Files:  movies.dat</a:t>
            </a:r>
          </a:p>
          <a:p>
            <a:r>
              <a:rPr lang="en-US" dirty="0"/>
              <a:t>	ratings.dat</a:t>
            </a:r>
          </a:p>
          <a:p>
            <a:r>
              <a:rPr lang="en-US" dirty="0"/>
              <a:t>	users.dat</a:t>
            </a:r>
          </a:p>
        </p:txBody>
      </p:sp>
    </p:spTree>
    <p:extLst>
      <p:ext uri="{BB962C8B-B14F-4D97-AF65-F5344CB8AC3E}">
        <p14:creationId xmlns:p14="http://schemas.microsoft.com/office/powerpoint/2010/main" val="275481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5" y="1468574"/>
            <a:ext cx="3964578" cy="604066"/>
          </a:xfrm>
        </p:spPr>
        <p:txBody>
          <a:bodyPr/>
          <a:lstStyle/>
          <a:p>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8205881" cy="1569660"/>
          </a:xfrm>
          <a:prstGeom prst="rect">
            <a:avLst/>
          </a:prstGeom>
          <a:noFill/>
        </p:spPr>
        <p:txBody>
          <a:bodyPr wrap="square" rtlCol="0">
            <a:spAutoFit/>
          </a:bodyPr>
          <a:lstStyle/>
          <a:p>
            <a:r>
              <a:rPr lang="en-US" altLang="zh-CN" dirty="0"/>
              <a:t>Data formats:</a:t>
            </a:r>
          </a:p>
          <a:p>
            <a:endParaRPr lang="en-US" altLang="zh-CN" u="sng" kern="0" dirty="0"/>
          </a:p>
          <a:p>
            <a:r>
              <a:rPr lang="en-US" altLang="zh-CN" dirty="0"/>
              <a:t>movies.dat:    </a:t>
            </a:r>
            <a:r>
              <a:rPr lang="en-US" altLang="zh-CN" dirty="0" err="1"/>
              <a:t>MovieID</a:t>
            </a:r>
            <a:r>
              <a:rPr lang="en-US" altLang="zh-CN" dirty="0"/>
              <a:t>::Title::Genres</a:t>
            </a:r>
            <a:endParaRPr lang="en-US" u="sng" kern="0" dirty="0"/>
          </a:p>
          <a:p>
            <a:endParaRPr lang="en-US" dirty="0"/>
          </a:p>
        </p:txBody>
      </p:sp>
      <p:pic>
        <p:nvPicPr>
          <p:cNvPr id="4" name="图片 3">
            <a:extLst>
              <a:ext uri="{FF2B5EF4-FFF2-40B4-BE49-F238E27FC236}">
                <a16:creationId xmlns:a16="http://schemas.microsoft.com/office/drawing/2014/main" id="{9D6CAAEE-2357-483D-BC8E-931F050D1837}"/>
              </a:ext>
            </a:extLst>
          </p:cNvPr>
          <p:cNvPicPr>
            <a:picLocks noChangeAspect="1"/>
          </p:cNvPicPr>
          <p:nvPr/>
        </p:nvPicPr>
        <p:blipFill rotWithShape="1">
          <a:blip r:embed="rId3">
            <a:extLst>
              <a:ext uri="{28A0092B-C50C-407E-A947-70E740481C1C}">
                <a14:useLocalDpi xmlns:a14="http://schemas.microsoft.com/office/drawing/2010/main" val="0"/>
              </a:ext>
            </a:extLst>
          </a:blip>
          <a:srcRect b="39886"/>
          <a:stretch/>
        </p:blipFill>
        <p:spPr>
          <a:xfrm>
            <a:off x="642687" y="3612983"/>
            <a:ext cx="5981700" cy="2599558"/>
          </a:xfrm>
          <a:prstGeom prst="rect">
            <a:avLst/>
          </a:prstGeom>
        </p:spPr>
      </p:pic>
    </p:spTree>
    <p:extLst>
      <p:ext uri="{BB962C8B-B14F-4D97-AF65-F5344CB8AC3E}">
        <p14:creationId xmlns:p14="http://schemas.microsoft.com/office/powerpoint/2010/main" val="140052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5" y="1468574"/>
            <a:ext cx="3964578" cy="604066"/>
          </a:xfrm>
        </p:spPr>
        <p:txBody>
          <a:bodyPr/>
          <a:lstStyle/>
          <a:p>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8205881" cy="1938992"/>
          </a:xfrm>
          <a:prstGeom prst="rect">
            <a:avLst/>
          </a:prstGeom>
          <a:noFill/>
        </p:spPr>
        <p:txBody>
          <a:bodyPr wrap="square" rtlCol="0">
            <a:spAutoFit/>
          </a:bodyPr>
          <a:lstStyle/>
          <a:p>
            <a:r>
              <a:rPr lang="en-US" altLang="zh-CN" dirty="0"/>
              <a:t>Data formats:</a:t>
            </a:r>
          </a:p>
          <a:p>
            <a:endParaRPr lang="en-US" altLang="zh-CN" u="sng" kern="0" dirty="0"/>
          </a:p>
          <a:p>
            <a:r>
              <a:rPr lang="en-US" altLang="zh-CN" dirty="0"/>
              <a:t>ratings.dat:     </a:t>
            </a:r>
            <a:r>
              <a:rPr lang="en-US" altLang="zh-CN" dirty="0" err="1"/>
              <a:t>UserID</a:t>
            </a:r>
            <a:r>
              <a:rPr lang="en-US" altLang="zh-CN" dirty="0"/>
              <a:t>::</a:t>
            </a:r>
            <a:r>
              <a:rPr lang="en-US" altLang="zh-CN" dirty="0" err="1"/>
              <a:t>MovieID</a:t>
            </a:r>
            <a:r>
              <a:rPr lang="en-US" altLang="zh-CN" dirty="0"/>
              <a:t>::Rating::Timestamp</a:t>
            </a:r>
          </a:p>
          <a:p>
            <a:endParaRPr lang="en-US" u="sng" kern="0" dirty="0"/>
          </a:p>
          <a:p>
            <a:endParaRPr lang="en-US" dirty="0"/>
          </a:p>
        </p:txBody>
      </p:sp>
      <p:pic>
        <p:nvPicPr>
          <p:cNvPr id="4" name="图片 3">
            <a:extLst>
              <a:ext uri="{FF2B5EF4-FFF2-40B4-BE49-F238E27FC236}">
                <a16:creationId xmlns:a16="http://schemas.microsoft.com/office/drawing/2014/main" id="{BE79B9A8-50C9-459A-B508-D49602D6A800}"/>
              </a:ext>
            </a:extLst>
          </p:cNvPr>
          <p:cNvPicPr>
            <a:picLocks noChangeAspect="1"/>
          </p:cNvPicPr>
          <p:nvPr/>
        </p:nvPicPr>
        <p:blipFill rotWithShape="1">
          <a:blip r:embed="rId3">
            <a:extLst>
              <a:ext uri="{28A0092B-C50C-407E-A947-70E740481C1C}">
                <a14:useLocalDpi xmlns:a14="http://schemas.microsoft.com/office/drawing/2010/main" val="0"/>
              </a:ext>
            </a:extLst>
          </a:blip>
          <a:srcRect b="30994"/>
          <a:stretch/>
        </p:blipFill>
        <p:spPr>
          <a:xfrm>
            <a:off x="620485" y="3601967"/>
            <a:ext cx="5924550" cy="2727713"/>
          </a:xfrm>
          <a:prstGeom prst="rect">
            <a:avLst/>
          </a:prstGeom>
        </p:spPr>
      </p:pic>
    </p:spTree>
    <p:extLst>
      <p:ext uri="{BB962C8B-B14F-4D97-AF65-F5344CB8AC3E}">
        <p14:creationId xmlns:p14="http://schemas.microsoft.com/office/powerpoint/2010/main" val="336612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5" y="1468574"/>
            <a:ext cx="3964578" cy="604066"/>
          </a:xfrm>
        </p:spPr>
        <p:txBody>
          <a:bodyPr/>
          <a:lstStyle/>
          <a:p>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8205881" cy="1938992"/>
          </a:xfrm>
          <a:prstGeom prst="rect">
            <a:avLst/>
          </a:prstGeom>
          <a:noFill/>
        </p:spPr>
        <p:txBody>
          <a:bodyPr wrap="square" rtlCol="0">
            <a:spAutoFit/>
          </a:bodyPr>
          <a:lstStyle/>
          <a:p>
            <a:r>
              <a:rPr lang="en-US" altLang="zh-CN" dirty="0"/>
              <a:t>Data formats:</a:t>
            </a:r>
          </a:p>
          <a:p>
            <a:endParaRPr lang="en-US" altLang="zh-CN" u="sng" kern="0" dirty="0"/>
          </a:p>
          <a:p>
            <a:r>
              <a:rPr lang="en-US" altLang="zh-CN" dirty="0"/>
              <a:t>users.dat:       </a:t>
            </a:r>
            <a:r>
              <a:rPr lang="en-US" altLang="zh-CN" dirty="0" err="1"/>
              <a:t>UserID</a:t>
            </a:r>
            <a:r>
              <a:rPr lang="en-US" altLang="zh-CN" dirty="0"/>
              <a:t>::Gender::Age::Occupation::Zip-code</a:t>
            </a:r>
            <a:endParaRPr lang="en-US" altLang="zh-CN" u="sng" kern="0" dirty="0"/>
          </a:p>
          <a:p>
            <a:endParaRPr lang="en-US" u="sng" kern="0" dirty="0"/>
          </a:p>
          <a:p>
            <a:endParaRPr lang="en-US" dirty="0"/>
          </a:p>
        </p:txBody>
      </p:sp>
      <p:pic>
        <p:nvPicPr>
          <p:cNvPr id="4" name="图片 3">
            <a:extLst>
              <a:ext uri="{FF2B5EF4-FFF2-40B4-BE49-F238E27FC236}">
                <a16:creationId xmlns:a16="http://schemas.microsoft.com/office/drawing/2014/main" id="{FE84AD55-FD2F-49BA-83E5-A298E6163BEA}"/>
              </a:ext>
            </a:extLst>
          </p:cNvPr>
          <p:cNvPicPr>
            <a:picLocks noChangeAspect="1"/>
          </p:cNvPicPr>
          <p:nvPr/>
        </p:nvPicPr>
        <p:blipFill rotWithShape="1">
          <a:blip r:embed="rId3">
            <a:extLst>
              <a:ext uri="{28A0092B-C50C-407E-A947-70E740481C1C}">
                <a14:useLocalDpi xmlns:a14="http://schemas.microsoft.com/office/drawing/2010/main" val="0"/>
              </a:ext>
            </a:extLst>
          </a:blip>
          <a:srcRect b="39522"/>
          <a:stretch/>
        </p:blipFill>
        <p:spPr>
          <a:xfrm>
            <a:off x="626745" y="3669347"/>
            <a:ext cx="6000750" cy="2609533"/>
          </a:xfrm>
          <a:prstGeom prst="rect">
            <a:avLst/>
          </a:prstGeom>
        </p:spPr>
      </p:pic>
    </p:spTree>
    <p:extLst>
      <p:ext uri="{BB962C8B-B14F-4D97-AF65-F5344CB8AC3E}">
        <p14:creationId xmlns:p14="http://schemas.microsoft.com/office/powerpoint/2010/main" val="122487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3" y="1468574"/>
            <a:ext cx="8023941" cy="604066"/>
          </a:xfrm>
        </p:spPr>
        <p:txBody>
          <a:bodyPr/>
          <a:lstStyle/>
          <a:p>
            <a:pPr algn="l"/>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8163399" cy="2308324"/>
          </a:xfrm>
          <a:prstGeom prst="rect">
            <a:avLst/>
          </a:prstGeom>
          <a:noFill/>
        </p:spPr>
        <p:txBody>
          <a:bodyPr wrap="square" rtlCol="0">
            <a:spAutoFit/>
          </a:bodyPr>
          <a:lstStyle/>
          <a:p>
            <a:r>
              <a:rPr lang="en-US" altLang="zh-CN" dirty="0"/>
              <a:t>Number of movies rated for each genre &amp; average ratings</a:t>
            </a:r>
            <a:endParaRPr lang="en-US" dirty="0"/>
          </a:p>
          <a:p>
            <a:endParaRPr lang="en-US" dirty="0"/>
          </a:p>
          <a:p>
            <a:endParaRPr lang="en-US" dirty="0"/>
          </a:p>
          <a:p>
            <a:endParaRPr lang="en-US" dirty="0"/>
          </a:p>
          <a:p>
            <a:endParaRPr lang="en-US" dirty="0"/>
          </a:p>
          <a:p>
            <a:endParaRPr lang="en-US" dirty="0"/>
          </a:p>
        </p:txBody>
      </p:sp>
      <p:pic>
        <p:nvPicPr>
          <p:cNvPr id="4" name="图片 3">
            <a:extLst>
              <a:ext uri="{FF2B5EF4-FFF2-40B4-BE49-F238E27FC236}">
                <a16:creationId xmlns:a16="http://schemas.microsoft.com/office/drawing/2014/main" id="{5CD67CAC-34BC-4C98-9612-A41A1C9FCF4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835590"/>
            <a:ext cx="4405498" cy="2553836"/>
          </a:xfrm>
          <a:prstGeom prst="rect">
            <a:avLst/>
          </a:prstGeom>
        </p:spPr>
      </p:pic>
      <p:pic>
        <p:nvPicPr>
          <p:cNvPr id="8" name="图片 7">
            <a:extLst>
              <a:ext uri="{FF2B5EF4-FFF2-40B4-BE49-F238E27FC236}">
                <a16:creationId xmlns:a16="http://schemas.microsoft.com/office/drawing/2014/main" id="{901849EA-86BD-4E24-9DDF-E4514B98778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0" y="2835590"/>
            <a:ext cx="4405499" cy="2553837"/>
          </a:xfrm>
          <a:prstGeom prst="rect">
            <a:avLst/>
          </a:prstGeom>
        </p:spPr>
      </p:pic>
    </p:spTree>
    <p:extLst>
      <p:ext uri="{BB962C8B-B14F-4D97-AF65-F5344CB8AC3E}">
        <p14:creationId xmlns:p14="http://schemas.microsoft.com/office/powerpoint/2010/main" val="314175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3" y="1468574"/>
            <a:ext cx="8023941" cy="604066"/>
          </a:xfrm>
        </p:spPr>
        <p:txBody>
          <a:bodyPr/>
          <a:lstStyle/>
          <a:p>
            <a:pPr algn="l"/>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8287577" cy="1908215"/>
          </a:xfrm>
          <a:prstGeom prst="rect">
            <a:avLst/>
          </a:prstGeom>
          <a:noFill/>
        </p:spPr>
        <p:txBody>
          <a:bodyPr wrap="square" rtlCol="0">
            <a:spAutoFit/>
          </a:bodyPr>
          <a:lstStyle/>
          <a:p>
            <a:r>
              <a:rPr lang="en-US" altLang="zh-CN" sz="2200" dirty="0"/>
              <a:t>Number of movies rated &amp; average ratings according to careers</a:t>
            </a:r>
            <a:endParaRPr lang="en-US" sz="2200" dirty="0"/>
          </a:p>
          <a:p>
            <a:endParaRPr lang="en-US" dirty="0"/>
          </a:p>
          <a:p>
            <a:endParaRPr lang="en-US" dirty="0"/>
          </a:p>
          <a:p>
            <a:endParaRPr lang="en-US" dirty="0"/>
          </a:p>
          <a:p>
            <a:endParaRPr lang="en-US" dirty="0"/>
          </a:p>
        </p:txBody>
      </p:sp>
      <p:pic>
        <p:nvPicPr>
          <p:cNvPr id="5" name="图片 4">
            <a:extLst>
              <a:ext uri="{FF2B5EF4-FFF2-40B4-BE49-F238E27FC236}">
                <a16:creationId xmlns:a16="http://schemas.microsoft.com/office/drawing/2014/main" id="{6AE47996-FB90-43A3-A532-79420A7C57A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78437" y="2880373"/>
            <a:ext cx="4665563" cy="2553836"/>
          </a:xfrm>
          <a:prstGeom prst="rect">
            <a:avLst/>
          </a:prstGeom>
        </p:spPr>
      </p:pic>
      <p:pic>
        <p:nvPicPr>
          <p:cNvPr id="10" name="图片 9">
            <a:extLst>
              <a:ext uri="{FF2B5EF4-FFF2-40B4-BE49-F238E27FC236}">
                <a16:creationId xmlns:a16="http://schemas.microsoft.com/office/drawing/2014/main" id="{1988BBBC-AAE5-4348-AB2C-291E5189593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2880373"/>
            <a:ext cx="4572000" cy="2502622"/>
          </a:xfrm>
          <a:prstGeom prst="rect">
            <a:avLst/>
          </a:prstGeom>
        </p:spPr>
      </p:pic>
    </p:spTree>
    <p:extLst>
      <p:ext uri="{BB962C8B-B14F-4D97-AF65-F5344CB8AC3E}">
        <p14:creationId xmlns:p14="http://schemas.microsoft.com/office/powerpoint/2010/main" val="348706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29043" y="1468574"/>
            <a:ext cx="8023941" cy="604066"/>
          </a:xfrm>
        </p:spPr>
        <p:txBody>
          <a:bodyPr/>
          <a:lstStyle/>
          <a:p>
            <a:pPr algn="l"/>
            <a:endParaRPr lang="en-US" dirty="0">
              <a:latin typeface="Arial" charset="0"/>
            </a:endParaRPr>
          </a:p>
        </p:txBody>
      </p:sp>
      <p:sp>
        <p:nvSpPr>
          <p:cNvPr id="2" name="TextBox 1">
            <a:extLst>
              <a:ext uri="{FF2B5EF4-FFF2-40B4-BE49-F238E27FC236}">
                <a16:creationId xmlns:a16="http://schemas.microsoft.com/office/drawing/2014/main" id="{AAC9B7D3-8603-FF4E-83D4-7509FB62F6E1}"/>
              </a:ext>
            </a:extLst>
          </p:cNvPr>
          <p:cNvSpPr txBox="1"/>
          <p:nvPr/>
        </p:nvSpPr>
        <p:spPr>
          <a:xfrm>
            <a:off x="529045" y="2158273"/>
            <a:ext cx="8147595" cy="1938992"/>
          </a:xfrm>
          <a:prstGeom prst="rect">
            <a:avLst/>
          </a:prstGeom>
          <a:noFill/>
        </p:spPr>
        <p:txBody>
          <a:bodyPr wrap="square" rtlCol="0">
            <a:spAutoFit/>
          </a:bodyPr>
          <a:lstStyle/>
          <a:p>
            <a:r>
              <a:rPr lang="en-US" altLang="zh-CN" dirty="0"/>
              <a:t>Number of movies rated according to age distribution</a:t>
            </a:r>
            <a:endParaRPr lang="en-US" dirty="0"/>
          </a:p>
          <a:p>
            <a:endParaRPr lang="en-US" dirty="0"/>
          </a:p>
          <a:p>
            <a:endParaRPr lang="en-US" dirty="0"/>
          </a:p>
          <a:p>
            <a:endParaRPr lang="en-US" dirty="0"/>
          </a:p>
          <a:p>
            <a:endParaRPr lang="en-US" dirty="0"/>
          </a:p>
        </p:txBody>
      </p:sp>
      <p:pic>
        <p:nvPicPr>
          <p:cNvPr id="7" name="图片 6">
            <a:extLst>
              <a:ext uri="{FF2B5EF4-FFF2-40B4-BE49-F238E27FC236}">
                <a16:creationId xmlns:a16="http://schemas.microsoft.com/office/drawing/2014/main" id="{BE7275FE-84D1-4C5D-BA07-E997BECC47E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9043" y="2763470"/>
            <a:ext cx="4308347" cy="2667590"/>
          </a:xfrm>
          <a:prstGeom prst="rect">
            <a:avLst/>
          </a:prstGeom>
        </p:spPr>
      </p:pic>
    </p:spTree>
    <p:extLst>
      <p:ext uri="{BB962C8B-B14F-4D97-AF65-F5344CB8AC3E}">
        <p14:creationId xmlns:p14="http://schemas.microsoft.com/office/powerpoint/2010/main" val="847566466"/>
      </p:ext>
    </p:extLst>
  </p:cSld>
  <p:clrMapOvr>
    <a:masterClrMapping/>
  </p:clrMapOvr>
</p:sld>
</file>

<file path=ppt/theme/theme1.xml><?xml version="1.0" encoding="utf-8"?>
<a:theme xmlns:a="http://schemas.openxmlformats.org/drawingml/2006/main" name="RU_template_UNB">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1" id="{FA96368C-438D-AC4E-9FC3-00835454EC41}" vid="{33577216-B4FB-434D-A33A-E6D1F93F3A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RU_template_UNB_4x3 standard</Template>
  <TotalTime>1243</TotalTime>
  <Words>990</Words>
  <Application>Microsoft Office PowerPoint</Application>
  <PresentationFormat>全屏显示(4:3)</PresentationFormat>
  <Paragraphs>117</Paragraphs>
  <Slides>12</Slides>
  <Notes>12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Arial</vt:lpstr>
      <vt:lpstr>Calibri</vt:lpstr>
      <vt:lpstr>RU_template_UNB</vt:lpstr>
      <vt:lpstr>Movie Recommendation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Aimee Eng</dc:creator>
  <cp:lastModifiedBy>Goo Bill</cp:lastModifiedBy>
  <cp:revision>142</cp:revision>
  <cp:lastPrinted>2014-09-18T13:30:03Z</cp:lastPrinted>
  <dcterms:created xsi:type="dcterms:W3CDTF">2018-04-20T20:16:38Z</dcterms:created>
  <dcterms:modified xsi:type="dcterms:W3CDTF">2019-12-11T04:10:10Z</dcterms:modified>
</cp:coreProperties>
</file>