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7" r:id="rId4"/>
    <p:sldId id="271" r:id="rId5"/>
    <p:sldId id="269" r:id="rId6"/>
    <p:sldId id="270" r:id="rId7"/>
    <p:sldId id="268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89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1536E5-B61D-4668-A432-DD6E12A8308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7C79841-76D6-453E-9D72-03A4659CF823}">
      <dgm:prSet phldrT="[Text]"/>
      <dgm:spPr/>
      <dgm:t>
        <a:bodyPr/>
        <a:lstStyle/>
        <a:p>
          <a:r>
            <a:rPr lang="en-US" dirty="0"/>
            <a:t>Fast SQL</a:t>
          </a:r>
        </a:p>
      </dgm:t>
    </dgm:pt>
    <dgm:pt modelId="{B4437BE5-96CD-402C-A23D-1BB17F4028D6}" type="parTrans" cxnId="{61EB0636-94E5-4D8A-8367-684E24C2E606}">
      <dgm:prSet/>
      <dgm:spPr/>
      <dgm:t>
        <a:bodyPr/>
        <a:lstStyle/>
        <a:p>
          <a:endParaRPr lang="en-US"/>
        </a:p>
      </dgm:t>
    </dgm:pt>
    <dgm:pt modelId="{536DBA60-8A91-4892-BB1B-E766CFE784AF}" type="sibTrans" cxnId="{61EB0636-94E5-4D8A-8367-684E24C2E606}">
      <dgm:prSet/>
      <dgm:spPr/>
      <dgm:t>
        <a:bodyPr/>
        <a:lstStyle/>
        <a:p>
          <a:endParaRPr lang="en-US"/>
        </a:p>
      </dgm:t>
    </dgm:pt>
    <dgm:pt modelId="{9D630EE7-7648-4481-91EA-AFAF09732BB6}">
      <dgm:prSet phldrT="[Text]"/>
      <dgm:spPr/>
      <dgm:t>
        <a:bodyPr/>
        <a:lstStyle/>
        <a:p>
          <a:r>
            <a:rPr lang="en-US" dirty="0"/>
            <a:t>SQL Architecture</a:t>
          </a:r>
        </a:p>
      </dgm:t>
    </dgm:pt>
    <dgm:pt modelId="{81767C91-4CDD-4A8B-BE7C-1F5D6D196B92}" type="parTrans" cxnId="{7BD03E51-0614-4150-B3CC-FA9A49D97D5E}">
      <dgm:prSet/>
      <dgm:spPr/>
      <dgm:t>
        <a:bodyPr/>
        <a:lstStyle/>
        <a:p>
          <a:endParaRPr lang="en-US"/>
        </a:p>
      </dgm:t>
    </dgm:pt>
    <dgm:pt modelId="{DA79601B-5668-418F-A7A7-8C9CDF39C1BE}" type="sibTrans" cxnId="{7BD03E51-0614-4150-B3CC-FA9A49D97D5E}">
      <dgm:prSet/>
      <dgm:spPr/>
      <dgm:t>
        <a:bodyPr/>
        <a:lstStyle/>
        <a:p>
          <a:endParaRPr lang="en-US"/>
        </a:p>
      </dgm:t>
    </dgm:pt>
    <dgm:pt modelId="{E09C353F-E58C-48C7-B5DF-F7879A77ADA1}">
      <dgm:prSet phldrT="[Text]"/>
      <dgm:spPr/>
      <dgm:t>
        <a:bodyPr/>
        <a:lstStyle/>
        <a:p>
          <a:r>
            <a:rPr lang="en-US" dirty="0"/>
            <a:t>Client Applications</a:t>
          </a:r>
        </a:p>
      </dgm:t>
    </dgm:pt>
    <dgm:pt modelId="{D02DF5C9-3888-4E90-A45E-D2B28B0EA193}" type="parTrans" cxnId="{164518B0-0FA9-40B7-B51B-DADEAC24AFA1}">
      <dgm:prSet/>
      <dgm:spPr/>
      <dgm:t>
        <a:bodyPr/>
        <a:lstStyle/>
        <a:p>
          <a:endParaRPr lang="en-US"/>
        </a:p>
      </dgm:t>
    </dgm:pt>
    <dgm:pt modelId="{A2528ED8-CED5-4823-873F-CD546399189E}" type="sibTrans" cxnId="{164518B0-0FA9-40B7-B51B-DADEAC24AFA1}">
      <dgm:prSet/>
      <dgm:spPr/>
      <dgm:t>
        <a:bodyPr/>
        <a:lstStyle/>
        <a:p>
          <a:endParaRPr lang="en-US"/>
        </a:p>
      </dgm:t>
    </dgm:pt>
    <dgm:pt modelId="{74ECDD89-A9FE-4A1B-8DC7-D5356390FED4}" type="pres">
      <dgm:prSet presAssocID="{8D1536E5-B61D-4668-A432-DD6E12A83089}" presName="CompostProcess" presStyleCnt="0">
        <dgm:presLayoutVars>
          <dgm:dir/>
          <dgm:resizeHandles val="exact"/>
        </dgm:presLayoutVars>
      </dgm:prSet>
      <dgm:spPr/>
    </dgm:pt>
    <dgm:pt modelId="{ABF0D1E8-A511-4909-973D-8E71FB7F8C46}" type="pres">
      <dgm:prSet presAssocID="{8D1536E5-B61D-4668-A432-DD6E12A83089}" presName="arrow" presStyleLbl="bgShp" presStyleIdx="0" presStyleCnt="1"/>
      <dgm:spPr/>
    </dgm:pt>
    <dgm:pt modelId="{6543915F-ABD8-4A91-8538-893BBF900F37}" type="pres">
      <dgm:prSet presAssocID="{8D1536E5-B61D-4668-A432-DD6E12A83089}" presName="linearProcess" presStyleCnt="0"/>
      <dgm:spPr/>
    </dgm:pt>
    <dgm:pt modelId="{7B245829-FF9A-4E7E-B733-372EAEB93594}" type="pres">
      <dgm:prSet presAssocID="{97C79841-76D6-453E-9D72-03A4659CF823}" presName="textNode" presStyleLbl="node1" presStyleIdx="0" presStyleCnt="3">
        <dgm:presLayoutVars>
          <dgm:bulletEnabled val="1"/>
        </dgm:presLayoutVars>
      </dgm:prSet>
      <dgm:spPr/>
    </dgm:pt>
    <dgm:pt modelId="{DA3584A6-F72A-4A6C-911A-FA3050E175A8}" type="pres">
      <dgm:prSet presAssocID="{536DBA60-8A91-4892-BB1B-E766CFE784AF}" presName="sibTrans" presStyleCnt="0"/>
      <dgm:spPr/>
    </dgm:pt>
    <dgm:pt modelId="{7D63F1BA-4BB3-45B6-9229-C65E8254F5B4}" type="pres">
      <dgm:prSet presAssocID="{9D630EE7-7648-4481-91EA-AFAF09732BB6}" presName="textNode" presStyleLbl="node1" presStyleIdx="1" presStyleCnt="3">
        <dgm:presLayoutVars>
          <dgm:bulletEnabled val="1"/>
        </dgm:presLayoutVars>
      </dgm:prSet>
      <dgm:spPr/>
    </dgm:pt>
    <dgm:pt modelId="{367AD82F-1ABE-4DE4-84D9-BF746C686D50}" type="pres">
      <dgm:prSet presAssocID="{DA79601B-5668-418F-A7A7-8C9CDF39C1BE}" presName="sibTrans" presStyleCnt="0"/>
      <dgm:spPr/>
    </dgm:pt>
    <dgm:pt modelId="{941079E1-DDEA-4895-8CBA-5B9B62DB99B4}" type="pres">
      <dgm:prSet presAssocID="{E09C353F-E58C-48C7-B5DF-F7879A77ADA1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9AACC34-33BB-48E8-8BBF-E648DE96C3EA}" type="presOf" srcId="{9D630EE7-7648-4481-91EA-AFAF09732BB6}" destId="{7D63F1BA-4BB3-45B6-9229-C65E8254F5B4}" srcOrd="0" destOrd="0" presId="urn:microsoft.com/office/officeart/2005/8/layout/hProcess9"/>
    <dgm:cxn modelId="{61EB0636-94E5-4D8A-8367-684E24C2E606}" srcId="{8D1536E5-B61D-4668-A432-DD6E12A83089}" destId="{97C79841-76D6-453E-9D72-03A4659CF823}" srcOrd="0" destOrd="0" parTransId="{B4437BE5-96CD-402C-A23D-1BB17F4028D6}" sibTransId="{536DBA60-8A91-4892-BB1B-E766CFE784AF}"/>
    <dgm:cxn modelId="{AEDFEE42-B6EE-4493-B121-ACF5C8F8371C}" type="presOf" srcId="{E09C353F-E58C-48C7-B5DF-F7879A77ADA1}" destId="{941079E1-DDEA-4895-8CBA-5B9B62DB99B4}" srcOrd="0" destOrd="0" presId="urn:microsoft.com/office/officeart/2005/8/layout/hProcess9"/>
    <dgm:cxn modelId="{43AE5246-947D-4516-98CD-401F0B05685F}" type="presOf" srcId="{8D1536E5-B61D-4668-A432-DD6E12A83089}" destId="{74ECDD89-A9FE-4A1B-8DC7-D5356390FED4}" srcOrd="0" destOrd="0" presId="urn:microsoft.com/office/officeart/2005/8/layout/hProcess9"/>
    <dgm:cxn modelId="{7BD03E51-0614-4150-B3CC-FA9A49D97D5E}" srcId="{8D1536E5-B61D-4668-A432-DD6E12A83089}" destId="{9D630EE7-7648-4481-91EA-AFAF09732BB6}" srcOrd="1" destOrd="0" parTransId="{81767C91-4CDD-4A8B-BE7C-1F5D6D196B92}" sibTransId="{DA79601B-5668-418F-A7A7-8C9CDF39C1BE}"/>
    <dgm:cxn modelId="{164518B0-0FA9-40B7-B51B-DADEAC24AFA1}" srcId="{8D1536E5-B61D-4668-A432-DD6E12A83089}" destId="{E09C353F-E58C-48C7-B5DF-F7879A77ADA1}" srcOrd="2" destOrd="0" parTransId="{D02DF5C9-3888-4E90-A45E-D2B28B0EA193}" sibTransId="{A2528ED8-CED5-4823-873F-CD546399189E}"/>
    <dgm:cxn modelId="{A6FD23D4-B64D-40B2-BBB0-C31C48468A28}" type="presOf" srcId="{97C79841-76D6-453E-9D72-03A4659CF823}" destId="{7B245829-FF9A-4E7E-B733-372EAEB93594}" srcOrd="0" destOrd="0" presId="urn:microsoft.com/office/officeart/2005/8/layout/hProcess9"/>
    <dgm:cxn modelId="{C76BDAC9-0D12-4454-852F-ABA7F43A823F}" type="presParOf" srcId="{74ECDD89-A9FE-4A1B-8DC7-D5356390FED4}" destId="{ABF0D1E8-A511-4909-973D-8E71FB7F8C46}" srcOrd="0" destOrd="0" presId="urn:microsoft.com/office/officeart/2005/8/layout/hProcess9"/>
    <dgm:cxn modelId="{5FB4B695-1B07-47B3-AD8E-2B26E86B5E4D}" type="presParOf" srcId="{74ECDD89-A9FE-4A1B-8DC7-D5356390FED4}" destId="{6543915F-ABD8-4A91-8538-893BBF900F37}" srcOrd="1" destOrd="0" presId="urn:microsoft.com/office/officeart/2005/8/layout/hProcess9"/>
    <dgm:cxn modelId="{FC5E8335-0E8F-4039-8121-2914D040F761}" type="presParOf" srcId="{6543915F-ABD8-4A91-8538-893BBF900F37}" destId="{7B245829-FF9A-4E7E-B733-372EAEB93594}" srcOrd="0" destOrd="0" presId="urn:microsoft.com/office/officeart/2005/8/layout/hProcess9"/>
    <dgm:cxn modelId="{3475EBC3-FDA5-4FF5-BD8B-D9329FD0D784}" type="presParOf" srcId="{6543915F-ABD8-4A91-8538-893BBF900F37}" destId="{DA3584A6-F72A-4A6C-911A-FA3050E175A8}" srcOrd="1" destOrd="0" presId="urn:microsoft.com/office/officeart/2005/8/layout/hProcess9"/>
    <dgm:cxn modelId="{0089285C-DEA4-4865-8036-D6FEB556BBCB}" type="presParOf" srcId="{6543915F-ABD8-4A91-8538-893BBF900F37}" destId="{7D63F1BA-4BB3-45B6-9229-C65E8254F5B4}" srcOrd="2" destOrd="0" presId="urn:microsoft.com/office/officeart/2005/8/layout/hProcess9"/>
    <dgm:cxn modelId="{10BB5F97-7C40-458D-A909-AA393008DA2C}" type="presParOf" srcId="{6543915F-ABD8-4A91-8538-893BBF900F37}" destId="{367AD82F-1ABE-4DE4-84D9-BF746C686D50}" srcOrd="3" destOrd="0" presId="urn:microsoft.com/office/officeart/2005/8/layout/hProcess9"/>
    <dgm:cxn modelId="{117EFDA0-FD1C-429C-8F95-3D61DF6A91AA}" type="presParOf" srcId="{6543915F-ABD8-4A91-8538-893BBF900F37}" destId="{941079E1-DDEA-4895-8CBA-5B9B62DB99B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0D1E8-A511-4909-973D-8E71FB7F8C46}">
      <dsp:nvSpPr>
        <dsp:cNvPr id="0" name=""/>
        <dsp:cNvSpPr/>
      </dsp:nvSpPr>
      <dsp:spPr>
        <a:xfrm>
          <a:off x="788669" y="0"/>
          <a:ext cx="8938260" cy="427138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245829-FF9A-4E7E-B733-372EAEB93594}">
      <dsp:nvSpPr>
        <dsp:cNvPr id="0" name=""/>
        <dsp:cNvSpPr/>
      </dsp:nvSpPr>
      <dsp:spPr>
        <a:xfrm>
          <a:off x="182" y="1281414"/>
          <a:ext cx="3339060" cy="17085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Fast SQL</a:t>
          </a:r>
        </a:p>
      </dsp:txBody>
      <dsp:txXfrm>
        <a:off x="83587" y="1364819"/>
        <a:ext cx="3172250" cy="1541743"/>
      </dsp:txXfrm>
    </dsp:sp>
    <dsp:sp modelId="{7D63F1BA-4BB3-45B6-9229-C65E8254F5B4}">
      <dsp:nvSpPr>
        <dsp:cNvPr id="0" name=""/>
        <dsp:cNvSpPr/>
      </dsp:nvSpPr>
      <dsp:spPr>
        <a:xfrm>
          <a:off x="3588269" y="1281414"/>
          <a:ext cx="3339060" cy="17085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SQL Architecture</a:t>
          </a:r>
        </a:p>
      </dsp:txBody>
      <dsp:txXfrm>
        <a:off x="3671674" y="1364819"/>
        <a:ext cx="3172250" cy="1541743"/>
      </dsp:txXfrm>
    </dsp:sp>
    <dsp:sp modelId="{941079E1-DDEA-4895-8CBA-5B9B62DB99B4}">
      <dsp:nvSpPr>
        <dsp:cNvPr id="0" name=""/>
        <dsp:cNvSpPr/>
      </dsp:nvSpPr>
      <dsp:spPr>
        <a:xfrm>
          <a:off x="7176357" y="1281414"/>
          <a:ext cx="3339060" cy="17085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Client Applications</a:t>
          </a:r>
        </a:p>
      </dsp:txBody>
      <dsp:txXfrm>
        <a:off x="7259762" y="1364819"/>
        <a:ext cx="3172250" cy="1541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2C798-A52C-4E11-BB13-FB77F7691316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645A7-EB71-4A13-9C68-9F5A71543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27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BC4C-DBBA-1A46-BD21-33C27A8934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7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7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1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2"/>
            <a:ext cx="105156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7"/>
            <a:ext cx="105156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5186516"/>
            <a:ext cx="10514012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489399"/>
            <a:ext cx="10514012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4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637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9"/>
            <a:ext cx="105156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850581"/>
            <a:ext cx="10514012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4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1" y="1885950"/>
            <a:ext cx="294686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6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7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7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2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7"/>
            <a:ext cx="2940051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8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5" y="4873766"/>
            <a:ext cx="293440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4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2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8" y="4873764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0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5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5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5598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C222F-F370-4F76-8FBF-EDB83622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9D1768-C11C-4443-9825-7B40486B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 b="1"/>
            </a:lvl1pPr>
          </a:lstStyle>
          <a:p>
            <a:r>
              <a:rPr lang="en-US"/>
              <a:t>asfasfasdfasddf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D762D5-18FE-427C-98F6-78FA7C3B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6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1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0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1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1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7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3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3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9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3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091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36888"/>
            <a:ext cx="10233800" cy="485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 err="1"/>
              <a:t>asfasfasdfasddf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26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365760" indent="-36576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73152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09728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8016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64592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jpe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47" Type="http://schemas.openxmlformats.org/officeDocument/2006/relationships/image" Target="../media/image47.png"/><Relationship Id="rId50" Type="http://schemas.openxmlformats.org/officeDocument/2006/relationships/image" Target="../media/image50.png"/><Relationship Id="rId7" Type="http://schemas.openxmlformats.org/officeDocument/2006/relationships/image" Target="../media/image7.png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41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jpeg"/><Relationship Id="rId10" Type="http://schemas.openxmlformats.org/officeDocument/2006/relationships/image" Target="../media/image10.png"/><Relationship Id="rId19" Type="http://schemas.openxmlformats.org/officeDocument/2006/relationships/image" Target="../media/image19.emf"/><Relationship Id="rId31" Type="http://schemas.openxmlformats.org/officeDocument/2006/relationships/image" Target="../media/image31.png"/><Relationship Id="rId44" Type="http://schemas.openxmlformats.org/officeDocument/2006/relationships/image" Target="../media/image44.jpeg"/><Relationship Id="rId52" Type="http://schemas.openxmlformats.org/officeDocument/2006/relationships/image" Target="../media/image52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svg"/><Relationship Id="rId43" Type="http://schemas.openxmlformats.org/officeDocument/2006/relationships/image" Target="../media/image43.svg"/><Relationship Id="rId48" Type="http://schemas.openxmlformats.org/officeDocument/2006/relationships/image" Target="../media/image48.png"/><Relationship Id="rId8" Type="http://schemas.openxmlformats.org/officeDocument/2006/relationships/image" Target="../media/image8.png"/><Relationship Id="rId51" Type="http://schemas.openxmlformats.org/officeDocument/2006/relationships/image" Target="../media/image5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F70A-32A0-4AFE-BEE9-D2FF9D349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610176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en-US" dirty="0"/>
              <a:t>Writing Better </a:t>
            </a:r>
            <a:br>
              <a:rPr lang="en-US" dirty="0"/>
            </a:br>
            <a:r>
              <a:rPr lang="en-US" dirty="0"/>
              <a:t>SQL Server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EC59E-BDBA-4B8C-BC45-B06D328F7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1543191"/>
            <a:ext cx="9144000" cy="754025"/>
          </a:xfrm>
        </p:spPr>
        <p:txBody>
          <a:bodyPr>
            <a:normAutofit/>
          </a:bodyPr>
          <a:lstStyle/>
          <a:p>
            <a:r>
              <a:rPr lang="en-US" sz="3200" dirty="0"/>
              <a:t>Bill Graziano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28D9957-C121-4BDD-91FE-C042CA6F551D}"/>
              </a:ext>
            </a:extLst>
          </p:cNvPr>
          <p:cNvSpPr txBox="1">
            <a:spLocks/>
          </p:cNvSpPr>
          <p:nvPr/>
        </p:nvSpPr>
        <p:spPr>
          <a:xfrm>
            <a:off x="2209799" y="1615057"/>
            <a:ext cx="9144000" cy="754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E69A127-F096-462D-A7C0-1C49F43C5A74}"/>
              </a:ext>
            </a:extLst>
          </p:cNvPr>
          <p:cNvSpPr txBox="1">
            <a:spLocks/>
          </p:cNvSpPr>
          <p:nvPr/>
        </p:nvSpPr>
        <p:spPr>
          <a:xfrm>
            <a:off x="2209799" y="1471326"/>
            <a:ext cx="9144000" cy="754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 Graziano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DBA for 15 years</a:t>
            </a:r>
          </a:p>
          <a:p>
            <a:pPr lvl="1"/>
            <a:r>
              <a:rPr lang="en-US" dirty="0"/>
              <a:t>As a consultant, experienced a broad variety of applications</a:t>
            </a:r>
          </a:p>
          <a:p>
            <a:pPr lvl="1"/>
            <a:r>
              <a:rPr lang="en-US" dirty="0"/>
              <a:t>Database Administrator as several sites hosting OLTP systems</a:t>
            </a:r>
          </a:p>
          <a:p>
            <a:r>
              <a:rPr lang="en-US" dirty="0"/>
              <a:t>Former President of PASS</a:t>
            </a:r>
          </a:p>
          <a:p>
            <a:r>
              <a:rPr lang="en-US" dirty="0"/>
              <a:t>Author of </a:t>
            </a:r>
            <a:r>
              <a:rPr lang="en-US" dirty="0" err="1"/>
              <a:t>ClearTrace</a:t>
            </a:r>
            <a:r>
              <a:rPr lang="en-US" dirty="0"/>
              <a:t>, a tool to analyze performance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 descr="C:\Users\BillGraziano\Documents\scaleSQL\Graphics\Working\ScaleSQL logo_we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4787" y="4296810"/>
            <a:ext cx="4246981" cy="101035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120000" y="4411351"/>
            <a:ext cx="5142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C000"/>
                </a:solidFill>
              </a:rPr>
              <a:t>billg@scalesql.com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EC46E-4C7B-4ABA-8EBB-E72BD7651806}"/>
              </a:ext>
            </a:extLst>
          </p:cNvPr>
          <p:cNvSpPr txBox="1"/>
          <p:nvPr/>
        </p:nvSpPr>
        <p:spPr>
          <a:xfrm>
            <a:off x="2066536" y="5908096"/>
            <a:ext cx="8392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Materials at </a:t>
            </a:r>
            <a:r>
              <a:rPr lang="en-US" sz="3200" b="1" dirty="0"/>
              <a:t>github.com/billgraziano/kcdc2018</a:t>
            </a:r>
          </a:p>
        </p:txBody>
      </p:sp>
    </p:spTree>
    <p:extLst>
      <p:ext uri="{BB962C8B-B14F-4D97-AF65-F5344CB8AC3E}">
        <p14:creationId xmlns:p14="http://schemas.microsoft.com/office/powerpoint/2010/main" val="372956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09746" y="76339"/>
          <a:ext cx="8956888" cy="154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4480">
                <a:tc>
                  <a:txBody>
                    <a:bodyPr/>
                    <a:lstStyle/>
                    <a:p>
                      <a:pPr algn="l"/>
                      <a:r>
                        <a:rPr lang="en-US" sz="2400" u="sng" baseline="0" dirty="0">
                          <a:solidFill>
                            <a:srgbClr val="FF0000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TITANIUM SPONSORS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601504" y="1699266"/>
          <a:ext cx="8956888" cy="2415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15534">
                <a:tc>
                  <a:txBody>
                    <a:bodyPr/>
                    <a:lstStyle/>
                    <a:p>
                      <a:r>
                        <a:rPr lang="en-US" sz="20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Platinum</a:t>
                      </a:r>
                      <a:r>
                        <a:rPr lang="en-US" sz="2000" u="sng" baseline="0" dirty="0">
                          <a:solidFill>
                            <a:srgbClr val="FF0000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 Sponsors</a:t>
                      </a:r>
                      <a:endParaRPr lang="en-US" sz="2000" u="sng" dirty="0">
                        <a:solidFill>
                          <a:srgbClr val="FF0000"/>
                        </a:solidFill>
                        <a:uFill>
                          <a:solidFill>
                            <a:srgbClr val="9B26B1"/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Picture 10" descr="Adaptive Solutions Grou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0315" y="88376"/>
            <a:ext cx="4072821" cy="800990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609746" y="4210495"/>
          <a:ext cx="8956888" cy="254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5905">
                <a:tc>
                  <a:txBody>
                    <a:bodyPr/>
                    <a:lstStyle/>
                    <a:p>
                      <a:r>
                        <a:rPr lang="en-US" u="sng" baseline="0" dirty="0">
                          <a:solidFill>
                            <a:srgbClr val="FF0000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Gold Sponsors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23" descr="Centriq Training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2807" y="4218649"/>
            <a:ext cx="1171875" cy="496094"/>
          </a:xfrm>
          <a:prstGeom prst="rect">
            <a:avLst/>
          </a:prstGeom>
        </p:spPr>
      </p:pic>
      <p:pic>
        <p:nvPicPr>
          <p:cNvPr id="25" name="Picture 24" descr="Cerner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0152" y="4318000"/>
            <a:ext cx="1102182" cy="299164"/>
          </a:xfrm>
          <a:prstGeom prst="rect">
            <a:avLst/>
          </a:prstGeom>
        </p:spPr>
      </p:pic>
      <p:pic>
        <p:nvPicPr>
          <p:cNvPr id="29" name="Picture 28" descr="Garmin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0725" y="5126488"/>
            <a:ext cx="1000426" cy="271544"/>
          </a:xfrm>
          <a:prstGeom prst="rect">
            <a:avLst/>
          </a:prstGeom>
        </p:spPr>
      </p:pic>
      <p:pic>
        <p:nvPicPr>
          <p:cNvPr id="31" name="Picture 30" descr="Keyhole Software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3135" y="2189155"/>
            <a:ext cx="1788836" cy="647390"/>
          </a:xfrm>
          <a:prstGeom prst="rect">
            <a:avLst/>
          </a:prstGeom>
        </p:spPr>
      </p:pic>
      <p:pic>
        <p:nvPicPr>
          <p:cNvPr id="32" name="Picture 31" descr="KU Edwards Campus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2345" y="4214004"/>
            <a:ext cx="999686" cy="799748"/>
          </a:xfrm>
          <a:prstGeom prst="rect">
            <a:avLst/>
          </a:prstGeom>
        </p:spPr>
      </p:pic>
      <p:pic>
        <p:nvPicPr>
          <p:cNvPr id="39" name="Picture 38" descr="Stackify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6093" y="2207743"/>
            <a:ext cx="1776444" cy="593839"/>
          </a:xfrm>
          <a:prstGeom prst="rect">
            <a:avLst/>
          </a:prstGeom>
        </p:spPr>
      </p:pic>
      <p:pic>
        <p:nvPicPr>
          <p:cNvPr id="16" name="Picture 15" descr="Jack Henry And Associates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9365" y="1741904"/>
            <a:ext cx="2180743" cy="517148"/>
          </a:xfrm>
          <a:prstGeom prst="rect">
            <a:avLst/>
          </a:prstGeom>
        </p:spPr>
      </p:pic>
      <p:pic>
        <p:nvPicPr>
          <p:cNvPr id="17" name="Picture 16" descr="2011_Commerce_4C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0996" y="5276932"/>
            <a:ext cx="1600315" cy="25281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9576" y="2176997"/>
            <a:ext cx="2182230" cy="5038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2848" y="5514516"/>
            <a:ext cx="1204718" cy="3907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8892" y="4257157"/>
            <a:ext cx="1039564" cy="38153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7553" y="6249355"/>
            <a:ext cx="972480" cy="45512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1154" y="4300549"/>
            <a:ext cx="1410923" cy="30672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3426" y="4647986"/>
            <a:ext cx="1130970" cy="46127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1703" y="666496"/>
            <a:ext cx="2680329" cy="90461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5768" y="1771236"/>
            <a:ext cx="2372201" cy="35464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3569" y="712604"/>
            <a:ext cx="3677697" cy="84428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8948" y="4665468"/>
            <a:ext cx="1280298" cy="383102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3005" y="4693966"/>
            <a:ext cx="1107447" cy="415293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6236" y="5218991"/>
            <a:ext cx="1287308" cy="331806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842" y="4307173"/>
            <a:ext cx="1137984" cy="220028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8825" y="2364200"/>
            <a:ext cx="2004194" cy="326802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9671" y="5587794"/>
            <a:ext cx="1110362" cy="456124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8444" y="5915202"/>
            <a:ext cx="1033092" cy="4164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3596" y="2900730"/>
            <a:ext cx="1390336" cy="594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1137" y="2902898"/>
            <a:ext cx="1857340" cy="10914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3185" y="2864117"/>
            <a:ext cx="2143626" cy="5140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8445" y="3478907"/>
            <a:ext cx="2813323" cy="4051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9948" y="1821748"/>
            <a:ext cx="1524000" cy="2926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8161" y="3495646"/>
            <a:ext cx="1914165" cy="57808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874B694-4FD3-244E-884F-29E1EB73657F}"/>
              </a:ext>
            </a:extLst>
          </p:cNvPr>
          <p:cNvPicPr>
            <a:picLocks noChangeAspect="1"/>
          </p:cNvPicPr>
          <p:nvPr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767673" y="2839144"/>
            <a:ext cx="1200094" cy="10902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30AD16-FD2A-5741-BA5B-CC23459CB0A6}"/>
              </a:ext>
            </a:extLst>
          </p:cNvPr>
          <p:cNvPicPr>
            <a:picLocks noChangeAspect="1"/>
          </p:cNvPicPr>
          <p:nvPr/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0607" y="5195218"/>
            <a:ext cx="1682849" cy="2846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72D0F06-E4F3-E14C-B48F-97FFA2401B53}"/>
              </a:ext>
            </a:extLst>
          </p:cNvPr>
          <p:cNvPicPr>
            <a:picLocks noChangeAspect="1"/>
          </p:cNvPicPr>
          <p:nvPr/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6886" y="5815856"/>
            <a:ext cx="1448842" cy="144884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E59D831-9D9B-9A4E-9007-08D79BB4C08B}"/>
              </a:ext>
            </a:extLst>
          </p:cNvPr>
          <p:cNvPicPr>
            <a:picLocks noChangeAspect="1"/>
          </p:cNvPicPr>
          <p:nvPr/>
        </p:nvPicPr>
        <p:blipFill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3234" y="4725095"/>
            <a:ext cx="893421" cy="2888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3FB1235-1864-4148-9CA8-16D79A4EBB58}"/>
              </a:ext>
            </a:extLst>
          </p:cNvPr>
          <p:cNvPicPr>
            <a:picLocks noChangeAspect="1"/>
          </p:cNvPicPr>
          <p:nvPr/>
        </p:nvPicPr>
        <p:blipFill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9481" y="4634089"/>
            <a:ext cx="768079" cy="65728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DF7118-042A-0B4F-9E38-1693A3AFFB53}"/>
              </a:ext>
            </a:extLst>
          </p:cNvPr>
          <p:cNvPicPr>
            <a:picLocks noChangeAspect="1"/>
          </p:cNvPicPr>
          <p:nvPr/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2419" y="4634089"/>
            <a:ext cx="852360" cy="53793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03B70FC-A0B9-A34C-90EF-3D500C5BDCEA}"/>
              </a:ext>
            </a:extLst>
          </p:cNvPr>
          <p:cNvPicPr>
            <a:picLocks noChangeAspect="1"/>
          </p:cNvPicPr>
          <p:nvPr/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2418" y="4666979"/>
            <a:ext cx="835473" cy="402993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D7941B0E-AB56-0049-9C23-0B66F5F8031F}"/>
              </a:ext>
            </a:extLst>
          </p:cNvPr>
          <p:cNvPicPr>
            <a:picLocks noChangeAspect="1"/>
          </p:cNvPicPr>
          <p:nvPr/>
        </p:nvPicPr>
        <p:blipFill>
          <a:blip r:embed="rId4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8179784" y="5486710"/>
            <a:ext cx="981458" cy="48891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8C4E2BD-8E6F-1740-B4A2-8CD23733CBBA}"/>
              </a:ext>
            </a:extLst>
          </p:cNvPr>
          <p:cNvPicPr>
            <a:picLocks noChangeAspect="1"/>
          </p:cNvPicPr>
          <p:nvPr/>
        </p:nvPicPr>
        <p:blipFill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3072" y="5164446"/>
            <a:ext cx="1025241" cy="32466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BD9FC3A-48DD-7847-B67E-9693E6305FEC}"/>
              </a:ext>
            </a:extLst>
          </p:cNvPr>
          <p:cNvPicPr>
            <a:picLocks noChangeAspect="1"/>
          </p:cNvPicPr>
          <p:nvPr/>
        </p:nvPicPr>
        <p:blipFill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0954" y="6010665"/>
            <a:ext cx="914170" cy="66023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38E847A-0E24-7C4A-9A49-72639F0E4EF4}"/>
              </a:ext>
            </a:extLst>
          </p:cNvPr>
          <p:cNvPicPr>
            <a:picLocks noChangeAspect="1"/>
          </p:cNvPicPr>
          <p:nvPr/>
        </p:nvPicPr>
        <p:blipFill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1072" y="5647199"/>
            <a:ext cx="2022877" cy="30771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215BB31-9F9D-CF4F-A6DC-4079245903CA}"/>
              </a:ext>
            </a:extLst>
          </p:cNvPr>
          <p:cNvPicPr>
            <a:picLocks noChangeAspect="1"/>
          </p:cNvPicPr>
          <p:nvPr/>
        </p:nvPicPr>
        <p:blipFill>
          <a:blip r:embed="rId4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9186" y="5740188"/>
            <a:ext cx="1918535" cy="23734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6318DBC-4EF8-1A4A-AC84-103CFC531BB4}"/>
              </a:ext>
            </a:extLst>
          </p:cNvPr>
          <p:cNvPicPr>
            <a:picLocks noChangeAspect="1"/>
          </p:cNvPicPr>
          <p:nvPr/>
        </p:nvPicPr>
        <p:blipFill>
          <a:blip r:embed="rId4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0988" y="6109934"/>
            <a:ext cx="1037549" cy="50242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4E2FDA0-2308-8F44-A95F-A58A222EEC0A}"/>
              </a:ext>
            </a:extLst>
          </p:cNvPr>
          <p:cNvPicPr>
            <a:picLocks noChangeAspect="1"/>
          </p:cNvPicPr>
          <p:nvPr/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0476" y="6116306"/>
            <a:ext cx="1405606" cy="447321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33EE7928-FA2A-E34F-A31F-932D58B0BA2C}"/>
              </a:ext>
            </a:extLst>
          </p:cNvPr>
          <p:cNvPicPr>
            <a:picLocks noChangeAspect="1"/>
          </p:cNvPicPr>
          <p:nvPr/>
        </p:nvPicPr>
        <p:blipFill>
          <a:blip r:embed="rId5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150966" y="6262915"/>
            <a:ext cx="1302221" cy="25617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33893CC-9A1A-BA48-9D67-F2A2E57D866B}"/>
              </a:ext>
            </a:extLst>
          </p:cNvPr>
          <p:cNvPicPr>
            <a:picLocks noChangeAspect="1"/>
          </p:cNvPicPr>
          <p:nvPr/>
        </p:nvPicPr>
        <p:blipFill>
          <a:blip r:embed="rId5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8314" y="6213994"/>
            <a:ext cx="599275" cy="36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5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BBA8-C8A3-4BFC-91EA-2114EBCE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163D0-CB3E-4438-B9CE-528C5C119659}"/>
              </a:ext>
            </a:extLst>
          </p:cNvPr>
          <p:cNvSpPr txBox="1"/>
          <p:nvPr/>
        </p:nvSpPr>
        <p:spPr>
          <a:xfrm>
            <a:off x="2066536" y="5908096"/>
            <a:ext cx="8392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Materials at </a:t>
            </a:r>
            <a:r>
              <a:rPr lang="en-US" sz="3200" b="1" dirty="0"/>
              <a:t>github.com/billgraziano/kcdc2018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7CF77D2-3E6F-4B3D-8F58-72064E18E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425758"/>
              </p:ext>
            </p:extLst>
          </p:nvPr>
        </p:nvGraphicFramePr>
        <p:xfrm>
          <a:off x="838200" y="1636713"/>
          <a:ext cx="10515600" cy="4271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338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BBA8-C8A3-4BFC-91EA-2114EBCE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A5859-77B1-4167-B361-2B3E9404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271208"/>
          </a:xfrm>
        </p:spPr>
        <p:txBody>
          <a:bodyPr numCol="2">
            <a:normAutofit fontScale="92500" lnSpcReduction="20000"/>
          </a:bodyPr>
          <a:lstStyle/>
          <a:p>
            <a:r>
              <a:rPr lang="en-US" sz="3200" dirty="0"/>
              <a:t>Writing Faster SQL </a:t>
            </a:r>
          </a:p>
          <a:p>
            <a:pPr lvl="1"/>
            <a:r>
              <a:rPr lang="en-US" sz="2800" dirty="0"/>
              <a:t>Reading query plans, sarge-ability, type mismatches, indexing</a:t>
            </a:r>
          </a:p>
          <a:p>
            <a:r>
              <a:rPr lang="en-US" sz="3200" dirty="0"/>
              <a:t>Reusing Query Plans</a:t>
            </a:r>
          </a:p>
          <a:p>
            <a:pPr lvl="1"/>
            <a:r>
              <a:rPr lang="en-US" sz="2800" dirty="0"/>
              <a:t>Parameterization, memory usage, parameter sniffing, optional parameters, statistics</a:t>
            </a:r>
          </a:p>
          <a:p>
            <a:r>
              <a:rPr lang="en-US" sz="3200" dirty="0"/>
              <a:t>TSQL Architecture</a:t>
            </a:r>
          </a:p>
          <a:p>
            <a:pPr lvl="1"/>
            <a:r>
              <a:rPr lang="en-US" sz="2800" dirty="0"/>
              <a:t>Errors, transactions, temp tables, deleting, OUTPUT</a:t>
            </a:r>
          </a:p>
          <a:p>
            <a:endParaRPr lang="en-US" sz="3200" dirty="0"/>
          </a:p>
          <a:p>
            <a:r>
              <a:rPr lang="en-US" sz="3200" dirty="0"/>
              <a:t>Design Tips</a:t>
            </a:r>
          </a:p>
          <a:p>
            <a:pPr lvl="1"/>
            <a:r>
              <a:rPr lang="en-US" sz="2800" dirty="0"/>
              <a:t>Column-store, naming, table design, schema changes</a:t>
            </a:r>
          </a:p>
          <a:p>
            <a:r>
              <a:rPr lang="en-US" sz="3200" dirty="0"/>
              <a:t>Client Applications</a:t>
            </a:r>
          </a:p>
          <a:p>
            <a:pPr lvl="1"/>
            <a:r>
              <a:rPr lang="en-US" sz="2800" dirty="0"/>
              <a:t>Authentication, Connecting to SQL, Handling data, ORMs</a:t>
            </a:r>
          </a:p>
          <a:p>
            <a:r>
              <a:rPr lang="en-US" sz="3200" dirty="0"/>
              <a:t>New TSQL Features</a:t>
            </a:r>
          </a:p>
          <a:p>
            <a:pPr lvl="1"/>
            <a:r>
              <a:rPr lang="en-US" sz="2800" dirty="0"/>
              <a:t>DROP &amp; CREATE, splitting strings, formatting, sequences, temporal tables</a:t>
            </a:r>
          </a:p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163D0-CB3E-4438-B9CE-528C5C119659}"/>
              </a:ext>
            </a:extLst>
          </p:cNvPr>
          <p:cNvSpPr txBox="1"/>
          <p:nvPr/>
        </p:nvSpPr>
        <p:spPr>
          <a:xfrm>
            <a:off x="2066536" y="5908096"/>
            <a:ext cx="8392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Materials at </a:t>
            </a:r>
            <a:r>
              <a:rPr lang="en-US" sz="3200" b="1" dirty="0"/>
              <a:t>github.com/billgraziano/kcdc2018</a:t>
            </a:r>
          </a:p>
        </p:txBody>
      </p:sp>
    </p:spTree>
    <p:extLst>
      <p:ext uri="{BB962C8B-B14F-4D97-AF65-F5344CB8AC3E}">
        <p14:creationId xmlns:p14="http://schemas.microsoft.com/office/powerpoint/2010/main" val="122990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5273-86A3-4D76-B2B6-0F442685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9F198-43D3-4BC9-A7BD-AFD4E77CE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9"/>
            <a:ext cx="11129010" cy="4271208"/>
          </a:xfrm>
        </p:spPr>
        <p:txBody>
          <a:bodyPr/>
          <a:lstStyle/>
          <a:p>
            <a:r>
              <a:rPr lang="en-US" dirty="0"/>
              <a:t>github.com/Microsoft/</a:t>
            </a:r>
            <a:r>
              <a:rPr lang="en-US" dirty="0" err="1"/>
              <a:t>sql</a:t>
            </a:r>
            <a:r>
              <a:rPr lang="en-US" dirty="0"/>
              <a:t>-server-samples/releases/tag/</a:t>
            </a:r>
            <a:r>
              <a:rPr lang="en-US" dirty="0" err="1"/>
              <a:t>adventureworks</a:t>
            </a:r>
            <a:endParaRPr lang="en-US" dirty="0"/>
          </a:p>
          <a:p>
            <a:pPr lvl="1"/>
            <a:r>
              <a:rPr lang="en-US" dirty="0"/>
              <a:t>AdventureWorks2016.BAK (47 MB)</a:t>
            </a:r>
          </a:p>
          <a:p>
            <a:pPr lvl="1"/>
            <a:r>
              <a:rPr lang="en-US"/>
              <a:t>AdventureWorksDW2016</a:t>
            </a:r>
            <a:r>
              <a:rPr lang="en-US" dirty="0"/>
              <a:t>_EXT (883 MB)</a:t>
            </a:r>
          </a:p>
          <a:p>
            <a:pPr lvl="2"/>
            <a:r>
              <a:rPr lang="en-US" dirty="0"/>
              <a:t>You probably don’t need this</a:t>
            </a:r>
          </a:p>
          <a:p>
            <a:r>
              <a:rPr lang="en-US" dirty="0"/>
              <a:t>All samples use</a:t>
            </a:r>
          </a:p>
          <a:p>
            <a:pPr lvl="1"/>
            <a:r>
              <a:rPr lang="en-US" dirty="0"/>
              <a:t>SQL Server 2016</a:t>
            </a:r>
          </a:p>
          <a:p>
            <a:pPr lvl="1"/>
            <a:r>
              <a:rPr lang="en-US" dirty="0"/>
              <a:t>Visual Studio 2017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B2E57B-6514-47DC-A3C9-54AE16483A17}"/>
              </a:ext>
            </a:extLst>
          </p:cNvPr>
          <p:cNvSpPr txBox="1"/>
          <p:nvPr/>
        </p:nvSpPr>
        <p:spPr>
          <a:xfrm>
            <a:off x="2066536" y="5908096"/>
            <a:ext cx="8392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Materials at </a:t>
            </a:r>
            <a:r>
              <a:rPr lang="en-US" sz="3200" b="1" dirty="0"/>
              <a:t>github.com/billgraziano/kcdc2018</a:t>
            </a:r>
          </a:p>
        </p:txBody>
      </p:sp>
    </p:spTree>
    <p:extLst>
      <p:ext uri="{BB962C8B-B14F-4D97-AF65-F5344CB8AC3E}">
        <p14:creationId xmlns:p14="http://schemas.microsoft.com/office/powerpoint/2010/main" val="53585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ClearTrace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1" y="1825625"/>
            <a:ext cx="3960000" cy="4351338"/>
          </a:xfrm>
        </p:spPr>
        <p:txBody>
          <a:bodyPr/>
          <a:lstStyle/>
          <a:p>
            <a:r>
              <a:rPr lang="en-US" dirty="0"/>
              <a:t>Free tool to analyze query performance</a:t>
            </a:r>
          </a:p>
          <a:p>
            <a:r>
              <a:rPr lang="en-US" dirty="0"/>
              <a:t>Groups like statements together</a:t>
            </a:r>
          </a:p>
          <a:p>
            <a:r>
              <a:rPr lang="en-US" dirty="0"/>
              <a:t>Easy reporting by CPU or disk usage</a:t>
            </a:r>
          </a:p>
          <a:p>
            <a:r>
              <a:rPr lang="en-US" dirty="0"/>
              <a:t>Quickly identify problem queries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3665" y="4718850"/>
            <a:ext cx="6123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www.scalesql.com/cleartrace</a:t>
            </a:r>
          </a:p>
        </p:txBody>
      </p:sp>
      <p:pic>
        <p:nvPicPr>
          <p:cNvPr id="3074" name="Picture 2" descr="http://www.scalesql.com/cleartrace/C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787" y="554745"/>
            <a:ext cx="6779511" cy="397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2F7D2B-4185-4700-B139-14CD3EA93907}"/>
              </a:ext>
            </a:extLst>
          </p:cNvPr>
          <p:cNvSpPr txBox="1"/>
          <p:nvPr/>
        </p:nvSpPr>
        <p:spPr>
          <a:xfrm>
            <a:off x="2066536" y="5908096"/>
            <a:ext cx="8392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Materials at </a:t>
            </a:r>
            <a:r>
              <a:rPr lang="en-US" sz="3200" b="1" dirty="0"/>
              <a:t>github.com/billgraziano/kcdc2018</a:t>
            </a:r>
          </a:p>
        </p:txBody>
      </p:sp>
    </p:spTree>
    <p:extLst>
      <p:ext uri="{BB962C8B-B14F-4D97-AF65-F5344CB8AC3E}">
        <p14:creationId xmlns:p14="http://schemas.microsoft.com/office/powerpoint/2010/main" val="63819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SQL?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1" y="1825625"/>
            <a:ext cx="3065137" cy="4351338"/>
          </a:xfrm>
        </p:spPr>
        <p:txBody>
          <a:bodyPr/>
          <a:lstStyle/>
          <a:p>
            <a:r>
              <a:rPr lang="en-US" dirty="0"/>
              <a:t>Free SQL Server monitoring utility</a:t>
            </a:r>
          </a:p>
          <a:p>
            <a:r>
              <a:rPr lang="en-US" dirty="0"/>
              <a:t>Agent-less and easy to install</a:t>
            </a:r>
          </a:p>
          <a:p>
            <a:r>
              <a:rPr lang="en-US" dirty="0"/>
              <a:t>Capture CPU, disk, and waits</a:t>
            </a:r>
          </a:p>
          <a:p>
            <a:r>
              <a:rPr lang="en-US" dirty="0"/>
              <a:t>Answers “Was it </a:t>
            </a:r>
            <a:r>
              <a:rPr lang="en-US"/>
              <a:t>SQL Server?”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70" y="621001"/>
            <a:ext cx="6463430" cy="4182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0278" y="5059617"/>
            <a:ext cx="5881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www.scalesql.com/isitsql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FE4BA-6E4B-463B-9E0C-018BC207AAD9}"/>
              </a:ext>
            </a:extLst>
          </p:cNvPr>
          <p:cNvSpPr txBox="1"/>
          <p:nvPr/>
        </p:nvSpPr>
        <p:spPr>
          <a:xfrm>
            <a:off x="2066536" y="5908096"/>
            <a:ext cx="8392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Materials at </a:t>
            </a:r>
            <a:r>
              <a:rPr lang="en-US" sz="3200" b="1" dirty="0"/>
              <a:t>github.com/billgraziano/kcdc2018</a:t>
            </a:r>
          </a:p>
        </p:txBody>
      </p:sp>
    </p:spTree>
    <p:extLst>
      <p:ext uri="{BB962C8B-B14F-4D97-AF65-F5344CB8AC3E}">
        <p14:creationId xmlns:p14="http://schemas.microsoft.com/office/powerpoint/2010/main" val="143112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TSQL Features</Template>
  <TotalTime>38</TotalTime>
  <Words>302</Words>
  <Application>Microsoft Office PowerPoint</Application>
  <PresentationFormat>Widescreen</PresentationFormat>
  <Paragraphs>57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Depth</vt:lpstr>
      <vt:lpstr>Writing Better  SQL Server Applications</vt:lpstr>
      <vt:lpstr>Bill Graziano</vt:lpstr>
      <vt:lpstr>PowerPoint Presentation</vt:lpstr>
      <vt:lpstr>Agenda</vt:lpstr>
      <vt:lpstr>Agenda</vt:lpstr>
      <vt:lpstr>Databases</vt:lpstr>
      <vt:lpstr>ClearTrace</vt:lpstr>
      <vt:lpstr>Is It SQL?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Better  SQL Server Applications</dc:title>
  <dc:creator>Bill Graziano</dc:creator>
  <cp:lastModifiedBy>Bill Graziano</cp:lastModifiedBy>
  <cp:revision>8</cp:revision>
  <dcterms:created xsi:type="dcterms:W3CDTF">2018-07-10T00:33:54Z</dcterms:created>
  <dcterms:modified xsi:type="dcterms:W3CDTF">2018-07-10T13:59:25Z</dcterms:modified>
</cp:coreProperties>
</file>