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4" r:id="rId4"/>
    <p:sldId id="265" r:id="rId5"/>
    <p:sldId id="283" r:id="rId6"/>
    <p:sldId id="266" r:id="rId7"/>
    <p:sldId id="257" r:id="rId8"/>
    <p:sldId id="269" r:id="rId9"/>
    <p:sldId id="268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3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7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2"/>
            <a:ext cx="105156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7"/>
            <a:ext cx="105156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186516"/>
            <a:ext cx="10514012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9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489399"/>
            <a:ext cx="10514012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00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6252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9"/>
            <a:ext cx="105156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850581"/>
            <a:ext cx="10514012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44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188595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6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7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7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27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7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5" y="4873766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4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4873764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38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01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9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5598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6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4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1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1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6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7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3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4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1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91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6888"/>
            <a:ext cx="10515600" cy="485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77041DB-8937-471F-A15D-BAC70CF6D0E8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B1D660E-7764-47B4-B484-20A1BD18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3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65760" indent="-36576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7315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09728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8016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46304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70B2-7E20-4426-932B-8F962880B8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TSQL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CF3F2-E39F-4428-A5DF-5C009B6D3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1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0E20-4FC0-4D39-B4E2-F0265D8E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Read-ability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470C-E10E-4A02-ADB3-A5B75A9ED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naming</a:t>
            </a:r>
          </a:p>
          <a:p>
            <a:r>
              <a:rPr lang="en-US" dirty="0"/>
              <a:t>Include usage in a comment block (good for testing too!)</a:t>
            </a:r>
          </a:p>
          <a:p>
            <a:r>
              <a:rPr lang="en-US" dirty="0"/>
              <a:t>Comment liberally</a:t>
            </a:r>
          </a:p>
          <a:p>
            <a:r>
              <a:rPr lang="en-US" dirty="0"/>
              <a:t>Format well</a:t>
            </a:r>
          </a:p>
          <a:p>
            <a:pPr lvl="1"/>
            <a:r>
              <a:rPr lang="en-US" dirty="0"/>
              <a:t>Line up FROM, JOIN, WHERE, etc.</a:t>
            </a:r>
          </a:p>
          <a:p>
            <a:r>
              <a:rPr lang="en-US" dirty="0"/>
              <a:t>Schema qualify objects</a:t>
            </a:r>
          </a:p>
          <a:p>
            <a:r>
              <a:rPr lang="en-US" dirty="0"/>
              <a:t>Alias long table names</a:t>
            </a:r>
          </a:p>
          <a:p>
            <a:r>
              <a:rPr lang="en-US" dirty="0"/>
              <a:t>Table alias columns in multi-table queries</a:t>
            </a:r>
          </a:p>
        </p:txBody>
      </p:sp>
    </p:spTree>
    <p:extLst>
      <p:ext uri="{BB962C8B-B14F-4D97-AF65-F5344CB8AC3E}">
        <p14:creationId xmlns:p14="http://schemas.microsoft.com/office/powerpoint/2010/main" val="375256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29E8-D94E-4B05-90DD-11825B87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4E788-376F-4275-B5DB-B4B09D64D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@debug or @</a:t>
            </a:r>
            <a:r>
              <a:rPr lang="en-US" dirty="0" err="1"/>
              <a:t>noexec</a:t>
            </a:r>
            <a:r>
              <a:rPr lang="en-US" dirty="0"/>
              <a:t>  parameters</a:t>
            </a:r>
          </a:p>
          <a:p>
            <a:pPr lvl="1"/>
            <a:r>
              <a:rPr lang="en-US" dirty="0"/>
              <a:t>Especially for optional parameters to print SQL</a:t>
            </a:r>
          </a:p>
          <a:p>
            <a:r>
              <a:rPr lang="en-US" dirty="0"/>
              <a:t>SET NOCOUNT ON;</a:t>
            </a:r>
          </a:p>
          <a:p>
            <a:pPr lvl="1"/>
            <a:r>
              <a:rPr lang="en-US" dirty="0"/>
              <a:t>Avoids a round-trip</a:t>
            </a:r>
          </a:p>
          <a:p>
            <a:r>
              <a:rPr lang="en-US" dirty="0"/>
              <a:t>Always “CREATE OR ALTER” …or CREATE a stub then ALTER</a:t>
            </a:r>
          </a:p>
          <a:p>
            <a:pPr lvl="1"/>
            <a:r>
              <a:rPr lang="en-US" dirty="0"/>
              <a:t>Maintains permissions</a:t>
            </a:r>
          </a:p>
          <a:p>
            <a:r>
              <a:rPr lang="en-US" dirty="0"/>
              <a:t>OUTPUT parameters are FAST</a:t>
            </a:r>
          </a:p>
          <a:p>
            <a:r>
              <a:rPr lang="en-US" dirty="0"/>
              <a:t>Stored procedures can call other stored procedures or functions</a:t>
            </a:r>
          </a:p>
          <a:p>
            <a:pPr lvl="1"/>
            <a:r>
              <a:rPr lang="en-US" dirty="0"/>
              <a:t>Isolate logic</a:t>
            </a:r>
          </a:p>
          <a:p>
            <a:pPr lvl="1"/>
            <a:r>
              <a:rPr lang="en-US" dirty="0"/>
              <a:t>But don’t put a SELECT in a scalar-valued function!</a:t>
            </a:r>
          </a:p>
        </p:txBody>
      </p:sp>
    </p:spTree>
    <p:extLst>
      <p:ext uri="{BB962C8B-B14F-4D97-AF65-F5344CB8AC3E}">
        <p14:creationId xmlns:p14="http://schemas.microsoft.com/office/powerpoint/2010/main" val="188850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DA95-0004-4925-841C-74DDF6CC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CTE vs Temp Table vs Table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90366-3BB5-419A-881E-5AC277418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prefer Common Table Expression</a:t>
            </a:r>
          </a:p>
          <a:p>
            <a:r>
              <a:rPr lang="en-US" dirty="0"/>
              <a:t>Next, a table variable up to roughly 100 rows</a:t>
            </a:r>
          </a:p>
          <a:p>
            <a:r>
              <a:rPr lang="en-US" dirty="0"/>
              <a:t>Finally a temporary table</a:t>
            </a:r>
          </a:p>
          <a:p>
            <a:endParaRPr lang="en-US" dirty="0"/>
          </a:p>
          <a:p>
            <a:r>
              <a:rPr lang="en-US" dirty="0"/>
              <a:t>Table Variables always assume one row in query plans</a:t>
            </a:r>
          </a:p>
          <a:p>
            <a:pPr lvl="1"/>
            <a:r>
              <a:rPr lang="en-US" dirty="0"/>
              <a:t>Leads to some sketchy query plans</a:t>
            </a:r>
          </a:p>
          <a:p>
            <a:endParaRPr lang="en-US" dirty="0"/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2137A92A-1B74-46B4-A377-156AFE50775E}"/>
              </a:ext>
            </a:extLst>
          </p:cNvPr>
          <p:cNvSpPr/>
          <p:nvPr/>
        </p:nvSpPr>
        <p:spPr>
          <a:xfrm rot="1816144">
            <a:off x="9120819" y="4564322"/>
            <a:ext cx="2352055" cy="136939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46995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in Batches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1219" y="2133600"/>
            <a:ext cx="1010143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@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rowcount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INT = 500;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@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rowcount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500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DELETE TOP (500) FROM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dbo.EmailLoad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SET @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rowcount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@@ROWCOUNT;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WAITFOR DELAY '00:00:01’;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</p:txBody>
      </p:sp>
    </p:spTree>
    <p:extLst>
      <p:ext uri="{BB962C8B-B14F-4D97-AF65-F5344CB8AC3E}">
        <p14:creationId xmlns:p14="http://schemas.microsoft.com/office/powerpoint/2010/main" val="143997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B80C-AA78-4E7E-A7CB-1391E6DD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FC917-F34E-47B8-A50D-84E4B3645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the results of an INSERT, UPDATE, or DELETE statement</a:t>
            </a:r>
          </a:p>
          <a:p>
            <a:r>
              <a:rPr lang="en-US" dirty="0"/>
              <a:t>Return it to the client</a:t>
            </a:r>
          </a:p>
          <a:p>
            <a:r>
              <a:rPr lang="en-US" dirty="0"/>
              <a:t>Or put it an another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5E72D-16AB-4F97-B01F-E8006970899C}"/>
              </a:ext>
            </a:extLst>
          </p:cNvPr>
          <p:cNvSpPr txBox="1"/>
          <p:nvPr/>
        </p:nvSpPr>
        <p:spPr>
          <a:xfrm>
            <a:off x="4564380" y="3429000"/>
            <a:ext cx="67894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	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Sales.SalesOrderHeader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OUTPUT 	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deleted.*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Archive.Sales.SalesOrderHeader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‘1/1/2010’</a:t>
            </a:r>
          </a:p>
        </p:txBody>
      </p:sp>
      <p:sp>
        <p:nvSpPr>
          <p:cNvPr id="5" name="12-Point Star 3">
            <a:extLst>
              <a:ext uri="{FF2B5EF4-FFF2-40B4-BE49-F238E27FC236}">
                <a16:creationId xmlns:a16="http://schemas.microsoft.com/office/drawing/2014/main" id="{43E72B8A-889B-4299-AE25-F24FD5AEF337}"/>
              </a:ext>
            </a:extLst>
          </p:cNvPr>
          <p:cNvSpPr/>
          <p:nvPr/>
        </p:nvSpPr>
        <p:spPr>
          <a:xfrm rot="1816144">
            <a:off x="1168106" y="4033534"/>
            <a:ext cx="2352055" cy="136939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49462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0254-5627-4CCD-A044-4C583825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Servers are THE DEVIL!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1D7F0-751E-406C-97B4-B1BF1962E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Super, easy, crazy convenient</a:t>
            </a:r>
          </a:p>
          <a:p>
            <a:pPr lvl="1"/>
            <a:r>
              <a:rPr lang="en-US" dirty="0"/>
              <a:t>SELECT TOP 100 * FROM </a:t>
            </a:r>
            <a:r>
              <a:rPr lang="en-US" dirty="0" err="1"/>
              <a:t>LinkedServer.TxnDB.dbo.Customer</a:t>
            </a:r>
            <a:endParaRPr lang="en-US" dirty="0"/>
          </a:p>
          <a:p>
            <a:r>
              <a:rPr lang="en-US" dirty="0"/>
              <a:t>NEVER write cross-server joins</a:t>
            </a:r>
          </a:p>
          <a:p>
            <a:pPr lvl="1"/>
            <a:r>
              <a:rPr lang="en-US" dirty="0"/>
              <a:t>EXEC @</a:t>
            </a:r>
            <a:r>
              <a:rPr lang="en-US" dirty="0" err="1"/>
              <a:t>sql</a:t>
            </a:r>
            <a:r>
              <a:rPr lang="en-US" dirty="0"/>
              <a:t> AT [LS-</a:t>
            </a:r>
            <a:r>
              <a:rPr lang="en-US" dirty="0" err="1"/>
              <a:t>remoteserver</a:t>
            </a:r>
            <a:r>
              <a:rPr lang="en-US" dirty="0"/>
              <a:t>]</a:t>
            </a:r>
          </a:p>
          <a:p>
            <a:r>
              <a:rPr lang="en-US" dirty="0"/>
              <a:t>Always use “current logins security context” or allow specific logins</a:t>
            </a:r>
          </a:p>
          <a:p>
            <a:pPr lvl="1"/>
            <a:r>
              <a:rPr lang="en-US" dirty="0"/>
              <a:t>Avoid privilege escalation</a:t>
            </a:r>
          </a:p>
          <a:p>
            <a:r>
              <a:rPr lang="en-US" dirty="0"/>
              <a:t>Distributed transactions are UGLY (worse across domains)</a:t>
            </a:r>
          </a:p>
          <a:p>
            <a:r>
              <a:rPr lang="en-US" dirty="0"/>
              <a:t>Don’t name based on IP or server or instance.  </a:t>
            </a:r>
          </a:p>
          <a:p>
            <a:pPr lvl="1"/>
            <a:r>
              <a:rPr lang="en-US" dirty="0"/>
              <a:t>ALWAYS point to a static DNS or hosts file entry</a:t>
            </a:r>
          </a:p>
          <a:p>
            <a:r>
              <a:rPr lang="en-US" dirty="0"/>
              <a:t>Maybe consider one linked server per database</a:t>
            </a:r>
          </a:p>
          <a:p>
            <a:r>
              <a:rPr lang="en-US" dirty="0"/>
              <a:t>Name them something that requires brackets: [LS-</a:t>
            </a:r>
            <a:r>
              <a:rPr lang="en-US" dirty="0" err="1"/>
              <a:t>TxnDB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8974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7BCC-3CF1-4B3A-A487-26966408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B25E-C274-4F23-8F7C-69F3ED65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Errors</a:t>
            </a:r>
          </a:p>
          <a:p>
            <a:pPr lvl="1"/>
            <a:r>
              <a:rPr lang="en-US" dirty="0"/>
              <a:t>Message number, severity, and state</a:t>
            </a:r>
          </a:p>
          <a:p>
            <a:r>
              <a:rPr lang="en-US" dirty="0"/>
              <a:t>Will try to continue unless SET XACT_ABORT ON</a:t>
            </a:r>
          </a:p>
          <a:p>
            <a:r>
              <a:rPr lang="en-US" dirty="0"/>
              <a:t>Don’t use RAISERROR unless it’s something you need to investigate and correct</a:t>
            </a:r>
          </a:p>
          <a:p>
            <a:pPr lvl="1"/>
            <a:r>
              <a:rPr lang="en-US" dirty="0"/>
              <a:t>Return a status code</a:t>
            </a:r>
          </a:p>
          <a:p>
            <a:pPr lvl="1"/>
            <a:r>
              <a:rPr lang="en-US" dirty="0"/>
              <a:t>Return an empty set</a:t>
            </a:r>
          </a:p>
          <a:p>
            <a:r>
              <a:rPr lang="en-US" dirty="0"/>
              <a:t>TRY … CATCH to consume errors</a:t>
            </a:r>
          </a:p>
          <a:p>
            <a:r>
              <a:rPr lang="en-US" dirty="0"/>
              <a:t>THROW to rethrow errors</a:t>
            </a:r>
          </a:p>
          <a:p>
            <a:endParaRPr lang="en-US" dirty="0"/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987A81DF-9372-43B0-AE15-9E5408AB53B0}"/>
              </a:ext>
            </a:extLst>
          </p:cNvPr>
          <p:cNvSpPr/>
          <p:nvPr/>
        </p:nvSpPr>
        <p:spPr>
          <a:xfrm rot="1816144">
            <a:off x="6280799" y="771572"/>
            <a:ext cx="2352055" cy="136939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</p:txBody>
      </p:sp>
      <p:sp>
        <p:nvSpPr>
          <p:cNvPr id="5" name="12-Point Star 3">
            <a:extLst>
              <a:ext uri="{FF2B5EF4-FFF2-40B4-BE49-F238E27FC236}">
                <a16:creationId xmlns:a16="http://schemas.microsoft.com/office/drawing/2014/main" id="{B1DAB5AE-4691-4806-9A2D-140DCC5ACFDF}"/>
              </a:ext>
            </a:extLst>
          </p:cNvPr>
          <p:cNvSpPr/>
          <p:nvPr/>
        </p:nvSpPr>
        <p:spPr>
          <a:xfrm rot="1816144">
            <a:off x="8982327" y="1410142"/>
            <a:ext cx="2352055" cy="136939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</p:txBody>
      </p:sp>
      <p:sp>
        <p:nvSpPr>
          <p:cNvPr id="6" name="12-Point Star 3">
            <a:extLst>
              <a:ext uri="{FF2B5EF4-FFF2-40B4-BE49-F238E27FC236}">
                <a16:creationId xmlns:a16="http://schemas.microsoft.com/office/drawing/2014/main" id="{177FCA6E-6E48-4C69-88FF-BD09C5808CB4}"/>
              </a:ext>
            </a:extLst>
          </p:cNvPr>
          <p:cNvSpPr/>
          <p:nvPr/>
        </p:nvSpPr>
        <p:spPr>
          <a:xfrm rot="1816144">
            <a:off x="8117546" y="4323991"/>
            <a:ext cx="2352055" cy="136939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94499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682D-1120-4DC5-9121-47BAD70A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B8D91-8F45-4990-9D1F-C5364F389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INSERT, UDPATE, and DELETE is a transaction</a:t>
            </a:r>
          </a:p>
          <a:p>
            <a:pPr lvl="1"/>
            <a:r>
              <a:rPr lang="en-US" dirty="0"/>
              <a:t>100% complete or 100% fail</a:t>
            </a:r>
          </a:p>
          <a:p>
            <a:r>
              <a:rPr lang="en-US" dirty="0"/>
              <a:t>User-defined transactions</a:t>
            </a:r>
          </a:p>
          <a:p>
            <a:r>
              <a:rPr lang="en-US" dirty="0"/>
              <a:t>COMMIT TRAN only commits one level</a:t>
            </a:r>
          </a:p>
          <a:p>
            <a:r>
              <a:rPr lang="en-US" dirty="0"/>
              <a:t>ROLLBACK TRAN rolls back everything</a:t>
            </a:r>
          </a:p>
          <a:p>
            <a:r>
              <a:rPr lang="en-US" dirty="0"/>
              <a:t>@@TRANCOUNT tells you how deep you are</a:t>
            </a:r>
          </a:p>
          <a:p>
            <a:r>
              <a:rPr lang="en-US" dirty="0"/>
              <a:t>Do any logging after the ROLLBACK</a:t>
            </a:r>
          </a:p>
          <a:p>
            <a:r>
              <a:rPr lang="en-US" dirty="0"/>
              <a:t>Theoretically (</a:t>
            </a:r>
            <a:r>
              <a:rPr lang="en-US"/>
              <a:t>and sometimes </a:t>
            </a:r>
            <a:r>
              <a:rPr lang="en-US" dirty="0"/>
              <a:t>practically) you can do cross-server transactions.  Don’t.</a:t>
            </a:r>
          </a:p>
          <a:p>
            <a:pPr lvl="1"/>
            <a:r>
              <a:rPr lang="en-US" dirty="0"/>
              <a:t>Queue up the data in a re-start-able way and synchronize </a:t>
            </a:r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97FA8D30-6548-4D6F-BB50-E86D3FF34999}"/>
              </a:ext>
            </a:extLst>
          </p:cNvPr>
          <p:cNvSpPr/>
          <p:nvPr/>
        </p:nvSpPr>
        <p:spPr>
          <a:xfrm rot="1816144">
            <a:off x="8543751" y="2434884"/>
            <a:ext cx="2591062" cy="1569689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90912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9562-60FD-4180-819E-890B3549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8DD6C-FA16-4609-B008-738346936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9263231" cy="4855983"/>
          </a:xfrm>
        </p:spPr>
        <p:txBody>
          <a:bodyPr>
            <a:normAutofit/>
          </a:bodyPr>
          <a:lstStyle/>
          <a:p>
            <a:r>
              <a:rPr lang="en-US" dirty="0"/>
              <a:t>All stored procedures return a status code</a:t>
            </a:r>
          </a:p>
          <a:p>
            <a:pPr lvl="1"/>
            <a:r>
              <a:rPr lang="en-US" dirty="0"/>
              <a:t>Anything you can test for in code, return non-zero</a:t>
            </a:r>
          </a:p>
          <a:p>
            <a:r>
              <a:rPr lang="en-US" dirty="0"/>
              <a:t>Don’t use RAISERROR to return status</a:t>
            </a:r>
          </a:p>
          <a:p>
            <a:pPr lvl="1"/>
            <a:r>
              <a:rPr lang="en-US" dirty="0"/>
              <a:t>Assume every RAISERROR is data corruption you have to investigate</a:t>
            </a:r>
          </a:p>
          <a:p>
            <a:pPr lvl="1"/>
            <a:r>
              <a:rPr lang="en-US" dirty="0"/>
              <a:t>Real errors will get buried in a sea of fake errors</a:t>
            </a:r>
          </a:p>
          <a:p>
            <a:r>
              <a:rPr lang="en-US" dirty="0"/>
              <a:t>Handle transactions in stored procedures</a:t>
            </a:r>
          </a:p>
          <a:p>
            <a:r>
              <a:rPr lang="en-US" dirty="0"/>
              <a:t>Wrap transactions in a TRY … CATCH to roll back</a:t>
            </a:r>
          </a:p>
          <a:p>
            <a:r>
              <a:rPr lang="en-US" dirty="0"/>
              <a:t>Do just enough to get any exceptions back to the caller</a:t>
            </a:r>
          </a:p>
          <a:p>
            <a:endParaRPr lang="en-US" dirty="0"/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51FE2464-20B2-4AF6-BA00-DCD6CD16E504}"/>
              </a:ext>
            </a:extLst>
          </p:cNvPr>
          <p:cNvSpPr/>
          <p:nvPr/>
        </p:nvSpPr>
        <p:spPr>
          <a:xfrm rot="1816144">
            <a:off x="9522437" y="1534402"/>
            <a:ext cx="2322419" cy="1569689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74482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1CE2-E733-4B70-817B-4AC8CE0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CC794-8BED-43AA-B492-D6D68218A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error handling standards</a:t>
            </a:r>
          </a:p>
          <a:p>
            <a:pPr lvl="1"/>
            <a:r>
              <a:rPr lang="en-US" dirty="0"/>
              <a:t>TRY … CATCH?</a:t>
            </a:r>
          </a:p>
          <a:p>
            <a:pPr lvl="1"/>
            <a:r>
              <a:rPr lang="en-US" dirty="0"/>
              <a:t>RETURN?</a:t>
            </a:r>
          </a:p>
          <a:p>
            <a:pPr lvl="1"/>
            <a:r>
              <a:rPr lang="en-US" dirty="0"/>
              <a:t>Re-THROW?</a:t>
            </a:r>
          </a:p>
          <a:p>
            <a:r>
              <a:rPr lang="en-US" dirty="0"/>
              <a:t>Determine a consistent level of transactions?</a:t>
            </a:r>
          </a:p>
          <a:p>
            <a:pPr lvl="1"/>
            <a:r>
              <a:rPr lang="en-US" dirty="0"/>
              <a:t>Nested?</a:t>
            </a:r>
          </a:p>
          <a:p>
            <a:pPr lvl="1"/>
            <a:r>
              <a:rPr lang="en-US" dirty="0"/>
              <a:t>Only parent?</a:t>
            </a:r>
          </a:p>
          <a:p>
            <a:pPr lvl="1"/>
            <a:r>
              <a:rPr lang="en-US" dirty="0"/>
              <a:t>At the application level?</a:t>
            </a:r>
          </a:p>
          <a:p>
            <a:r>
              <a:rPr lang="en-US" dirty="0"/>
              <a:t>Will you log errors in stored procedures?</a:t>
            </a:r>
          </a:p>
          <a:p>
            <a:pPr lvl="1"/>
            <a:r>
              <a:rPr lang="en-US" dirty="0"/>
              <a:t>Only messages?</a:t>
            </a:r>
          </a:p>
          <a:p>
            <a:pPr lvl="1"/>
            <a:r>
              <a:rPr lang="en-US" dirty="0"/>
              <a:t>Only at the parent?</a:t>
            </a:r>
          </a:p>
        </p:txBody>
      </p:sp>
    </p:spTree>
    <p:extLst>
      <p:ext uri="{BB962C8B-B14F-4D97-AF65-F5344CB8AC3E}">
        <p14:creationId xmlns:p14="http://schemas.microsoft.com/office/powerpoint/2010/main" val="170913732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Faster SQL - KCDC 2018</Template>
  <TotalTime>1017</TotalTime>
  <Words>546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Courier New</vt:lpstr>
      <vt:lpstr>Depth</vt:lpstr>
      <vt:lpstr>TSQL Architecture</vt:lpstr>
      <vt:lpstr>CTE vs Temp Table vs Table Variable</vt:lpstr>
      <vt:lpstr>DELETE in Batches</vt:lpstr>
      <vt:lpstr>OUTPUT Clause</vt:lpstr>
      <vt:lpstr>Linked Servers are THE DEVIL!</vt:lpstr>
      <vt:lpstr>SQL Server Errors</vt:lpstr>
      <vt:lpstr>Transactions</vt:lpstr>
      <vt:lpstr>My Advice</vt:lpstr>
      <vt:lpstr>Determine Standards</vt:lpstr>
      <vt:lpstr>Stored Procedure Read-ability</vt:lpstr>
      <vt:lpstr>Stored Procedure Usability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TSQL Architecture</dc:title>
  <dc:creator>Bill Graziano</dc:creator>
  <cp:lastModifiedBy>Bill Graziano</cp:lastModifiedBy>
  <cp:revision>30</cp:revision>
  <dcterms:created xsi:type="dcterms:W3CDTF">2018-07-04T16:32:48Z</dcterms:created>
  <dcterms:modified xsi:type="dcterms:W3CDTF">2018-07-10T22:15:13Z</dcterms:modified>
</cp:coreProperties>
</file>