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6" r:id="rId3"/>
    <p:sldId id="267" r:id="rId4"/>
    <p:sldId id="269" r:id="rId5"/>
    <p:sldId id="270" r:id="rId6"/>
    <p:sldId id="262" r:id="rId7"/>
    <p:sldId id="272" r:id="rId8"/>
    <p:sldId id="275" r:id="rId9"/>
    <p:sldId id="276" r:id="rId10"/>
    <p:sldId id="257" r:id="rId11"/>
    <p:sldId id="265" r:id="rId12"/>
    <p:sldId id="282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2" autoAdjust="0"/>
    <p:restoredTop sz="86475" autoAdjust="0"/>
  </p:normalViewPr>
  <p:slideViewPr>
    <p:cSldViewPr showGuides="1">
      <p:cViewPr varScale="1">
        <p:scale>
          <a:sx n="101" d="100"/>
          <a:sy n="101" d="100"/>
        </p:scale>
        <p:origin x="2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EFDB1-D896-4285-A035-87115442C1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2F731-104E-4FFD-9E3F-C01FEF4008E1}">
      <dgm:prSet phldrT="[Text]"/>
      <dgm:spPr/>
      <dgm:t>
        <a:bodyPr/>
        <a:lstStyle/>
        <a:p>
          <a:pPr algn="ctr"/>
          <a:r>
            <a:rPr lang="en-US" dirty="0"/>
            <a:t>Make T-SQL statements fast</a:t>
          </a:r>
        </a:p>
      </dgm:t>
    </dgm:pt>
    <dgm:pt modelId="{21B3ACB7-2288-4F38-8FF3-2DAC87FD6916}" type="parTrans" cxnId="{662A6534-64A4-4C76-AA4F-ED411F2E59CE}">
      <dgm:prSet/>
      <dgm:spPr/>
      <dgm:t>
        <a:bodyPr/>
        <a:lstStyle/>
        <a:p>
          <a:endParaRPr lang="en-US"/>
        </a:p>
      </dgm:t>
    </dgm:pt>
    <dgm:pt modelId="{E7251B30-B9D4-4242-A073-7B12ADD44CC1}" type="sibTrans" cxnId="{662A6534-64A4-4C76-AA4F-ED411F2E59CE}">
      <dgm:prSet/>
      <dgm:spPr/>
      <dgm:t>
        <a:bodyPr/>
        <a:lstStyle/>
        <a:p>
          <a:endParaRPr lang="en-US"/>
        </a:p>
      </dgm:t>
    </dgm:pt>
    <dgm:pt modelId="{B3F4C94D-A846-4977-BACB-F6B77D78B8D1}">
      <dgm:prSet phldrT="[Text]"/>
      <dgm:spPr/>
      <dgm:t>
        <a:bodyPr/>
        <a:lstStyle/>
        <a:p>
          <a:pPr algn="ctr"/>
          <a:r>
            <a:rPr lang="en-US"/>
            <a:t>Run T-SQL </a:t>
          </a:r>
          <a:r>
            <a:rPr lang="en-US" dirty="0"/>
            <a:t>in a fast way</a:t>
          </a:r>
        </a:p>
      </dgm:t>
    </dgm:pt>
    <dgm:pt modelId="{872A3BA6-B975-4486-9650-650432224A2A}" type="parTrans" cxnId="{20C67C36-25D2-4363-81D7-3BC60E33F023}">
      <dgm:prSet/>
      <dgm:spPr/>
      <dgm:t>
        <a:bodyPr/>
        <a:lstStyle/>
        <a:p>
          <a:endParaRPr lang="en-US"/>
        </a:p>
      </dgm:t>
    </dgm:pt>
    <dgm:pt modelId="{35CC387E-9D68-4337-B85D-DCF1B36E80B2}" type="sibTrans" cxnId="{20C67C36-25D2-4363-81D7-3BC60E33F023}">
      <dgm:prSet/>
      <dgm:spPr/>
      <dgm:t>
        <a:bodyPr/>
        <a:lstStyle/>
        <a:p>
          <a:endParaRPr lang="en-US"/>
        </a:p>
      </dgm:t>
    </dgm:pt>
    <dgm:pt modelId="{99F6513D-8F3E-451B-AE7E-3E42FC84133D}" type="pres">
      <dgm:prSet presAssocID="{6B4EFDB1-D896-4285-A035-87115442C1C8}" presName="linear" presStyleCnt="0">
        <dgm:presLayoutVars>
          <dgm:animLvl val="lvl"/>
          <dgm:resizeHandles val="exact"/>
        </dgm:presLayoutVars>
      </dgm:prSet>
      <dgm:spPr/>
    </dgm:pt>
    <dgm:pt modelId="{5373A4A6-DC3C-4D8E-BF19-FBF80ACD8AEB}" type="pres">
      <dgm:prSet presAssocID="{F562F731-104E-4FFD-9E3F-C01FEF4008E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3ECA46-C28A-4A61-AB9E-3A8560660CBF}" type="pres">
      <dgm:prSet presAssocID="{E7251B30-B9D4-4242-A073-7B12ADD44CC1}" presName="spacer" presStyleCnt="0"/>
      <dgm:spPr/>
    </dgm:pt>
    <dgm:pt modelId="{A9B2F777-1D4B-4746-A1B6-74802726F731}" type="pres">
      <dgm:prSet presAssocID="{B3F4C94D-A846-4977-BACB-F6B77D78B8D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457730F-731A-4418-BBB1-DC4F0F3B4629}" type="presOf" srcId="{B3F4C94D-A846-4977-BACB-F6B77D78B8D1}" destId="{A9B2F777-1D4B-4746-A1B6-74802726F731}" srcOrd="0" destOrd="0" presId="urn:microsoft.com/office/officeart/2005/8/layout/vList2"/>
    <dgm:cxn modelId="{662A6534-64A4-4C76-AA4F-ED411F2E59CE}" srcId="{6B4EFDB1-D896-4285-A035-87115442C1C8}" destId="{F562F731-104E-4FFD-9E3F-C01FEF4008E1}" srcOrd="0" destOrd="0" parTransId="{21B3ACB7-2288-4F38-8FF3-2DAC87FD6916}" sibTransId="{E7251B30-B9D4-4242-A073-7B12ADD44CC1}"/>
    <dgm:cxn modelId="{20C67C36-25D2-4363-81D7-3BC60E33F023}" srcId="{6B4EFDB1-D896-4285-A035-87115442C1C8}" destId="{B3F4C94D-A846-4977-BACB-F6B77D78B8D1}" srcOrd="1" destOrd="0" parTransId="{872A3BA6-B975-4486-9650-650432224A2A}" sibTransId="{35CC387E-9D68-4337-B85D-DCF1B36E80B2}"/>
    <dgm:cxn modelId="{0C86D9C7-D278-4DF4-9A19-A367A33988A4}" type="presOf" srcId="{6B4EFDB1-D896-4285-A035-87115442C1C8}" destId="{99F6513D-8F3E-451B-AE7E-3E42FC84133D}" srcOrd="0" destOrd="0" presId="urn:microsoft.com/office/officeart/2005/8/layout/vList2"/>
    <dgm:cxn modelId="{5EA940E3-1B04-4212-8D8B-F3950D7BA588}" type="presOf" srcId="{F562F731-104E-4FFD-9E3F-C01FEF4008E1}" destId="{5373A4A6-DC3C-4D8E-BF19-FBF80ACD8AEB}" srcOrd="0" destOrd="0" presId="urn:microsoft.com/office/officeart/2005/8/layout/vList2"/>
    <dgm:cxn modelId="{5BF7D423-5230-4BC7-ABFE-3408C25A391D}" type="presParOf" srcId="{99F6513D-8F3E-451B-AE7E-3E42FC84133D}" destId="{5373A4A6-DC3C-4D8E-BF19-FBF80ACD8AEB}" srcOrd="0" destOrd="0" presId="urn:microsoft.com/office/officeart/2005/8/layout/vList2"/>
    <dgm:cxn modelId="{ED341CBC-CEFC-4DFD-BABA-7C0EBD767F0A}" type="presParOf" srcId="{99F6513D-8F3E-451B-AE7E-3E42FC84133D}" destId="{DE3ECA46-C28A-4A61-AB9E-3A8560660CBF}" srcOrd="1" destOrd="0" presId="urn:microsoft.com/office/officeart/2005/8/layout/vList2"/>
    <dgm:cxn modelId="{57986DE9-21D8-41F0-B8ED-BA4A3E980322}" type="presParOf" srcId="{99F6513D-8F3E-451B-AE7E-3E42FC84133D}" destId="{A9B2F777-1D4B-4746-A1B6-74802726F73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3A4A6-DC3C-4D8E-BF19-FBF80ACD8AEB}">
      <dsp:nvSpPr>
        <dsp:cNvPr id="0" name=""/>
        <dsp:cNvSpPr/>
      </dsp:nvSpPr>
      <dsp:spPr>
        <a:xfrm>
          <a:off x="0" y="786175"/>
          <a:ext cx="792480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Make T-SQL statements fast</a:t>
          </a:r>
        </a:p>
      </dsp:txBody>
      <dsp:txXfrm>
        <a:off x="57372" y="843547"/>
        <a:ext cx="7810056" cy="1060520"/>
      </dsp:txXfrm>
    </dsp:sp>
    <dsp:sp modelId="{A9B2F777-1D4B-4746-A1B6-74802726F731}">
      <dsp:nvSpPr>
        <dsp:cNvPr id="0" name=""/>
        <dsp:cNvSpPr/>
      </dsp:nvSpPr>
      <dsp:spPr>
        <a:xfrm>
          <a:off x="0" y="2102560"/>
          <a:ext cx="792480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Run T-SQL </a:t>
          </a:r>
          <a:r>
            <a:rPr lang="en-US" sz="4900" kern="1200" dirty="0"/>
            <a:t>in a fast way</a:t>
          </a:r>
        </a:p>
      </dsp:txBody>
      <dsp:txXfrm>
        <a:off x="57372" y="2159932"/>
        <a:ext cx="7810056" cy="106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F3AF27D-9AB3-4E98-991D-DDD0770C3FA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C2468D-2EB0-4165-AF85-9596682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65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714DAA-9405-440B-AFF6-56FC2A8284E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C194AB-FD3C-4E8B-946C-B8ECE0D1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How many have reviewed a query plan?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94AB-FD3C-4E8B-946C-B8ECE0D1E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5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STATS 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94AB-FD3C-4E8B-946C-B8ECE0D1E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0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94AB-FD3C-4E8B-946C-B8ECE0D1E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2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94AB-FD3C-4E8B-946C-B8ECE0D1E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94AB-FD3C-4E8B-946C-B8ECE0D1E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7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9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3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5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5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21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06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0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65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1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6889"/>
            <a:ext cx="7886700" cy="485598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7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8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4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9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9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8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9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36889"/>
            <a:ext cx="767535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2958E2-F537-4BC2-99E6-BDAF95D803B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038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74320" indent="-274320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48640" indent="-27432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22960" indent="-27432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960120" indent="-27432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234440" indent="-27432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/>
              <a:t>Writing Faster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dirty="0"/>
              <a:t>Bill Graziano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5592" y="5257800"/>
            <a:ext cx="501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www.scalesql.com/presentations</a:t>
            </a:r>
          </a:p>
        </p:txBody>
      </p:sp>
    </p:spTree>
    <p:extLst>
      <p:ext uri="{BB962C8B-B14F-4D97-AF65-F5344CB8AC3E}">
        <p14:creationId xmlns:p14="http://schemas.microsoft.com/office/powerpoint/2010/main" val="16049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Always include a clustered index</a:t>
            </a:r>
          </a:p>
          <a:p>
            <a:pPr lvl="1"/>
            <a:r>
              <a:rPr lang="en-US" sz="2500" dirty="0"/>
              <a:t>Usually the primary key</a:t>
            </a:r>
          </a:p>
          <a:p>
            <a:r>
              <a:rPr lang="en-US" sz="2800" dirty="0"/>
              <a:t> Index Column order matters!</a:t>
            </a:r>
          </a:p>
          <a:p>
            <a:pPr lvl="1"/>
            <a:r>
              <a:rPr lang="en-US" sz="2400" dirty="0"/>
              <a:t>Often most selective first</a:t>
            </a:r>
          </a:p>
          <a:p>
            <a:pPr lvl="1"/>
            <a:r>
              <a:rPr lang="en-US" sz="2400" dirty="0"/>
              <a:t>Unless you want all of a column (all orders for customer)</a:t>
            </a:r>
          </a:p>
          <a:p>
            <a:pPr lvl="1"/>
            <a:r>
              <a:rPr lang="en-US" sz="2400"/>
              <a:t>Exclude the </a:t>
            </a:r>
            <a:r>
              <a:rPr lang="en-US" sz="2400" dirty="0"/>
              <a:t>first column from a WHERE clause and you get a SCAN</a:t>
            </a:r>
          </a:p>
          <a:p>
            <a:r>
              <a:rPr lang="en-US" sz="2800" dirty="0"/>
              <a:t>Test on large datasets</a:t>
            </a:r>
          </a:p>
          <a:p>
            <a:r>
              <a:rPr lang="en-US" sz="2800" dirty="0"/>
              <a:t>Index PERSISTED, COMPUTED columns</a:t>
            </a:r>
          </a:p>
          <a:p>
            <a:pPr lvl="1"/>
            <a:r>
              <a:rPr lang="en-US" sz="2400" dirty="0"/>
              <a:t>Must match the WHERE clause</a:t>
            </a:r>
          </a:p>
          <a:p>
            <a:pPr lvl="1"/>
            <a:r>
              <a:rPr lang="en-US" sz="2400" dirty="0"/>
              <a:t>Pre-2008 “date only” columns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445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EXISTS</a:t>
            </a:r>
          </a:p>
          <a:p>
            <a:r>
              <a:rPr lang="en-US" sz="2800" dirty="0"/>
              <a:t>NOT IN, IN, or </a:t>
            </a:r>
            <a:r>
              <a:rPr lang="en-US" sz="2800" dirty="0" err="1"/>
              <a:t>OR</a:t>
            </a:r>
            <a:endParaRPr lang="en-US" sz="2800" dirty="0"/>
          </a:p>
          <a:p>
            <a:pPr lvl="1"/>
            <a:r>
              <a:rPr lang="en-US" sz="2500" dirty="0"/>
              <a:t>Avoid NOT IN</a:t>
            </a:r>
          </a:p>
          <a:p>
            <a:pPr lvl="1"/>
            <a:r>
              <a:rPr lang="en-US" sz="2500" dirty="0"/>
              <a:t>Beware IN</a:t>
            </a:r>
          </a:p>
          <a:p>
            <a:pPr lvl="1"/>
            <a:r>
              <a:rPr lang="en-US" sz="2500" dirty="0"/>
              <a:t>Tread carefully around OR</a:t>
            </a:r>
          </a:p>
          <a:p>
            <a:r>
              <a:rPr lang="en-US" sz="2800" dirty="0"/>
              <a:t>Be careful with DISTINCT</a:t>
            </a:r>
          </a:p>
          <a:p>
            <a:r>
              <a:rPr lang="en-US" sz="2800" dirty="0"/>
              <a:t>Avoid SELECT in 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64896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1589" y="3962400"/>
            <a:ext cx="3940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billg@scaleSQL.com</a:t>
            </a:r>
          </a:p>
        </p:txBody>
      </p:sp>
      <p:pic>
        <p:nvPicPr>
          <p:cNvPr id="5" name="Picture 2" descr="C:\Users\BillGraziano\Documents\scaleSQL\Graphics\ScaleSQL logo files\ScaleSQL logo_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6" y="4953000"/>
            <a:ext cx="288272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91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 numCol="2">
            <a:noAutofit/>
          </a:bodyPr>
          <a:lstStyle/>
          <a:p>
            <a:r>
              <a:rPr lang="en-US" sz="2800" dirty="0"/>
              <a:t>Indexes!</a:t>
            </a:r>
          </a:p>
          <a:p>
            <a:r>
              <a:rPr lang="en-US" sz="2800" dirty="0" err="1"/>
              <a:t>Sargability</a:t>
            </a:r>
            <a:endParaRPr lang="en-US" sz="2800" dirty="0"/>
          </a:p>
          <a:p>
            <a:r>
              <a:rPr lang="en-US" sz="2800" dirty="0"/>
              <a:t>What to Index</a:t>
            </a:r>
          </a:p>
          <a:p>
            <a:r>
              <a:rPr lang="en-US" sz="2800" dirty="0"/>
              <a:t>Including Columns</a:t>
            </a:r>
          </a:p>
          <a:p>
            <a:r>
              <a:rPr lang="en-US" sz="2800" dirty="0"/>
              <a:t>Filtering Indexes</a:t>
            </a:r>
          </a:p>
          <a:p>
            <a:r>
              <a:rPr lang="en-US" sz="2800" dirty="0"/>
              <a:t>Indexing Tips</a:t>
            </a:r>
          </a:p>
          <a:p>
            <a:r>
              <a:rPr lang="en-US" sz="2800" dirty="0"/>
              <a:t>Matching Data Types</a:t>
            </a:r>
          </a:p>
          <a:p>
            <a:r>
              <a:rPr lang="en-US" sz="2800" dirty="0"/>
              <a:t>Optional Parameters</a:t>
            </a:r>
          </a:p>
          <a:p>
            <a:r>
              <a:rPr lang="en-US" sz="2800" dirty="0"/>
              <a:t>Finding Bad Queries</a:t>
            </a:r>
          </a:p>
          <a:p>
            <a:r>
              <a:rPr lang="en-US" sz="2800" dirty="0"/>
              <a:t>MERGE</a:t>
            </a:r>
          </a:p>
          <a:p>
            <a:r>
              <a:rPr lang="en-US" sz="2800" dirty="0"/>
              <a:t>T-SQL Tips</a:t>
            </a:r>
          </a:p>
          <a:p>
            <a:r>
              <a:rPr lang="en-US" sz="2800" dirty="0"/>
              <a:t>Set based processing</a:t>
            </a:r>
          </a:p>
          <a:p>
            <a:r>
              <a:rPr lang="en-US" sz="2800" dirty="0"/>
              <a:t>Reducing Compiles</a:t>
            </a:r>
          </a:p>
          <a:p>
            <a:r>
              <a:rPr lang="en-US" sz="2800" dirty="0"/>
              <a:t>Loading Data</a:t>
            </a:r>
          </a:p>
          <a:p>
            <a:r>
              <a:rPr lang="en-US" sz="2800" dirty="0"/>
              <a:t>Deleting Data</a:t>
            </a:r>
          </a:p>
          <a:p>
            <a:r>
              <a:rPr lang="en-US" sz="2800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11966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07778329"/>
              </p:ext>
            </p:extLst>
          </p:nvPr>
        </p:nvGraphicFramePr>
        <p:xfrm>
          <a:off x="609600" y="1397000"/>
          <a:ext cx="7924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4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491" y="1600200"/>
            <a:ext cx="7637027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INDEX!</a:t>
            </a:r>
          </a:p>
        </p:txBody>
      </p:sp>
    </p:spTree>
    <p:extLst>
      <p:ext uri="{BB962C8B-B14F-4D97-AF65-F5344CB8AC3E}">
        <p14:creationId xmlns:p14="http://schemas.microsoft.com/office/powerpoint/2010/main" val="139768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“SARGABILITY”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SalesOrderID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OrderDate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FROM	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Sales.SalesOrderHeader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	YEAR(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OrderDate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) = 2012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AND		MONTH(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OrderDate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) = 7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GO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SalesOrderID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OrderDate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FROM	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Sales.SalesOrderHeader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OrderDate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	BETWEEN '7/1/2012' AND '7/31/2012'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35164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2209800"/>
            <a:ext cx="72390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exec </a:t>
            </a:r>
            <a:r>
              <a:rPr lang="en-US" sz="1600" dirty="0" err="1">
                <a:latin typeface="Lucida Console" pitchFamily="49" charset="0"/>
              </a:rPr>
              <a:t>sp_executesql</a:t>
            </a:r>
            <a:r>
              <a:rPr lang="en-US" sz="1600" dirty="0">
                <a:latin typeface="Lucida Console" pitchFamily="49" charset="0"/>
              </a:rPr>
              <a:t> N'SELECT * FROM </a:t>
            </a:r>
            <a:r>
              <a:rPr lang="en-US" sz="1600" dirty="0" err="1">
                <a:latin typeface="Lucida Console" pitchFamily="49" charset="0"/>
              </a:rPr>
              <a:t>dbo.EmailLoad</a:t>
            </a:r>
            <a:r>
              <a:rPr lang="en-US" sz="1600" dirty="0">
                <a:latin typeface="Lucida Console" pitchFamily="49" charset="0"/>
              </a:rPr>
              <a:t> </a:t>
            </a:r>
          </a:p>
          <a:p>
            <a:r>
              <a:rPr lang="en-US" sz="1600" dirty="0">
                <a:latin typeface="Lucida Console" pitchFamily="49" charset="0"/>
              </a:rPr>
              <a:t>WHERE </a:t>
            </a:r>
            <a:r>
              <a:rPr lang="en-US" sz="1600" dirty="0" err="1">
                <a:latin typeface="Lucida Console" pitchFamily="49" charset="0"/>
              </a:rPr>
              <a:t>EmailAddress</a:t>
            </a:r>
            <a:r>
              <a:rPr lang="en-US" sz="1600" dirty="0">
                <a:latin typeface="Lucida Console" pitchFamily="49" charset="0"/>
              </a:rPr>
              <a:t> = @Email',</a:t>
            </a:r>
          </a:p>
          <a:p>
            <a:r>
              <a:rPr lang="en-US" sz="1600" dirty="0" err="1">
                <a:latin typeface="Lucida Console" pitchFamily="49" charset="0"/>
              </a:rPr>
              <a:t>N'@Email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b="1" dirty="0" err="1">
                <a:latin typeface="Lucida Console" pitchFamily="49" charset="0"/>
              </a:rPr>
              <a:t>nvarchar</a:t>
            </a:r>
            <a:r>
              <a:rPr lang="en-US" sz="1600" b="1" dirty="0">
                <a:latin typeface="Lucida Console" pitchFamily="49" charset="0"/>
              </a:rPr>
              <a:t>(14)</a:t>
            </a:r>
            <a:r>
              <a:rPr lang="en-US" sz="1600" dirty="0">
                <a:latin typeface="Lucida Console" pitchFamily="49" charset="0"/>
              </a:rPr>
              <a:t>', </a:t>
            </a:r>
          </a:p>
          <a:p>
            <a:r>
              <a:rPr lang="en-US" sz="1600" dirty="0">
                <a:latin typeface="Lucida Console" pitchFamily="49" charset="0"/>
              </a:rPr>
              <a:t>@Email=</a:t>
            </a:r>
            <a:r>
              <a:rPr lang="en-US" sz="1600" dirty="0" err="1">
                <a:latin typeface="Lucida Console" pitchFamily="49" charset="0"/>
              </a:rPr>
              <a:t>N'MyEmailAddress</a:t>
            </a:r>
            <a:r>
              <a:rPr lang="en-US" sz="1600" dirty="0">
                <a:latin typeface="Lucida Console" pitchFamily="49" charset="0"/>
              </a:rPr>
              <a:t>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79" y="4038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ucida Console" pitchFamily="49" charset="0"/>
              </a:rPr>
              <a:t>cmd2.Parameters.Add("Email", </a:t>
            </a:r>
            <a:r>
              <a:rPr lang="en-US" dirty="0" err="1">
                <a:latin typeface="Lucida Console" pitchFamily="49" charset="0"/>
              </a:rPr>
              <a:t>SqlDbType.VarChar</a:t>
            </a:r>
            <a:r>
              <a:rPr lang="en-US" dirty="0">
                <a:latin typeface="Lucida Console" pitchFamily="49" charset="0"/>
              </a:rPr>
              <a:t>, 128).Value = "</a:t>
            </a:r>
            <a:r>
              <a:rPr lang="en-US" dirty="0" err="1">
                <a:latin typeface="Lucida Console" pitchFamily="49" charset="0"/>
              </a:rPr>
              <a:t>MyEmailAddress</a:t>
            </a:r>
            <a:r>
              <a:rPr lang="en-US" dirty="0">
                <a:latin typeface="Lucida Console" pitchFamily="49" charset="0"/>
              </a:rPr>
              <a:t>";</a:t>
            </a:r>
          </a:p>
          <a:p>
            <a:pPr algn="ctr"/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7526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Console" pitchFamily="49" charset="0"/>
              </a:rPr>
              <a:t>cmd1.Parameters.AddWithValue("Email", "</a:t>
            </a:r>
            <a:r>
              <a:rPr lang="en-US" dirty="0" err="1">
                <a:latin typeface="Lucida Console" pitchFamily="49" charset="0"/>
              </a:rPr>
              <a:t>MyEmailAddress</a:t>
            </a:r>
            <a:r>
              <a:rPr lang="en-US" dirty="0">
                <a:latin typeface="Lucida Console" pitchFamily="49" charset="0"/>
              </a:rPr>
              <a:t>");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3009900" y="1609870"/>
            <a:ext cx="3124200" cy="1880400"/>
          </a:xfrm>
          <a:prstGeom prst="noSmoking">
            <a:avLst/>
          </a:prstGeom>
          <a:solidFill>
            <a:schemeClr val="accent2">
              <a:alpha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4805809"/>
            <a:ext cx="72390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exec </a:t>
            </a:r>
            <a:r>
              <a:rPr lang="en-US" sz="1600" dirty="0" err="1">
                <a:latin typeface="Lucida Console" pitchFamily="49" charset="0"/>
              </a:rPr>
              <a:t>sp_executesql</a:t>
            </a:r>
            <a:r>
              <a:rPr lang="en-US" sz="1600" dirty="0">
                <a:latin typeface="Lucida Console" pitchFamily="49" charset="0"/>
              </a:rPr>
              <a:t> N'SELECT * FROM </a:t>
            </a:r>
            <a:r>
              <a:rPr lang="en-US" sz="1600" dirty="0" err="1">
                <a:latin typeface="Lucida Console" pitchFamily="49" charset="0"/>
              </a:rPr>
              <a:t>dbo.EmailLoad</a:t>
            </a:r>
            <a:r>
              <a:rPr lang="en-US" sz="1600" dirty="0">
                <a:latin typeface="Lucida Console" pitchFamily="49" charset="0"/>
              </a:rPr>
              <a:t> </a:t>
            </a:r>
          </a:p>
          <a:p>
            <a:r>
              <a:rPr lang="en-US" sz="1600" dirty="0">
                <a:latin typeface="Lucida Console" pitchFamily="49" charset="0"/>
              </a:rPr>
              <a:t>WHERE </a:t>
            </a:r>
            <a:r>
              <a:rPr lang="en-US" sz="1600" dirty="0" err="1">
                <a:latin typeface="Lucida Console" pitchFamily="49" charset="0"/>
              </a:rPr>
              <a:t>EmailAddress</a:t>
            </a:r>
            <a:r>
              <a:rPr lang="en-US" sz="1600" dirty="0">
                <a:latin typeface="Lucida Console" pitchFamily="49" charset="0"/>
              </a:rPr>
              <a:t> = @Email',</a:t>
            </a:r>
          </a:p>
          <a:p>
            <a:r>
              <a:rPr lang="en-US" sz="1600" dirty="0" err="1">
                <a:latin typeface="Lucida Console" pitchFamily="49" charset="0"/>
              </a:rPr>
              <a:t>N'@Email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b="1" dirty="0" err="1">
                <a:latin typeface="Lucida Console" pitchFamily="49" charset="0"/>
              </a:rPr>
              <a:t>varchar</a:t>
            </a:r>
            <a:r>
              <a:rPr lang="en-US" sz="1600" b="1" dirty="0">
                <a:latin typeface="Lucida Console" pitchFamily="49" charset="0"/>
              </a:rPr>
              <a:t>(128)</a:t>
            </a:r>
            <a:r>
              <a:rPr lang="en-US" sz="1600" dirty="0">
                <a:latin typeface="Lucida Console" pitchFamily="49" charset="0"/>
              </a:rPr>
              <a:t>', </a:t>
            </a:r>
          </a:p>
          <a:p>
            <a:r>
              <a:rPr lang="en-US" sz="1600" dirty="0">
                <a:latin typeface="Lucida Console" pitchFamily="49" charset="0"/>
              </a:rPr>
              <a:t>@Email='</a:t>
            </a:r>
            <a:r>
              <a:rPr lang="en-US" sz="1600" dirty="0" err="1">
                <a:latin typeface="Lucida Console" pitchFamily="49" charset="0"/>
              </a:rPr>
              <a:t>MyEmailAddress</a:t>
            </a:r>
            <a:r>
              <a:rPr lang="en-US" sz="1600" dirty="0">
                <a:latin typeface="Lucida Console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2985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Index?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" y="17526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 pitchFamily="49" charset="0"/>
              </a:rPr>
              <a:t>SELECT  	SUM(</a:t>
            </a:r>
            <a:r>
              <a:rPr lang="en-US" sz="2400" dirty="0" err="1">
                <a:latin typeface="Lucida Console" pitchFamily="49" charset="0"/>
              </a:rPr>
              <a:t>D.LineTotal</a:t>
            </a:r>
            <a:r>
              <a:rPr lang="en-US" sz="2400" dirty="0">
                <a:latin typeface="Lucida Console" pitchFamily="49" charset="0"/>
              </a:rPr>
              <a:t>) AS </a:t>
            </a:r>
            <a:r>
              <a:rPr lang="en-US" sz="2400" dirty="0" err="1">
                <a:latin typeface="Lucida Console" pitchFamily="49" charset="0"/>
              </a:rPr>
              <a:t>LineTotal</a:t>
            </a:r>
            <a:endParaRPr lang="en-US" sz="2400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FROM		</a:t>
            </a:r>
            <a:r>
              <a:rPr lang="en-US" sz="2400" dirty="0" err="1">
                <a:latin typeface="Lucida Console" pitchFamily="49" charset="0"/>
              </a:rPr>
              <a:t>Sales.SalesOrderHeader</a:t>
            </a:r>
            <a:r>
              <a:rPr lang="en-US" sz="2400" dirty="0">
                <a:latin typeface="Lucida Console" pitchFamily="49" charset="0"/>
              </a:rPr>
              <a:t> H</a:t>
            </a:r>
          </a:p>
          <a:p>
            <a:r>
              <a:rPr lang="en-US" sz="2400" dirty="0">
                <a:latin typeface="Lucida Console" pitchFamily="49" charset="0"/>
              </a:rPr>
              <a:t>JOIN		</a:t>
            </a:r>
            <a:r>
              <a:rPr lang="en-US" sz="2400" dirty="0" err="1">
                <a:latin typeface="Lucida Console" pitchFamily="49" charset="0"/>
              </a:rPr>
              <a:t>Sales.SalesOrderDetail</a:t>
            </a:r>
            <a:r>
              <a:rPr lang="en-US" sz="2400" dirty="0">
                <a:latin typeface="Lucida Console" pitchFamily="49" charset="0"/>
              </a:rPr>
              <a:t> D </a:t>
            </a:r>
          </a:p>
          <a:p>
            <a:r>
              <a:rPr lang="en-US" sz="2400" dirty="0">
                <a:latin typeface="Lucida Console" pitchFamily="49" charset="0"/>
              </a:rPr>
              <a:t>	ON </a:t>
            </a:r>
            <a:r>
              <a:rPr lang="en-US" sz="2400" b="1" dirty="0" err="1">
                <a:latin typeface="Lucida Console" pitchFamily="49" charset="0"/>
              </a:rPr>
              <a:t>D.SalesOrderID</a:t>
            </a:r>
            <a:r>
              <a:rPr lang="en-US" sz="2400" dirty="0">
                <a:latin typeface="Lucida Console" pitchFamily="49" charset="0"/>
              </a:rPr>
              <a:t> = </a:t>
            </a:r>
            <a:r>
              <a:rPr lang="en-US" sz="2400" b="1" dirty="0" err="1">
                <a:latin typeface="Lucida Console" pitchFamily="49" charset="0"/>
              </a:rPr>
              <a:t>H.SalesOrderID</a:t>
            </a:r>
            <a:endParaRPr lang="en-US" sz="2400" b="1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WHERE	</a:t>
            </a:r>
            <a:r>
              <a:rPr lang="en-US" sz="2400" b="1" dirty="0" err="1">
                <a:latin typeface="Lucida Console" pitchFamily="49" charset="0"/>
              </a:rPr>
              <a:t>H.CustomerID</a:t>
            </a:r>
            <a:r>
              <a:rPr lang="en-US" sz="2400" dirty="0">
                <a:latin typeface="Lucida Console" pitchFamily="49" charset="0"/>
              </a:rPr>
              <a:t> = 32345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AND		H.[Status] =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4419600"/>
            <a:ext cx="632460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Selective columns in the WHERE clause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Columns used to JOIN tables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7 indexes per table is a good guideline</a:t>
            </a:r>
          </a:p>
        </p:txBody>
      </p:sp>
    </p:spTree>
    <p:extLst>
      <p:ext uri="{BB962C8B-B14F-4D97-AF65-F5344CB8AC3E}">
        <p14:creationId xmlns:p14="http://schemas.microsoft.com/office/powerpoint/2010/main" val="18619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Columns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" y="15240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 pitchFamily="49" charset="0"/>
              </a:rPr>
              <a:t>SELECT  	SUM(</a:t>
            </a:r>
            <a:r>
              <a:rPr lang="en-US" sz="2400" dirty="0" err="1">
                <a:latin typeface="Lucida Console" pitchFamily="49" charset="0"/>
              </a:rPr>
              <a:t>D.LineTotal</a:t>
            </a:r>
            <a:r>
              <a:rPr lang="en-US" sz="2400" dirty="0">
                <a:latin typeface="Lucida Console" pitchFamily="49" charset="0"/>
              </a:rPr>
              <a:t>) AS </a:t>
            </a:r>
            <a:r>
              <a:rPr lang="en-US" sz="2400" dirty="0" err="1">
                <a:latin typeface="Lucida Console" pitchFamily="49" charset="0"/>
              </a:rPr>
              <a:t>LineTotal</a:t>
            </a:r>
            <a:endParaRPr lang="en-US" sz="2400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FROM		</a:t>
            </a:r>
            <a:r>
              <a:rPr lang="en-US" sz="2400" dirty="0" err="1">
                <a:latin typeface="Lucida Console" pitchFamily="49" charset="0"/>
              </a:rPr>
              <a:t>Sales.SalesOrderHeader</a:t>
            </a:r>
            <a:r>
              <a:rPr lang="en-US" sz="2400" dirty="0">
                <a:latin typeface="Lucida Console" pitchFamily="49" charset="0"/>
              </a:rPr>
              <a:t> H</a:t>
            </a:r>
          </a:p>
          <a:p>
            <a:r>
              <a:rPr lang="en-US" sz="2400" dirty="0">
                <a:latin typeface="Lucida Console" pitchFamily="49" charset="0"/>
              </a:rPr>
              <a:t>JOIN		</a:t>
            </a:r>
            <a:r>
              <a:rPr lang="en-US" sz="2400" dirty="0" err="1">
                <a:latin typeface="Lucida Console" pitchFamily="49" charset="0"/>
              </a:rPr>
              <a:t>Sales.SalesOrderDetail</a:t>
            </a:r>
            <a:r>
              <a:rPr lang="en-US" sz="2400" dirty="0">
                <a:latin typeface="Lucida Console" pitchFamily="49" charset="0"/>
              </a:rPr>
              <a:t> D </a:t>
            </a:r>
          </a:p>
          <a:p>
            <a:r>
              <a:rPr lang="en-US" sz="2400" dirty="0">
                <a:latin typeface="Lucida Console" pitchFamily="49" charset="0"/>
              </a:rPr>
              <a:t>	ON </a:t>
            </a:r>
            <a:r>
              <a:rPr lang="en-US" sz="2400" b="1" dirty="0" err="1">
                <a:latin typeface="Lucida Console" pitchFamily="49" charset="0"/>
              </a:rPr>
              <a:t>D.SalesOrderID</a:t>
            </a:r>
            <a:r>
              <a:rPr lang="en-US" sz="2400" dirty="0">
                <a:latin typeface="Lucida Console" pitchFamily="49" charset="0"/>
              </a:rPr>
              <a:t> = </a:t>
            </a:r>
            <a:r>
              <a:rPr lang="en-US" sz="2400" b="1" dirty="0" err="1">
                <a:latin typeface="Lucida Console" pitchFamily="49" charset="0"/>
              </a:rPr>
              <a:t>H.SalesOrderID</a:t>
            </a:r>
            <a:endParaRPr lang="en-US" sz="2400" b="1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WHERE	</a:t>
            </a:r>
            <a:r>
              <a:rPr lang="en-US" sz="2400" b="1" dirty="0" err="1">
                <a:latin typeface="Lucida Console" pitchFamily="49" charset="0"/>
              </a:rPr>
              <a:t>H.CustomerID</a:t>
            </a:r>
            <a:r>
              <a:rPr lang="en-US" sz="2400" dirty="0">
                <a:latin typeface="Lucida Console" pitchFamily="49" charset="0"/>
              </a:rPr>
              <a:t> = 32345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AND		H.[Status] =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419600"/>
            <a:ext cx="6629400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Index on </a:t>
            </a:r>
            <a:r>
              <a:rPr lang="en-US" sz="2800" dirty="0" err="1"/>
              <a:t>ClientID</a:t>
            </a:r>
            <a:r>
              <a:rPr lang="en-US" sz="2800" dirty="0"/>
              <a:t> and include Status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Covering Index: Doesn’t reference table</a:t>
            </a:r>
          </a:p>
        </p:txBody>
      </p:sp>
    </p:spTree>
    <p:extLst>
      <p:ext uri="{BB962C8B-B14F-4D97-AF65-F5344CB8AC3E}">
        <p14:creationId xmlns:p14="http://schemas.microsoft.com/office/powerpoint/2010/main" val="102761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Indexes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" y="15240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 pitchFamily="49" charset="0"/>
              </a:rPr>
              <a:t>SELECT  	SUM(</a:t>
            </a:r>
            <a:r>
              <a:rPr lang="en-US" sz="2400" dirty="0" err="1">
                <a:latin typeface="Lucida Console" pitchFamily="49" charset="0"/>
              </a:rPr>
              <a:t>D.LineTotal</a:t>
            </a:r>
            <a:r>
              <a:rPr lang="en-US" sz="2400" dirty="0">
                <a:latin typeface="Lucida Console" pitchFamily="49" charset="0"/>
              </a:rPr>
              <a:t>) AS </a:t>
            </a:r>
            <a:r>
              <a:rPr lang="en-US" sz="2400" dirty="0" err="1">
                <a:latin typeface="Lucida Console" pitchFamily="49" charset="0"/>
              </a:rPr>
              <a:t>LineTotal</a:t>
            </a:r>
            <a:endParaRPr lang="en-US" sz="2400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FROM		</a:t>
            </a:r>
            <a:r>
              <a:rPr lang="en-US" sz="2400" dirty="0" err="1">
                <a:latin typeface="Lucida Console" pitchFamily="49" charset="0"/>
              </a:rPr>
              <a:t>Sales.SalesOrderHeader</a:t>
            </a:r>
            <a:r>
              <a:rPr lang="en-US" sz="2400" dirty="0">
                <a:latin typeface="Lucida Console" pitchFamily="49" charset="0"/>
              </a:rPr>
              <a:t> H</a:t>
            </a:r>
          </a:p>
          <a:p>
            <a:r>
              <a:rPr lang="en-US" sz="2400" dirty="0">
                <a:latin typeface="Lucida Console" pitchFamily="49" charset="0"/>
              </a:rPr>
              <a:t>JOIN		</a:t>
            </a:r>
            <a:r>
              <a:rPr lang="en-US" sz="2400" dirty="0" err="1">
                <a:latin typeface="Lucida Console" pitchFamily="49" charset="0"/>
              </a:rPr>
              <a:t>Sales.SalesOrderDetail</a:t>
            </a:r>
            <a:r>
              <a:rPr lang="en-US" sz="2400" dirty="0">
                <a:latin typeface="Lucida Console" pitchFamily="49" charset="0"/>
              </a:rPr>
              <a:t> D </a:t>
            </a:r>
          </a:p>
          <a:p>
            <a:r>
              <a:rPr lang="en-US" sz="2400" dirty="0">
                <a:latin typeface="Lucida Console" pitchFamily="49" charset="0"/>
              </a:rPr>
              <a:t>	ON </a:t>
            </a:r>
            <a:r>
              <a:rPr lang="en-US" sz="2400" b="1" dirty="0" err="1">
                <a:latin typeface="Lucida Console" pitchFamily="49" charset="0"/>
              </a:rPr>
              <a:t>D.SalesOrderID</a:t>
            </a:r>
            <a:r>
              <a:rPr lang="en-US" sz="2400" dirty="0">
                <a:latin typeface="Lucida Console" pitchFamily="49" charset="0"/>
              </a:rPr>
              <a:t> = </a:t>
            </a:r>
            <a:r>
              <a:rPr lang="en-US" sz="2400" b="1" dirty="0" err="1">
                <a:latin typeface="Lucida Console" pitchFamily="49" charset="0"/>
              </a:rPr>
              <a:t>H.SalesOrderID</a:t>
            </a:r>
            <a:endParaRPr lang="en-US" sz="2400" b="1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WHERE	</a:t>
            </a:r>
            <a:r>
              <a:rPr lang="en-US" sz="2400" b="1" dirty="0" err="1">
                <a:latin typeface="Lucida Console" pitchFamily="49" charset="0"/>
              </a:rPr>
              <a:t>H.CustomerID</a:t>
            </a:r>
            <a:r>
              <a:rPr lang="en-US" sz="2400" dirty="0">
                <a:latin typeface="Lucida Console" pitchFamily="49" charset="0"/>
              </a:rPr>
              <a:t> = 32345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AND		H.[Status] =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343400"/>
            <a:ext cx="662940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Index on </a:t>
            </a:r>
            <a:r>
              <a:rPr lang="en-US" sz="2800" dirty="0" err="1"/>
              <a:t>ClientID</a:t>
            </a:r>
            <a:r>
              <a:rPr lang="en-US" sz="2800" dirty="0"/>
              <a:t>  WHERE Status = 5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Covering Index: Doesn’t reference table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Much smaller index</a:t>
            </a:r>
          </a:p>
        </p:txBody>
      </p:sp>
    </p:spTree>
    <p:extLst>
      <p:ext uri="{BB962C8B-B14F-4D97-AF65-F5344CB8AC3E}">
        <p14:creationId xmlns:p14="http://schemas.microsoft.com/office/powerpoint/2010/main" val="54804040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Client Application Considerations</Template>
  <TotalTime>705</TotalTime>
  <Words>332</Words>
  <Application>Microsoft Office PowerPoint</Application>
  <PresentationFormat>On-screen Show (4:3)</PresentationFormat>
  <Paragraphs>105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Lucida Console</vt:lpstr>
      <vt:lpstr>Depth</vt:lpstr>
      <vt:lpstr>Writing Faster SQL</vt:lpstr>
      <vt:lpstr>Agenda</vt:lpstr>
      <vt:lpstr>Goals</vt:lpstr>
      <vt:lpstr>PowerPoint Presentation</vt:lpstr>
      <vt:lpstr>“SARGABILITY”</vt:lpstr>
      <vt:lpstr>Matching Data Types</vt:lpstr>
      <vt:lpstr>What to Index?</vt:lpstr>
      <vt:lpstr>INCLUDE Columns</vt:lpstr>
      <vt:lpstr>Filtered Indexes</vt:lpstr>
      <vt:lpstr>Indexing Tips</vt:lpstr>
      <vt:lpstr>Performance Tips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Graziano</dc:creator>
  <cp:lastModifiedBy>Bill Graziano</cp:lastModifiedBy>
  <cp:revision>71</cp:revision>
  <cp:lastPrinted>2014-05-29T01:10:54Z</cp:lastPrinted>
  <dcterms:created xsi:type="dcterms:W3CDTF">2011-06-18T14:12:24Z</dcterms:created>
  <dcterms:modified xsi:type="dcterms:W3CDTF">2018-07-08T17:31:38Z</dcterms:modified>
</cp:coreProperties>
</file>