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7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7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2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2"/>
            <a:ext cx="105156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7"/>
            <a:ext cx="105156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5186516"/>
            <a:ext cx="10514012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9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489399"/>
            <a:ext cx="10514012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04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0385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9"/>
            <a:ext cx="105156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850581"/>
            <a:ext cx="10514012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25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1" y="1885950"/>
            <a:ext cx="294686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6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7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7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3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1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7"/>
            <a:ext cx="2940051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8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5" y="4873766"/>
            <a:ext cx="293440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4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2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8" y="4873764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42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60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5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5598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1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6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1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1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1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8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0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6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2057400"/>
            <a:ext cx="3652025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8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1" y="2057400"/>
            <a:ext cx="3652025" cy="3811588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FDD2-0581-4F49-9E6C-AFEC91561B27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3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091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36888"/>
            <a:ext cx="10233800" cy="485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EDAFDD2-0581-4F49-9E6C-AFEC91561B27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9769F51-E7C3-410B-80E0-15FD227A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365760" indent="-36576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73152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09728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8016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645920" indent="-36576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06C4-BFF8-40A5-8459-BEB431F8E2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Client Application Considerations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7AEDC-3AC5-4CDA-B733-344D6E6A4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5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BA9E-4497-4477-B6C3-60992659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B4162-CF35-490A-8173-B8D2F9E23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SQL Server authentication</a:t>
            </a:r>
          </a:p>
          <a:p>
            <a:pPr lvl="1"/>
            <a:r>
              <a:rPr lang="en-US" sz="2400" dirty="0"/>
              <a:t>SQL Server stores the login name and password</a:t>
            </a:r>
          </a:p>
          <a:p>
            <a:pPr lvl="1"/>
            <a:r>
              <a:rPr lang="en-US" sz="2400" dirty="0"/>
              <a:t>Can encrypt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.config </a:t>
            </a:r>
            <a:r>
              <a:rPr lang="en-US" sz="2400" dirty="0"/>
              <a:t>files</a:t>
            </a:r>
          </a:p>
          <a:p>
            <a:pPr lvl="1"/>
            <a:r>
              <a:rPr lang="en-US" sz="2400" dirty="0"/>
              <a:t>How do you store passwords securely?</a:t>
            </a:r>
          </a:p>
          <a:p>
            <a:r>
              <a:rPr lang="en-US" sz="2800" dirty="0"/>
              <a:t>NTLM</a:t>
            </a:r>
          </a:p>
          <a:p>
            <a:pPr lvl="1"/>
            <a:r>
              <a:rPr lang="en-US" sz="2400" dirty="0"/>
              <a:t>Older challenge response</a:t>
            </a:r>
          </a:p>
          <a:p>
            <a:r>
              <a:rPr lang="en-US" sz="2800" dirty="0"/>
              <a:t>Kerberos</a:t>
            </a:r>
          </a:p>
          <a:p>
            <a:pPr lvl="1"/>
            <a:r>
              <a:rPr lang="en-US" sz="2400" dirty="0"/>
              <a:t>Newer mutual authentication method</a:t>
            </a:r>
          </a:p>
          <a:p>
            <a:pPr lvl="1"/>
            <a:r>
              <a:rPr lang="en-US" sz="2400" dirty="0"/>
              <a:t>Needed for two-hop authentication</a:t>
            </a:r>
          </a:p>
          <a:p>
            <a:pPr lvl="2"/>
            <a:r>
              <a:rPr lang="en-US" sz="1800" dirty="0"/>
              <a:t>Client -&gt; SSRS -&gt; Database</a:t>
            </a:r>
          </a:p>
          <a:p>
            <a:pPr lvl="2"/>
            <a:r>
              <a:rPr lang="en-US" sz="1800" dirty="0"/>
              <a:t>Client -&gt; SQL Server -&gt; Linked Server -&gt; Another SQL Server …</a:t>
            </a:r>
          </a:p>
        </p:txBody>
      </p:sp>
    </p:spTree>
    <p:extLst>
      <p:ext uri="{BB962C8B-B14F-4D97-AF65-F5344CB8AC3E}">
        <p14:creationId xmlns:p14="http://schemas.microsoft.com/office/powerpoint/2010/main" val="170841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9192-1232-4000-9278-B56A2B83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Kerberos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C3A2E-DD14-4604-8CFC-FEBEC1E7D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Falls back to NTLM</a:t>
            </a:r>
          </a:p>
          <a:p>
            <a:r>
              <a:rPr lang="en-US" dirty="0"/>
              <a:t>Requires Service Principal Names (SPN) to be configured</a:t>
            </a:r>
          </a:p>
          <a:p>
            <a:pPr lvl="1"/>
            <a:r>
              <a:rPr lang="en-US" dirty="0"/>
              <a:t>SQL Server registers those automatically if running as a local system account</a:t>
            </a:r>
          </a:p>
          <a:p>
            <a:r>
              <a:rPr lang="en-US" dirty="0"/>
              <a:t>You must manually register if domain account or static DNS</a:t>
            </a:r>
          </a:p>
          <a:p>
            <a:pPr lvl="1"/>
            <a:r>
              <a:rPr lang="en-US" dirty="0"/>
              <a:t>Use the </a:t>
            </a:r>
            <a:r>
              <a:rPr lang="en-US" dirty="0" err="1"/>
              <a:t>SetSPN</a:t>
            </a:r>
            <a:r>
              <a:rPr lang="en-US" dirty="0"/>
              <a:t> command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MSSQLSvc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/dns-name:1433 Domain\Account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MSSQLSvc/dns-name.domain.net:1433 Domain\Account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E7FC-A3FA-4F07-8C1A-0526611B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[Group] Managed Service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4D8FC-7BF9-40F2-B814-5D4436D77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accounts without passwords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Domain\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ServiceAccount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US" dirty="0"/>
              <a:t>Requires newer Windows (2012+) and SQL Server (2016+)</a:t>
            </a:r>
          </a:p>
          <a:p>
            <a:r>
              <a:rPr lang="en-US" dirty="0"/>
              <a:t>Create that as Login and grant permissions</a:t>
            </a:r>
          </a:p>
          <a:p>
            <a:r>
              <a:rPr lang="en-US" dirty="0"/>
              <a:t>Run your application services and web sites as this account</a:t>
            </a:r>
          </a:p>
          <a:p>
            <a:r>
              <a:rPr lang="en-US" dirty="0"/>
              <a:t>No password to share with developers</a:t>
            </a:r>
          </a:p>
          <a:p>
            <a:r>
              <a:rPr lang="en-US" dirty="0"/>
              <a:t>Keep internal audit happy! 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2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41D0-B7BD-479F-84FD-BE16161B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6964E-2317-4A52-A65B-181945C4D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NEVER connect to an IP address or server name</a:t>
            </a:r>
          </a:p>
          <a:p>
            <a:pPr lvl="1"/>
            <a:r>
              <a:rPr lang="en-US" dirty="0"/>
              <a:t>Always use a static DNS or host file entry</a:t>
            </a:r>
          </a:p>
          <a:p>
            <a:r>
              <a:rPr lang="en-US" dirty="0"/>
              <a:t>Use multiple connection strings</a:t>
            </a:r>
          </a:p>
          <a:p>
            <a:pPr lvl="1"/>
            <a:r>
              <a:rPr lang="en-US" dirty="0"/>
              <a:t>Updateable database</a:t>
            </a:r>
          </a:p>
          <a:p>
            <a:pPr lvl="1"/>
            <a:r>
              <a:rPr lang="en-US" dirty="0"/>
              <a:t>Synchronous read-only copy </a:t>
            </a:r>
          </a:p>
          <a:p>
            <a:pPr lvl="1"/>
            <a:r>
              <a:rPr lang="en-US" dirty="0"/>
              <a:t>Asynchronous read-only copy (replication?)</a:t>
            </a:r>
          </a:p>
          <a:p>
            <a:r>
              <a:rPr lang="en-US" dirty="0"/>
              <a:t>ALWAYS reuse connections if you can</a:t>
            </a:r>
          </a:p>
          <a:p>
            <a:pPr lvl="1"/>
            <a:r>
              <a:rPr lang="en-US" dirty="0"/>
              <a:t>Logins are expensive and getting more so</a:t>
            </a:r>
          </a:p>
          <a:p>
            <a:r>
              <a:rPr lang="en-US" dirty="0"/>
              <a:t>AVOID reusing an active connection</a:t>
            </a:r>
          </a:p>
          <a:p>
            <a:r>
              <a:rPr lang="en-US" dirty="0"/>
              <a:t>ALWAYS set an Application Name</a:t>
            </a:r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F2887334-4EBA-4BBA-A1F9-1F641B153BE0}"/>
              </a:ext>
            </a:extLst>
          </p:cNvPr>
          <p:cNvSpPr/>
          <p:nvPr/>
        </p:nvSpPr>
        <p:spPr>
          <a:xfrm rot="2397239">
            <a:off x="7944742" y="3122365"/>
            <a:ext cx="3243828" cy="1969501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Demo!</a:t>
            </a:r>
          </a:p>
          <a:p>
            <a:pPr algn="ctr"/>
            <a:r>
              <a:rPr lang="en-US" sz="2800" b="1" dirty="0" err="1"/>
              <a:t>SQLApp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8798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DCF2-0A28-4F86-81A1-955B69B4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C7AC5-AC8F-41D0-AAB6-036F0EE8E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Straight SQL</a:t>
            </a:r>
          </a:p>
          <a:p>
            <a:pPr lvl="1"/>
            <a:r>
              <a:rPr lang="en-US" dirty="0"/>
              <a:t>Embed SQL or stored procedures in an application and use </a:t>
            </a:r>
            <a:r>
              <a:rPr lang="en-US" dirty="0" err="1"/>
              <a:t>SqlDataReaders</a:t>
            </a:r>
            <a:endParaRPr lang="en-US" dirty="0"/>
          </a:p>
          <a:p>
            <a:r>
              <a:rPr lang="en-US" dirty="0"/>
              <a:t>Mapper like Dapper</a:t>
            </a:r>
          </a:p>
          <a:p>
            <a:pPr lvl="1"/>
            <a:r>
              <a:rPr lang="en-US" dirty="0"/>
              <a:t>Like above but use Dapper to map to classes</a:t>
            </a:r>
          </a:p>
          <a:p>
            <a:r>
              <a:rPr lang="en-US" dirty="0"/>
              <a:t>ORM like Entity Framework</a:t>
            </a:r>
          </a:p>
          <a:p>
            <a:pPr lvl="1"/>
            <a:r>
              <a:rPr lang="en-US" dirty="0"/>
              <a:t>SQL reuses parametrized queries better</a:t>
            </a:r>
          </a:p>
          <a:p>
            <a:pPr lvl="1"/>
            <a:r>
              <a:rPr lang="en-US" dirty="0"/>
              <a:t>The SQL can be HORRIBLE!  But more reusable</a:t>
            </a:r>
          </a:p>
          <a:p>
            <a:r>
              <a:rPr lang="en-US" dirty="0"/>
              <a:t>Stored Procedures let you update SQL without deploying apps</a:t>
            </a:r>
          </a:p>
          <a:p>
            <a:pPr lvl="1"/>
            <a:r>
              <a:rPr lang="en-US" dirty="0"/>
              <a:t>Adding NOLOCKs</a:t>
            </a:r>
          </a:p>
          <a:p>
            <a:r>
              <a:rPr lang="en-US" b="1" dirty="0"/>
              <a:t>Be consistent and do what you’re best at</a:t>
            </a:r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DE6308C9-6782-485D-BBAC-56C2597B4075}"/>
              </a:ext>
            </a:extLst>
          </p:cNvPr>
          <p:cNvSpPr/>
          <p:nvPr/>
        </p:nvSpPr>
        <p:spPr>
          <a:xfrm rot="2397239">
            <a:off x="9191537" y="2771028"/>
            <a:ext cx="2453139" cy="154936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60087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A6AB-E9A7-4742-B422-A8AC4F58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E3079-2ABD-4C8C-95B4-A700313A8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Minimize TSQL parsing</a:t>
            </a:r>
          </a:p>
          <a:p>
            <a:r>
              <a:rPr lang="en-US" dirty="0"/>
              <a:t>Process sets of data – avoid server-side cursors</a:t>
            </a:r>
          </a:p>
          <a:p>
            <a:r>
              <a:rPr lang="en-US" dirty="0"/>
              <a:t>Don’t reimplement database features</a:t>
            </a:r>
          </a:p>
          <a:p>
            <a:pPr lvl="1"/>
            <a:r>
              <a:rPr lang="en-US" dirty="0"/>
              <a:t>Foreign keys, database integrity, joins, locking, etc.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Unicode vs ASCII</a:t>
            </a:r>
          </a:p>
          <a:p>
            <a:pPr lvl="1"/>
            <a:r>
              <a:rPr lang="en-US" dirty="0"/>
              <a:t>Set a consistent length</a:t>
            </a:r>
          </a:p>
          <a:p>
            <a:pPr lvl="1"/>
            <a:r>
              <a:rPr lang="en-US" dirty="0"/>
              <a:t>Limits SQL Injection</a:t>
            </a:r>
          </a:p>
          <a:p>
            <a:r>
              <a:rPr lang="en-US" dirty="0"/>
              <a:t>Writing SQL in a loop is a bad, bad idea</a:t>
            </a:r>
          </a:p>
          <a:p>
            <a:r>
              <a:rPr lang="en-US" dirty="0"/>
              <a:t>Consider caching frequently used queries</a:t>
            </a:r>
          </a:p>
          <a:p>
            <a:r>
              <a:rPr lang="en-US" dirty="0"/>
              <a:t>Profile applications that have been in production</a:t>
            </a:r>
          </a:p>
        </p:txBody>
      </p:sp>
    </p:spTree>
    <p:extLst>
      <p:ext uri="{BB962C8B-B14F-4D97-AF65-F5344CB8AC3E}">
        <p14:creationId xmlns:p14="http://schemas.microsoft.com/office/powerpoint/2010/main" val="223009942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Faster SQL - KCDC 2018</Template>
  <TotalTime>134</TotalTime>
  <Words>365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Corbel</vt:lpstr>
      <vt:lpstr>Courier New</vt:lpstr>
      <vt:lpstr>Wingdings</vt:lpstr>
      <vt:lpstr>Depth</vt:lpstr>
      <vt:lpstr>Client Application Considerations</vt:lpstr>
      <vt:lpstr>Authentication</vt:lpstr>
      <vt:lpstr>Kerberos</vt:lpstr>
      <vt:lpstr>[Group] Managed Service Accounts</vt:lpstr>
      <vt:lpstr>Connecting to SQL Server</vt:lpstr>
      <vt:lpstr>Getting the data</vt:lpstr>
      <vt:lpstr>Finally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Application Considerations</dc:title>
  <dc:creator>Bill Graziano</dc:creator>
  <cp:lastModifiedBy>Bill Graziano</cp:lastModifiedBy>
  <cp:revision>38</cp:revision>
  <dcterms:created xsi:type="dcterms:W3CDTF">2018-07-06T21:07:31Z</dcterms:created>
  <dcterms:modified xsi:type="dcterms:W3CDTF">2018-07-09T20:23:26Z</dcterms:modified>
</cp:coreProperties>
</file>