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71" r:id="rId5"/>
    <p:sldId id="269" r:id="rId6"/>
    <p:sldId id="27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8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536E5-B61D-4668-A432-DD6E12A830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7C79841-76D6-453E-9D72-03A4659CF823}">
      <dgm:prSet phldrT="[Text]"/>
      <dgm:spPr/>
      <dgm:t>
        <a:bodyPr/>
        <a:lstStyle/>
        <a:p>
          <a:r>
            <a:rPr lang="en-US" dirty="0"/>
            <a:t>Fast SQL</a:t>
          </a:r>
        </a:p>
      </dgm:t>
    </dgm:pt>
    <dgm:pt modelId="{B4437BE5-96CD-402C-A23D-1BB17F4028D6}" type="parTrans" cxnId="{61EB0636-94E5-4D8A-8367-684E24C2E606}">
      <dgm:prSet/>
      <dgm:spPr/>
      <dgm:t>
        <a:bodyPr/>
        <a:lstStyle/>
        <a:p>
          <a:endParaRPr lang="en-US"/>
        </a:p>
      </dgm:t>
    </dgm:pt>
    <dgm:pt modelId="{536DBA60-8A91-4892-BB1B-E766CFE784AF}" type="sibTrans" cxnId="{61EB0636-94E5-4D8A-8367-684E24C2E606}">
      <dgm:prSet/>
      <dgm:spPr/>
      <dgm:t>
        <a:bodyPr/>
        <a:lstStyle/>
        <a:p>
          <a:endParaRPr lang="en-US"/>
        </a:p>
      </dgm:t>
    </dgm:pt>
    <dgm:pt modelId="{9D630EE7-7648-4481-91EA-AFAF09732BB6}">
      <dgm:prSet phldrT="[Text]"/>
      <dgm:spPr/>
      <dgm:t>
        <a:bodyPr/>
        <a:lstStyle/>
        <a:p>
          <a:r>
            <a:rPr lang="en-US" dirty="0"/>
            <a:t>SQL Architecture</a:t>
          </a:r>
        </a:p>
      </dgm:t>
    </dgm:pt>
    <dgm:pt modelId="{81767C91-4CDD-4A8B-BE7C-1F5D6D196B92}" type="parTrans" cxnId="{7BD03E51-0614-4150-B3CC-FA9A49D97D5E}">
      <dgm:prSet/>
      <dgm:spPr/>
      <dgm:t>
        <a:bodyPr/>
        <a:lstStyle/>
        <a:p>
          <a:endParaRPr lang="en-US"/>
        </a:p>
      </dgm:t>
    </dgm:pt>
    <dgm:pt modelId="{DA79601B-5668-418F-A7A7-8C9CDF39C1BE}" type="sibTrans" cxnId="{7BD03E51-0614-4150-B3CC-FA9A49D97D5E}">
      <dgm:prSet/>
      <dgm:spPr/>
      <dgm:t>
        <a:bodyPr/>
        <a:lstStyle/>
        <a:p>
          <a:endParaRPr lang="en-US"/>
        </a:p>
      </dgm:t>
    </dgm:pt>
    <dgm:pt modelId="{E09C353F-E58C-48C7-B5DF-F7879A77ADA1}">
      <dgm:prSet phldrT="[Text]"/>
      <dgm:spPr/>
      <dgm:t>
        <a:bodyPr/>
        <a:lstStyle/>
        <a:p>
          <a:r>
            <a:rPr lang="en-US" dirty="0"/>
            <a:t>Client Applications</a:t>
          </a:r>
        </a:p>
      </dgm:t>
    </dgm:pt>
    <dgm:pt modelId="{D02DF5C9-3888-4E90-A45E-D2B28B0EA193}" type="parTrans" cxnId="{164518B0-0FA9-40B7-B51B-DADEAC24AFA1}">
      <dgm:prSet/>
      <dgm:spPr/>
      <dgm:t>
        <a:bodyPr/>
        <a:lstStyle/>
        <a:p>
          <a:endParaRPr lang="en-US"/>
        </a:p>
      </dgm:t>
    </dgm:pt>
    <dgm:pt modelId="{A2528ED8-CED5-4823-873F-CD546399189E}" type="sibTrans" cxnId="{164518B0-0FA9-40B7-B51B-DADEAC24AFA1}">
      <dgm:prSet/>
      <dgm:spPr/>
      <dgm:t>
        <a:bodyPr/>
        <a:lstStyle/>
        <a:p>
          <a:endParaRPr lang="en-US"/>
        </a:p>
      </dgm:t>
    </dgm:pt>
    <dgm:pt modelId="{74ECDD89-A9FE-4A1B-8DC7-D5356390FED4}" type="pres">
      <dgm:prSet presAssocID="{8D1536E5-B61D-4668-A432-DD6E12A83089}" presName="CompostProcess" presStyleCnt="0">
        <dgm:presLayoutVars>
          <dgm:dir/>
          <dgm:resizeHandles val="exact"/>
        </dgm:presLayoutVars>
      </dgm:prSet>
      <dgm:spPr/>
    </dgm:pt>
    <dgm:pt modelId="{ABF0D1E8-A511-4909-973D-8E71FB7F8C46}" type="pres">
      <dgm:prSet presAssocID="{8D1536E5-B61D-4668-A432-DD6E12A83089}" presName="arrow" presStyleLbl="bgShp" presStyleIdx="0" presStyleCnt="1"/>
      <dgm:spPr/>
    </dgm:pt>
    <dgm:pt modelId="{6543915F-ABD8-4A91-8538-893BBF900F37}" type="pres">
      <dgm:prSet presAssocID="{8D1536E5-B61D-4668-A432-DD6E12A83089}" presName="linearProcess" presStyleCnt="0"/>
      <dgm:spPr/>
    </dgm:pt>
    <dgm:pt modelId="{7B245829-FF9A-4E7E-B733-372EAEB93594}" type="pres">
      <dgm:prSet presAssocID="{97C79841-76D6-453E-9D72-03A4659CF823}" presName="textNode" presStyleLbl="node1" presStyleIdx="0" presStyleCnt="3">
        <dgm:presLayoutVars>
          <dgm:bulletEnabled val="1"/>
        </dgm:presLayoutVars>
      </dgm:prSet>
      <dgm:spPr/>
    </dgm:pt>
    <dgm:pt modelId="{DA3584A6-F72A-4A6C-911A-FA3050E175A8}" type="pres">
      <dgm:prSet presAssocID="{536DBA60-8A91-4892-BB1B-E766CFE784AF}" presName="sibTrans" presStyleCnt="0"/>
      <dgm:spPr/>
    </dgm:pt>
    <dgm:pt modelId="{7D63F1BA-4BB3-45B6-9229-C65E8254F5B4}" type="pres">
      <dgm:prSet presAssocID="{9D630EE7-7648-4481-91EA-AFAF09732BB6}" presName="textNode" presStyleLbl="node1" presStyleIdx="1" presStyleCnt="3">
        <dgm:presLayoutVars>
          <dgm:bulletEnabled val="1"/>
        </dgm:presLayoutVars>
      </dgm:prSet>
      <dgm:spPr/>
    </dgm:pt>
    <dgm:pt modelId="{367AD82F-1ABE-4DE4-84D9-BF746C686D50}" type="pres">
      <dgm:prSet presAssocID="{DA79601B-5668-418F-A7A7-8C9CDF39C1BE}" presName="sibTrans" presStyleCnt="0"/>
      <dgm:spPr/>
    </dgm:pt>
    <dgm:pt modelId="{941079E1-DDEA-4895-8CBA-5B9B62DB99B4}" type="pres">
      <dgm:prSet presAssocID="{E09C353F-E58C-48C7-B5DF-F7879A77ADA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9AACC34-33BB-48E8-8BBF-E648DE96C3EA}" type="presOf" srcId="{9D630EE7-7648-4481-91EA-AFAF09732BB6}" destId="{7D63F1BA-4BB3-45B6-9229-C65E8254F5B4}" srcOrd="0" destOrd="0" presId="urn:microsoft.com/office/officeart/2005/8/layout/hProcess9"/>
    <dgm:cxn modelId="{61EB0636-94E5-4D8A-8367-684E24C2E606}" srcId="{8D1536E5-B61D-4668-A432-DD6E12A83089}" destId="{97C79841-76D6-453E-9D72-03A4659CF823}" srcOrd="0" destOrd="0" parTransId="{B4437BE5-96CD-402C-A23D-1BB17F4028D6}" sibTransId="{536DBA60-8A91-4892-BB1B-E766CFE784AF}"/>
    <dgm:cxn modelId="{AEDFEE42-B6EE-4493-B121-ACF5C8F8371C}" type="presOf" srcId="{E09C353F-E58C-48C7-B5DF-F7879A77ADA1}" destId="{941079E1-DDEA-4895-8CBA-5B9B62DB99B4}" srcOrd="0" destOrd="0" presId="urn:microsoft.com/office/officeart/2005/8/layout/hProcess9"/>
    <dgm:cxn modelId="{43AE5246-947D-4516-98CD-401F0B05685F}" type="presOf" srcId="{8D1536E5-B61D-4668-A432-DD6E12A83089}" destId="{74ECDD89-A9FE-4A1B-8DC7-D5356390FED4}" srcOrd="0" destOrd="0" presId="urn:microsoft.com/office/officeart/2005/8/layout/hProcess9"/>
    <dgm:cxn modelId="{7BD03E51-0614-4150-B3CC-FA9A49D97D5E}" srcId="{8D1536E5-B61D-4668-A432-DD6E12A83089}" destId="{9D630EE7-7648-4481-91EA-AFAF09732BB6}" srcOrd="1" destOrd="0" parTransId="{81767C91-4CDD-4A8B-BE7C-1F5D6D196B92}" sibTransId="{DA79601B-5668-418F-A7A7-8C9CDF39C1BE}"/>
    <dgm:cxn modelId="{164518B0-0FA9-40B7-B51B-DADEAC24AFA1}" srcId="{8D1536E5-B61D-4668-A432-DD6E12A83089}" destId="{E09C353F-E58C-48C7-B5DF-F7879A77ADA1}" srcOrd="2" destOrd="0" parTransId="{D02DF5C9-3888-4E90-A45E-D2B28B0EA193}" sibTransId="{A2528ED8-CED5-4823-873F-CD546399189E}"/>
    <dgm:cxn modelId="{A6FD23D4-B64D-40B2-BBB0-C31C48468A28}" type="presOf" srcId="{97C79841-76D6-453E-9D72-03A4659CF823}" destId="{7B245829-FF9A-4E7E-B733-372EAEB93594}" srcOrd="0" destOrd="0" presId="urn:microsoft.com/office/officeart/2005/8/layout/hProcess9"/>
    <dgm:cxn modelId="{C76BDAC9-0D12-4454-852F-ABA7F43A823F}" type="presParOf" srcId="{74ECDD89-A9FE-4A1B-8DC7-D5356390FED4}" destId="{ABF0D1E8-A511-4909-973D-8E71FB7F8C46}" srcOrd="0" destOrd="0" presId="urn:microsoft.com/office/officeart/2005/8/layout/hProcess9"/>
    <dgm:cxn modelId="{5FB4B695-1B07-47B3-AD8E-2B26E86B5E4D}" type="presParOf" srcId="{74ECDD89-A9FE-4A1B-8DC7-D5356390FED4}" destId="{6543915F-ABD8-4A91-8538-893BBF900F37}" srcOrd="1" destOrd="0" presId="urn:microsoft.com/office/officeart/2005/8/layout/hProcess9"/>
    <dgm:cxn modelId="{FC5E8335-0E8F-4039-8121-2914D040F761}" type="presParOf" srcId="{6543915F-ABD8-4A91-8538-893BBF900F37}" destId="{7B245829-FF9A-4E7E-B733-372EAEB93594}" srcOrd="0" destOrd="0" presId="urn:microsoft.com/office/officeart/2005/8/layout/hProcess9"/>
    <dgm:cxn modelId="{3475EBC3-FDA5-4FF5-BD8B-D9329FD0D784}" type="presParOf" srcId="{6543915F-ABD8-4A91-8538-893BBF900F37}" destId="{DA3584A6-F72A-4A6C-911A-FA3050E175A8}" srcOrd="1" destOrd="0" presId="urn:microsoft.com/office/officeart/2005/8/layout/hProcess9"/>
    <dgm:cxn modelId="{0089285C-DEA4-4865-8036-D6FEB556BBCB}" type="presParOf" srcId="{6543915F-ABD8-4A91-8538-893BBF900F37}" destId="{7D63F1BA-4BB3-45B6-9229-C65E8254F5B4}" srcOrd="2" destOrd="0" presId="urn:microsoft.com/office/officeart/2005/8/layout/hProcess9"/>
    <dgm:cxn modelId="{10BB5F97-7C40-458D-A909-AA393008DA2C}" type="presParOf" srcId="{6543915F-ABD8-4A91-8538-893BBF900F37}" destId="{367AD82F-1ABE-4DE4-84D9-BF746C686D50}" srcOrd="3" destOrd="0" presId="urn:microsoft.com/office/officeart/2005/8/layout/hProcess9"/>
    <dgm:cxn modelId="{117EFDA0-FD1C-429C-8F95-3D61DF6A91AA}" type="presParOf" srcId="{6543915F-ABD8-4A91-8538-893BBF900F37}" destId="{941079E1-DDEA-4895-8CBA-5B9B62DB99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D1E8-A511-4909-973D-8E71FB7F8C46}">
      <dsp:nvSpPr>
        <dsp:cNvPr id="0" name=""/>
        <dsp:cNvSpPr/>
      </dsp:nvSpPr>
      <dsp:spPr>
        <a:xfrm>
          <a:off x="788669" y="0"/>
          <a:ext cx="8938260" cy="427138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5829-FF9A-4E7E-B733-372EAEB93594}">
      <dsp:nvSpPr>
        <dsp:cNvPr id="0" name=""/>
        <dsp:cNvSpPr/>
      </dsp:nvSpPr>
      <dsp:spPr>
        <a:xfrm>
          <a:off x="3111" y="1281414"/>
          <a:ext cx="3338648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Fast SQL</a:t>
          </a:r>
        </a:p>
      </dsp:txBody>
      <dsp:txXfrm>
        <a:off x="86516" y="1364819"/>
        <a:ext cx="3171838" cy="1541743"/>
      </dsp:txXfrm>
    </dsp:sp>
    <dsp:sp modelId="{7D63F1BA-4BB3-45B6-9229-C65E8254F5B4}">
      <dsp:nvSpPr>
        <dsp:cNvPr id="0" name=""/>
        <dsp:cNvSpPr/>
      </dsp:nvSpPr>
      <dsp:spPr>
        <a:xfrm>
          <a:off x="3588475" y="1281414"/>
          <a:ext cx="3338648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Architecture</a:t>
          </a:r>
        </a:p>
      </dsp:txBody>
      <dsp:txXfrm>
        <a:off x="3671880" y="1364819"/>
        <a:ext cx="3171838" cy="1541743"/>
      </dsp:txXfrm>
    </dsp:sp>
    <dsp:sp modelId="{941079E1-DDEA-4895-8CBA-5B9B62DB99B4}">
      <dsp:nvSpPr>
        <dsp:cNvPr id="0" name=""/>
        <dsp:cNvSpPr/>
      </dsp:nvSpPr>
      <dsp:spPr>
        <a:xfrm>
          <a:off x="7173840" y="1281414"/>
          <a:ext cx="3338648" cy="1708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Client Applications</a:t>
          </a:r>
        </a:p>
      </dsp:txBody>
      <dsp:txXfrm>
        <a:off x="7257245" y="1364819"/>
        <a:ext cx="3171838" cy="1541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C798-A52C-4E11-BB13-FB77F769131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45A7-EB71-4A13-9C68-9F5A7154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37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222F-F370-4F76-8FBF-EDB8362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9D1768-C11C-4443-9825-7B40486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/>
              <a:t>asfasfasdfasddf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762D5-18FE-427C-98F6-78FA7C3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err="1"/>
              <a:t>asfasfasdfasddf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jpe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70A-32A0-4AFE-BEE9-D2FF9D34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10176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Better </a:t>
            </a:r>
            <a:br>
              <a:rPr lang="en-US" dirty="0"/>
            </a:br>
            <a:r>
              <a:rPr lang="en-US" dirty="0"/>
              <a:t>SQL Server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C59E-BDBA-4B8C-BC45-B06D328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1543191"/>
            <a:ext cx="9144000" cy="754025"/>
          </a:xfrm>
        </p:spPr>
        <p:txBody>
          <a:bodyPr>
            <a:normAutofit/>
          </a:bodyPr>
          <a:lstStyle/>
          <a:p>
            <a:r>
              <a:rPr lang="en-US" sz="3200" dirty="0"/>
              <a:t>Bill Graziano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8D9957-C121-4BDD-91FE-C042CA6F551D}"/>
              </a:ext>
            </a:extLst>
          </p:cNvPr>
          <p:cNvSpPr txBox="1">
            <a:spLocks/>
          </p:cNvSpPr>
          <p:nvPr/>
        </p:nvSpPr>
        <p:spPr>
          <a:xfrm>
            <a:off x="2209799" y="161505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9A127-F096-462D-A7C0-1C49F43C5A74}"/>
              </a:ext>
            </a:extLst>
          </p:cNvPr>
          <p:cNvSpPr txBox="1">
            <a:spLocks/>
          </p:cNvSpPr>
          <p:nvPr/>
        </p:nvSpPr>
        <p:spPr>
          <a:xfrm>
            <a:off x="2209799" y="1471326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Graziano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DBA for 15 years</a:t>
            </a:r>
          </a:p>
          <a:p>
            <a:pPr lvl="1"/>
            <a:r>
              <a:rPr lang="en-US" dirty="0"/>
              <a:t>As a consultant, experienced a broad variety of applications</a:t>
            </a:r>
          </a:p>
          <a:p>
            <a:pPr lvl="1"/>
            <a:r>
              <a:rPr lang="en-US" dirty="0"/>
              <a:t>Database Administrator as several sites hosting OLTP systems</a:t>
            </a:r>
          </a:p>
          <a:p>
            <a:r>
              <a:rPr lang="en-US" dirty="0"/>
              <a:t>Former President of PASS</a:t>
            </a:r>
          </a:p>
          <a:p>
            <a:r>
              <a:rPr lang="en-US" dirty="0"/>
              <a:t>Author of </a:t>
            </a:r>
            <a:r>
              <a:rPr lang="en-US" dirty="0" err="1"/>
              <a:t>ClearTrace</a:t>
            </a:r>
            <a:r>
              <a:rPr lang="en-US" dirty="0"/>
              <a:t>, a tool to analyze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BillGraziano\Documents\scaleSQL\Graphics\Working\ScaleSQL logo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87" y="4296810"/>
            <a:ext cx="4246981" cy="101035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0000" y="4411351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billg@scalesql.com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C46E-4C7B-4ABA-8EBB-E72BD7651806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372956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315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807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6093" y="2207743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996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176997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848" y="5514516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4" y="4300549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703" y="666496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768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569" y="712604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005" y="4693966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185" y="2864117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5" y="3478907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161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67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607" y="5195218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234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481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418" y="4666979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179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072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072" y="5647199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186" y="5740188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988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476" y="6116306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50966" y="6262915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314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7CF77D2-3E6F-4B3D-8F58-72064E18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25758"/>
              </p:ext>
            </p:extLst>
          </p:nvPr>
        </p:nvGraphicFramePr>
        <p:xfrm>
          <a:off x="838200" y="1636713"/>
          <a:ext cx="10515600" cy="427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8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859-77B1-4167-B361-2B3E9404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3998101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Writing Faster SQL </a:t>
            </a:r>
          </a:p>
          <a:p>
            <a:pPr lvl="1"/>
            <a:r>
              <a:rPr lang="en-US" dirty="0"/>
              <a:t>Reading query plans, sarge-ability, type mismatches, indexing</a:t>
            </a:r>
          </a:p>
          <a:p>
            <a:r>
              <a:rPr lang="en-US" dirty="0"/>
              <a:t>Reusing Query Plans</a:t>
            </a:r>
          </a:p>
          <a:p>
            <a:pPr lvl="1"/>
            <a:r>
              <a:rPr lang="en-US" dirty="0"/>
              <a:t>Parameterization, memory usage, parameter sniffing, optional parameters, statistics</a:t>
            </a:r>
          </a:p>
          <a:p>
            <a:r>
              <a:rPr lang="en-US" dirty="0"/>
              <a:t>TSQL Architecture</a:t>
            </a:r>
          </a:p>
          <a:p>
            <a:pPr lvl="1"/>
            <a:r>
              <a:rPr lang="en-US" dirty="0"/>
              <a:t>Errors, transactions, temp tables, deleting, OUTPUT</a:t>
            </a:r>
          </a:p>
          <a:p>
            <a:endParaRPr lang="en-US" dirty="0"/>
          </a:p>
          <a:p>
            <a:r>
              <a:rPr lang="en-US" dirty="0"/>
              <a:t>Design Tips</a:t>
            </a:r>
          </a:p>
          <a:p>
            <a:pPr lvl="1"/>
            <a:r>
              <a:rPr lang="en-US" dirty="0"/>
              <a:t>Column-store, naming, table design, schema changes</a:t>
            </a:r>
          </a:p>
          <a:p>
            <a:r>
              <a:rPr lang="en-US" dirty="0"/>
              <a:t>Client Applications</a:t>
            </a:r>
          </a:p>
          <a:p>
            <a:pPr lvl="1"/>
            <a:r>
              <a:rPr lang="en-US" dirty="0"/>
              <a:t>Authentication, Connecting to SQL, Handling data, ORMs</a:t>
            </a:r>
          </a:p>
          <a:p>
            <a:r>
              <a:rPr lang="en-US" dirty="0"/>
              <a:t>New TSQL Features</a:t>
            </a:r>
          </a:p>
          <a:p>
            <a:pPr lvl="1"/>
            <a:r>
              <a:rPr lang="en-US" dirty="0"/>
              <a:t>DROP &amp; CREATE, splitting strings, formatting, sequences, temporal 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22990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73-86A3-4D76-B2B6-0F44268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198-43D3-4BC9-A7BD-AFD4E7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9"/>
            <a:ext cx="11129010" cy="4271208"/>
          </a:xfrm>
        </p:spPr>
        <p:txBody>
          <a:bodyPr/>
          <a:lstStyle/>
          <a:p>
            <a:r>
              <a:rPr lang="en-US" dirty="0"/>
              <a:t>github.com/Microsoft/</a:t>
            </a:r>
            <a:r>
              <a:rPr lang="en-US" dirty="0" err="1"/>
              <a:t>sql</a:t>
            </a:r>
            <a:r>
              <a:rPr lang="en-US" dirty="0"/>
              <a:t>-server-samples/releases/tag/</a:t>
            </a:r>
            <a:r>
              <a:rPr lang="en-US" dirty="0" err="1"/>
              <a:t>adventureworks</a:t>
            </a:r>
            <a:endParaRPr lang="en-US" dirty="0"/>
          </a:p>
          <a:p>
            <a:pPr lvl="1"/>
            <a:r>
              <a:rPr lang="en-US" dirty="0"/>
              <a:t>AdventureWorks2016.BAK (47 MB)</a:t>
            </a:r>
          </a:p>
          <a:p>
            <a:pPr lvl="1"/>
            <a:r>
              <a:rPr lang="en-US"/>
              <a:t>AdventureWorksDW2016</a:t>
            </a:r>
            <a:r>
              <a:rPr lang="en-US" dirty="0"/>
              <a:t>_EXT (883 MB)</a:t>
            </a:r>
          </a:p>
          <a:p>
            <a:pPr lvl="2"/>
            <a:r>
              <a:rPr lang="en-US" dirty="0"/>
              <a:t>You probably don’t need this</a:t>
            </a:r>
          </a:p>
          <a:p>
            <a:r>
              <a:rPr lang="en-US" dirty="0"/>
              <a:t>All samples use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Visual Studio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E57B-6514-47DC-A3C9-54AE16483A1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53585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960000" cy="4351338"/>
          </a:xfrm>
        </p:spPr>
        <p:txBody>
          <a:bodyPr/>
          <a:lstStyle/>
          <a:p>
            <a:r>
              <a:rPr lang="en-US" dirty="0"/>
              <a:t>Free tool to analyze query performance</a:t>
            </a:r>
          </a:p>
          <a:p>
            <a:r>
              <a:rPr lang="en-US" dirty="0"/>
              <a:t>Groups like statements together</a:t>
            </a:r>
          </a:p>
          <a:p>
            <a:r>
              <a:rPr lang="en-US" dirty="0"/>
              <a:t>Easy reporting by CPU or disk usage</a:t>
            </a:r>
          </a:p>
          <a:p>
            <a:r>
              <a:rPr lang="en-US" dirty="0"/>
              <a:t>Quickly identify problem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665" y="4718850"/>
            <a:ext cx="612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www.scalesql.com/cleartrace</a:t>
            </a:r>
          </a:p>
        </p:txBody>
      </p:sp>
      <p:pic>
        <p:nvPicPr>
          <p:cNvPr id="3074" name="Picture 2" descr="http://www.scalesql.com/cleartrace/C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7" y="554745"/>
            <a:ext cx="6779511" cy="39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7D2B-4185-4700-B139-14CD3EA9390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63819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065137" cy="4351338"/>
          </a:xfrm>
        </p:spPr>
        <p:txBody>
          <a:bodyPr/>
          <a:lstStyle/>
          <a:p>
            <a:r>
              <a:rPr lang="en-US" dirty="0"/>
              <a:t>Free SQL Server monitoring utility</a:t>
            </a:r>
          </a:p>
          <a:p>
            <a:r>
              <a:rPr lang="en-US" dirty="0"/>
              <a:t>Agent-less and easy to install</a:t>
            </a:r>
          </a:p>
          <a:p>
            <a:r>
              <a:rPr lang="en-US" dirty="0"/>
              <a:t>Capture CPU, disk, and waits</a:t>
            </a:r>
          </a:p>
          <a:p>
            <a:r>
              <a:rPr lang="en-US" dirty="0"/>
              <a:t>Answers “Was it </a:t>
            </a:r>
            <a:r>
              <a:rPr lang="en-US"/>
              <a:t>SQL Server?”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621001"/>
            <a:ext cx="6463430" cy="418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278" y="5059617"/>
            <a:ext cx="588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www.scalesql.com/isitsql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4BA-6E4B-463B-9E0C-018BC207AAD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43112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37</TotalTime>
  <Words>302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Writing Better  SQL Server Applications</vt:lpstr>
      <vt:lpstr>Bill Graziano</vt:lpstr>
      <vt:lpstr>PowerPoint Presentation</vt:lpstr>
      <vt:lpstr>Agenda</vt:lpstr>
      <vt:lpstr>Agenda</vt:lpstr>
      <vt:lpstr>Databases</vt:lpstr>
      <vt:lpstr>ClearTrace</vt:lpstr>
      <vt:lpstr>Is It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 SQL Server Applications</dc:title>
  <dc:creator>Bill Graziano</dc:creator>
  <cp:lastModifiedBy>Bill Graziano</cp:lastModifiedBy>
  <cp:revision>7</cp:revision>
  <dcterms:created xsi:type="dcterms:W3CDTF">2018-07-10T00:33:54Z</dcterms:created>
  <dcterms:modified xsi:type="dcterms:W3CDTF">2018-07-10T13:38:07Z</dcterms:modified>
</cp:coreProperties>
</file>