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6" r:id="rId3"/>
    <p:sldId id="270" r:id="rId4"/>
    <p:sldId id="262" r:id="rId5"/>
    <p:sldId id="272" r:id="rId6"/>
    <p:sldId id="275" r:id="rId7"/>
    <p:sldId id="276" r:id="rId8"/>
    <p:sldId id="257" r:id="rId9"/>
    <p:sldId id="265" r:id="rId10"/>
    <p:sldId id="282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 autoAdjust="0"/>
    <p:restoredTop sz="86475" autoAdjust="0"/>
  </p:normalViewPr>
  <p:slideViewPr>
    <p:cSldViewPr showGuides="1">
      <p:cViewPr varScale="1">
        <p:scale>
          <a:sx n="78" d="100"/>
          <a:sy n="78" d="100"/>
        </p:scale>
        <p:origin x="13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F3AF27D-9AB3-4E98-991D-DDD0770C3FA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C2468D-2EB0-4165-AF85-9596682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5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714DAA-9405-440B-AFF6-56FC2A8284E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C194AB-FD3C-4E8B-946C-B8ECE0D1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have reviewed a query plan?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STATS 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2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21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6889"/>
            <a:ext cx="7886700" cy="485598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4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36889"/>
            <a:ext cx="767535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2958E2-F537-4BC2-99E6-BDAF95D803B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3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74320" indent="-27432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4864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2296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6012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23444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/>
              <a:t>Writing Faster SQL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41F448D-1810-4D09-9306-3615AE791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1589" y="3962400"/>
            <a:ext cx="394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billg@scaleSQL.com</a:t>
            </a:r>
          </a:p>
        </p:txBody>
      </p:sp>
      <p:pic>
        <p:nvPicPr>
          <p:cNvPr id="5" name="Picture 2" descr="C:\Users\BillGraziano\Documents\scaleSQL\Graphics\ScaleSQL logo files\ScaleSQL logo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6" y="4953000"/>
            <a:ext cx="288272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 numCol="2">
            <a:noAutofit/>
          </a:bodyPr>
          <a:lstStyle/>
          <a:p>
            <a:r>
              <a:rPr lang="en-US" sz="2800" dirty="0"/>
              <a:t>Indexes!</a:t>
            </a:r>
          </a:p>
          <a:p>
            <a:r>
              <a:rPr lang="en-US" sz="2800" dirty="0" err="1"/>
              <a:t>Sargability</a:t>
            </a:r>
            <a:endParaRPr lang="en-US" sz="2800" dirty="0"/>
          </a:p>
          <a:p>
            <a:r>
              <a:rPr lang="en-US" sz="2800" dirty="0"/>
              <a:t>What to Index</a:t>
            </a:r>
          </a:p>
          <a:p>
            <a:r>
              <a:rPr lang="en-US" sz="2800" dirty="0"/>
              <a:t>Including Columns</a:t>
            </a:r>
          </a:p>
          <a:p>
            <a:r>
              <a:rPr lang="en-US" sz="2800" dirty="0"/>
              <a:t>Filtering Indexes</a:t>
            </a:r>
          </a:p>
          <a:p>
            <a:r>
              <a:rPr lang="en-US" sz="2800" dirty="0"/>
              <a:t>Indexing Tips</a:t>
            </a:r>
          </a:p>
          <a:p>
            <a:r>
              <a:rPr lang="en-US" sz="2800" dirty="0"/>
              <a:t>Matching Data Types</a:t>
            </a:r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41F817F6-882C-45BA-9B5E-1D0EBA75E15D}"/>
              </a:ext>
            </a:extLst>
          </p:cNvPr>
          <p:cNvSpPr/>
          <p:nvPr/>
        </p:nvSpPr>
        <p:spPr>
          <a:xfrm>
            <a:off x="3962400" y="914400"/>
            <a:ext cx="4552950" cy="4267200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Lots demos</a:t>
            </a:r>
          </a:p>
          <a:p>
            <a:pPr algn="ctr"/>
            <a:r>
              <a:rPr lang="en-US" sz="2000" dirty="0"/>
              <a:t>Lots of indexes</a:t>
            </a:r>
          </a:p>
          <a:p>
            <a:pPr algn="ctr"/>
            <a:r>
              <a:rPr lang="en-US" sz="2000" dirty="0"/>
              <a:t>Lots of WHERE clause</a:t>
            </a:r>
          </a:p>
          <a:p>
            <a:pPr algn="ctr"/>
            <a:r>
              <a:rPr lang="en-US" sz="2000" dirty="0"/>
              <a:t>Not to many slides</a:t>
            </a:r>
          </a:p>
        </p:txBody>
      </p:sp>
    </p:spTree>
    <p:extLst>
      <p:ext uri="{BB962C8B-B14F-4D97-AF65-F5344CB8AC3E}">
        <p14:creationId xmlns:p14="http://schemas.microsoft.com/office/powerpoint/2010/main" val="11966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“SARGABILITY”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SalesOrderID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Sales.SalesOrderHeader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	YEAR(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) = 2012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AND		MONTH(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) = 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SalesOrderID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Sales.SalesOrderHeader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BETWEEN '7/1/2012' AND '7/31/2012'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GO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BA899114-6FD7-496A-A52F-F8E935521F30}"/>
              </a:ext>
            </a:extLst>
          </p:cNvPr>
          <p:cNvSpPr/>
          <p:nvPr/>
        </p:nvSpPr>
        <p:spPr>
          <a:xfrm rot="1816144">
            <a:off x="6204598" y="133764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35164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209800"/>
            <a:ext cx="7239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exec </a:t>
            </a:r>
            <a:r>
              <a:rPr lang="en-US" sz="1600" dirty="0" err="1">
                <a:latin typeface="Lucida Console" pitchFamily="49" charset="0"/>
              </a:rPr>
              <a:t>sp_executesql</a:t>
            </a:r>
            <a:r>
              <a:rPr lang="en-US" sz="1600" dirty="0">
                <a:latin typeface="Lucida Console" pitchFamily="49" charset="0"/>
              </a:rPr>
              <a:t> N'SELECT * FROM </a:t>
            </a:r>
            <a:r>
              <a:rPr lang="en-US" sz="1600" dirty="0" err="1">
                <a:latin typeface="Lucida Console" pitchFamily="49" charset="0"/>
              </a:rPr>
              <a:t>dbo.EmailLoad</a:t>
            </a:r>
            <a:r>
              <a:rPr lang="en-US" sz="1600" dirty="0">
                <a:latin typeface="Lucida Console" pitchFamily="49" charset="0"/>
              </a:rPr>
              <a:t> </a:t>
            </a:r>
          </a:p>
          <a:p>
            <a:r>
              <a:rPr lang="en-US" sz="1600" dirty="0">
                <a:latin typeface="Lucida Console" pitchFamily="49" charset="0"/>
              </a:rPr>
              <a:t>WHERE </a:t>
            </a:r>
            <a:r>
              <a:rPr lang="en-US" sz="1600" dirty="0" err="1">
                <a:latin typeface="Lucida Console" pitchFamily="49" charset="0"/>
              </a:rPr>
              <a:t>EmailAddress</a:t>
            </a:r>
            <a:r>
              <a:rPr lang="en-US" sz="1600" dirty="0">
                <a:latin typeface="Lucida Console" pitchFamily="49" charset="0"/>
              </a:rPr>
              <a:t> = @Email',</a:t>
            </a:r>
          </a:p>
          <a:p>
            <a:r>
              <a:rPr lang="en-US" sz="1600" dirty="0" err="1">
                <a:latin typeface="Lucida Console" pitchFamily="49" charset="0"/>
              </a:rPr>
              <a:t>N'@Email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b="1" dirty="0" err="1">
                <a:latin typeface="Lucida Console" pitchFamily="49" charset="0"/>
              </a:rPr>
              <a:t>nvarchar</a:t>
            </a:r>
            <a:r>
              <a:rPr lang="en-US" sz="1600" b="1" dirty="0">
                <a:latin typeface="Lucida Console" pitchFamily="49" charset="0"/>
              </a:rPr>
              <a:t>(14)</a:t>
            </a:r>
            <a:r>
              <a:rPr lang="en-US" sz="1600" dirty="0">
                <a:latin typeface="Lucida Console" pitchFamily="49" charset="0"/>
              </a:rPr>
              <a:t>', </a:t>
            </a:r>
          </a:p>
          <a:p>
            <a:r>
              <a:rPr lang="en-US" sz="1600" dirty="0">
                <a:latin typeface="Lucida Console" pitchFamily="49" charset="0"/>
              </a:rPr>
              <a:t>@Email=</a:t>
            </a:r>
            <a:r>
              <a:rPr lang="en-US" sz="1600" dirty="0" err="1">
                <a:latin typeface="Lucida Console" pitchFamily="49" charset="0"/>
              </a:rPr>
              <a:t>N'MyEmailAddress</a:t>
            </a:r>
            <a:r>
              <a:rPr lang="en-US" sz="1600" dirty="0">
                <a:latin typeface="Lucida Console" pitchFamily="49" charset="0"/>
              </a:rPr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79" y="403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Console" pitchFamily="49" charset="0"/>
              </a:rPr>
              <a:t>cmd2.Parameters.Add("Email", </a:t>
            </a:r>
            <a:r>
              <a:rPr lang="en-US" dirty="0" err="1">
                <a:latin typeface="Lucida Console" pitchFamily="49" charset="0"/>
              </a:rPr>
              <a:t>SqlDbType.VarChar</a:t>
            </a:r>
            <a:r>
              <a:rPr lang="en-US" dirty="0">
                <a:latin typeface="Lucida Console" pitchFamily="49" charset="0"/>
              </a:rPr>
              <a:t>, 128).Value = "</a:t>
            </a:r>
            <a:r>
              <a:rPr lang="en-US" dirty="0" err="1">
                <a:latin typeface="Lucida Console" pitchFamily="49" charset="0"/>
              </a:rPr>
              <a:t>MyEmailAddress</a:t>
            </a:r>
            <a:r>
              <a:rPr lang="en-US" dirty="0">
                <a:latin typeface="Lucida Console" pitchFamily="49" charset="0"/>
              </a:rPr>
              <a:t>";</a:t>
            </a:r>
          </a:p>
          <a:p>
            <a:pPr algn="ctr"/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Console" pitchFamily="49" charset="0"/>
              </a:rPr>
              <a:t>cmd1.Parameters.AddWithValue("Email", "</a:t>
            </a:r>
            <a:r>
              <a:rPr lang="en-US" dirty="0" err="1">
                <a:latin typeface="Lucida Console" pitchFamily="49" charset="0"/>
              </a:rPr>
              <a:t>MyEmailAddress</a:t>
            </a:r>
            <a:r>
              <a:rPr lang="en-US" dirty="0">
                <a:latin typeface="Lucida Console" pitchFamily="49" charset="0"/>
              </a:rPr>
              <a:t>");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3009900" y="1609870"/>
            <a:ext cx="3124200" cy="1880400"/>
          </a:xfrm>
          <a:prstGeom prst="noSmoking">
            <a:avLst/>
          </a:prstGeom>
          <a:solidFill>
            <a:schemeClr val="accent2">
              <a:alpha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4805809"/>
            <a:ext cx="7239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exec </a:t>
            </a:r>
            <a:r>
              <a:rPr lang="en-US" sz="1600" dirty="0" err="1">
                <a:latin typeface="Lucida Console" pitchFamily="49" charset="0"/>
              </a:rPr>
              <a:t>sp_executesql</a:t>
            </a:r>
            <a:r>
              <a:rPr lang="en-US" sz="1600" dirty="0">
                <a:latin typeface="Lucida Console" pitchFamily="49" charset="0"/>
              </a:rPr>
              <a:t> N'SELECT * FROM </a:t>
            </a:r>
            <a:r>
              <a:rPr lang="en-US" sz="1600" dirty="0" err="1">
                <a:latin typeface="Lucida Console" pitchFamily="49" charset="0"/>
              </a:rPr>
              <a:t>dbo.EmailLoad</a:t>
            </a:r>
            <a:r>
              <a:rPr lang="en-US" sz="1600" dirty="0">
                <a:latin typeface="Lucida Console" pitchFamily="49" charset="0"/>
              </a:rPr>
              <a:t> </a:t>
            </a:r>
          </a:p>
          <a:p>
            <a:r>
              <a:rPr lang="en-US" sz="1600" dirty="0">
                <a:latin typeface="Lucida Console" pitchFamily="49" charset="0"/>
              </a:rPr>
              <a:t>WHERE </a:t>
            </a:r>
            <a:r>
              <a:rPr lang="en-US" sz="1600" dirty="0" err="1">
                <a:latin typeface="Lucida Console" pitchFamily="49" charset="0"/>
              </a:rPr>
              <a:t>EmailAddress</a:t>
            </a:r>
            <a:r>
              <a:rPr lang="en-US" sz="1600" dirty="0">
                <a:latin typeface="Lucida Console" pitchFamily="49" charset="0"/>
              </a:rPr>
              <a:t> = @Email',</a:t>
            </a:r>
          </a:p>
          <a:p>
            <a:r>
              <a:rPr lang="en-US" sz="1600" dirty="0" err="1">
                <a:latin typeface="Lucida Console" pitchFamily="49" charset="0"/>
              </a:rPr>
              <a:t>N'@Email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b="1" dirty="0" err="1">
                <a:latin typeface="Lucida Console" pitchFamily="49" charset="0"/>
              </a:rPr>
              <a:t>varchar</a:t>
            </a:r>
            <a:r>
              <a:rPr lang="en-US" sz="1600" b="1" dirty="0">
                <a:latin typeface="Lucida Console" pitchFamily="49" charset="0"/>
              </a:rPr>
              <a:t>(128)</a:t>
            </a:r>
            <a:r>
              <a:rPr lang="en-US" sz="1600" dirty="0">
                <a:latin typeface="Lucida Console" pitchFamily="49" charset="0"/>
              </a:rPr>
              <a:t>', </a:t>
            </a:r>
          </a:p>
          <a:p>
            <a:r>
              <a:rPr lang="en-US" sz="1600" dirty="0">
                <a:latin typeface="Lucida Console" pitchFamily="49" charset="0"/>
              </a:rPr>
              <a:t>@Email='</a:t>
            </a:r>
            <a:r>
              <a:rPr lang="en-US" sz="1600" dirty="0" err="1">
                <a:latin typeface="Lucida Console" pitchFamily="49" charset="0"/>
              </a:rPr>
              <a:t>MyEmailAddress</a:t>
            </a:r>
            <a:r>
              <a:rPr lang="en-US" sz="1600" dirty="0">
                <a:latin typeface="Lucida Console" pitchFamily="49" charset="0"/>
              </a:rPr>
              <a:t>'</a:t>
            </a:r>
          </a:p>
        </p:txBody>
      </p:sp>
      <p:sp>
        <p:nvSpPr>
          <p:cNvPr id="9" name="12-Point Star 3">
            <a:extLst>
              <a:ext uri="{FF2B5EF4-FFF2-40B4-BE49-F238E27FC236}">
                <a16:creationId xmlns:a16="http://schemas.microsoft.com/office/drawing/2014/main" id="{8E7FAC6F-F266-4745-90B4-1578DFD932B8}"/>
              </a:ext>
            </a:extLst>
          </p:cNvPr>
          <p:cNvSpPr/>
          <p:nvPr/>
        </p:nvSpPr>
        <p:spPr>
          <a:xfrm rot="579755">
            <a:off x="5791200" y="284118"/>
            <a:ext cx="2438400" cy="126523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2985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Index?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17526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4419600"/>
            <a:ext cx="63246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Selective columns in the WHERE clause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Columns used to JOIN tables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7 indexes per table is a good guideline</a:t>
            </a:r>
          </a:p>
        </p:txBody>
      </p:sp>
    </p:spTree>
    <p:extLst>
      <p:ext uri="{BB962C8B-B14F-4D97-AF65-F5344CB8AC3E}">
        <p14:creationId xmlns:p14="http://schemas.microsoft.com/office/powerpoint/2010/main" val="1861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-Point Star 3">
            <a:extLst>
              <a:ext uri="{FF2B5EF4-FFF2-40B4-BE49-F238E27FC236}">
                <a16:creationId xmlns:a16="http://schemas.microsoft.com/office/drawing/2014/main" id="{D6BB86D2-5F7C-4D07-952C-F6120D366390}"/>
              </a:ext>
            </a:extLst>
          </p:cNvPr>
          <p:cNvSpPr/>
          <p:nvPr/>
        </p:nvSpPr>
        <p:spPr>
          <a:xfrm rot="1816144">
            <a:off x="5464146" y="5071443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Columns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" y="1524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66294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Index on </a:t>
            </a:r>
            <a:r>
              <a:rPr lang="en-US" sz="2800" dirty="0" err="1"/>
              <a:t>ClientID</a:t>
            </a:r>
            <a:r>
              <a:rPr lang="en-US" sz="2800" dirty="0"/>
              <a:t> and include Status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Covering Index: Doesn’t reference table</a:t>
            </a:r>
          </a:p>
        </p:txBody>
      </p:sp>
    </p:spTree>
    <p:extLst>
      <p:ext uri="{BB962C8B-B14F-4D97-AF65-F5344CB8AC3E}">
        <p14:creationId xmlns:p14="http://schemas.microsoft.com/office/powerpoint/2010/main" val="102761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-Point Star 3">
            <a:extLst>
              <a:ext uri="{FF2B5EF4-FFF2-40B4-BE49-F238E27FC236}">
                <a16:creationId xmlns:a16="http://schemas.microsoft.com/office/drawing/2014/main" id="{F47E49F7-89C5-4252-B988-4294A8DF7468}"/>
              </a:ext>
            </a:extLst>
          </p:cNvPr>
          <p:cNvSpPr/>
          <p:nvPr/>
        </p:nvSpPr>
        <p:spPr>
          <a:xfrm rot="1816144">
            <a:off x="3510272" y="530004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Indexes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" y="1524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343400"/>
            <a:ext cx="66294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Index on </a:t>
            </a:r>
            <a:r>
              <a:rPr lang="en-US" sz="2800" dirty="0" err="1"/>
              <a:t>ClientID</a:t>
            </a:r>
            <a:r>
              <a:rPr lang="en-US" sz="2800" dirty="0"/>
              <a:t>  WHERE Status = 5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Covering Index: Doesn’t reference table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Much smaller index</a:t>
            </a:r>
          </a:p>
        </p:txBody>
      </p:sp>
    </p:spTree>
    <p:extLst>
      <p:ext uri="{BB962C8B-B14F-4D97-AF65-F5344CB8AC3E}">
        <p14:creationId xmlns:p14="http://schemas.microsoft.com/office/powerpoint/2010/main" val="54804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Always include a clustered index</a:t>
            </a:r>
          </a:p>
          <a:p>
            <a:pPr lvl="1"/>
            <a:r>
              <a:rPr lang="en-US" sz="2500" dirty="0"/>
              <a:t>Usually the primary key</a:t>
            </a:r>
          </a:p>
          <a:p>
            <a:r>
              <a:rPr lang="en-US" sz="2800" dirty="0"/>
              <a:t> Index Column order matters!</a:t>
            </a:r>
          </a:p>
          <a:p>
            <a:pPr lvl="1"/>
            <a:r>
              <a:rPr lang="en-US" sz="2400" dirty="0"/>
              <a:t>Often most selective first</a:t>
            </a:r>
          </a:p>
          <a:p>
            <a:pPr lvl="1"/>
            <a:r>
              <a:rPr lang="en-US" sz="2400" dirty="0"/>
              <a:t>Unless you want all of a column (all orders for customer)</a:t>
            </a:r>
          </a:p>
          <a:p>
            <a:pPr lvl="1"/>
            <a:r>
              <a:rPr lang="en-US" sz="2400"/>
              <a:t>Exclude the </a:t>
            </a:r>
            <a:r>
              <a:rPr lang="en-US" sz="2400" dirty="0"/>
              <a:t>first column from a WHERE clause and you get a SCAN</a:t>
            </a:r>
          </a:p>
          <a:p>
            <a:r>
              <a:rPr lang="en-US" sz="2800" dirty="0"/>
              <a:t>Test on large datasets</a:t>
            </a:r>
          </a:p>
          <a:p>
            <a:r>
              <a:rPr lang="en-US" sz="2800" dirty="0"/>
              <a:t>Index PERSISTED, COMPUTED columns</a:t>
            </a:r>
          </a:p>
          <a:p>
            <a:pPr lvl="1"/>
            <a:r>
              <a:rPr lang="en-US" sz="2400" dirty="0"/>
              <a:t>Must match the WHERE clause</a:t>
            </a:r>
          </a:p>
          <a:p>
            <a:pPr lvl="1"/>
            <a:r>
              <a:rPr lang="en-US" sz="2400" dirty="0"/>
              <a:t>Pre-2008 “date only” columns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445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EXISTS</a:t>
            </a:r>
          </a:p>
          <a:p>
            <a:r>
              <a:rPr lang="en-US" sz="2800" dirty="0"/>
              <a:t>NOT IN, IN, or </a:t>
            </a:r>
            <a:r>
              <a:rPr lang="en-US" sz="2800" dirty="0" err="1"/>
              <a:t>OR</a:t>
            </a:r>
            <a:endParaRPr lang="en-US" sz="2800" dirty="0"/>
          </a:p>
          <a:p>
            <a:pPr lvl="1"/>
            <a:r>
              <a:rPr lang="en-US" sz="2500" dirty="0"/>
              <a:t>Avoid NOT IN</a:t>
            </a:r>
          </a:p>
          <a:p>
            <a:pPr lvl="1"/>
            <a:r>
              <a:rPr lang="en-US" sz="2500" dirty="0"/>
              <a:t>Beware IN</a:t>
            </a:r>
          </a:p>
          <a:p>
            <a:pPr lvl="1"/>
            <a:r>
              <a:rPr lang="en-US" sz="2500" dirty="0"/>
              <a:t>Tread carefully around OR</a:t>
            </a:r>
          </a:p>
          <a:p>
            <a:r>
              <a:rPr lang="en-US" sz="2800" dirty="0"/>
              <a:t>Be careful with DISTINCT</a:t>
            </a:r>
          </a:p>
          <a:p>
            <a:r>
              <a:rPr lang="en-US" sz="2800" dirty="0"/>
              <a:t>Avoid SELECT in User-Defined Functions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7A49900D-9CC6-4286-A877-26002D7399D7}"/>
              </a:ext>
            </a:extLst>
          </p:cNvPr>
          <p:cNvSpPr/>
          <p:nvPr/>
        </p:nvSpPr>
        <p:spPr>
          <a:xfrm rot="1816144">
            <a:off x="5823599" y="95219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489692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 Application Considerations</Template>
  <TotalTime>710</TotalTime>
  <Words>315</Words>
  <Application>Microsoft Office PowerPoint</Application>
  <PresentationFormat>On-screen Show (4:3)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Lucida Console</vt:lpstr>
      <vt:lpstr>Depth</vt:lpstr>
      <vt:lpstr>Writing Faster SQL</vt:lpstr>
      <vt:lpstr>Agenda</vt:lpstr>
      <vt:lpstr>“SARGABILITY”</vt:lpstr>
      <vt:lpstr>Matching Data Types</vt:lpstr>
      <vt:lpstr>What to Index?</vt:lpstr>
      <vt:lpstr>INCLUDE Columns</vt:lpstr>
      <vt:lpstr>Filtered Indexes</vt:lpstr>
      <vt:lpstr>Indexing Tips</vt:lpstr>
      <vt:lpstr>Performance Tips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Graziano</dc:creator>
  <cp:lastModifiedBy>Bill Graziano</cp:lastModifiedBy>
  <cp:revision>74</cp:revision>
  <cp:lastPrinted>2014-05-29T01:10:54Z</cp:lastPrinted>
  <dcterms:created xsi:type="dcterms:W3CDTF">2011-06-18T14:12:24Z</dcterms:created>
  <dcterms:modified xsi:type="dcterms:W3CDTF">2018-07-11T00:28:57Z</dcterms:modified>
</cp:coreProperties>
</file>