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89" r:id="rId3"/>
    <p:sldId id="271" r:id="rId4"/>
    <p:sldId id="291" r:id="rId5"/>
    <p:sldId id="290" r:id="rId6"/>
    <p:sldId id="288" r:id="rId7"/>
    <p:sldId id="272" r:id="rId8"/>
    <p:sldId id="278" r:id="rId9"/>
    <p:sldId id="259" r:id="rId10"/>
    <p:sldId id="279" r:id="rId11"/>
    <p:sldId id="292" r:id="rId12"/>
    <p:sldId id="267" r:id="rId13"/>
    <p:sldId id="287" r:id="rId14"/>
    <p:sldId id="284" r:id="rId15"/>
    <p:sldId id="282" r:id="rId16"/>
    <p:sldId id="280" r:id="rId17"/>
    <p:sldId id="293" r:id="rId18"/>
    <p:sldId id="281" r:id="rId19"/>
    <p:sldId id="285" r:id="rId20"/>
    <p:sldId id="286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48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517F1-AA40-47CB-8FAB-13C71F3DCFC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5D4FDE-4539-4098-B3CC-93B2BDC08840}">
      <dgm:prSet phldrT="[Text]"/>
      <dgm:spPr/>
      <dgm:t>
        <a:bodyPr/>
        <a:lstStyle/>
        <a:p>
          <a:r>
            <a:rPr lang="en-US" dirty="0"/>
            <a:t>Row Store</a:t>
          </a:r>
        </a:p>
      </dgm:t>
    </dgm:pt>
    <dgm:pt modelId="{2B953CBF-C61D-4B7E-B044-5C315A8382AC}" type="parTrans" cxnId="{C661C9EE-15EB-4EED-8B12-AF3AFEB3AD1B}">
      <dgm:prSet/>
      <dgm:spPr/>
      <dgm:t>
        <a:bodyPr/>
        <a:lstStyle/>
        <a:p>
          <a:endParaRPr lang="en-US"/>
        </a:p>
      </dgm:t>
    </dgm:pt>
    <dgm:pt modelId="{B6AAF20C-745B-4E79-8332-378000931645}" type="sibTrans" cxnId="{C661C9EE-15EB-4EED-8B12-AF3AFEB3AD1B}">
      <dgm:prSet/>
      <dgm:spPr/>
      <dgm:t>
        <a:bodyPr/>
        <a:lstStyle/>
        <a:p>
          <a:endParaRPr lang="en-US"/>
        </a:p>
      </dgm:t>
    </dgm:pt>
    <dgm:pt modelId="{2A51CB9B-4534-49A8-870B-4935E86D268A}">
      <dgm:prSet phldrT="[Text]"/>
      <dgm:spPr/>
      <dgm:t>
        <a:bodyPr/>
        <a:lstStyle/>
        <a:p>
          <a:r>
            <a:rPr lang="en-US" dirty="0"/>
            <a:t>8KB data pages</a:t>
          </a:r>
        </a:p>
      </dgm:t>
    </dgm:pt>
    <dgm:pt modelId="{52A51C7E-5E15-47B1-9CD3-B4709A7876A0}" type="parTrans" cxnId="{87024E55-C066-4334-BB1D-AF9AF40D8F63}">
      <dgm:prSet/>
      <dgm:spPr/>
      <dgm:t>
        <a:bodyPr/>
        <a:lstStyle/>
        <a:p>
          <a:endParaRPr lang="en-US"/>
        </a:p>
      </dgm:t>
    </dgm:pt>
    <dgm:pt modelId="{003BB760-2C91-4842-B6C0-55BEFEBC76E8}" type="sibTrans" cxnId="{87024E55-C066-4334-BB1D-AF9AF40D8F63}">
      <dgm:prSet/>
      <dgm:spPr/>
      <dgm:t>
        <a:bodyPr/>
        <a:lstStyle/>
        <a:p>
          <a:endParaRPr lang="en-US"/>
        </a:p>
      </dgm:t>
    </dgm:pt>
    <dgm:pt modelId="{36026C68-6DF6-4D07-BF4A-B77CD003A343}">
      <dgm:prSet phldrT="[Text]"/>
      <dgm:spPr/>
      <dgm:t>
        <a:bodyPr/>
        <a:lstStyle/>
        <a:p>
          <a:r>
            <a:rPr lang="en-US" dirty="0"/>
            <a:t>All data in memory</a:t>
          </a:r>
        </a:p>
      </dgm:t>
    </dgm:pt>
    <dgm:pt modelId="{637C4D4D-EE8B-416D-94A4-03305C33919A}" type="parTrans" cxnId="{28299A41-B934-48F6-B383-EF9DA091FA34}">
      <dgm:prSet/>
      <dgm:spPr/>
      <dgm:t>
        <a:bodyPr/>
        <a:lstStyle/>
        <a:p>
          <a:endParaRPr lang="en-US"/>
        </a:p>
      </dgm:t>
    </dgm:pt>
    <dgm:pt modelId="{06DDBBAB-C734-4002-8DDF-334AF6268201}" type="sibTrans" cxnId="{28299A41-B934-48F6-B383-EF9DA091FA34}">
      <dgm:prSet/>
      <dgm:spPr/>
      <dgm:t>
        <a:bodyPr/>
        <a:lstStyle/>
        <a:p>
          <a:endParaRPr lang="en-US"/>
        </a:p>
      </dgm:t>
    </dgm:pt>
    <dgm:pt modelId="{B65FE864-695B-4B13-ADA0-AAFCE22A5194}">
      <dgm:prSet phldrT="[Text]"/>
      <dgm:spPr/>
      <dgm:t>
        <a:bodyPr/>
        <a:lstStyle/>
        <a:p>
          <a:r>
            <a:rPr lang="en-US" dirty="0"/>
            <a:t>Column-Store</a:t>
          </a:r>
        </a:p>
      </dgm:t>
    </dgm:pt>
    <dgm:pt modelId="{E239C665-54DF-4838-8E35-A11654EAC86F}" type="parTrans" cxnId="{2590F511-DA06-4E30-8706-9320A7CC25FA}">
      <dgm:prSet/>
      <dgm:spPr/>
      <dgm:t>
        <a:bodyPr/>
        <a:lstStyle/>
        <a:p>
          <a:endParaRPr lang="en-US"/>
        </a:p>
      </dgm:t>
    </dgm:pt>
    <dgm:pt modelId="{D3549E49-A143-4F82-AFBD-4A9597A20F92}" type="sibTrans" cxnId="{2590F511-DA06-4E30-8706-9320A7CC25FA}">
      <dgm:prSet/>
      <dgm:spPr/>
      <dgm:t>
        <a:bodyPr/>
        <a:lstStyle/>
        <a:p>
          <a:endParaRPr lang="en-US"/>
        </a:p>
      </dgm:t>
    </dgm:pt>
    <dgm:pt modelId="{C039ED5A-B832-4E54-AF08-13D6D9D5B059}">
      <dgm:prSet phldrT="[Text]"/>
      <dgm:spPr/>
      <dgm:t>
        <a:bodyPr/>
        <a:lstStyle/>
        <a:p>
          <a:r>
            <a:rPr lang="en-US" dirty="0"/>
            <a:t>Vertical</a:t>
          </a:r>
        </a:p>
      </dgm:t>
    </dgm:pt>
    <dgm:pt modelId="{78ECEA9B-E35E-4E0C-B50D-B5DF2FB29675}" type="parTrans" cxnId="{B05F4FEB-F230-49CE-AAC8-3F6548B2F685}">
      <dgm:prSet/>
      <dgm:spPr/>
      <dgm:t>
        <a:bodyPr/>
        <a:lstStyle/>
        <a:p>
          <a:endParaRPr lang="en-US"/>
        </a:p>
      </dgm:t>
    </dgm:pt>
    <dgm:pt modelId="{2E02C29C-14CB-4920-B69D-F0EBF878E472}" type="sibTrans" cxnId="{B05F4FEB-F230-49CE-AAC8-3F6548B2F685}">
      <dgm:prSet/>
      <dgm:spPr/>
      <dgm:t>
        <a:bodyPr/>
        <a:lstStyle/>
        <a:p>
          <a:endParaRPr lang="en-US"/>
        </a:p>
      </dgm:t>
    </dgm:pt>
    <dgm:pt modelId="{DB840920-8E8A-4FDB-8E41-39AB6A75B68D}">
      <dgm:prSet phldrT="[Text]"/>
      <dgm:spPr/>
      <dgm:t>
        <a:bodyPr/>
        <a:lstStyle/>
        <a:p>
          <a:r>
            <a:rPr lang="en-US" dirty="0" err="1"/>
            <a:t>InMemory</a:t>
          </a:r>
          <a:r>
            <a:rPr lang="en-US" dirty="0"/>
            <a:t> OLTP</a:t>
          </a:r>
        </a:p>
      </dgm:t>
    </dgm:pt>
    <dgm:pt modelId="{8596B8F6-0426-459C-86EA-6BD666D4DE35}" type="parTrans" cxnId="{8CEA43DF-153D-447E-963A-C51552745E27}">
      <dgm:prSet/>
      <dgm:spPr/>
      <dgm:t>
        <a:bodyPr/>
        <a:lstStyle/>
        <a:p>
          <a:endParaRPr lang="en-US"/>
        </a:p>
      </dgm:t>
    </dgm:pt>
    <dgm:pt modelId="{7EF43706-D3B7-4FF3-AA04-4BCDE027E0B3}" type="sibTrans" cxnId="{8CEA43DF-153D-447E-963A-C51552745E27}">
      <dgm:prSet/>
      <dgm:spPr/>
      <dgm:t>
        <a:bodyPr/>
        <a:lstStyle/>
        <a:p>
          <a:endParaRPr lang="en-US"/>
        </a:p>
      </dgm:t>
    </dgm:pt>
    <dgm:pt modelId="{F74876B1-6A19-4914-89B1-904E4F87C8F8}">
      <dgm:prSet phldrT="[Text]"/>
      <dgm:spPr/>
      <dgm:t>
        <a:bodyPr/>
        <a:lstStyle/>
        <a:p>
          <a:r>
            <a:rPr lang="en-US" dirty="0"/>
            <a:t>Logs </a:t>
          </a:r>
          <a:r>
            <a:rPr lang="en-US" i="1" dirty="0"/>
            <a:t>can</a:t>
          </a:r>
          <a:r>
            <a:rPr lang="en-US" dirty="0"/>
            <a:t> be written to disk</a:t>
          </a:r>
        </a:p>
      </dgm:t>
    </dgm:pt>
    <dgm:pt modelId="{F54F31EB-BE21-4EDB-86CD-6B80838EAED4}" type="parTrans" cxnId="{83EA2D67-41B5-4A6A-BF65-84692BA0C35A}">
      <dgm:prSet/>
      <dgm:spPr/>
      <dgm:t>
        <a:bodyPr/>
        <a:lstStyle/>
        <a:p>
          <a:endParaRPr lang="en-US"/>
        </a:p>
      </dgm:t>
    </dgm:pt>
    <dgm:pt modelId="{96E3EADD-45D0-44B4-8D71-AE439783A77B}" type="sibTrans" cxnId="{83EA2D67-41B5-4A6A-BF65-84692BA0C35A}">
      <dgm:prSet/>
      <dgm:spPr/>
      <dgm:t>
        <a:bodyPr/>
        <a:lstStyle/>
        <a:p>
          <a:endParaRPr lang="en-US"/>
        </a:p>
      </dgm:t>
    </dgm:pt>
    <dgm:pt modelId="{9C844D85-FC40-460D-B556-970CCE02D032}">
      <dgm:prSet phldrT="[Text]"/>
      <dgm:spPr/>
      <dgm:t>
        <a:bodyPr/>
        <a:lstStyle/>
        <a:p>
          <a:r>
            <a:rPr lang="en-US" dirty="0"/>
            <a:t>Page locks</a:t>
          </a:r>
        </a:p>
      </dgm:t>
    </dgm:pt>
    <dgm:pt modelId="{101C9077-9B85-40B5-9CCB-64079DC9B601}" type="parTrans" cxnId="{F0F35B0F-0ADF-43E0-B805-E88923F55384}">
      <dgm:prSet/>
      <dgm:spPr/>
      <dgm:t>
        <a:bodyPr/>
        <a:lstStyle/>
        <a:p>
          <a:endParaRPr lang="en-US"/>
        </a:p>
      </dgm:t>
    </dgm:pt>
    <dgm:pt modelId="{774B5F9A-981B-4495-8A21-F5CEE3E7CF76}" type="sibTrans" cxnId="{F0F35B0F-0ADF-43E0-B805-E88923F55384}">
      <dgm:prSet/>
      <dgm:spPr/>
      <dgm:t>
        <a:bodyPr/>
        <a:lstStyle/>
        <a:p>
          <a:endParaRPr lang="en-US"/>
        </a:p>
      </dgm:t>
    </dgm:pt>
    <dgm:pt modelId="{77887F28-7598-439F-AB85-131EB2832C8C}">
      <dgm:prSet phldrT="[Text]"/>
      <dgm:spPr/>
      <dgm:t>
        <a:bodyPr/>
        <a:lstStyle/>
        <a:p>
          <a:r>
            <a:rPr lang="en-US" dirty="0"/>
            <a:t>Lock free</a:t>
          </a:r>
        </a:p>
      </dgm:t>
    </dgm:pt>
    <dgm:pt modelId="{2349CD97-58C1-4FD8-9625-10762F722084}" type="parTrans" cxnId="{3BB37E56-A4EC-4F3C-A688-B5A5038DCAA1}">
      <dgm:prSet/>
      <dgm:spPr/>
      <dgm:t>
        <a:bodyPr/>
        <a:lstStyle/>
        <a:p>
          <a:endParaRPr lang="en-US"/>
        </a:p>
      </dgm:t>
    </dgm:pt>
    <dgm:pt modelId="{CEB965AE-C3CB-41F4-AECC-8B07D4AC7A4F}" type="sibTrans" cxnId="{3BB37E56-A4EC-4F3C-A688-B5A5038DCAA1}">
      <dgm:prSet/>
      <dgm:spPr/>
      <dgm:t>
        <a:bodyPr/>
        <a:lstStyle/>
        <a:p>
          <a:endParaRPr lang="en-US"/>
        </a:p>
      </dgm:t>
    </dgm:pt>
    <dgm:pt modelId="{79232E54-2FB9-4D94-8BBE-2A6346D38003}">
      <dgm:prSet phldrT="[Text]"/>
      <dgm:spPr/>
      <dgm:t>
        <a:bodyPr/>
        <a:lstStyle/>
        <a:p>
          <a:r>
            <a:rPr lang="en-US" dirty="0"/>
            <a:t>Partitioned</a:t>
          </a:r>
        </a:p>
      </dgm:t>
    </dgm:pt>
    <dgm:pt modelId="{93F7D142-EAEB-4109-A7F9-D788FCCDC3E3}" type="parTrans" cxnId="{F0983C2D-3961-4736-B2A2-76C993B3C111}">
      <dgm:prSet/>
      <dgm:spPr/>
      <dgm:t>
        <a:bodyPr/>
        <a:lstStyle/>
        <a:p>
          <a:endParaRPr lang="en-US"/>
        </a:p>
      </dgm:t>
    </dgm:pt>
    <dgm:pt modelId="{6C5CBF28-FDD4-4001-91BC-EC31C6A411BD}" type="sibTrans" cxnId="{F0983C2D-3961-4736-B2A2-76C993B3C111}">
      <dgm:prSet/>
      <dgm:spPr/>
      <dgm:t>
        <a:bodyPr/>
        <a:lstStyle/>
        <a:p>
          <a:endParaRPr lang="en-US"/>
        </a:p>
      </dgm:t>
    </dgm:pt>
    <dgm:pt modelId="{7AED85B6-D7E9-4FF9-B2A5-862FE6971BE3}">
      <dgm:prSet phldrT="[Text]"/>
      <dgm:spPr/>
      <dgm:t>
        <a:bodyPr/>
        <a:lstStyle/>
        <a:p>
          <a:r>
            <a:rPr lang="en-US" dirty="0"/>
            <a:t>Compressed</a:t>
          </a:r>
        </a:p>
      </dgm:t>
    </dgm:pt>
    <dgm:pt modelId="{530AF520-46E8-4877-96E3-69C98B2E6F3F}" type="parTrans" cxnId="{F2A01750-7300-40EC-B348-CB48BD590F23}">
      <dgm:prSet/>
      <dgm:spPr/>
      <dgm:t>
        <a:bodyPr/>
        <a:lstStyle/>
        <a:p>
          <a:endParaRPr lang="en-US"/>
        </a:p>
      </dgm:t>
    </dgm:pt>
    <dgm:pt modelId="{052BA462-398A-4481-A05E-C94F76EF0308}" type="sibTrans" cxnId="{F2A01750-7300-40EC-B348-CB48BD590F23}">
      <dgm:prSet/>
      <dgm:spPr/>
      <dgm:t>
        <a:bodyPr/>
        <a:lstStyle/>
        <a:p>
          <a:endParaRPr lang="en-US"/>
        </a:p>
      </dgm:t>
    </dgm:pt>
    <dgm:pt modelId="{6B20FB99-B7E4-474A-B1D2-5180C87787DB}">
      <dgm:prSet phldrT="[Text]"/>
      <dgm:spPr/>
      <dgm:t>
        <a:bodyPr/>
        <a:lstStyle/>
        <a:p>
          <a:r>
            <a:rPr lang="en-US" dirty="0"/>
            <a:t>10x - 30X </a:t>
          </a:r>
          <a:r>
            <a:rPr lang="en-US" dirty="0" err="1"/>
            <a:t>txn</a:t>
          </a:r>
          <a:r>
            <a:rPr lang="en-US" dirty="0"/>
            <a:t> perf increase</a:t>
          </a:r>
        </a:p>
      </dgm:t>
    </dgm:pt>
    <dgm:pt modelId="{BC307B15-AA9A-4933-904E-8A878E924112}" type="parTrans" cxnId="{86514C86-53D4-42FC-AAB6-91625686EFC4}">
      <dgm:prSet/>
      <dgm:spPr/>
      <dgm:t>
        <a:bodyPr/>
        <a:lstStyle/>
        <a:p>
          <a:endParaRPr lang="en-US"/>
        </a:p>
      </dgm:t>
    </dgm:pt>
    <dgm:pt modelId="{554AA6CF-89B1-4927-B949-30B78A3B2CDE}" type="sibTrans" cxnId="{86514C86-53D4-42FC-AAB6-91625686EFC4}">
      <dgm:prSet/>
      <dgm:spPr/>
      <dgm:t>
        <a:bodyPr/>
        <a:lstStyle/>
        <a:p>
          <a:endParaRPr lang="en-US"/>
        </a:p>
      </dgm:t>
    </dgm:pt>
    <dgm:pt modelId="{973562B2-41AD-4699-B8BA-6E96EF82CBC3}">
      <dgm:prSet phldrT="[Text]"/>
      <dgm:spPr/>
      <dgm:t>
        <a:bodyPr/>
        <a:lstStyle/>
        <a:p>
          <a:r>
            <a:rPr lang="en-US" dirty="0"/>
            <a:t>10x – 20x smaller &amp; faster</a:t>
          </a:r>
        </a:p>
      </dgm:t>
    </dgm:pt>
    <dgm:pt modelId="{3338723C-1394-49A8-A25B-0F31B6071AD4}" type="parTrans" cxnId="{780BD30B-F09A-48B5-8482-2F7570E95DFD}">
      <dgm:prSet/>
      <dgm:spPr/>
      <dgm:t>
        <a:bodyPr/>
        <a:lstStyle/>
        <a:p>
          <a:endParaRPr lang="en-US"/>
        </a:p>
      </dgm:t>
    </dgm:pt>
    <dgm:pt modelId="{A8C11A2E-124A-4B58-A6E2-09E9C14B4FE6}" type="sibTrans" cxnId="{780BD30B-F09A-48B5-8482-2F7570E95DFD}">
      <dgm:prSet/>
      <dgm:spPr/>
      <dgm:t>
        <a:bodyPr/>
        <a:lstStyle/>
        <a:p>
          <a:endParaRPr lang="en-US"/>
        </a:p>
      </dgm:t>
    </dgm:pt>
    <dgm:pt modelId="{B40CBEEB-68B1-4BEE-AD2D-C39472867ECF}" type="pres">
      <dgm:prSet presAssocID="{F18517F1-AA40-47CB-8FAB-13C71F3DCFC6}" presName="Name0" presStyleCnt="0">
        <dgm:presLayoutVars>
          <dgm:dir/>
          <dgm:animLvl val="lvl"/>
          <dgm:resizeHandles val="exact"/>
        </dgm:presLayoutVars>
      </dgm:prSet>
      <dgm:spPr/>
    </dgm:pt>
    <dgm:pt modelId="{AC665754-3DBD-4E48-BEE9-C4E2E90EE3E8}" type="pres">
      <dgm:prSet presAssocID="{8D5D4FDE-4539-4098-B3CC-93B2BDC08840}" presName="composite" presStyleCnt="0"/>
      <dgm:spPr/>
    </dgm:pt>
    <dgm:pt modelId="{CB5380CD-D3B1-48F1-8010-C7DDDB7F70BC}" type="pres">
      <dgm:prSet presAssocID="{8D5D4FDE-4539-4098-B3CC-93B2BDC0884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F29590-F88B-4E4E-B293-2A5092993A03}" type="pres">
      <dgm:prSet presAssocID="{8D5D4FDE-4539-4098-B3CC-93B2BDC08840}" presName="desTx" presStyleLbl="alignAccFollowNode1" presStyleIdx="0" presStyleCnt="3">
        <dgm:presLayoutVars>
          <dgm:bulletEnabled val="1"/>
        </dgm:presLayoutVars>
      </dgm:prSet>
      <dgm:spPr/>
    </dgm:pt>
    <dgm:pt modelId="{9D58A4ED-141C-4EE1-A3C4-2415B8C29C2A}" type="pres">
      <dgm:prSet presAssocID="{B6AAF20C-745B-4E79-8332-378000931645}" presName="space" presStyleCnt="0"/>
      <dgm:spPr/>
    </dgm:pt>
    <dgm:pt modelId="{A06427BA-AAAD-4DB6-9E4F-A84490B44287}" type="pres">
      <dgm:prSet presAssocID="{DB840920-8E8A-4FDB-8E41-39AB6A75B68D}" presName="composite" presStyleCnt="0"/>
      <dgm:spPr/>
    </dgm:pt>
    <dgm:pt modelId="{D2D1930E-5667-49F4-A078-FA5D9CC7AA1A}" type="pres">
      <dgm:prSet presAssocID="{DB840920-8E8A-4FDB-8E41-39AB6A75B6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DD31F2A-ABFE-4A79-A31C-404F144865FE}" type="pres">
      <dgm:prSet presAssocID="{DB840920-8E8A-4FDB-8E41-39AB6A75B68D}" presName="desTx" presStyleLbl="alignAccFollowNode1" presStyleIdx="1" presStyleCnt="3">
        <dgm:presLayoutVars>
          <dgm:bulletEnabled val="1"/>
        </dgm:presLayoutVars>
      </dgm:prSet>
      <dgm:spPr/>
    </dgm:pt>
    <dgm:pt modelId="{AD82474C-091D-4C67-813B-627804D2142D}" type="pres">
      <dgm:prSet presAssocID="{7EF43706-D3B7-4FF3-AA04-4BCDE027E0B3}" presName="space" presStyleCnt="0"/>
      <dgm:spPr/>
    </dgm:pt>
    <dgm:pt modelId="{42C3349E-EA31-49CE-B98F-FF83E3A674BC}" type="pres">
      <dgm:prSet presAssocID="{B65FE864-695B-4B13-ADA0-AAFCE22A5194}" presName="composite" presStyleCnt="0"/>
      <dgm:spPr/>
    </dgm:pt>
    <dgm:pt modelId="{E015992C-2D12-4338-A09F-B62E65A05879}" type="pres">
      <dgm:prSet presAssocID="{B65FE864-695B-4B13-ADA0-AAFCE22A51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2B6498D-DDAE-4A86-99ED-4C27269C80FF}" type="pres">
      <dgm:prSet presAssocID="{B65FE864-695B-4B13-ADA0-AAFCE22A51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D0BB205-F476-49AD-908F-9C7FECB1220D}" type="presOf" srcId="{9C844D85-FC40-460D-B556-970CCE02D032}" destId="{10F29590-F88B-4E4E-B293-2A5092993A03}" srcOrd="0" destOrd="1" presId="urn:microsoft.com/office/officeart/2005/8/layout/hList1"/>
    <dgm:cxn modelId="{780BD30B-F09A-48B5-8482-2F7570E95DFD}" srcId="{B65FE864-695B-4B13-ADA0-AAFCE22A5194}" destId="{973562B2-41AD-4699-B8BA-6E96EF82CBC3}" srcOrd="3" destOrd="0" parTransId="{3338723C-1394-49A8-A25B-0F31B6071AD4}" sibTransId="{A8C11A2E-124A-4B58-A6E2-09E9C14B4FE6}"/>
    <dgm:cxn modelId="{F0F35B0F-0ADF-43E0-B805-E88923F55384}" srcId="{8D5D4FDE-4539-4098-B3CC-93B2BDC08840}" destId="{9C844D85-FC40-460D-B556-970CCE02D032}" srcOrd="1" destOrd="0" parTransId="{101C9077-9B85-40B5-9CCB-64079DC9B601}" sibTransId="{774B5F9A-981B-4495-8A21-F5CEE3E7CF76}"/>
    <dgm:cxn modelId="{2590F511-DA06-4E30-8706-9320A7CC25FA}" srcId="{F18517F1-AA40-47CB-8FAB-13C71F3DCFC6}" destId="{B65FE864-695B-4B13-ADA0-AAFCE22A5194}" srcOrd="2" destOrd="0" parTransId="{E239C665-54DF-4838-8E35-A11654EAC86F}" sibTransId="{D3549E49-A143-4F82-AFBD-4A9597A20F92}"/>
    <dgm:cxn modelId="{9CEAD717-7762-4790-9039-9735BF8D4BCF}" type="presOf" srcId="{F74876B1-6A19-4914-89B1-904E4F87C8F8}" destId="{0DD31F2A-ABFE-4A79-A31C-404F144865FE}" srcOrd="0" destOrd="1" presId="urn:microsoft.com/office/officeart/2005/8/layout/hList1"/>
    <dgm:cxn modelId="{F10E1120-E903-475F-AAEA-8E93E913CE50}" type="presOf" srcId="{36026C68-6DF6-4D07-BF4A-B77CD003A343}" destId="{0DD31F2A-ABFE-4A79-A31C-404F144865FE}" srcOrd="0" destOrd="0" presId="urn:microsoft.com/office/officeart/2005/8/layout/hList1"/>
    <dgm:cxn modelId="{ED2AC62B-234F-48B9-9017-A987619384FC}" type="presOf" srcId="{2A51CB9B-4534-49A8-870B-4935E86D268A}" destId="{10F29590-F88B-4E4E-B293-2A5092993A03}" srcOrd="0" destOrd="0" presId="urn:microsoft.com/office/officeart/2005/8/layout/hList1"/>
    <dgm:cxn modelId="{F0983C2D-3961-4736-B2A2-76C993B3C111}" srcId="{B65FE864-695B-4B13-ADA0-AAFCE22A5194}" destId="{79232E54-2FB9-4D94-8BBE-2A6346D38003}" srcOrd="1" destOrd="0" parTransId="{93F7D142-EAEB-4109-A7F9-D788FCCDC3E3}" sibTransId="{6C5CBF28-FDD4-4001-91BC-EC31C6A411BD}"/>
    <dgm:cxn modelId="{B13DF33D-FD39-4D1D-AE1B-9954AE51C84A}" type="presOf" srcId="{79232E54-2FB9-4D94-8BBE-2A6346D38003}" destId="{82B6498D-DDAE-4A86-99ED-4C27269C80FF}" srcOrd="0" destOrd="1" presId="urn:microsoft.com/office/officeart/2005/8/layout/hList1"/>
    <dgm:cxn modelId="{28299A41-B934-48F6-B383-EF9DA091FA34}" srcId="{DB840920-8E8A-4FDB-8E41-39AB6A75B68D}" destId="{36026C68-6DF6-4D07-BF4A-B77CD003A343}" srcOrd="0" destOrd="0" parTransId="{637C4D4D-EE8B-416D-94A4-03305C33919A}" sibTransId="{06DDBBAB-C734-4002-8DDF-334AF6268201}"/>
    <dgm:cxn modelId="{83EA2D67-41B5-4A6A-BF65-84692BA0C35A}" srcId="{DB840920-8E8A-4FDB-8E41-39AB6A75B68D}" destId="{F74876B1-6A19-4914-89B1-904E4F87C8F8}" srcOrd="1" destOrd="0" parTransId="{F54F31EB-BE21-4EDB-86CD-6B80838EAED4}" sibTransId="{96E3EADD-45D0-44B4-8D71-AE439783A77B}"/>
    <dgm:cxn modelId="{5FFEFE68-F905-41D3-A3B4-5033AF70A211}" type="presOf" srcId="{7AED85B6-D7E9-4FF9-B2A5-862FE6971BE3}" destId="{82B6498D-DDAE-4A86-99ED-4C27269C80FF}" srcOrd="0" destOrd="2" presId="urn:microsoft.com/office/officeart/2005/8/layout/hList1"/>
    <dgm:cxn modelId="{8F25674F-F104-476A-8296-3A9454B7C7D5}" type="presOf" srcId="{973562B2-41AD-4699-B8BA-6E96EF82CBC3}" destId="{82B6498D-DDAE-4A86-99ED-4C27269C80FF}" srcOrd="0" destOrd="3" presId="urn:microsoft.com/office/officeart/2005/8/layout/hList1"/>
    <dgm:cxn modelId="{F2A01750-7300-40EC-B348-CB48BD590F23}" srcId="{B65FE864-695B-4B13-ADA0-AAFCE22A5194}" destId="{7AED85B6-D7E9-4FF9-B2A5-862FE6971BE3}" srcOrd="2" destOrd="0" parTransId="{530AF520-46E8-4877-96E3-69C98B2E6F3F}" sibTransId="{052BA462-398A-4481-A05E-C94F76EF0308}"/>
    <dgm:cxn modelId="{62179573-668D-4B55-9240-AA6D96D1C695}" type="presOf" srcId="{DB840920-8E8A-4FDB-8E41-39AB6A75B68D}" destId="{D2D1930E-5667-49F4-A078-FA5D9CC7AA1A}" srcOrd="0" destOrd="0" presId="urn:microsoft.com/office/officeart/2005/8/layout/hList1"/>
    <dgm:cxn modelId="{6AF6A673-25E3-44BC-B6AC-2B8F5DC5BD6F}" type="presOf" srcId="{F18517F1-AA40-47CB-8FAB-13C71F3DCFC6}" destId="{B40CBEEB-68B1-4BEE-AD2D-C39472867ECF}" srcOrd="0" destOrd="0" presId="urn:microsoft.com/office/officeart/2005/8/layout/hList1"/>
    <dgm:cxn modelId="{87024E55-C066-4334-BB1D-AF9AF40D8F63}" srcId="{8D5D4FDE-4539-4098-B3CC-93B2BDC08840}" destId="{2A51CB9B-4534-49A8-870B-4935E86D268A}" srcOrd="0" destOrd="0" parTransId="{52A51C7E-5E15-47B1-9CD3-B4709A7876A0}" sibTransId="{003BB760-2C91-4842-B6C0-55BEFEBC76E8}"/>
    <dgm:cxn modelId="{3BB37E56-A4EC-4F3C-A688-B5A5038DCAA1}" srcId="{DB840920-8E8A-4FDB-8E41-39AB6A75B68D}" destId="{77887F28-7598-439F-AB85-131EB2832C8C}" srcOrd="2" destOrd="0" parTransId="{2349CD97-58C1-4FD8-9625-10762F722084}" sibTransId="{CEB965AE-C3CB-41F4-AECC-8B07D4AC7A4F}"/>
    <dgm:cxn modelId="{AA999A57-76C3-496E-ADCA-148BDE7FC6C2}" type="presOf" srcId="{C039ED5A-B832-4E54-AF08-13D6D9D5B059}" destId="{82B6498D-DDAE-4A86-99ED-4C27269C80FF}" srcOrd="0" destOrd="0" presId="urn:microsoft.com/office/officeart/2005/8/layout/hList1"/>
    <dgm:cxn modelId="{BEEE667D-F618-4E69-9CB1-684C7DC02A8F}" type="presOf" srcId="{B65FE864-695B-4B13-ADA0-AAFCE22A5194}" destId="{E015992C-2D12-4338-A09F-B62E65A05879}" srcOrd="0" destOrd="0" presId="urn:microsoft.com/office/officeart/2005/8/layout/hList1"/>
    <dgm:cxn modelId="{86514C86-53D4-42FC-AAB6-91625686EFC4}" srcId="{DB840920-8E8A-4FDB-8E41-39AB6A75B68D}" destId="{6B20FB99-B7E4-474A-B1D2-5180C87787DB}" srcOrd="3" destOrd="0" parTransId="{BC307B15-AA9A-4933-904E-8A878E924112}" sibTransId="{554AA6CF-89B1-4927-B949-30B78A3B2CDE}"/>
    <dgm:cxn modelId="{85F6F38E-7A37-4A84-9982-13C25CF28FC1}" type="presOf" srcId="{77887F28-7598-439F-AB85-131EB2832C8C}" destId="{0DD31F2A-ABFE-4A79-A31C-404F144865FE}" srcOrd="0" destOrd="2" presId="urn:microsoft.com/office/officeart/2005/8/layout/hList1"/>
    <dgm:cxn modelId="{B10AF88F-CAE1-4075-86AE-8592490B98F3}" type="presOf" srcId="{6B20FB99-B7E4-474A-B1D2-5180C87787DB}" destId="{0DD31F2A-ABFE-4A79-A31C-404F144865FE}" srcOrd="0" destOrd="3" presId="urn:microsoft.com/office/officeart/2005/8/layout/hList1"/>
    <dgm:cxn modelId="{8CEA43DF-153D-447E-963A-C51552745E27}" srcId="{F18517F1-AA40-47CB-8FAB-13C71F3DCFC6}" destId="{DB840920-8E8A-4FDB-8E41-39AB6A75B68D}" srcOrd="1" destOrd="0" parTransId="{8596B8F6-0426-459C-86EA-6BD666D4DE35}" sibTransId="{7EF43706-D3B7-4FF3-AA04-4BCDE027E0B3}"/>
    <dgm:cxn modelId="{086CE0E4-5ADB-4DA9-A5DA-CB6887ADA95D}" type="presOf" srcId="{8D5D4FDE-4539-4098-B3CC-93B2BDC08840}" destId="{CB5380CD-D3B1-48F1-8010-C7DDDB7F70BC}" srcOrd="0" destOrd="0" presId="urn:microsoft.com/office/officeart/2005/8/layout/hList1"/>
    <dgm:cxn modelId="{B05F4FEB-F230-49CE-AAC8-3F6548B2F685}" srcId="{B65FE864-695B-4B13-ADA0-AAFCE22A5194}" destId="{C039ED5A-B832-4E54-AF08-13D6D9D5B059}" srcOrd="0" destOrd="0" parTransId="{78ECEA9B-E35E-4E0C-B50D-B5DF2FB29675}" sibTransId="{2E02C29C-14CB-4920-B69D-F0EBF878E472}"/>
    <dgm:cxn modelId="{C661C9EE-15EB-4EED-8B12-AF3AFEB3AD1B}" srcId="{F18517F1-AA40-47CB-8FAB-13C71F3DCFC6}" destId="{8D5D4FDE-4539-4098-B3CC-93B2BDC08840}" srcOrd="0" destOrd="0" parTransId="{2B953CBF-C61D-4B7E-B044-5C315A8382AC}" sibTransId="{B6AAF20C-745B-4E79-8332-378000931645}"/>
    <dgm:cxn modelId="{D833AE80-7CF2-4145-BA65-F97A3A228342}" type="presParOf" srcId="{B40CBEEB-68B1-4BEE-AD2D-C39472867ECF}" destId="{AC665754-3DBD-4E48-BEE9-C4E2E90EE3E8}" srcOrd="0" destOrd="0" presId="urn:microsoft.com/office/officeart/2005/8/layout/hList1"/>
    <dgm:cxn modelId="{62EF4C1E-BD97-449A-B3D6-60B17B92313E}" type="presParOf" srcId="{AC665754-3DBD-4E48-BEE9-C4E2E90EE3E8}" destId="{CB5380CD-D3B1-48F1-8010-C7DDDB7F70BC}" srcOrd="0" destOrd="0" presId="urn:microsoft.com/office/officeart/2005/8/layout/hList1"/>
    <dgm:cxn modelId="{CFA70449-00D7-47FF-B040-38A18BF68E7A}" type="presParOf" srcId="{AC665754-3DBD-4E48-BEE9-C4E2E90EE3E8}" destId="{10F29590-F88B-4E4E-B293-2A5092993A03}" srcOrd="1" destOrd="0" presId="urn:microsoft.com/office/officeart/2005/8/layout/hList1"/>
    <dgm:cxn modelId="{E4AFE17F-8A84-40B1-9834-6F0012398877}" type="presParOf" srcId="{B40CBEEB-68B1-4BEE-AD2D-C39472867ECF}" destId="{9D58A4ED-141C-4EE1-A3C4-2415B8C29C2A}" srcOrd="1" destOrd="0" presId="urn:microsoft.com/office/officeart/2005/8/layout/hList1"/>
    <dgm:cxn modelId="{88A93C8F-97E5-4790-8CE2-3ABB4BC095CA}" type="presParOf" srcId="{B40CBEEB-68B1-4BEE-AD2D-C39472867ECF}" destId="{A06427BA-AAAD-4DB6-9E4F-A84490B44287}" srcOrd="2" destOrd="0" presId="urn:microsoft.com/office/officeart/2005/8/layout/hList1"/>
    <dgm:cxn modelId="{4FA451E2-D118-4A64-9A2C-537A7E842AAF}" type="presParOf" srcId="{A06427BA-AAAD-4DB6-9E4F-A84490B44287}" destId="{D2D1930E-5667-49F4-A078-FA5D9CC7AA1A}" srcOrd="0" destOrd="0" presId="urn:microsoft.com/office/officeart/2005/8/layout/hList1"/>
    <dgm:cxn modelId="{A54C799D-0808-4351-B828-38BCA649A0F2}" type="presParOf" srcId="{A06427BA-AAAD-4DB6-9E4F-A84490B44287}" destId="{0DD31F2A-ABFE-4A79-A31C-404F144865FE}" srcOrd="1" destOrd="0" presId="urn:microsoft.com/office/officeart/2005/8/layout/hList1"/>
    <dgm:cxn modelId="{70DB690D-0879-498A-A93D-D6FE1ACF46C3}" type="presParOf" srcId="{B40CBEEB-68B1-4BEE-AD2D-C39472867ECF}" destId="{AD82474C-091D-4C67-813B-627804D2142D}" srcOrd="3" destOrd="0" presId="urn:microsoft.com/office/officeart/2005/8/layout/hList1"/>
    <dgm:cxn modelId="{1E55591F-9BF2-4A2C-996E-020677BD09D9}" type="presParOf" srcId="{B40CBEEB-68B1-4BEE-AD2D-C39472867ECF}" destId="{42C3349E-EA31-49CE-B98F-FF83E3A674BC}" srcOrd="4" destOrd="0" presId="urn:microsoft.com/office/officeart/2005/8/layout/hList1"/>
    <dgm:cxn modelId="{8ED2D0C9-2AD5-4D60-9DBA-7A467A738645}" type="presParOf" srcId="{42C3349E-EA31-49CE-B98F-FF83E3A674BC}" destId="{E015992C-2D12-4338-A09F-B62E65A05879}" srcOrd="0" destOrd="0" presId="urn:microsoft.com/office/officeart/2005/8/layout/hList1"/>
    <dgm:cxn modelId="{DD5DF12D-4BA5-4976-BE6B-F8027515EE6B}" type="presParOf" srcId="{42C3349E-EA31-49CE-B98F-FF83E3A674BC}" destId="{82B6498D-DDAE-4A86-99ED-4C27269C80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80CD-D3B1-48F1-8010-C7DDDB7F70BC}">
      <dsp:nvSpPr>
        <dsp:cNvPr id="0" name=""/>
        <dsp:cNvSpPr/>
      </dsp:nvSpPr>
      <dsp:spPr>
        <a:xfrm>
          <a:off x="3286" y="64995"/>
          <a:ext cx="32039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Row Store</a:t>
          </a:r>
        </a:p>
      </dsp:txBody>
      <dsp:txXfrm>
        <a:off x="3286" y="64995"/>
        <a:ext cx="3203971" cy="921600"/>
      </dsp:txXfrm>
    </dsp:sp>
    <dsp:sp modelId="{10F29590-F88B-4E4E-B293-2A5092993A03}">
      <dsp:nvSpPr>
        <dsp:cNvPr id="0" name=""/>
        <dsp:cNvSpPr/>
      </dsp:nvSpPr>
      <dsp:spPr>
        <a:xfrm>
          <a:off x="3286" y="986595"/>
          <a:ext cx="3203971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8KB data pages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Page locks</a:t>
          </a:r>
        </a:p>
      </dsp:txBody>
      <dsp:txXfrm>
        <a:off x="3286" y="986595"/>
        <a:ext cx="3203971" cy="3804570"/>
      </dsp:txXfrm>
    </dsp:sp>
    <dsp:sp modelId="{D2D1930E-5667-49F4-A078-FA5D9CC7AA1A}">
      <dsp:nvSpPr>
        <dsp:cNvPr id="0" name=""/>
        <dsp:cNvSpPr/>
      </dsp:nvSpPr>
      <dsp:spPr>
        <a:xfrm>
          <a:off x="3655814" y="64995"/>
          <a:ext cx="32039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InMemory</a:t>
          </a:r>
          <a:r>
            <a:rPr lang="en-US" sz="3200" kern="1200" dirty="0"/>
            <a:t> OLTP</a:t>
          </a:r>
        </a:p>
      </dsp:txBody>
      <dsp:txXfrm>
        <a:off x="3655814" y="64995"/>
        <a:ext cx="3203971" cy="921600"/>
      </dsp:txXfrm>
    </dsp:sp>
    <dsp:sp modelId="{0DD31F2A-ABFE-4A79-A31C-404F144865FE}">
      <dsp:nvSpPr>
        <dsp:cNvPr id="0" name=""/>
        <dsp:cNvSpPr/>
      </dsp:nvSpPr>
      <dsp:spPr>
        <a:xfrm>
          <a:off x="3655814" y="986595"/>
          <a:ext cx="3203971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All data in memory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Logs </a:t>
          </a:r>
          <a:r>
            <a:rPr lang="en-US" sz="3200" i="1" kern="1200" dirty="0"/>
            <a:t>can</a:t>
          </a:r>
          <a:r>
            <a:rPr lang="en-US" sz="3200" kern="1200" dirty="0"/>
            <a:t> be written to disk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Lock free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10x - 30X </a:t>
          </a:r>
          <a:r>
            <a:rPr lang="en-US" sz="3200" kern="1200" dirty="0" err="1"/>
            <a:t>txn</a:t>
          </a:r>
          <a:r>
            <a:rPr lang="en-US" sz="3200" kern="1200" dirty="0"/>
            <a:t> perf increase</a:t>
          </a:r>
        </a:p>
      </dsp:txBody>
      <dsp:txXfrm>
        <a:off x="3655814" y="986595"/>
        <a:ext cx="3203971" cy="3804570"/>
      </dsp:txXfrm>
    </dsp:sp>
    <dsp:sp modelId="{E015992C-2D12-4338-A09F-B62E65A05879}">
      <dsp:nvSpPr>
        <dsp:cNvPr id="0" name=""/>
        <dsp:cNvSpPr/>
      </dsp:nvSpPr>
      <dsp:spPr>
        <a:xfrm>
          <a:off x="7308342" y="64995"/>
          <a:ext cx="32039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Column-Store</a:t>
          </a:r>
        </a:p>
      </dsp:txBody>
      <dsp:txXfrm>
        <a:off x="7308342" y="64995"/>
        <a:ext cx="3203971" cy="921600"/>
      </dsp:txXfrm>
    </dsp:sp>
    <dsp:sp modelId="{82B6498D-DDAE-4A86-99ED-4C27269C80FF}">
      <dsp:nvSpPr>
        <dsp:cNvPr id="0" name=""/>
        <dsp:cNvSpPr/>
      </dsp:nvSpPr>
      <dsp:spPr>
        <a:xfrm>
          <a:off x="7308342" y="986595"/>
          <a:ext cx="3203971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Vertical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Partitioned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Compressed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10x – 20x smaller &amp; faster</a:t>
          </a:r>
        </a:p>
      </dsp:txBody>
      <dsp:txXfrm>
        <a:off x="7308342" y="986595"/>
        <a:ext cx="3203971" cy="3804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0C096-A882-44C9-8AC8-94B305455CE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DD47E-73C5-4FA0-96AB-E6F5CF9F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85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5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5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8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6888"/>
            <a:ext cx="105156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8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46304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F44B-86BA-4F1A-8CD9-AD671CB39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B6547-9A0D-4B6B-ADC6-ECAB02916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2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E070-C86D-4853-AEA3-F1B61630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</p:spPr>
        <p:txBody>
          <a:bodyPr/>
          <a:lstStyle/>
          <a:p>
            <a:r>
              <a:rPr lang="en-US"/>
              <a:t>Security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FCEB-0A24-41D5-98A1-351692FD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go into groups </a:t>
            </a:r>
          </a:p>
          <a:p>
            <a:pPr lvl="1"/>
            <a:r>
              <a:rPr lang="en-US" dirty="0"/>
              <a:t>Optionally a group for like people (CSRs, Developers, etc.)</a:t>
            </a:r>
          </a:p>
          <a:p>
            <a:pPr lvl="1"/>
            <a:r>
              <a:rPr lang="en-US" dirty="0"/>
              <a:t>Then a group for permissions (Read-Only, Deploy, </a:t>
            </a:r>
            <a:r>
              <a:rPr lang="en-US" dirty="0" err="1"/>
              <a:t>SysAdmin</a:t>
            </a:r>
            <a:r>
              <a:rPr lang="en-US" dirty="0"/>
              <a:t>, </a:t>
            </a:r>
            <a:r>
              <a:rPr lang="en-US" dirty="0" err="1"/>
              <a:t>Txn</a:t>
            </a:r>
            <a:r>
              <a:rPr lang="en-US" dirty="0"/>
              <a:t> Admin)</a:t>
            </a:r>
          </a:p>
          <a:p>
            <a:r>
              <a:rPr lang="en-US" dirty="0"/>
              <a:t>Services are granted permissions directly (or one group per service)</a:t>
            </a:r>
          </a:p>
          <a:p>
            <a:pPr lvl="1"/>
            <a:r>
              <a:rPr lang="en-US" dirty="0"/>
              <a:t>Domain\</a:t>
            </a:r>
            <a:r>
              <a:rPr lang="en-US" dirty="0" err="1"/>
              <a:t>SvcTxnHost</a:t>
            </a:r>
            <a:r>
              <a:rPr lang="en-US" dirty="0"/>
              <a:t> </a:t>
            </a:r>
          </a:p>
          <a:p>
            <a:r>
              <a:rPr lang="en-US" dirty="0"/>
              <a:t>Use schemas to group permissions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8B076-7FE1-48B2-926F-90B0E1634FAE}"/>
              </a:ext>
            </a:extLst>
          </p:cNvPr>
          <p:cNvSpPr txBox="1"/>
          <p:nvPr/>
        </p:nvSpPr>
        <p:spPr>
          <a:xfrm>
            <a:off x="1258529" y="4857609"/>
            <a:ext cx="107099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 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GRANT EXEC ON schema::[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TO 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app_ReadOnlyRole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PROC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rpt.TxnReport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8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8BAB-98EF-40FB-8AF6-9DC37F79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Security Groups for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3FCD-6468-4F58-A68F-512BD706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6888"/>
            <a:ext cx="10690185" cy="4855983"/>
          </a:xfrm>
        </p:spPr>
        <p:txBody>
          <a:bodyPr>
            <a:normAutofit/>
          </a:bodyPr>
          <a:lstStyle/>
          <a:p>
            <a:r>
              <a:rPr lang="en-US" dirty="0"/>
              <a:t>Sysadmin </a:t>
            </a:r>
          </a:p>
          <a:p>
            <a:r>
              <a:rPr lang="en-US" dirty="0"/>
              <a:t>Deployment – for schema changes</a:t>
            </a:r>
          </a:p>
          <a:p>
            <a:pPr lvl="1"/>
            <a:r>
              <a:rPr lang="en-US" dirty="0" err="1"/>
              <a:t>ddl_admin</a:t>
            </a:r>
            <a:r>
              <a:rPr lang="en-US" dirty="0"/>
              <a:t>, </a:t>
            </a:r>
            <a:r>
              <a:rPr lang="en-US" dirty="0" err="1"/>
              <a:t>db_datawriter</a:t>
            </a:r>
            <a:r>
              <a:rPr lang="en-US" dirty="0"/>
              <a:t>, </a:t>
            </a:r>
            <a:r>
              <a:rPr lang="en-US" dirty="0" err="1"/>
              <a:t>db_securityadmin</a:t>
            </a:r>
            <a:endParaRPr lang="en-US" dirty="0"/>
          </a:p>
          <a:p>
            <a:pPr lvl="1"/>
            <a:r>
              <a:rPr lang="en-US" dirty="0"/>
              <a:t>Avoid </a:t>
            </a:r>
            <a:r>
              <a:rPr lang="en-US" dirty="0" err="1"/>
              <a:t>db_owner</a:t>
            </a:r>
            <a:r>
              <a:rPr lang="en-US" dirty="0"/>
              <a:t> if you can</a:t>
            </a:r>
          </a:p>
          <a:p>
            <a:r>
              <a:rPr lang="en-US" dirty="0"/>
              <a:t>Read-Only</a:t>
            </a:r>
          </a:p>
          <a:p>
            <a:pPr lvl="1"/>
            <a:r>
              <a:rPr lang="en-US" dirty="0" err="1"/>
              <a:t>db_datareader</a:t>
            </a:r>
            <a:r>
              <a:rPr lang="en-US" dirty="0"/>
              <a:t>, view definition, </a:t>
            </a:r>
            <a:r>
              <a:rPr lang="en-US" dirty="0" err="1"/>
              <a:t>showplan</a:t>
            </a:r>
            <a:endParaRPr lang="en-US" dirty="0"/>
          </a:p>
          <a:p>
            <a:pPr lvl="1"/>
            <a:r>
              <a:rPr lang="en-US" dirty="0"/>
              <a:t>Possibly EXEC on some stored procedures or schemas</a:t>
            </a:r>
          </a:p>
          <a:p>
            <a:r>
              <a:rPr lang="en-US" dirty="0"/>
              <a:t>Start with server-wide default groups</a:t>
            </a:r>
          </a:p>
          <a:p>
            <a:r>
              <a:rPr lang="en-US" dirty="0"/>
              <a:t>Have a standard script that creates and grants these groups to all databases on a server</a:t>
            </a:r>
          </a:p>
          <a:p>
            <a:pPr lvl="1"/>
            <a:r>
              <a:rPr lang="en-US" dirty="0"/>
              <a:t>Kendra Little’s “Automation: Granting Read Perms for </a:t>
            </a:r>
            <a:r>
              <a:rPr lang="en-US" dirty="0" err="1"/>
              <a:t>Devs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22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like it’s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column with NOT NULL DEFAULT is a meta data change</a:t>
            </a:r>
          </a:p>
          <a:p>
            <a:r>
              <a:rPr lang="en-US" dirty="0"/>
              <a:t>Changing data types is easier in SQL Server 2016</a:t>
            </a:r>
          </a:p>
          <a:p>
            <a:r>
              <a:rPr lang="en-US" dirty="0"/>
              <a:t>Increase INT to BIGINT</a:t>
            </a:r>
          </a:p>
          <a:p>
            <a:pPr lvl="1"/>
            <a:r>
              <a:rPr lang="en-US" dirty="0"/>
              <a:t>Enable ROW compression, then expand</a:t>
            </a:r>
          </a:p>
          <a:p>
            <a:r>
              <a:rPr lang="en-US" dirty="0"/>
              <a:t>Store schema-less data in XML or key-value tables</a:t>
            </a:r>
          </a:p>
          <a:p>
            <a:pPr lvl="1"/>
            <a:r>
              <a:rPr lang="en-US" dirty="0"/>
              <a:t>JSON in SQL Server 2016</a:t>
            </a:r>
          </a:p>
          <a:p>
            <a:r>
              <a:rPr lang="en-US" dirty="0"/>
              <a:t>Availability Groups and Replication support adding and removing columns</a:t>
            </a:r>
          </a:p>
          <a:p>
            <a:r>
              <a:rPr lang="en-US" dirty="0"/>
              <a:t>Avoid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r>
              <a:rPr lang="en-US" dirty="0"/>
              <a:t> as this may break when columns change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6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74C6-8549-43A3-B803-25EE67CD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7527-B381-4F41-B346-A7358F9F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create a Entity Attribute Value table?</a:t>
            </a:r>
          </a:p>
          <a:p>
            <a:pPr lvl="1"/>
            <a:r>
              <a:rPr lang="en-US" dirty="0" err="1"/>
              <a:t>EntityID</a:t>
            </a:r>
            <a:r>
              <a:rPr lang="en-US" dirty="0"/>
              <a:t>, Attribute, Value</a:t>
            </a:r>
          </a:p>
          <a:p>
            <a:pPr lvl="1"/>
            <a:r>
              <a:rPr lang="en-US" dirty="0"/>
              <a:t>Maybe </a:t>
            </a:r>
            <a:r>
              <a:rPr lang="en-US" dirty="0" err="1"/>
              <a:t>sql_variant</a:t>
            </a:r>
            <a:r>
              <a:rPr lang="en-US" dirty="0"/>
              <a:t> to store different data types?</a:t>
            </a:r>
          </a:p>
          <a:p>
            <a:pPr lvl="1"/>
            <a:r>
              <a:rPr lang="en-US" dirty="0"/>
              <a:t>COMPRESS!</a:t>
            </a:r>
          </a:p>
          <a:p>
            <a:r>
              <a:rPr lang="en-US" dirty="0"/>
              <a:t>Store XML in an XML data type</a:t>
            </a:r>
          </a:p>
          <a:p>
            <a:r>
              <a:rPr lang="en-US" dirty="0"/>
              <a:t>Store JSON in NVARCHAR (SQL Server 2016)</a:t>
            </a:r>
          </a:p>
          <a:p>
            <a:pPr lvl="1"/>
            <a:r>
              <a:rPr lang="en-US" dirty="0"/>
              <a:t>Can build indexes on parsed JSON values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1C36AEF8-B078-4F19-8A8F-04A41229B208}"/>
              </a:ext>
            </a:extLst>
          </p:cNvPr>
          <p:cNvSpPr/>
          <p:nvPr/>
        </p:nvSpPr>
        <p:spPr>
          <a:xfrm rot="2397239">
            <a:off x="9163200" y="3202526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39838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D12F-3627-4A73-BB68-BC5480C4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D580-606A-4BCD-80C2-B7DFEF6B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Names are SINGULAR!  Everyone else is WRONG!</a:t>
            </a:r>
          </a:p>
          <a:p>
            <a:pPr lvl="1"/>
            <a:r>
              <a:rPr lang="en-US" dirty="0"/>
              <a:t>Match your class in the client application</a:t>
            </a:r>
          </a:p>
          <a:p>
            <a:pPr lvl="1"/>
            <a:r>
              <a:rPr lang="en-US" dirty="0"/>
              <a:t>Sort better in lists</a:t>
            </a:r>
          </a:p>
          <a:p>
            <a:pPr lvl="2"/>
            <a:r>
              <a:rPr lang="en-US" dirty="0"/>
              <a:t>Intersection tables are “</a:t>
            </a:r>
            <a:r>
              <a:rPr lang="en-US" dirty="0" err="1"/>
              <a:t>UserAccount</a:t>
            </a:r>
            <a:r>
              <a:rPr lang="en-US" dirty="0"/>
              <a:t>” instead of “</a:t>
            </a:r>
            <a:r>
              <a:rPr lang="en-US" dirty="0" err="1"/>
              <a:t>UsersAccounts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I hate your </a:t>
            </a:r>
            <a:r>
              <a:rPr lang="en-US" dirty="0" err="1"/>
              <a:t>ActivitiesDetail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JOINS are </a:t>
            </a:r>
            <a:r>
              <a:rPr lang="en-US" dirty="0" err="1"/>
              <a:t>Customer.AccountID</a:t>
            </a:r>
            <a:r>
              <a:rPr lang="en-US" dirty="0"/>
              <a:t> = Account.ID</a:t>
            </a:r>
          </a:p>
          <a:p>
            <a:pPr lvl="1"/>
            <a:r>
              <a:rPr lang="en-US" dirty="0"/>
              <a:t>Person.  People?  Persons?</a:t>
            </a:r>
          </a:p>
          <a:p>
            <a:r>
              <a:rPr lang="en-US" dirty="0"/>
              <a:t>I like </a:t>
            </a:r>
            <a:r>
              <a:rPr lang="en-US" dirty="0" err="1"/>
              <a:t>MixedCase</a:t>
            </a:r>
            <a:r>
              <a:rPr lang="en-US" dirty="0"/>
              <a:t> instead of </a:t>
            </a:r>
            <a:r>
              <a:rPr lang="en-US" dirty="0" err="1"/>
              <a:t>broken_words</a:t>
            </a:r>
            <a:endParaRPr lang="en-US" dirty="0"/>
          </a:p>
          <a:p>
            <a:r>
              <a:rPr lang="en-US" dirty="0"/>
              <a:t>I like </a:t>
            </a:r>
            <a:r>
              <a:rPr lang="en-US" dirty="0" err="1"/>
              <a:t>ObjectAction</a:t>
            </a:r>
            <a:r>
              <a:rPr lang="en-US" dirty="0"/>
              <a:t> but I’m more flexible here (or </a:t>
            </a:r>
            <a:r>
              <a:rPr lang="en-US" dirty="0" err="1"/>
              <a:t>Object_Action</a:t>
            </a:r>
            <a:r>
              <a:rPr lang="en-US" dirty="0"/>
              <a:t>)</a:t>
            </a:r>
          </a:p>
          <a:p>
            <a:r>
              <a:rPr lang="en-US" b="1" dirty="0"/>
              <a:t>BE CONSISTENT</a:t>
            </a:r>
          </a:p>
        </p:txBody>
      </p:sp>
    </p:spTree>
    <p:extLst>
      <p:ext uri="{BB962C8B-B14F-4D97-AF65-F5344CB8AC3E}">
        <p14:creationId xmlns:p14="http://schemas.microsoft.com/office/powerpoint/2010/main" val="62220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8813-8690-42EF-A035-D2322772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1C729-6CAB-474B-8503-4C594F79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non-key [column] must provide a fact about the key, the whole key, and nothing but the key</a:t>
            </a:r>
          </a:p>
          <a:p>
            <a:pPr lvl="1"/>
            <a:r>
              <a:rPr lang="en-US" sz="2000" dirty="0"/>
              <a:t>1NF – the key exists &amp; no repeating columns (customer1, customer2) or repeating values</a:t>
            </a:r>
          </a:p>
          <a:p>
            <a:pPr lvl="1"/>
            <a:r>
              <a:rPr lang="en-US" sz="2000" dirty="0"/>
              <a:t>2NF – columns depend on the whole key</a:t>
            </a:r>
          </a:p>
          <a:p>
            <a:pPr lvl="1"/>
            <a:r>
              <a:rPr lang="en-US" sz="2000" dirty="0"/>
              <a:t>3NF – columns depend on nothing but the key</a:t>
            </a:r>
          </a:p>
          <a:p>
            <a:r>
              <a:rPr lang="en-US" sz="2400" dirty="0"/>
              <a:t>Natural vs. Surrogate keys</a:t>
            </a:r>
          </a:p>
          <a:p>
            <a:pPr lvl="1"/>
            <a:r>
              <a:rPr lang="en-US" sz="2000" dirty="0" err="1"/>
              <a:t>OrderNumber</a:t>
            </a:r>
            <a:r>
              <a:rPr lang="en-US" sz="2000" dirty="0"/>
              <a:t> &amp; </a:t>
            </a:r>
            <a:r>
              <a:rPr lang="en-US" sz="2000" dirty="0" err="1"/>
              <a:t>OrderLineNumber</a:t>
            </a:r>
            <a:r>
              <a:rPr lang="en-US" sz="2000" dirty="0"/>
              <a:t> vs. </a:t>
            </a:r>
            <a:r>
              <a:rPr lang="en-US" sz="2000" dirty="0" err="1"/>
              <a:t>OrderLineID</a:t>
            </a:r>
            <a:endParaRPr lang="en-US" sz="2000" dirty="0"/>
          </a:p>
          <a:p>
            <a:pPr lvl="1"/>
            <a:r>
              <a:rPr lang="en-US" sz="2000" dirty="0"/>
              <a:t>Maybe more difficult in an ORM world</a:t>
            </a:r>
          </a:p>
          <a:p>
            <a:pPr lvl="1"/>
            <a:r>
              <a:rPr lang="en-US" sz="2000" dirty="0"/>
              <a:t>Eliminates unneeded or redundant data</a:t>
            </a:r>
          </a:p>
          <a:p>
            <a:pPr lvl="1"/>
            <a:r>
              <a:rPr lang="en-US" sz="2000" dirty="0"/>
              <a:t>You can always add an IDENTITY with an index</a:t>
            </a:r>
          </a:p>
          <a:p>
            <a:pPr lvl="1"/>
            <a:r>
              <a:rPr lang="en-US" sz="2000" dirty="0"/>
              <a:t>May need a little defragmenting now and then</a:t>
            </a:r>
          </a:p>
          <a:p>
            <a:r>
              <a:rPr lang="en-US" sz="2400" dirty="0"/>
              <a:t>De-normalize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02636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3441-BDF4-4782-A262-780A05CF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F42B-7FEB-4F01-A05A-FFD51561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BIGINT for single column primary keys for large tables</a:t>
            </a:r>
          </a:p>
          <a:p>
            <a:pPr lvl="1"/>
            <a:r>
              <a:rPr lang="en-US" dirty="0"/>
              <a:t>Loggins, auditing, etc.</a:t>
            </a:r>
          </a:p>
          <a:p>
            <a:pPr lvl="1"/>
            <a:r>
              <a:rPr lang="en-US" dirty="0"/>
              <a:t>Especially for tables that grow</a:t>
            </a:r>
          </a:p>
          <a:p>
            <a:r>
              <a:rPr lang="en-US" dirty="0"/>
              <a:t>Use DATETIMEOFFSET to capture time zone information</a:t>
            </a:r>
          </a:p>
          <a:p>
            <a:r>
              <a:rPr lang="en-US" dirty="0"/>
              <a:t>Remember DATE and TIME</a:t>
            </a:r>
          </a:p>
          <a:p>
            <a:r>
              <a:rPr lang="en-US" dirty="0"/>
              <a:t>Consider UNICODE vs. ASCII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F3D97F5F-C2E7-47BE-B7FA-43C0C150CF6A}"/>
              </a:ext>
            </a:extLst>
          </p:cNvPr>
          <p:cNvSpPr/>
          <p:nvPr/>
        </p:nvSpPr>
        <p:spPr>
          <a:xfrm rot="2397239">
            <a:off x="8158184" y="4224019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86428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EB05-4B67-4B26-B58E-A5A17653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86E5-D432-4B53-92B3-578A41C5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</a:p>
          <a:p>
            <a:r>
              <a:rPr lang="en-US" dirty="0"/>
              <a:t>Check constraints</a:t>
            </a:r>
          </a:p>
          <a:p>
            <a:r>
              <a:rPr lang="en-US" dirty="0"/>
              <a:t>Defaults</a:t>
            </a:r>
          </a:p>
          <a:p>
            <a:pPr lvl="1"/>
            <a:r>
              <a:rPr lang="en-US" dirty="0"/>
              <a:t>Login, current time, identity, sequence, @@SPID</a:t>
            </a:r>
          </a:p>
          <a:p>
            <a:r>
              <a:rPr lang="en-US" dirty="0"/>
              <a:t>Unique constraints</a:t>
            </a:r>
          </a:p>
          <a:p>
            <a:r>
              <a:rPr lang="en-US" dirty="0"/>
              <a:t>NULLs</a:t>
            </a:r>
          </a:p>
          <a:p>
            <a:r>
              <a:rPr lang="en-US" dirty="0"/>
              <a:t>Compression</a:t>
            </a:r>
          </a:p>
          <a:p>
            <a:r>
              <a:rPr lang="en-US" dirty="0"/>
              <a:t>Computed columns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938A1FA3-4BA9-494A-BF2F-2F152E4E4B96}"/>
              </a:ext>
            </a:extLst>
          </p:cNvPr>
          <p:cNvSpPr/>
          <p:nvPr/>
        </p:nvSpPr>
        <p:spPr>
          <a:xfrm rot="2397239">
            <a:off x="8158184" y="4224019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07639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0AEF-8A93-4DA6-86F5-B0321010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8F4A-1840-46F6-8332-0D13B83B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Think of a view as an API into your database</a:t>
            </a:r>
          </a:p>
          <a:p>
            <a:r>
              <a:rPr lang="en-US" sz="2800" dirty="0"/>
              <a:t>It’s just a reusable query</a:t>
            </a:r>
          </a:p>
          <a:p>
            <a:pPr lvl="1"/>
            <a:r>
              <a:rPr lang="en-US" sz="2400" dirty="0"/>
              <a:t>Active customers</a:t>
            </a:r>
          </a:p>
          <a:p>
            <a:pPr lvl="1"/>
            <a:r>
              <a:rPr lang="en-US" sz="2400" dirty="0"/>
              <a:t>Complicated joins</a:t>
            </a:r>
          </a:p>
          <a:p>
            <a:pPr lvl="1"/>
            <a:r>
              <a:rPr lang="en-US" sz="2400" dirty="0"/>
              <a:t>Filters where you can assign permissions</a:t>
            </a:r>
          </a:p>
          <a:p>
            <a:r>
              <a:rPr lang="en-US" sz="2800" dirty="0"/>
              <a:t>Can replace a table</a:t>
            </a:r>
          </a:p>
          <a:p>
            <a:pPr lvl="1"/>
            <a:r>
              <a:rPr lang="en-US" sz="2400" dirty="0"/>
              <a:t>Rename the table</a:t>
            </a:r>
          </a:p>
          <a:p>
            <a:pPr lvl="1"/>
            <a:r>
              <a:rPr lang="en-US" sz="2400" dirty="0"/>
              <a:t>Create a view with the original table name</a:t>
            </a:r>
          </a:p>
          <a:p>
            <a:pPr lvl="1"/>
            <a:r>
              <a:rPr lang="en-US" sz="2400" dirty="0"/>
              <a:t>Add triggers to view to update the renamed table (or a new table)</a:t>
            </a:r>
          </a:p>
        </p:txBody>
      </p:sp>
    </p:spTree>
    <p:extLst>
      <p:ext uri="{BB962C8B-B14F-4D97-AF65-F5344CB8AC3E}">
        <p14:creationId xmlns:p14="http://schemas.microsoft.com/office/powerpoint/2010/main" val="420198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9D9F-FFA4-478D-8391-D7733A6F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Schema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DF6B-F922-4FA5-B8DF-7C150A05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Hand-rolled</a:t>
            </a:r>
          </a:p>
          <a:p>
            <a:r>
              <a:rPr lang="en-US" dirty="0"/>
              <a:t>Visual Studio SQL Server Database Tools (SSDT)</a:t>
            </a:r>
          </a:p>
          <a:p>
            <a:pPr lvl="1"/>
            <a:r>
              <a:rPr lang="en-US" dirty="0"/>
              <a:t>Put your database schema under source control</a:t>
            </a:r>
          </a:p>
          <a:p>
            <a:r>
              <a:rPr lang="en-US" dirty="0"/>
              <a:t>Third-Party Tools</a:t>
            </a:r>
          </a:p>
          <a:p>
            <a:pPr lvl="1"/>
            <a:r>
              <a:rPr lang="en-US" dirty="0"/>
              <a:t>Very good schema compare</a:t>
            </a:r>
          </a:p>
          <a:p>
            <a:r>
              <a:rPr lang="en-US" dirty="0"/>
              <a:t>Embed change scripts in the application</a:t>
            </a:r>
          </a:p>
          <a:p>
            <a:r>
              <a:rPr lang="en-US" dirty="0"/>
              <a:t>Don’t forget permissions</a:t>
            </a:r>
          </a:p>
          <a:p>
            <a:r>
              <a:rPr lang="en-US" dirty="0"/>
              <a:t>Don’t forget data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B2168722-A690-4396-A2B2-2470D472B123}"/>
              </a:ext>
            </a:extLst>
          </p:cNvPr>
          <p:cNvSpPr/>
          <p:nvPr/>
        </p:nvSpPr>
        <p:spPr>
          <a:xfrm rot="2397239">
            <a:off x="8140110" y="3702417"/>
            <a:ext cx="3050940" cy="2463509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DB2 Demo!</a:t>
            </a:r>
          </a:p>
        </p:txBody>
      </p:sp>
    </p:spTree>
    <p:extLst>
      <p:ext uri="{BB962C8B-B14F-4D97-AF65-F5344CB8AC3E}">
        <p14:creationId xmlns:p14="http://schemas.microsoft.com/office/powerpoint/2010/main" val="106061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AEA3E4-FC95-4751-AE36-23198CBC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Storage Engines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E60A203-1946-460F-8214-E397BD436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329050"/>
              </p:ext>
            </p:extLst>
          </p:nvPr>
        </p:nvGraphicFramePr>
        <p:xfrm>
          <a:off x="838200" y="1636713"/>
          <a:ext cx="10515600" cy="485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459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8FB8-577F-4E09-9235-A99667DC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Schema Change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D6EC-C231-4A83-9EEC-9F0D38CE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Migrations – From Microsoft</a:t>
            </a:r>
          </a:p>
          <a:p>
            <a:r>
              <a:rPr lang="en-US" dirty="0"/>
              <a:t>Red Gate</a:t>
            </a:r>
          </a:p>
          <a:p>
            <a:r>
              <a:rPr lang="en-US" dirty="0"/>
              <a:t>Fluent Migrator</a:t>
            </a:r>
          </a:p>
          <a:p>
            <a:r>
              <a:rPr lang="en-US" dirty="0" err="1"/>
              <a:t>RoundhousE</a:t>
            </a:r>
            <a:endParaRPr lang="en-US" dirty="0"/>
          </a:p>
          <a:p>
            <a:r>
              <a:rPr lang="en-US" dirty="0" err="1"/>
              <a:t>DbUp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61CC-1D1B-4BBA-81F3-3672CAF3E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365B4-966E-4D35-A3FB-ED89A385B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 (“</a:t>
            </a:r>
            <a:r>
              <a:rPr lang="en-US" dirty="0" err="1"/>
              <a:t>Hekaton</a:t>
            </a:r>
            <a:r>
              <a:rPr lang="en-US" dirty="0"/>
              <a:t>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8"/>
            <a:ext cx="10515600" cy="3315025"/>
          </a:xfrm>
        </p:spPr>
        <p:txBody>
          <a:bodyPr>
            <a:normAutofit/>
          </a:bodyPr>
          <a:lstStyle/>
          <a:p>
            <a:r>
              <a:rPr lang="en-US" dirty="0"/>
              <a:t>Lock-free, latch-free fast super-fast relational tables</a:t>
            </a:r>
          </a:p>
          <a:p>
            <a:r>
              <a:rPr lang="en-US" dirty="0"/>
              <a:t>10x performance increase is easy, 30x is achievable</a:t>
            </a:r>
          </a:p>
          <a:p>
            <a:r>
              <a:rPr lang="en-US" dirty="0"/>
              <a:t>Few limitations in SQL Server 2016</a:t>
            </a:r>
          </a:p>
          <a:p>
            <a:pPr lvl="1"/>
            <a:r>
              <a:rPr lang="en-US" dirty="0"/>
              <a:t>Please note the “In-Memory” part</a:t>
            </a:r>
          </a:p>
          <a:p>
            <a:r>
              <a:rPr lang="en-US" dirty="0"/>
              <a:t>Same TSQL syntax to insert, update, delete, … </a:t>
            </a:r>
          </a:p>
          <a:p>
            <a:r>
              <a:rPr lang="en-US" dirty="0"/>
              <a:t>Natively compiled stored procedures</a:t>
            </a:r>
          </a:p>
          <a:p>
            <a:r>
              <a:rPr lang="en-US" dirty="0"/>
              <a:t>Optionally persisted to disk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2400" y="4203700"/>
            <a:ext cx="10233800" cy="204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42700" y="4947138"/>
            <a:ext cx="9093200" cy="1723293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Fast transactions</a:t>
            </a:r>
          </a:p>
          <a:p>
            <a:r>
              <a:rPr lang="en-US" dirty="0">
                <a:solidFill>
                  <a:schemeClr val="accent5"/>
                </a:solidFill>
              </a:rPr>
              <a:t>Near real-time reporting</a:t>
            </a:r>
          </a:p>
          <a:p>
            <a:r>
              <a:rPr lang="en-US" dirty="0">
                <a:solidFill>
                  <a:schemeClr val="accent5"/>
                </a:solidFill>
              </a:rPr>
              <a:t>Session state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Poker hands 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Write intensive logging</a:t>
            </a:r>
          </a:p>
          <a:p>
            <a:r>
              <a:rPr lang="en-US" dirty="0">
                <a:solidFill>
                  <a:schemeClr val="accent5"/>
                </a:solidFill>
              </a:rPr>
              <a:t>Transaction logging</a:t>
            </a:r>
          </a:p>
        </p:txBody>
      </p:sp>
    </p:spTree>
    <p:extLst>
      <p:ext uri="{BB962C8B-B14F-4D97-AF65-F5344CB8AC3E}">
        <p14:creationId xmlns:p14="http://schemas.microsoft.com/office/powerpoint/2010/main" val="99546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B3FE1F-465D-4ECC-963E-411A6B9D0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5F78A-2E17-423D-8913-F994DD01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33522-A2CA-47C7-B852-032B3357F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57" y="643467"/>
            <a:ext cx="913288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4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B3FE1F-465D-4ECC-963E-411A6B9D0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5F78A-2E17-423D-8913-F994DD01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B7BA6-3110-4A24-A525-7F09F9F3D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60" y="643467"/>
            <a:ext cx="108982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8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334DCF-9C0F-4222-9E52-B7EDD686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Column-Store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634109-91C4-46A8-88FE-043F2D79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Partitioned, vertical storage</a:t>
            </a:r>
          </a:p>
          <a:p>
            <a:r>
              <a:rPr lang="en-US" dirty="0"/>
              <a:t>10X to 20X compression</a:t>
            </a:r>
          </a:p>
          <a:p>
            <a:r>
              <a:rPr lang="en-US" dirty="0"/>
              <a:t>Very fast range scans</a:t>
            </a:r>
          </a:p>
          <a:p>
            <a:r>
              <a:rPr lang="en-US" dirty="0"/>
              <a:t>Very good at wide fact tables</a:t>
            </a:r>
          </a:p>
          <a:p>
            <a:r>
              <a:rPr lang="en-US" dirty="0"/>
              <a:t>Can sit on row-store or OLTP tables (real-time analytics)</a:t>
            </a:r>
          </a:p>
          <a:p>
            <a:r>
              <a:rPr lang="en-US" dirty="0"/>
              <a:t>Good candidates are…</a:t>
            </a:r>
          </a:p>
          <a:p>
            <a:pPr lvl="1"/>
            <a:r>
              <a:rPr lang="en-US" dirty="0"/>
              <a:t>Wide – lots of columns</a:t>
            </a:r>
          </a:p>
          <a:p>
            <a:pPr lvl="1"/>
            <a:r>
              <a:rPr lang="en-US" dirty="0"/>
              <a:t>Mostly read-only </a:t>
            </a:r>
          </a:p>
          <a:p>
            <a:pPr lvl="1"/>
            <a:r>
              <a:rPr lang="en-US" dirty="0"/>
              <a:t>Tall – lots of rows</a:t>
            </a:r>
          </a:p>
          <a:p>
            <a:pPr lvl="1"/>
            <a:r>
              <a:rPr lang="en-US" dirty="0"/>
              <a:t>More scanning and summing</a:t>
            </a:r>
          </a:p>
          <a:p>
            <a:pPr lvl="1"/>
            <a:r>
              <a:rPr lang="en-US" dirty="0"/>
              <a:t>Less seeking individual rows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FB48FD9D-48C2-4869-A826-D302E632FFF0}"/>
              </a:ext>
            </a:extLst>
          </p:cNvPr>
          <p:cNvSpPr/>
          <p:nvPr/>
        </p:nvSpPr>
        <p:spPr>
          <a:xfrm rot="2397239">
            <a:off x="8784261" y="4701812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16947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Committed Snapshot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Writers block Writers.  </a:t>
            </a:r>
          </a:p>
          <a:p>
            <a:r>
              <a:rPr lang="en-US" dirty="0"/>
              <a:t>Readers don’t take read locks.</a:t>
            </a:r>
          </a:p>
          <a:p>
            <a:r>
              <a:rPr lang="en-US" dirty="0"/>
              <a:t>Requires different coding practices</a:t>
            </a:r>
          </a:p>
          <a:p>
            <a:r>
              <a:rPr lang="en-US" dirty="0"/>
              <a:t>Generates additional I/O to keep Version Store in </a:t>
            </a:r>
            <a:r>
              <a:rPr lang="en-US" dirty="0" err="1"/>
              <a:t>tempdb</a:t>
            </a:r>
            <a:endParaRPr lang="en-US" dirty="0"/>
          </a:p>
          <a:p>
            <a:r>
              <a:rPr lang="en-US" dirty="0"/>
              <a:t>Can be enabled for existing workloads but best to start from scratch</a:t>
            </a:r>
          </a:p>
          <a:p>
            <a:pPr lvl="1"/>
            <a:r>
              <a:rPr lang="en-US" dirty="0"/>
              <a:t>Consider Snapshot Isolation for existing workloads</a:t>
            </a:r>
          </a:p>
          <a:p>
            <a:r>
              <a:rPr lang="en-US" dirty="0"/>
              <a:t>Very nice to avoid NOLOCK everywhere</a:t>
            </a:r>
          </a:p>
          <a:p>
            <a:endParaRPr lang="en-US" dirty="0"/>
          </a:p>
        </p:txBody>
      </p:sp>
      <p:sp>
        <p:nvSpPr>
          <p:cNvPr id="4" name="12-Point Star 3"/>
          <p:cNvSpPr/>
          <p:nvPr/>
        </p:nvSpPr>
        <p:spPr>
          <a:xfrm rot="2397239">
            <a:off x="8784261" y="4701812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2713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341687" cy="4351338"/>
          </a:xfrm>
        </p:spPr>
        <p:txBody>
          <a:bodyPr/>
          <a:lstStyle/>
          <a:p>
            <a:r>
              <a:rPr lang="en-US" dirty="0"/>
              <a:t>Enable RCSI</a:t>
            </a:r>
          </a:p>
          <a:p>
            <a:r>
              <a:rPr lang="en-US" dirty="0"/>
              <a:t>Build non-clustered column store indexes on your transaction tables</a:t>
            </a:r>
          </a:p>
          <a:p>
            <a:pPr lvl="1"/>
            <a:r>
              <a:rPr lang="en-US" dirty="0"/>
              <a:t>RCSI prevents blocking</a:t>
            </a:r>
          </a:p>
          <a:p>
            <a:r>
              <a:rPr lang="en-US" dirty="0"/>
              <a:t>Run your reporting out of an AG replica</a:t>
            </a:r>
          </a:p>
          <a:p>
            <a:r>
              <a:rPr lang="en-US" dirty="0"/>
              <a:t>Near-real-time analytics:</a:t>
            </a:r>
          </a:p>
          <a:p>
            <a:pPr lvl="1"/>
            <a:r>
              <a:rPr lang="en-US" dirty="0"/>
              <a:t>Capture changes from CDC or Change Tracking</a:t>
            </a:r>
          </a:p>
          <a:p>
            <a:pPr lvl="1"/>
            <a:r>
              <a:rPr lang="en-US" dirty="0"/>
              <a:t>In-Memory OLTP structure with column-store on top</a:t>
            </a:r>
          </a:p>
          <a:p>
            <a:r>
              <a:rPr lang="en-US" dirty="0"/>
              <a:t>SQL Server Replication to a table with column-store indexes</a:t>
            </a:r>
          </a:p>
        </p:txBody>
      </p:sp>
    </p:spTree>
    <p:extLst>
      <p:ext uri="{BB962C8B-B14F-4D97-AF65-F5344CB8AC3E}">
        <p14:creationId xmlns:p14="http://schemas.microsoft.com/office/powerpoint/2010/main" val="96522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BA55-86BA-44E6-A5A7-D828FE75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51D1-54AA-4B63-8E35-0EC034D7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Enable page compression on tables and indexes with repeating values</a:t>
            </a:r>
          </a:p>
          <a:p>
            <a:pPr lvl="1"/>
            <a:r>
              <a:rPr lang="en-US" sz="2400" dirty="0"/>
              <a:t>20% - 60% reduction in storage space</a:t>
            </a:r>
          </a:p>
          <a:p>
            <a:pPr lvl="1"/>
            <a:r>
              <a:rPr lang="en-US" sz="2400" dirty="0"/>
              <a:t>Can be done with an index rebuild (online in Enterprise)</a:t>
            </a:r>
          </a:p>
          <a:p>
            <a:pPr lvl="1"/>
            <a:r>
              <a:rPr lang="en-US" sz="2400" dirty="0"/>
              <a:t>Available on Standard Edition after SQL Server 2016 SP1</a:t>
            </a:r>
          </a:p>
          <a:p>
            <a:r>
              <a:rPr lang="en-US" sz="2800" dirty="0"/>
              <a:t>Consider column-store indexes across all columns</a:t>
            </a:r>
          </a:p>
          <a:p>
            <a:pPr lvl="1"/>
            <a:r>
              <a:rPr lang="en-US" dirty="0"/>
              <a:t>May prevent the need for some indexes</a:t>
            </a:r>
          </a:p>
        </p:txBody>
      </p:sp>
    </p:spTree>
    <p:extLst>
      <p:ext uri="{BB962C8B-B14F-4D97-AF65-F5344CB8AC3E}">
        <p14:creationId xmlns:p14="http://schemas.microsoft.com/office/powerpoint/2010/main" val="97325610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TSQL Architecture</Template>
  <TotalTime>387</TotalTime>
  <Words>962</Words>
  <Application>Microsoft Office PowerPoint</Application>
  <PresentationFormat>Widescreen</PresentationFormat>
  <Paragraphs>179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Courier New</vt:lpstr>
      <vt:lpstr>Wingdings</vt:lpstr>
      <vt:lpstr>Depth</vt:lpstr>
      <vt:lpstr>Design Tips</vt:lpstr>
      <vt:lpstr>Three Storage Engines</vt:lpstr>
      <vt:lpstr>In-Memory OLTP (“Hekaton”)</vt:lpstr>
      <vt:lpstr>PowerPoint Presentation</vt:lpstr>
      <vt:lpstr>PowerPoint Presentation</vt:lpstr>
      <vt:lpstr>Column-Store</vt:lpstr>
      <vt:lpstr>Read Committed Snapshot Isolation</vt:lpstr>
      <vt:lpstr>Real-Time Analytics</vt:lpstr>
      <vt:lpstr>Storage</vt:lpstr>
      <vt:lpstr>Security </vt:lpstr>
      <vt:lpstr>Standard Security Groups for People</vt:lpstr>
      <vt:lpstr>SQL like it’s NoSQL</vt:lpstr>
      <vt:lpstr>Non-Relational Data</vt:lpstr>
      <vt:lpstr>Object Naming</vt:lpstr>
      <vt:lpstr>Primary Keys</vt:lpstr>
      <vt:lpstr>Data Types</vt:lpstr>
      <vt:lpstr>Table Features</vt:lpstr>
      <vt:lpstr>Views</vt:lpstr>
      <vt:lpstr>Deploying Schema Changes</vt:lpstr>
      <vt:lpstr>Other Schema Change Tools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Tips</dc:title>
  <dc:creator>Bill Graziano</dc:creator>
  <cp:lastModifiedBy>Bill Graziano</cp:lastModifiedBy>
  <cp:revision>60</cp:revision>
  <dcterms:created xsi:type="dcterms:W3CDTF">2018-07-04T17:23:34Z</dcterms:created>
  <dcterms:modified xsi:type="dcterms:W3CDTF">2018-07-11T00:31:11Z</dcterms:modified>
</cp:coreProperties>
</file>