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38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6C4-BFF8-40A5-8459-BEB431F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 Application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AEDC-3AC5-4CDA-B733-344D6E6A4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BA9E-4497-4477-B6C3-6099265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162-CF35-490A-8173-B8D2F9E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Server authentication</a:t>
            </a:r>
          </a:p>
          <a:p>
            <a:pPr lvl="1"/>
            <a:r>
              <a:rPr lang="en-US" sz="2400" dirty="0"/>
              <a:t>SQL Server stores the login name and password</a:t>
            </a:r>
          </a:p>
          <a:p>
            <a:pPr lvl="1"/>
            <a:r>
              <a:rPr lang="en-US" sz="2400" dirty="0"/>
              <a:t>Can encrypt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.config </a:t>
            </a:r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How do you store passwords securely?</a:t>
            </a:r>
          </a:p>
          <a:p>
            <a:r>
              <a:rPr lang="en-US" sz="2800" dirty="0"/>
              <a:t>NTLM</a:t>
            </a:r>
          </a:p>
          <a:p>
            <a:pPr lvl="1"/>
            <a:r>
              <a:rPr lang="en-US" sz="2400" dirty="0"/>
              <a:t>Older challenge response</a:t>
            </a:r>
          </a:p>
          <a:p>
            <a:r>
              <a:rPr lang="en-US" sz="2800" dirty="0"/>
              <a:t>Kerberos</a:t>
            </a:r>
          </a:p>
          <a:p>
            <a:pPr lvl="1"/>
            <a:r>
              <a:rPr lang="en-US" sz="2400" dirty="0"/>
              <a:t>Newer mutual authentication method</a:t>
            </a:r>
          </a:p>
          <a:p>
            <a:pPr lvl="1"/>
            <a:r>
              <a:rPr lang="en-US" sz="2400" dirty="0"/>
              <a:t>Needed for two-hop authentication</a:t>
            </a:r>
          </a:p>
          <a:p>
            <a:pPr lvl="2"/>
            <a:r>
              <a:rPr lang="en-US" sz="1800" dirty="0"/>
              <a:t>Client -&gt; SSRS -&gt; Database</a:t>
            </a:r>
          </a:p>
          <a:p>
            <a:pPr lvl="2"/>
            <a:r>
              <a:rPr lang="en-US" sz="1800" dirty="0"/>
              <a:t>Client -&gt; SQL Server -&gt; Linked Server -&gt; Another SQL Server …</a:t>
            </a:r>
          </a:p>
        </p:txBody>
      </p:sp>
    </p:spTree>
    <p:extLst>
      <p:ext uri="{BB962C8B-B14F-4D97-AF65-F5344CB8AC3E}">
        <p14:creationId xmlns:p14="http://schemas.microsoft.com/office/powerpoint/2010/main" val="17084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192-1232-4000-9278-B56A2B8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A2E-DD14-4604-8CFC-FEBEC1E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back to NTLM</a:t>
            </a:r>
          </a:p>
          <a:p>
            <a:r>
              <a:rPr lang="en-US" dirty="0"/>
              <a:t>Requires Service Principal Names (SPN) to be configured</a:t>
            </a:r>
          </a:p>
          <a:p>
            <a:pPr lvl="1"/>
            <a:r>
              <a:rPr lang="en-US" dirty="0"/>
              <a:t>SQL Server registers those automatically if running as a local system account</a:t>
            </a:r>
          </a:p>
          <a:p>
            <a:r>
              <a:rPr lang="en-US" dirty="0"/>
              <a:t>You must manually register if domain account or static DNS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SetSPN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/dns-name:1433 Domain\Account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MSSQLSvc/dns-name.domain.net:1433 Domain\Account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7FC-A3FA-4F07-8C1A-052661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[Group] Managed 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D8FC-7BF9-40F2-B814-5D4436D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accounts without passwords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Requires newer Windows (2012+) and SQL Server (2016+)</a:t>
            </a:r>
          </a:p>
          <a:p>
            <a:r>
              <a:rPr lang="en-US" dirty="0"/>
              <a:t>Create that as Login and grant permissions</a:t>
            </a:r>
          </a:p>
          <a:p>
            <a:r>
              <a:rPr lang="en-US" dirty="0"/>
              <a:t>Run your application services and web sites as this account</a:t>
            </a:r>
          </a:p>
          <a:p>
            <a:r>
              <a:rPr lang="en-US" dirty="0"/>
              <a:t>No password to share with developers</a:t>
            </a:r>
          </a:p>
          <a:p>
            <a:r>
              <a:rPr lang="en-US" dirty="0"/>
              <a:t>Keep internal audit happy!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1D0-B7BD-479F-84FD-BE16161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64E-2317-4A52-A65B-181945C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connect to an IP address or server name</a:t>
            </a:r>
          </a:p>
          <a:p>
            <a:pPr lvl="1"/>
            <a:r>
              <a:rPr lang="en-US" dirty="0"/>
              <a:t>Always use a static DNS or host file entry</a:t>
            </a:r>
          </a:p>
          <a:p>
            <a:r>
              <a:rPr lang="en-US" dirty="0"/>
              <a:t>Use multiple connection strings</a:t>
            </a:r>
          </a:p>
          <a:p>
            <a:pPr lvl="1"/>
            <a:r>
              <a:rPr lang="en-US" dirty="0"/>
              <a:t>Updateable database</a:t>
            </a:r>
          </a:p>
          <a:p>
            <a:pPr lvl="1"/>
            <a:r>
              <a:rPr lang="en-US" dirty="0"/>
              <a:t>Synchronous read-only copy </a:t>
            </a:r>
          </a:p>
          <a:p>
            <a:pPr lvl="1"/>
            <a:r>
              <a:rPr lang="en-US" dirty="0"/>
              <a:t>Asynchronous read-only copy (replication?)</a:t>
            </a:r>
          </a:p>
          <a:p>
            <a:r>
              <a:rPr lang="en-US" dirty="0"/>
              <a:t>ALWAYS reuse connections if you can</a:t>
            </a:r>
          </a:p>
          <a:p>
            <a:pPr lvl="1"/>
            <a:r>
              <a:rPr lang="en-US" dirty="0"/>
              <a:t>Logins are expensive and getting more so</a:t>
            </a:r>
          </a:p>
          <a:p>
            <a:r>
              <a:rPr lang="en-US" dirty="0"/>
              <a:t>AVOID reusing an active connection</a:t>
            </a:r>
          </a:p>
          <a:p>
            <a:r>
              <a:rPr lang="en-US" dirty="0"/>
              <a:t>ALWAYS set an Application Name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2887334-4EBA-4BBA-A1F9-1F641B153BE0}"/>
              </a:ext>
            </a:extLst>
          </p:cNvPr>
          <p:cNvSpPr/>
          <p:nvPr/>
        </p:nvSpPr>
        <p:spPr>
          <a:xfrm rot="2397239">
            <a:off x="7944742" y="3122365"/>
            <a:ext cx="3243828" cy="1969501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  <a:p>
            <a:pPr algn="ctr"/>
            <a:r>
              <a:rPr lang="en-US" sz="2800" b="1" dirty="0" err="1"/>
              <a:t>SQLApp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9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DE6308C9-6782-485D-BBAC-56C2597B4075}"/>
              </a:ext>
            </a:extLst>
          </p:cNvPr>
          <p:cNvSpPr/>
          <p:nvPr/>
        </p:nvSpPr>
        <p:spPr>
          <a:xfrm rot="2397239">
            <a:off x="9191537" y="27710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008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6AB-E9A7-4742-B422-A8AC4F5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3079-2ABD-4C8C-95B4-A700313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TSQL parsing</a:t>
            </a:r>
          </a:p>
          <a:p>
            <a:r>
              <a:rPr lang="en-US" dirty="0"/>
              <a:t>Process sets of data – avoid server-side cursors</a:t>
            </a:r>
          </a:p>
          <a:p>
            <a:r>
              <a:rPr lang="en-US" dirty="0"/>
              <a:t>Don’t reimplement database features</a:t>
            </a:r>
          </a:p>
          <a:p>
            <a:pPr lvl="1"/>
            <a:r>
              <a:rPr lang="en-US" dirty="0"/>
              <a:t>Foreign keys, database integrity, joins, locking, etc.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Unicode vs ASCII</a:t>
            </a:r>
          </a:p>
          <a:p>
            <a:pPr lvl="1"/>
            <a:r>
              <a:rPr lang="en-US" dirty="0"/>
              <a:t>Set a consistent length</a:t>
            </a:r>
          </a:p>
          <a:p>
            <a:pPr lvl="1"/>
            <a:r>
              <a:rPr lang="en-US" dirty="0"/>
              <a:t>Limits SQL Injection</a:t>
            </a:r>
          </a:p>
          <a:p>
            <a:r>
              <a:rPr lang="en-US" dirty="0"/>
              <a:t>Writing SQL in a loop is a bad, bad idea</a:t>
            </a:r>
          </a:p>
          <a:p>
            <a:r>
              <a:rPr lang="en-US" dirty="0"/>
              <a:t>Consider caching frequently used queries</a:t>
            </a:r>
          </a:p>
          <a:p>
            <a:r>
              <a:rPr lang="en-US" dirty="0"/>
              <a:t>Profile applications that have been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2300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… </a:t>
            </a:r>
            <a:r>
              <a:rPr lang="en-US"/>
              <a:t>The Decision!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</p:spTree>
    <p:extLst>
      <p:ext uri="{BB962C8B-B14F-4D97-AF65-F5344CB8AC3E}">
        <p14:creationId xmlns:p14="http://schemas.microsoft.com/office/powerpoint/2010/main" val="28938116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138</TotalTime>
  <Words>435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</vt:lpstr>
      <vt:lpstr>Depth</vt:lpstr>
      <vt:lpstr>Client Application Considerations</vt:lpstr>
      <vt:lpstr>Authentication</vt:lpstr>
      <vt:lpstr>Kerberos</vt:lpstr>
      <vt:lpstr>[Group] Managed Service Accounts</vt:lpstr>
      <vt:lpstr>Connecting to SQL Server</vt:lpstr>
      <vt:lpstr>Getting the data</vt:lpstr>
      <vt:lpstr>Assorted…</vt:lpstr>
      <vt:lpstr>Getting the data … The Decision!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Application Considerations</dc:title>
  <dc:creator>Bill Graziano</dc:creator>
  <cp:lastModifiedBy>Bill Graziano</cp:lastModifiedBy>
  <cp:revision>39</cp:revision>
  <dcterms:created xsi:type="dcterms:W3CDTF">2018-07-06T21:07:31Z</dcterms:created>
  <dcterms:modified xsi:type="dcterms:W3CDTF">2018-07-10T13:15:43Z</dcterms:modified>
</cp:coreProperties>
</file>