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F286-08CF-4016-8279-27D7D6FE06D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388B-554C-4EB2-BB77-7B3CD701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6-4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MACROS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common practice to break a software project into small modules and distribute them among several programmers </a:t>
            </a:r>
          </a:p>
          <a:p>
            <a:r>
              <a:rPr lang="en-US" dirty="0" smtClean="0"/>
              <a:t>This has the advantage of making the project more manageable as well as</a:t>
            </a:r>
          </a:p>
          <a:p>
            <a:pPr lvl="1"/>
            <a:r>
              <a:rPr lang="en-US" dirty="0" smtClean="0"/>
              <a:t>Each module may written, debugged, and tested individually</a:t>
            </a:r>
          </a:p>
          <a:p>
            <a:pPr lvl="1"/>
            <a:r>
              <a:rPr lang="en-US" dirty="0" smtClean="0"/>
              <a:t>Failure of one module does not hold up entire project</a:t>
            </a:r>
          </a:p>
          <a:p>
            <a:pPr lvl="1"/>
            <a:r>
              <a:rPr lang="en-US" dirty="0" smtClean="0"/>
              <a:t>Problem identification is easier</a:t>
            </a:r>
          </a:p>
          <a:p>
            <a:pPr lvl="1"/>
            <a:r>
              <a:rPr lang="en-US" dirty="0" smtClean="0"/>
              <a:t>Modules can link with high level languages such as C</a:t>
            </a:r>
          </a:p>
          <a:p>
            <a:pPr lvl="1"/>
            <a:r>
              <a:rPr lang="en-US" dirty="0" smtClean="0"/>
              <a:t>This approach shortens project implementation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basically a subroutine with a unique filename</a:t>
            </a:r>
          </a:p>
          <a:p>
            <a:r>
              <a:rPr lang="en-US" dirty="0" smtClean="0"/>
              <a:t>Linking them together is done using…</a:t>
            </a:r>
          </a:p>
          <a:p>
            <a:pPr lvl="1"/>
            <a:r>
              <a:rPr lang="en-US" dirty="0" smtClean="0"/>
              <a:t>XREF directive (External Reference)</a:t>
            </a:r>
          </a:p>
          <a:p>
            <a:pPr lvl="1"/>
            <a:r>
              <a:rPr lang="en-US" dirty="0" smtClean="0"/>
              <a:t>XDEF directive (External Define)</a:t>
            </a:r>
          </a:p>
          <a:p>
            <a:r>
              <a:rPr lang="en-US" dirty="0" smtClean="0"/>
              <a:t>XREF (EXTERNAL) directive</a:t>
            </a:r>
          </a:p>
          <a:p>
            <a:pPr lvl="1"/>
            <a:r>
              <a:rPr lang="en-US" dirty="0" smtClean="0"/>
              <a:t>Notifies linker that certain names and variables may be defined outside of the present module</a:t>
            </a:r>
          </a:p>
          <a:p>
            <a:pPr lvl="1"/>
            <a:r>
              <a:rPr lang="en-US" dirty="0" smtClean="0"/>
              <a:t>Each name may use a separate XREF call out or many could be listed with 1</a:t>
            </a:r>
          </a:p>
          <a:p>
            <a:r>
              <a:rPr lang="en-US" dirty="0" smtClean="0"/>
              <a:t>XDEF (GLOBAL) directive</a:t>
            </a:r>
          </a:p>
          <a:p>
            <a:pPr lvl="1"/>
            <a:r>
              <a:rPr lang="en-US" dirty="0" smtClean="0"/>
              <a:t>Must be included in the module to match each XREF directive</a:t>
            </a:r>
          </a:p>
        </p:txBody>
      </p:sp>
    </p:spTree>
    <p:extLst>
      <p:ext uri="{BB962C8B-B14F-4D97-AF65-F5344CB8AC3E}">
        <p14:creationId xmlns:p14="http://schemas.microsoft.com/office/powerpoint/2010/main" val="308022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Main program to calculate and test checksum byte, first some bookkeeping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XREF	CALCHKSUM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XREF	TSTCHKSUM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XDEF	MYRAM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XDEF	COUNTREG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XDEF	CNTVAL</a:t>
            </a:r>
          </a:p>
          <a:p>
            <a:pPr marL="0" indent="0">
              <a:buNone/>
            </a:pPr>
            <a:r>
              <a:rPr lang="en-US" sz="1800" dirty="0" smtClean="0"/>
              <a:t>		XDEF	CNTVAL1</a:t>
            </a:r>
          </a:p>
          <a:p>
            <a:pPr marL="0" indent="0">
              <a:buNone/>
            </a:pPr>
            <a:r>
              <a:rPr lang="en-US" sz="1800" dirty="0" smtClean="0"/>
              <a:t>MYRAM		EQU	$860</a:t>
            </a:r>
          </a:p>
          <a:p>
            <a:pPr marL="0" indent="0">
              <a:buNone/>
            </a:pPr>
            <a:r>
              <a:rPr lang="en-US" sz="1800" dirty="0" smtClean="0"/>
              <a:t>COUNTREG	EQU	$820		; RAM LOC FOR COUNTER</a:t>
            </a:r>
          </a:p>
          <a:p>
            <a:pPr marL="0" indent="0">
              <a:buNone/>
            </a:pPr>
            <a:r>
              <a:rPr lang="en-US" sz="1800" dirty="0" smtClean="0"/>
              <a:t>CNTVAL		EQU	4		; VALUE FOR ADDING 4 BYTES</a:t>
            </a:r>
          </a:p>
          <a:p>
            <a:pPr marL="0" indent="0">
              <a:buNone/>
            </a:pPr>
            <a:r>
              <a:rPr lang="en-US" sz="1800" dirty="0" smtClean="0"/>
              <a:t>CNTVAL1		EQU	5		; VALUE FOR ADDING 5 BYTES</a:t>
            </a:r>
          </a:p>
          <a:p>
            <a:pPr marL="0" indent="0">
              <a:buNone/>
            </a:pPr>
            <a:r>
              <a:rPr lang="en-US" sz="1800" dirty="0" smtClean="0"/>
              <a:t>; CONTINUED NEXT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Main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LDS	#$900		; INITIALYZE STACK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COPYDATA	; THIS SUBROUTINE IS INTERNAL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</a:t>
            </a:r>
            <a:r>
              <a:rPr lang="en-US" sz="1800" dirty="0" smtClean="0"/>
              <a:t>CALCHKSUM	; THIS SUBROUTINE IS EXTERNAL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</a:t>
            </a:r>
            <a:r>
              <a:rPr lang="en-US" sz="1800" dirty="0" smtClean="0"/>
              <a:t> TSTCHKSUM	; THIS SUBROUTINE IS EXTERNAL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$		; HANG OUT HERE</a:t>
            </a:r>
          </a:p>
          <a:p>
            <a:pPr marL="0" indent="0">
              <a:buNone/>
            </a:pPr>
            <a:r>
              <a:rPr lang="en-US" sz="1800" dirty="0" smtClean="0"/>
              <a:t>; Continued next slide</a:t>
            </a:r>
          </a:p>
        </p:txBody>
      </p:sp>
    </p:spTree>
    <p:extLst>
      <p:ext uri="{BB962C8B-B14F-4D97-AF65-F5344CB8AC3E}">
        <p14:creationId xmlns:p14="http://schemas.microsoft.com/office/powerpoint/2010/main" val="354610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Subroutine to copy data</a:t>
            </a:r>
          </a:p>
          <a:p>
            <a:pPr marL="0" indent="0">
              <a:buNone/>
            </a:pPr>
            <a:r>
              <a:rPr lang="en-US" sz="1800" dirty="0" smtClean="0"/>
              <a:t>COPYDATA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#MYBYTE		; X POINTS TO $8500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#MYRAM		; Y POINTS TO $860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#COUNTVAL	; A = 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COUNTREG	; COUNTER INITIALYZED TO 4</a:t>
            </a:r>
          </a:p>
          <a:p>
            <a:pPr marL="0" indent="0">
              <a:buNone/>
            </a:pPr>
            <a:r>
              <a:rPr lang="en-US" sz="1800" dirty="0" smtClean="0"/>
              <a:t>B1	LDAA	1,X+		; GET ROM DATA AND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1,Y+		; STORE IN RAM AND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COUNTREG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B1		; LOOP UNTIL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			; RETURN TO CALLING PROGRAM</a:t>
            </a:r>
          </a:p>
          <a:p>
            <a:pPr marL="0" indent="0">
              <a:buNone/>
            </a:pPr>
            <a:r>
              <a:rPr lang="en-US" sz="1800" dirty="0" smtClean="0"/>
              <a:t>; Continued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752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last minute details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</a:t>
            </a:r>
          </a:p>
          <a:p>
            <a:pPr marL="0" indent="0">
              <a:buNone/>
            </a:pPr>
            <a:r>
              <a:rPr lang="en-US" sz="1800" dirty="0" smtClean="0"/>
              <a:t>MYBYTE	FCB	$25, $62, $3F, $52, $00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; External subroutines 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781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calculating the check sum an external reference to main</a:t>
            </a:r>
          </a:p>
          <a:p>
            <a:pPr marL="0" indent="0">
              <a:buNone/>
            </a:pPr>
            <a:r>
              <a:rPr lang="en-US" sz="1800" dirty="0" smtClean="0"/>
              <a:t>	XREF	MYRAM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CNTVAL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CNTVAL1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COUNTREG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XDEF	CALCHKSUM</a:t>
            </a:r>
          </a:p>
          <a:p>
            <a:pPr marL="0" indent="0">
              <a:buNone/>
            </a:pPr>
            <a:r>
              <a:rPr lang="en-US" sz="1800" dirty="0" smtClean="0"/>
              <a:t>CALCHKSUM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#CNTVAL		; A = 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COUNTREG	; COUNTER INITIALYZED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#MYRAM		; LOAD POINTER FROM RAM ADDERSS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; A = 0</a:t>
            </a:r>
          </a:p>
          <a:p>
            <a:pPr marL="0" indent="0">
              <a:buNone/>
            </a:pPr>
            <a:r>
              <a:rPr lang="en-US" sz="1800" dirty="0" smtClean="0"/>
              <a:t>; CONTINUED 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984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continuing </a:t>
            </a:r>
            <a:r>
              <a:rPr lang="en-US" sz="1800" dirty="0" err="1" smtClean="0"/>
              <a:t>calchksum</a:t>
            </a:r>
            <a:r>
              <a:rPr lang="en-US" sz="1800" dirty="0" smtClean="0"/>
              <a:t> routine</a:t>
            </a:r>
          </a:p>
          <a:p>
            <a:pPr marL="0" indent="0">
              <a:buNone/>
            </a:pPr>
            <a:r>
              <a:rPr lang="en-US" sz="1800" dirty="0" smtClean="0"/>
              <a:t>B2	ADDA	1,X+		; ADD VALUE FROM MYRAM AND INCREMENT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COUNTREG	; DECREMENT COUNTER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B2		; LOOP COUNTER NOT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NEGA			; TWO’S COMPLIMENT 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0,X		; SAVE CHECKSUM AS LAST BYTE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			; RETURN TO CALLING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; Testing checksum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621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testing checksum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INCLUDE	‘mc9s12dp512.inc’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MYRAM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COUNTREG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CNTVAL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XREF	CNTVAL1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XDEF	TSTCHKSUM</a:t>
            </a:r>
          </a:p>
          <a:p>
            <a:pPr marL="0" indent="0">
              <a:buNone/>
            </a:pPr>
            <a:r>
              <a:rPr lang="en-US" sz="1800" dirty="0" smtClean="0"/>
              <a:t>TSTCHKSUM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DDRG, %11111111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CNTVAL+1	; ADDING 5 BYTES INCLUDING CHECKSUM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COUNTREG	; INITIALYZE COUNTER</a:t>
            </a:r>
          </a:p>
          <a:p>
            <a:pPr marL="0" indent="0">
              <a:buNone/>
            </a:pPr>
            <a:r>
              <a:rPr lang="en-US" sz="1800" dirty="0" smtClean="0"/>
              <a:t>;CONTINUED 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671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test checksum continued</a:t>
            </a:r>
          </a:p>
          <a:p>
            <a:pPr marL="0" indent="0">
              <a:buNone/>
            </a:pPr>
            <a:r>
              <a:rPr lang="en-US" sz="1800" dirty="0" smtClean="0"/>
              <a:t>	LDX	#MYRAM		; LOAD POINTER FROM RAM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	; A = 0</a:t>
            </a:r>
          </a:p>
          <a:p>
            <a:pPr marL="0" indent="0">
              <a:buNone/>
            </a:pPr>
            <a:r>
              <a:rPr lang="en-US" sz="1800" dirty="0" smtClean="0"/>
              <a:t>B3	ADDA	1, X+		; ADD AND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COUNTREG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B3		; LOOP UNTIL COUNTER IS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CMPA	#0		; COMPARE A TO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BEQ	G1		; IF 0 THEN BRANCH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#’B’		; ELSE BAD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STORE RESULT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			; RETURN TO CALLING PROGRAM</a:t>
            </a:r>
          </a:p>
          <a:p>
            <a:pPr marL="0" indent="0">
              <a:buNone/>
            </a:pPr>
            <a:r>
              <a:rPr lang="en-US" sz="1800" dirty="0" smtClean="0"/>
              <a:t>; GOOD RESULT NEXT SLIDE</a:t>
            </a:r>
          </a:p>
        </p:txBody>
      </p:sp>
    </p:spTree>
    <p:extLst>
      <p:ext uri="{BB962C8B-B14F-4D97-AF65-F5344CB8AC3E}">
        <p14:creationId xmlns:p14="http://schemas.microsoft.com/office/powerpoint/2010/main" val="93759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Macro and How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accomplish a repetitive task</a:t>
            </a:r>
          </a:p>
          <a:p>
            <a:pPr lvl="1"/>
            <a:r>
              <a:rPr lang="en-US" dirty="0" smtClean="0"/>
              <a:t>Reduces time spent programming and reduces errors</a:t>
            </a:r>
          </a:p>
          <a:p>
            <a:r>
              <a:rPr lang="en-US" dirty="0" smtClean="0"/>
              <a:t>Macro Definition</a:t>
            </a:r>
          </a:p>
          <a:p>
            <a:pPr lvl="1"/>
            <a:r>
              <a:rPr lang="en-US" dirty="0" smtClean="0"/>
              <a:t>3 parts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	MACRO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body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ENDM</a:t>
            </a:r>
          </a:p>
          <a:p>
            <a:r>
              <a:rPr lang="en-US" dirty="0" smtClean="0"/>
              <a:t>May be invoked by name after it is defined</a:t>
            </a:r>
          </a:p>
          <a:p>
            <a:r>
              <a:rPr lang="en-US" dirty="0" smtClean="0"/>
              <a:t>Parameters are labeled with / followed by 0 – 9 or letter</a:t>
            </a:r>
          </a:p>
          <a:p>
            <a:r>
              <a:rPr lang="en-US" dirty="0" smtClean="0"/>
              <a:t>Parameters are arguments passed to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XREF and XDEF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IF THE CHECKSUM IS GOOD</a:t>
            </a:r>
          </a:p>
          <a:p>
            <a:pPr marL="0" indent="0">
              <a:buNone/>
            </a:pPr>
            <a:r>
              <a:rPr lang="en-US" sz="1800" dirty="0" smtClean="0"/>
              <a:t>G1	LDAA	#’G’		; A = ASCII G</a:t>
            </a:r>
          </a:p>
          <a:p>
            <a:pPr marL="0" indent="0">
              <a:buNone/>
            </a:pPr>
            <a:r>
              <a:rPr lang="en-US" sz="1800" dirty="0" smtClean="0"/>
              <a:t>	STAA	PORTB		; STORE RESULT</a:t>
            </a:r>
          </a:p>
          <a:p>
            <a:pPr marL="0" indent="0">
              <a:buNone/>
            </a:pPr>
            <a:r>
              <a:rPr lang="en-US" sz="1800" dirty="0" smtClean="0"/>
              <a:t>	RTS			; RETURN TO CALLING PROGRAM</a:t>
            </a:r>
          </a:p>
          <a:p>
            <a:pPr marL="0" indent="0">
              <a:buNone/>
            </a:pPr>
            <a:r>
              <a:rPr lang="en-US" sz="1800" dirty="0" smtClean="0"/>
              <a:t>	END	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85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modules in Code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accomplished by copying the related .</a:t>
            </a:r>
            <a:r>
              <a:rPr lang="en-US" dirty="0" err="1" smtClean="0"/>
              <a:t>asm</a:t>
            </a:r>
            <a:r>
              <a:rPr lang="en-US" dirty="0" smtClean="0"/>
              <a:t> files into the source folder in </a:t>
            </a:r>
            <a:r>
              <a:rPr lang="en-US" smtClean="0"/>
              <a:t>code warrior.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Macro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MOVE	MACRO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LDAA	#\1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STAA	\2</a:t>
            </a:r>
          </a:p>
          <a:p>
            <a:pPr marL="0" indent="0">
              <a:buNone/>
            </a:pPr>
            <a:r>
              <a:rPr lang="en-US" sz="1800" dirty="0" smtClean="0"/>
              <a:t>		ENDM	</a:t>
            </a:r>
          </a:p>
          <a:p>
            <a:pPr marL="0" indent="0">
              <a:buNone/>
            </a:pPr>
            <a:r>
              <a:rPr lang="en-US" sz="1800" dirty="0" smtClean="0"/>
              <a:t>; 3 WAYS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MOVE $55	$820		; SENDS 55 H TO LOCATION 820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VAL1	EQU	EQU	$55</a:t>
            </a:r>
          </a:p>
          <a:p>
            <a:pPr marL="0" indent="0">
              <a:buNone/>
            </a:pPr>
            <a:r>
              <a:rPr lang="en-US" sz="1800" dirty="0" smtClean="0"/>
              <a:t>       RAMLOC	EQU	$820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MOVE	VAL1, RAMLOC</a:t>
            </a:r>
          </a:p>
          <a:p>
            <a:pPr marL="0" indent="0">
              <a:buNone/>
            </a:pPr>
            <a:r>
              <a:rPr lang="en-US" sz="1800" dirty="0" smtClean="0"/>
              <a:t>3. 	MOVE	$55, PORTB	; SENDS 55H TO PORTB</a:t>
            </a: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384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Local Labels in a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must be preceded with \@</a:t>
            </a:r>
          </a:p>
          <a:p>
            <a:r>
              <a:rPr lang="en-US" dirty="0" smtClean="0"/>
              <a:t>EG macro for a time delay</a:t>
            </a:r>
          </a:p>
          <a:p>
            <a:pPr marL="0" indent="0">
              <a:buNone/>
            </a:pPr>
            <a:r>
              <a:rPr lang="en-US" sz="1800" dirty="0" smtClean="0"/>
              <a:t>DELAY1	MACRO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#\1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\2</a:t>
            </a:r>
          </a:p>
          <a:p>
            <a:pPr marL="0" indent="0">
              <a:buNone/>
            </a:pPr>
            <a:r>
              <a:rPr lang="en-US" sz="1800" dirty="0" smtClean="0"/>
              <a:t>\@BACK	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\2</a:t>
            </a:r>
          </a:p>
          <a:p>
            <a:pPr marL="0" indent="0">
              <a:buNone/>
            </a:pPr>
            <a:r>
              <a:rPr lang="en-US" sz="1800" dirty="0" smtClean="0"/>
              <a:t>	BNE	\@BACK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175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Toggle PORTB using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Toggling Port B using a macro</a:t>
            </a:r>
          </a:p>
          <a:p>
            <a:pPr marL="0" indent="0">
              <a:buNone/>
            </a:pPr>
            <a:r>
              <a:rPr lang="en-US" sz="1800" dirty="0" smtClean="0"/>
              <a:t>; sending data</a:t>
            </a:r>
          </a:p>
          <a:p>
            <a:pPr marL="0" indent="0">
              <a:buNone/>
            </a:pPr>
            <a:r>
              <a:rPr lang="en-US" sz="1800" dirty="0" smtClean="0"/>
              <a:t>MOVE:	MACRO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#\1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\2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ENDM</a:t>
            </a:r>
          </a:p>
          <a:p>
            <a:pPr marL="0" indent="0">
              <a:buNone/>
            </a:pPr>
            <a:r>
              <a:rPr lang="en-US" sz="1800" dirty="0" smtClean="0"/>
              <a:t>; time delay </a:t>
            </a:r>
          </a:p>
          <a:p>
            <a:pPr marL="0" indent="0">
              <a:buNone/>
            </a:pPr>
            <a:r>
              <a:rPr lang="en-US" sz="1800" dirty="0" smtClean="0"/>
              <a:t>Delay1:	MACRO	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</a:t>
            </a:r>
          </a:p>
          <a:p>
            <a:pPr marL="0" indent="0">
              <a:buNone/>
            </a:pPr>
            <a:r>
              <a:rPr lang="en-US" sz="1800" dirty="0" smtClean="0"/>
              <a:t>; CONTINUED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00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Toggle Port B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DEC	\2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\@BACK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ENDM</a:t>
            </a:r>
          </a:p>
          <a:p>
            <a:pPr marL="0" indent="0">
              <a:buNone/>
            </a:pPr>
            <a:r>
              <a:rPr lang="en-US" sz="1800" dirty="0" smtClean="0"/>
              <a:t>; Toggling Port B in main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PORTB, %11111111			; PORT B IS OUTPUT</a:t>
            </a:r>
          </a:p>
          <a:p>
            <a:pPr marL="0" indent="0">
              <a:buNone/>
            </a:pPr>
            <a:r>
              <a:rPr lang="en-US" sz="1800" dirty="0" smtClean="0"/>
              <a:t>OVER	MOVE	$55,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DELAY1	200, $810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MOVE	$AA, PORTB</a:t>
            </a:r>
          </a:p>
          <a:p>
            <a:pPr marL="0" indent="0">
              <a:buNone/>
            </a:pPr>
            <a:r>
              <a:rPr lang="en-US" sz="1800" dirty="0" smtClean="0"/>
              <a:t>BRA	OVER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99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macros in file with .mac extension</a:t>
            </a:r>
          </a:p>
          <a:p>
            <a:r>
              <a:rPr lang="en-US" dirty="0" smtClean="0"/>
              <a:t>Including that file name will make the macros available to the .</a:t>
            </a:r>
            <a:r>
              <a:rPr lang="en-US" dirty="0" err="1" smtClean="0"/>
              <a:t>asm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If the .mac file were named mymacro.mac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include	‘mymacro.mac	; get macros from macro file</a:t>
            </a:r>
          </a:p>
        </p:txBody>
      </p:sp>
    </p:spTree>
    <p:extLst>
      <p:ext uri="{BB962C8B-B14F-4D97-AF65-F5344CB8AC3E}">
        <p14:creationId xmlns:p14="http://schemas.microsoft.com/office/powerpoint/2010/main" val="12163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MLIST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viewing the list file..</a:t>
            </a:r>
          </a:p>
          <a:p>
            <a:pPr lvl="1"/>
            <a:r>
              <a:rPr lang="en-US" dirty="0" smtClean="0"/>
              <a:t>Macros are fully displayed by default</a:t>
            </a:r>
          </a:p>
          <a:p>
            <a:r>
              <a:rPr lang="en-US" dirty="0" smtClean="0"/>
              <a:t>If this is cumbersome because of extensive macro use..</a:t>
            </a:r>
          </a:p>
          <a:p>
            <a:pPr lvl="1"/>
            <a:r>
              <a:rPr lang="en-US" dirty="0" smtClean="0"/>
              <a:t>We can disable viewing macros using MLIST	OFF</a:t>
            </a:r>
          </a:p>
          <a:p>
            <a:pPr lvl="1"/>
            <a:r>
              <a:rPr lang="en-US" dirty="0" smtClean="0"/>
              <a:t>We can enable viewing macros using MLIST	ON</a:t>
            </a:r>
          </a:p>
        </p:txBody>
      </p:sp>
    </p:spTree>
    <p:extLst>
      <p:ext uri="{BB962C8B-B14F-4D97-AF65-F5344CB8AC3E}">
        <p14:creationId xmlns:p14="http://schemas.microsoft.com/office/powerpoint/2010/main" val="15283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Macros vs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increase Code size each time they are called</a:t>
            </a:r>
          </a:p>
          <a:p>
            <a:r>
              <a:rPr lang="en-US" dirty="0" smtClean="0"/>
              <a:t>Subroutines do not</a:t>
            </a:r>
          </a:p>
          <a:p>
            <a:pPr lvl="1"/>
            <a:r>
              <a:rPr lang="en-US" dirty="0" smtClean="0"/>
              <a:t>These use stack space when called</a:t>
            </a:r>
          </a:p>
          <a:p>
            <a:pPr lvl="1"/>
            <a:r>
              <a:rPr lang="en-US" dirty="0" smtClean="0"/>
              <a:t>Can lead to problems when there is a nested call (One subroutine calling another)</a:t>
            </a:r>
          </a:p>
          <a:p>
            <a:pPr lvl="2"/>
            <a:r>
              <a:rPr lang="en-US" dirty="0" smtClean="0"/>
              <a:t>This can lead to a stack overflow causing the program to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2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454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Section 6-4</vt:lpstr>
      <vt:lpstr>What is Macro and How is it Used?</vt:lpstr>
      <vt:lpstr>Macro Examples</vt:lpstr>
      <vt:lpstr>Using Local Labels in a Macro</vt:lpstr>
      <vt:lpstr>Toggle PORTB using Macros</vt:lpstr>
      <vt:lpstr>Toggle Port B continued</vt:lpstr>
      <vt:lpstr>INCLUDE directive</vt:lpstr>
      <vt:lpstr>MLIST directive</vt:lpstr>
      <vt:lpstr>Macros vs Subroutines</vt:lpstr>
      <vt:lpstr>Modules</vt:lpstr>
      <vt:lpstr>Writing Modules</vt:lpstr>
      <vt:lpstr>XREF and XDEF example</vt:lpstr>
      <vt:lpstr>XREF and XDEF example continued</vt:lpstr>
      <vt:lpstr>XREF and XDEF example continued</vt:lpstr>
      <vt:lpstr>XREF and XDEF Continued</vt:lpstr>
      <vt:lpstr>XREF and XDEF Continued</vt:lpstr>
      <vt:lpstr>XREF and XDEF Continued</vt:lpstr>
      <vt:lpstr>XREF and XDEF Continued</vt:lpstr>
      <vt:lpstr>XREF and XDEF Continued</vt:lpstr>
      <vt:lpstr>XREF and XDEF Continued</vt:lpstr>
      <vt:lpstr>Linking modules in Code Warrior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6-4</dc:title>
  <dc:creator>ETECH</dc:creator>
  <cp:lastModifiedBy>ETECH</cp:lastModifiedBy>
  <cp:revision>26</cp:revision>
  <dcterms:created xsi:type="dcterms:W3CDTF">2016-11-14T15:30:32Z</dcterms:created>
  <dcterms:modified xsi:type="dcterms:W3CDTF">2016-11-14T17:28:08Z</dcterms:modified>
</cp:coreProperties>
</file>