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374" autoAdjust="0"/>
  </p:normalViewPr>
  <p:slideViewPr>
    <p:cSldViewPr snapToGrid="0">
      <p:cViewPr>
        <p:scale>
          <a:sx n="60" d="100"/>
          <a:sy n="60" d="100"/>
        </p:scale>
        <p:origin x="105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63E2-9D8B-47F4-AAC5-B5DCA88D0592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C24D-F80D-4B35-A139-CEEE5745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1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63E2-9D8B-47F4-AAC5-B5DCA88D0592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C24D-F80D-4B35-A139-CEEE5745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0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63E2-9D8B-47F4-AAC5-B5DCA88D0592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C24D-F80D-4B35-A139-CEEE5745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9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63E2-9D8B-47F4-AAC5-B5DCA88D0592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C24D-F80D-4B35-A139-CEEE5745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2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63E2-9D8B-47F4-AAC5-B5DCA88D0592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C24D-F80D-4B35-A139-CEEE5745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63E2-9D8B-47F4-AAC5-B5DCA88D0592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C24D-F80D-4B35-A139-CEEE5745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4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63E2-9D8B-47F4-AAC5-B5DCA88D0592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C24D-F80D-4B35-A139-CEEE5745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2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63E2-9D8B-47F4-AAC5-B5DCA88D0592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C24D-F80D-4B35-A139-CEEE5745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63E2-9D8B-47F4-AAC5-B5DCA88D0592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C24D-F80D-4B35-A139-CEEE5745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5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63E2-9D8B-47F4-AAC5-B5DCA88D0592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C24D-F80D-4B35-A139-CEEE5745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1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63E2-9D8B-47F4-AAC5-B5DCA88D0592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C24D-F80D-4B35-A139-CEEE5745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4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B63E2-9D8B-47F4-AAC5-B5DCA88D0592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1C24D-F80D-4B35-A139-CEEE5745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6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system operating with 5 volt supply..</a:t>
            </a:r>
          </a:p>
          <a:p>
            <a:r>
              <a:rPr lang="en-US" dirty="0" smtClean="0"/>
              <a:t>0 volt output would correspond to binary 0</a:t>
            </a:r>
          </a:p>
          <a:p>
            <a:r>
              <a:rPr lang="en-US" dirty="0" smtClean="0"/>
              <a:t>5 volt output would correspond to binary 1</a:t>
            </a:r>
          </a:p>
          <a:p>
            <a:r>
              <a:rPr lang="en-US" dirty="0" smtClean="0"/>
              <a:t>In reality, there are tolerances associated with these and..</a:t>
            </a:r>
          </a:p>
          <a:p>
            <a:pPr lvl="1"/>
            <a:r>
              <a:rPr lang="en-US" dirty="0" smtClean="0"/>
              <a:t>3 to 5 volts would be considered a 1</a:t>
            </a:r>
          </a:p>
          <a:p>
            <a:pPr lvl="1"/>
            <a:r>
              <a:rPr lang="en-US" dirty="0" smtClean="0"/>
              <a:t>0 to 0.75 volts would be considered a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647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 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NAND and NOR Gates may be used to implement any circuit which is a combination of AND, OR, XOR, and INVERTER GATES</a:t>
            </a:r>
          </a:p>
          <a:p>
            <a:r>
              <a:rPr lang="en-US" dirty="0" smtClean="0"/>
              <a:t>In a NOR gate, if any input is true, the output is false, it will only produce a true output if both inputs are false.</a:t>
            </a:r>
          </a:p>
          <a:p>
            <a:r>
              <a:rPr lang="en-US" dirty="0" smtClean="0"/>
              <a:t>Here is its symbol:</a:t>
            </a:r>
          </a:p>
          <a:p>
            <a:r>
              <a:rPr lang="en-US" dirty="0" smtClean="0"/>
              <a:t>Here is its truth Table.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833" y="3628989"/>
            <a:ext cx="743054" cy="51442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188946"/>
              </p:ext>
            </p:extLst>
          </p:nvPr>
        </p:nvGraphicFramePr>
        <p:xfrm>
          <a:off x="998729" y="4532714"/>
          <a:ext cx="595071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570">
                  <a:extLst>
                    <a:ext uri="{9D8B030D-6E8A-4147-A177-3AD203B41FA5}">
                      <a16:colId xmlns:a16="http://schemas.microsoft.com/office/drawing/2014/main" val="429431912"/>
                    </a:ext>
                  </a:extLst>
                </a:gridCol>
                <a:gridCol w="1983570">
                  <a:extLst>
                    <a:ext uri="{9D8B030D-6E8A-4147-A177-3AD203B41FA5}">
                      <a16:colId xmlns:a16="http://schemas.microsoft.com/office/drawing/2014/main" val="732063557"/>
                    </a:ext>
                  </a:extLst>
                </a:gridCol>
                <a:gridCol w="1983570">
                  <a:extLst>
                    <a:ext uri="{9D8B030D-6E8A-4147-A177-3AD203B41FA5}">
                      <a16:colId xmlns:a16="http://schemas.microsoft.com/office/drawing/2014/main" val="1821352715"/>
                    </a:ext>
                  </a:extLst>
                </a:gridCol>
              </a:tblGrid>
              <a:tr h="250388">
                <a:tc>
                  <a:txBody>
                    <a:bodyPr/>
                    <a:lstStyle/>
                    <a:p>
                      <a:r>
                        <a:rPr lang="en-US" dirty="0" smtClean="0"/>
                        <a:t>Inputs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03998"/>
                  </a:ext>
                </a:extLst>
              </a:tr>
              <a:tr h="250388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NOR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47833"/>
                  </a:ext>
                </a:extLst>
              </a:tr>
              <a:tr h="25038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476956"/>
                  </a:ext>
                </a:extLst>
              </a:tr>
              <a:tr h="25038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427798"/>
                  </a:ext>
                </a:extLst>
              </a:tr>
              <a:tr h="25038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465530"/>
                  </a:ext>
                </a:extLst>
              </a:tr>
              <a:tr h="25038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510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33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Design using 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there are 4 possible outcomes when adding a pair of binary numbers</a:t>
            </a:r>
          </a:p>
          <a:p>
            <a:pPr lvl="1"/>
            <a:r>
              <a:rPr lang="en-US" dirty="0" smtClean="0"/>
              <a:t>0 + 0 = carry 0, sum 0</a:t>
            </a:r>
          </a:p>
          <a:p>
            <a:pPr lvl="1"/>
            <a:r>
              <a:rPr lang="en-US" dirty="0" smtClean="0"/>
              <a:t>0 + 1 = carry 0, sum 1</a:t>
            </a:r>
          </a:p>
          <a:p>
            <a:pPr lvl="1"/>
            <a:r>
              <a:rPr lang="en-US" dirty="0" smtClean="0"/>
              <a:t>1 + 0 = carry 0, sum 1</a:t>
            </a:r>
          </a:p>
          <a:p>
            <a:pPr lvl="1"/>
            <a:r>
              <a:rPr lang="en-US" dirty="0" smtClean="0"/>
              <a:t>1 +1 = carry 1, sum 0</a:t>
            </a:r>
          </a:p>
          <a:p>
            <a:r>
              <a:rPr lang="en-US" dirty="0" smtClean="0"/>
              <a:t>Recall that the AND gate only outputs 1 if both inputs are true,  thus it could be used to output the carry bit.</a:t>
            </a:r>
          </a:p>
          <a:p>
            <a:r>
              <a:rPr lang="en-US" dirty="0" smtClean="0"/>
              <a:t>Recall that the XOR gate only outputs 1 if and only if one of the inputs are true.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150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noFill/>
          </a:ln>
        </p:spPr>
        <p:txBody>
          <a:bodyPr/>
          <a:lstStyle/>
          <a:p>
            <a:r>
              <a:rPr lang="en-US" dirty="0" smtClean="0"/>
              <a:t>Half Adder Using XOR and </a:t>
            </a:r>
            <a:r>
              <a:rPr lang="en-US" dirty="0" err="1" smtClean="0"/>
              <a:t>AND</a:t>
            </a:r>
            <a:r>
              <a:rPr lang="en-US" dirty="0" smtClean="0"/>
              <a:t> Gates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574" y="2348476"/>
            <a:ext cx="1642423" cy="755863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42" y="3762126"/>
            <a:ext cx="1484767" cy="809873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2700942" y="3915177"/>
            <a:ext cx="3621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628900" y="2552700"/>
            <a:ext cx="25400" cy="143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647950" y="3975100"/>
            <a:ext cx="20955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162676" y="2559050"/>
            <a:ext cx="46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170363" y="2886964"/>
            <a:ext cx="396374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368550" y="2893314"/>
            <a:ext cx="27238" cy="1386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395788" y="4273550"/>
            <a:ext cx="3828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255783" y="255905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238701" y="3968749"/>
            <a:ext cx="68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51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Form of Half Adder Using AND, OR and Inverter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804" y="2139872"/>
            <a:ext cx="1664901" cy="90812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803" y="3239973"/>
            <a:ext cx="1664901" cy="9081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331" y="4215224"/>
            <a:ext cx="1664901" cy="9081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688" y="1886511"/>
            <a:ext cx="1190791" cy="83831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H="1">
            <a:off x="2484688" y="2724828"/>
            <a:ext cx="1190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405" y="3347608"/>
            <a:ext cx="1190791" cy="838317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 flipV="1">
            <a:off x="2727366" y="3453938"/>
            <a:ext cx="1190791" cy="32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39704" y="4340074"/>
            <a:ext cx="1604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Carry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133600" y="2139872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184832" y="2593936"/>
            <a:ext cx="21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00084" y="323641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2348681" y="3570601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267696" y="4215224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3216800" y="4570906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698" y="2577850"/>
            <a:ext cx="1257475" cy="790685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5021179" y="2556879"/>
            <a:ext cx="10748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096000" y="2556879"/>
            <a:ext cx="0" cy="267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021178" y="3636687"/>
            <a:ext cx="10748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095999" y="3126251"/>
            <a:ext cx="0" cy="535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268273" y="2713671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4180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Previous Half Adder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gate output will only be true if both inputs are true.</a:t>
            </a:r>
          </a:p>
          <a:p>
            <a:r>
              <a:rPr lang="en-US" dirty="0" smtClean="0"/>
              <a:t>Carry bit is true for x and y equal 1,1</a:t>
            </a:r>
          </a:p>
          <a:p>
            <a:r>
              <a:rPr lang="en-US" dirty="0" smtClean="0"/>
              <a:t>For 0,0 input, input to OR gate is 0,0 ; Sum is 0</a:t>
            </a:r>
          </a:p>
          <a:p>
            <a:r>
              <a:rPr lang="en-US" dirty="0" smtClean="0"/>
              <a:t>For 0,1 input, input to OR gate is 1,0 ; Sum is 1</a:t>
            </a:r>
          </a:p>
          <a:p>
            <a:r>
              <a:rPr lang="en-US" dirty="0" smtClean="0"/>
              <a:t>For 1,0 input, input to OR gate is 0,1 ; Sum is 1</a:t>
            </a:r>
          </a:p>
          <a:p>
            <a:r>
              <a:rPr lang="en-US" dirty="0" smtClean="0"/>
              <a:t>For 11 input, input to OR gate is 0,0 ;  Sum is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5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 View of Half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01979" y="2342147"/>
            <a:ext cx="3144253" cy="288757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946232" y="2887579"/>
            <a:ext cx="144378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946232" y="4427621"/>
            <a:ext cx="144378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390274" y="2919663"/>
            <a:ext cx="141170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390274" y="4427621"/>
            <a:ext cx="141170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79495" y="2919663"/>
            <a:ext cx="2005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Half</a:t>
            </a:r>
          </a:p>
          <a:p>
            <a:pPr algn="ctr"/>
            <a:r>
              <a:rPr lang="en-US" sz="2400" dirty="0" smtClean="0"/>
              <a:t>Adder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40568" y="2656746"/>
            <a:ext cx="577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720515" y="4196788"/>
            <a:ext cx="537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8518358" y="2656746"/>
            <a:ext cx="1010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Sum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8646695" y="4186021"/>
            <a:ext cx="882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Carry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7268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Combing 2 Half Adders; Full Adder 3 Bit Input</a:t>
            </a:r>
            <a:endParaRPr lang="en-US" dirty="0"/>
          </a:p>
        </p:txBody>
      </p:sp>
      <p:pic>
        <p:nvPicPr>
          <p:cNvPr id="37" name="Content Placeholder 3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306" y="3538373"/>
            <a:ext cx="1257475" cy="790685"/>
          </a:xfrm>
        </p:spPr>
      </p:pic>
      <p:sp>
        <p:nvSpPr>
          <p:cNvPr id="4" name="Rectangle 3"/>
          <p:cNvSpPr/>
          <p:nvPr/>
        </p:nvSpPr>
        <p:spPr>
          <a:xfrm>
            <a:off x="3064042" y="2406316"/>
            <a:ext cx="1684421" cy="136357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96126" y="4588042"/>
            <a:ext cx="1780674" cy="126732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28736" y="2508835"/>
            <a:ext cx="1155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Half</a:t>
            </a:r>
          </a:p>
          <a:p>
            <a:pPr algn="ctr"/>
            <a:r>
              <a:rPr lang="en-US" sz="2400" dirty="0" smtClean="0"/>
              <a:t>Adder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196387" y="4769670"/>
            <a:ext cx="1419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Half</a:t>
            </a:r>
          </a:p>
          <a:p>
            <a:pPr algn="ctr"/>
            <a:r>
              <a:rPr lang="en-US" sz="2400" dirty="0" smtClean="0"/>
              <a:t>Adder</a:t>
            </a:r>
            <a:endParaRPr lang="en-US" sz="2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133600" y="2791326"/>
            <a:ext cx="930442" cy="1604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117558" y="3339832"/>
            <a:ext cx="97856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4" idx="2"/>
          </p:cNvCxnSpPr>
          <p:nvPr/>
        </p:nvCxnSpPr>
        <p:spPr>
          <a:xfrm>
            <a:off x="3906253" y="376989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</p:cNvCxnSpPr>
          <p:nvPr/>
        </p:nvCxnSpPr>
        <p:spPr>
          <a:xfrm flipH="1">
            <a:off x="3906250" y="3769895"/>
            <a:ext cx="3" cy="5806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2133600" y="4333341"/>
            <a:ext cx="1772650" cy="172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133600" y="4333341"/>
            <a:ext cx="0" cy="63146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117558" y="4973053"/>
            <a:ext cx="1078829" cy="1604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2133600" y="5470358"/>
            <a:ext cx="946484" cy="1604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76800" y="54864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76800" y="5486400"/>
            <a:ext cx="150795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876800" y="4973053"/>
            <a:ext cx="1347537" cy="1604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56421" y="4097171"/>
            <a:ext cx="0" cy="8919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748463" y="3339832"/>
            <a:ext cx="150795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224337" y="3339832"/>
            <a:ext cx="32084" cy="43006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513896" y="3498061"/>
            <a:ext cx="1122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Final</a:t>
            </a:r>
          </a:p>
          <a:p>
            <a:r>
              <a:rPr lang="en-US" sz="2400" dirty="0" smtClean="0"/>
              <a:t>Carry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4876800" y="2746605"/>
            <a:ext cx="149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Carry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5053263" y="4446064"/>
            <a:ext cx="104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Carry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6384758" y="5125828"/>
            <a:ext cx="245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Final</a:t>
            </a:r>
          </a:p>
          <a:p>
            <a:r>
              <a:rPr lang="en-US" sz="2400" dirty="0" smtClean="0"/>
              <a:t>Sum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1720516" y="2557025"/>
            <a:ext cx="561474" cy="468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1766461" y="3033874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3187452" y="3776518"/>
            <a:ext cx="1211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Sum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1716505" y="5255567"/>
            <a:ext cx="1014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9309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Adder Truth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424" y="1690688"/>
            <a:ext cx="6779323" cy="4679816"/>
          </a:xfrm>
        </p:spPr>
      </p:pic>
    </p:spTree>
    <p:extLst>
      <p:ext uri="{BB962C8B-B14F-4D97-AF65-F5344CB8AC3E}">
        <p14:creationId xmlns:p14="http://schemas.microsoft.com/office/powerpoint/2010/main" val="2778430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Bit Adder Using 3 Full adders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87" y="1577324"/>
            <a:ext cx="7769567" cy="3860950"/>
          </a:xfrm>
        </p:spPr>
      </p:pic>
    </p:spTree>
    <p:extLst>
      <p:ext uri="{BB962C8B-B14F-4D97-AF65-F5344CB8AC3E}">
        <p14:creationId xmlns:p14="http://schemas.microsoft.com/office/powerpoint/2010/main" val="3515341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the previous 3 Bit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we want to add the binary numbers 010 and 011..</a:t>
            </a:r>
          </a:p>
          <a:p>
            <a:r>
              <a:rPr lang="en-US" dirty="0" smtClean="0"/>
              <a:t>Using the truth table from a couple of slides before..</a:t>
            </a:r>
          </a:p>
          <a:p>
            <a:pPr lvl="1"/>
            <a:r>
              <a:rPr lang="en-US" dirty="0" smtClean="0"/>
              <a:t>We know that 0+1 with no carry in will result in Sum of 1 with no carry</a:t>
            </a:r>
          </a:p>
          <a:p>
            <a:pPr lvl="1"/>
            <a:r>
              <a:rPr lang="en-US" dirty="0" smtClean="0"/>
              <a:t>Also, 1+1 with no carry in will result in sum of 0 with carry out of 1</a:t>
            </a:r>
          </a:p>
          <a:p>
            <a:pPr lvl="1"/>
            <a:r>
              <a:rPr lang="en-US" dirty="0" smtClean="0"/>
              <a:t>Finally, 0+0 with carry in will result in sum of 1 with no carry</a:t>
            </a:r>
          </a:p>
          <a:p>
            <a:r>
              <a:rPr lang="en-US" dirty="0" smtClean="0"/>
              <a:t>Result is 0101</a:t>
            </a:r>
          </a:p>
          <a:p>
            <a:r>
              <a:rPr lang="en-US" dirty="0" smtClean="0"/>
              <a:t>The take away here is that we can cascade as many full adders as we want to add as large of a pair of binary numbers as we want.</a:t>
            </a:r>
          </a:p>
          <a:p>
            <a:pPr lvl="1"/>
            <a:r>
              <a:rPr lang="en-US" dirty="0" smtClean="0"/>
              <a:t>For example a 64 bit sum would require 64 cascaded adders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76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0 section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Digital Primer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9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Converts Binary Input to 0,1</a:t>
            </a:r>
          </a:p>
          <a:p>
            <a:r>
              <a:rPr lang="en-US" dirty="0" smtClean="0"/>
              <a:t>Consider Binary representation of 6 decimal (0110)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Output is 1 IFF input is 0110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446" y="3486872"/>
            <a:ext cx="3224643" cy="175889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545305" y="3192379"/>
            <a:ext cx="64169" cy="20533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276" y="2932776"/>
            <a:ext cx="1190791" cy="8383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598" y="4701944"/>
            <a:ext cx="1190791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19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Flip-Flop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latch data out is stable at either 0 or 1.  One input is used to toggle the device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3834063" y="3176337"/>
            <a:ext cx="2839453" cy="202130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438400" y="3737811"/>
            <a:ext cx="1395663" cy="1604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81200" y="4636168"/>
            <a:ext cx="141170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73516" y="3737811"/>
            <a:ext cx="11389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73516" y="4636168"/>
            <a:ext cx="12833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392905" y="4424321"/>
            <a:ext cx="441158" cy="42369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35079" y="3476201"/>
            <a:ext cx="802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317457" y="4324795"/>
            <a:ext cx="1096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Clk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826542" y="3455223"/>
            <a:ext cx="110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7956884" y="4374558"/>
            <a:ext cx="1395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</a:t>
            </a:r>
            <a:endParaRPr lang="en-US" sz="28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7956884" y="4424321"/>
            <a:ext cx="42311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1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simple circuits which produce an output from one or more inputs</a:t>
            </a:r>
          </a:p>
          <a:p>
            <a:r>
              <a:rPr lang="en-US" dirty="0" smtClean="0"/>
              <a:t>Here are some common ones</a:t>
            </a:r>
          </a:p>
          <a:p>
            <a:pPr lvl="1"/>
            <a:r>
              <a:rPr lang="en-US" dirty="0" smtClean="0"/>
              <a:t>And</a:t>
            </a:r>
          </a:p>
          <a:p>
            <a:pPr lvl="1"/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Tri State Buffer</a:t>
            </a:r>
          </a:p>
          <a:p>
            <a:pPr lvl="1"/>
            <a:r>
              <a:rPr lang="en-US" dirty="0" smtClean="0"/>
              <a:t>Inverter</a:t>
            </a:r>
          </a:p>
          <a:p>
            <a:pPr lvl="1"/>
            <a:r>
              <a:rPr lang="en-US" dirty="0" smtClean="0"/>
              <a:t>XOR</a:t>
            </a:r>
          </a:p>
          <a:p>
            <a:pPr lvl="1"/>
            <a:r>
              <a:rPr lang="en-US" dirty="0" err="1" smtClean="0"/>
              <a:t>Nand</a:t>
            </a:r>
            <a:endParaRPr lang="en-US" dirty="0" smtClean="0"/>
          </a:p>
          <a:p>
            <a:pPr lvl="1"/>
            <a:r>
              <a:rPr lang="en-US" dirty="0" smtClean="0"/>
              <a:t>Nor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7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28549"/>
            <a:ext cx="10515600" cy="1325563"/>
          </a:xfrm>
        </p:spPr>
        <p:txBody>
          <a:bodyPr/>
          <a:lstStyle/>
          <a:p>
            <a:r>
              <a:rPr lang="en-US" dirty="0" smtClean="0"/>
              <a:t>And 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gate produces a 1 only when both inputs are equal to 1.</a:t>
            </a:r>
          </a:p>
          <a:p>
            <a:r>
              <a:rPr lang="en-US" dirty="0" smtClean="0"/>
              <a:t>It is denoted by this symbol </a:t>
            </a:r>
          </a:p>
          <a:p>
            <a:r>
              <a:rPr lang="en-US" dirty="0" smtClean="0"/>
              <a:t>Here is its truth table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Note that the output is only “true” when both inputs are “true”</a:t>
            </a:r>
          </a:p>
          <a:p>
            <a:endParaRPr lang="en-US" dirty="0"/>
          </a:p>
        </p:txBody>
      </p:sp>
      <p:sp>
        <p:nvSpPr>
          <p:cNvPr id="4" name="Flowchart: Delay 3"/>
          <p:cNvSpPr/>
          <p:nvPr/>
        </p:nvSpPr>
        <p:spPr>
          <a:xfrm>
            <a:off x="5559552" y="2304288"/>
            <a:ext cx="612648" cy="61264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970116"/>
              </p:ext>
            </p:extLst>
          </p:nvPr>
        </p:nvGraphicFramePr>
        <p:xfrm>
          <a:off x="2031999" y="3395599"/>
          <a:ext cx="606044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147">
                  <a:extLst>
                    <a:ext uri="{9D8B030D-6E8A-4147-A177-3AD203B41FA5}">
                      <a16:colId xmlns:a16="http://schemas.microsoft.com/office/drawing/2014/main" val="3364335506"/>
                    </a:ext>
                  </a:extLst>
                </a:gridCol>
                <a:gridCol w="2020147">
                  <a:extLst>
                    <a:ext uri="{9D8B030D-6E8A-4147-A177-3AD203B41FA5}">
                      <a16:colId xmlns:a16="http://schemas.microsoft.com/office/drawing/2014/main" val="1494443225"/>
                    </a:ext>
                  </a:extLst>
                </a:gridCol>
                <a:gridCol w="2020147">
                  <a:extLst>
                    <a:ext uri="{9D8B030D-6E8A-4147-A177-3AD203B41FA5}">
                      <a16:colId xmlns:a16="http://schemas.microsoft.com/office/drawing/2014/main" val="1913523936"/>
                    </a:ext>
                  </a:extLst>
                </a:gridCol>
              </a:tblGrid>
              <a:tr h="316463">
                <a:tc>
                  <a:txBody>
                    <a:bodyPr/>
                    <a:lstStyle/>
                    <a:p>
                      <a:r>
                        <a:rPr lang="en-US" dirty="0" smtClean="0"/>
                        <a:t>Inputs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287219"/>
                  </a:ext>
                </a:extLst>
              </a:tr>
              <a:tr h="316463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and</a:t>
                      </a:r>
                      <a:r>
                        <a:rPr lang="en-US" baseline="0" dirty="0" smtClean="0"/>
                        <a:t> 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438612"/>
                  </a:ext>
                </a:extLst>
              </a:tr>
              <a:tr h="31646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35519"/>
                  </a:ext>
                </a:extLst>
              </a:tr>
              <a:tr h="31646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112008"/>
                  </a:ext>
                </a:extLst>
              </a:tr>
              <a:tr h="31646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357469"/>
                  </a:ext>
                </a:extLst>
              </a:tr>
              <a:tr h="31646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576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302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output is high if either input is or both inputs are high.</a:t>
            </a:r>
          </a:p>
          <a:p>
            <a:r>
              <a:rPr lang="en-US" dirty="0" smtClean="0"/>
              <a:t>It is denoted by </a:t>
            </a:r>
          </a:p>
          <a:p>
            <a:r>
              <a:rPr lang="en-US" dirty="0" smtClean="0"/>
              <a:t>Here is its truth table: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737" y="2263857"/>
            <a:ext cx="695422" cy="64779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958100"/>
              </p:ext>
            </p:extLst>
          </p:nvPr>
        </p:nvGraphicFramePr>
        <p:xfrm>
          <a:off x="1245617" y="3508586"/>
          <a:ext cx="612444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483">
                  <a:extLst>
                    <a:ext uri="{9D8B030D-6E8A-4147-A177-3AD203B41FA5}">
                      <a16:colId xmlns:a16="http://schemas.microsoft.com/office/drawing/2014/main" val="4126855110"/>
                    </a:ext>
                  </a:extLst>
                </a:gridCol>
                <a:gridCol w="2041483">
                  <a:extLst>
                    <a:ext uri="{9D8B030D-6E8A-4147-A177-3AD203B41FA5}">
                      <a16:colId xmlns:a16="http://schemas.microsoft.com/office/drawing/2014/main" val="4165882802"/>
                    </a:ext>
                  </a:extLst>
                </a:gridCol>
                <a:gridCol w="2041483">
                  <a:extLst>
                    <a:ext uri="{9D8B030D-6E8A-4147-A177-3AD203B41FA5}">
                      <a16:colId xmlns:a16="http://schemas.microsoft.com/office/drawing/2014/main" val="1049590941"/>
                    </a:ext>
                  </a:extLst>
                </a:gridCol>
              </a:tblGrid>
              <a:tr h="277820">
                <a:tc>
                  <a:txBody>
                    <a:bodyPr/>
                    <a:lstStyle/>
                    <a:p>
                      <a:r>
                        <a:rPr lang="en-US" dirty="0" smtClean="0"/>
                        <a:t>Inputs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367367"/>
                  </a:ext>
                </a:extLst>
              </a:tr>
              <a:tr h="27782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OR</a:t>
                      </a:r>
                      <a:r>
                        <a:rPr lang="en-US" baseline="0" dirty="0" smtClean="0"/>
                        <a:t> 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362963"/>
                  </a:ext>
                </a:extLst>
              </a:tr>
              <a:tr h="27782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42624"/>
                  </a:ext>
                </a:extLst>
              </a:tr>
              <a:tr h="27782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759591"/>
                  </a:ext>
                </a:extLst>
              </a:tr>
              <a:tr h="27782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844835"/>
                  </a:ext>
                </a:extLst>
              </a:tr>
              <a:tr h="27782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711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6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 State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3913"/>
            <a:ext cx="10515600" cy="4351338"/>
          </a:xfrm>
        </p:spPr>
        <p:txBody>
          <a:bodyPr/>
          <a:lstStyle/>
          <a:p>
            <a:r>
              <a:rPr lang="en-US" dirty="0" smtClean="0"/>
              <a:t>A buffer gate does not change the signal its function is to isolate or amplify the input.</a:t>
            </a:r>
          </a:p>
          <a:p>
            <a:r>
              <a:rPr lang="en-US" dirty="0" smtClean="0"/>
              <a:t>Here is its symbol:</a:t>
            </a:r>
          </a:p>
          <a:p>
            <a:r>
              <a:rPr lang="en-US" dirty="0" smtClean="0"/>
              <a:t>Buffers are typically used to amplify the output of a particular gate to many inputs of other gate.  </a:t>
            </a:r>
          </a:p>
          <a:p>
            <a:r>
              <a:rPr lang="en-US" dirty="0" smtClean="0"/>
              <a:t>A Tri State Buffer Allows us to control when we output the amplified input.</a:t>
            </a:r>
          </a:p>
          <a:p>
            <a:r>
              <a:rPr lang="en-US" dirty="0" smtClean="0"/>
              <a:t>Here is its symbol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625" y="2828140"/>
            <a:ext cx="333422" cy="3238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862" y="5118521"/>
            <a:ext cx="352474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5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called a not gate.</a:t>
            </a:r>
          </a:p>
          <a:p>
            <a:r>
              <a:rPr lang="en-US" dirty="0" smtClean="0"/>
              <a:t>It outputs a value opposite to the input.</a:t>
            </a:r>
          </a:p>
          <a:p>
            <a:r>
              <a:rPr lang="en-US" dirty="0" smtClean="0"/>
              <a:t>Here is its symbol:  </a:t>
            </a:r>
          </a:p>
          <a:p>
            <a:r>
              <a:rPr lang="en-US" dirty="0" smtClean="0"/>
              <a:t>Here is its truth table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067" y="2833079"/>
            <a:ext cx="809738" cy="53347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684751"/>
              </p:ext>
            </p:extLst>
          </p:nvPr>
        </p:nvGraphicFramePr>
        <p:xfrm>
          <a:off x="1172464" y="3846914"/>
          <a:ext cx="5539232" cy="1563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9616">
                  <a:extLst>
                    <a:ext uri="{9D8B030D-6E8A-4147-A177-3AD203B41FA5}">
                      <a16:colId xmlns:a16="http://schemas.microsoft.com/office/drawing/2014/main" val="549828293"/>
                    </a:ext>
                  </a:extLst>
                </a:gridCol>
                <a:gridCol w="2769616">
                  <a:extLst>
                    <a:ext uri="{9D8B030D-6E8A-4147-A177-3AD203B41FA5}">
                      <a16:colId xmlns:a16="http://schemas.microsoft.com/office/drawing/2014/main" val="1221240914"/>
                    </a:ext>
                  </a:extLst>
                </a:gridCol>
              </a:tblGrid>
              <a:tr h="368724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664993"/>
                  </a:ext>
                </a:extLst>
              </a:tr>
              <a:tr h="456946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500214"/>
                  </a:ext>
                </a:extLst>
              </a:tr>
              <a:tr h="36872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517008"/>
                  </a:ext>
                </a:extLst>
              </a:tr>
              <a:tr h="36872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713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632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Exclusive Or – XOR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logic gate produces a true output if and only if 1 input is true.</a:t>
            </a:r>
          </a:p>
          <a:p>
            <a:r>
              <a:rPr lang="en-US" dirty="0" smtClean="0"/>
              <a:t>Here is its symbol:  </a:t>
            </a:r>
          </a:p>
          <a:p>
            <a:r>
              <a:rPr lang="en-US" dirty="0" smtClean="0"/>
              <a:t>Here is its truth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575" y="2228810"/>
            <a:ext cx="676369" cy="57158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168526"/>
              </p:ext>
            </p:extLst>
          </p:nvPr>
        </p:nvGraphicFramePr>
        <p:xfrm>
          <a:off x="1172465" y="3376156"/>
          <a:ext cx="5658105" cy="2229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035">
                  <a:extLst>
                    <a:ext uri="{9D8B030D-6E8A-4147-A177-3AD203B41FA5}">
                      <a16:colId xmlns:a16="http://schemas.microsoft.com/office/drawing/2014/main" val="3795232724"/>
                    </a:ext>
                  </a:extLst>
                </a:gridCol>
                <a:gridCol w="1886035">
                  <a:extLst>
                    <a:ext uri="{9D8B030D-6E8A-4147-A177-3AD203B41FA5}">
                      <a16:colId xmlns:a16="http://schemas.microsoft.com/office/drawing/2014/main" val="3676625815"/>
                    </a:ext>
                  </a:extLst>
                </a:gridCol>
                <a:gridCol w="1886035">
                  <a:extLst>
                    <a:ext uri="{9D8B030D-6E8A-4147-A177-3AD203B41FA5}">
                      <a16:colId xmlns:a16="http://schemas.microsoft.com/office/drawing/2014/main" val="1201388738"/>
                    </a:ext>
                  </a:extLst>
                </a:gridCol>
              </a:tblGrid>
              <a:tr h="371519">
                <a:tc>
                  <a:txBody>
                    <a:bodyPr/>
                    <a:lstStyle/>
                    <a:p>
                      <a:r>
                        <a:rPr lang="en-US" dirty="0" smtClean="0"/>
                        <a:t>Inputs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028188"/>
                  </a:ext>
                </a:extLst>
              </a:tr>
              <a:tr h="371519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XOR 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93494"/>
                  </a:ext>
                </a:extLst>
              </a:tr>
              <a:tr h="37151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904444"/>
                  </a:ext>
                </a:extLst>
              </a:tr>
              <a:tr h="37151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103509"/>
                  </a:ext>
                </a:extLst>
              </a:tr>
              <a:tr h="37151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435442"/>
                  </a:ext>
                </a:extLst>
              </a:tr>
              <a:tr h="37151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02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846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NAND 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gate functions like an And gate with an inverter on the output.  It outputs false when both inputs are true otherwise it outputs tru</a:t>
            </a:r>
            <a:r>
              <a:rPr lang="en-US" dirty="0"/>
              <a:t>e</a:t>
            </a:r>
            <a:endParaRPr lang="en-US" dirty="0" smtClean="0"/>
          </a:p>
          <a:p>
            <a:r>
              <a:rPr lang="en-US" dirty="0" smtClean="0"/>
              <a:t>Here is its symbol:</a:t>
            </a:r>
          </a:p>
          <a:p>
            <a:r>
              <a:rPr lang="en-US" dirty="0" smtClean="0"/>
              <a:t> Here is its truth table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876" y="2699917"/>
            <a:ext cx="590632" cy="56205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007741"/>
              </p:ext>
            </p:extLst>
          </p:nvPr>
        </p:nvGraphicFramePr>
        <p:xfrm>
          <a:off x="1245617" y="3695887"/>
          <a:ext cx="555751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506">
                  <a:extLst>
                    <a:ext uri="{9D8B030D-6E8A-4147-A177-3AD203B41FA5}">
                      <a16:colId xmlns:a16="http://schemas.microsoft.com/office/drawing/2014/main" val="2644182795"/>
                    </a:ext>
                  </a:extLst>
                </a:gridCol>
                <a:gridCol w="1852506">
                  <a:extLst>
                    <a:ext uri="{9D8B030D-6E8A-4147-A177-3AD203B41FA5}">
                      <a16:colId xmlns:a16="http://schemas.microsoft.com/office/drawing/2014/main" val="2511308761"/>
                    </a:ext>
                  </a:extLst>
                </a:gridCol>
                <a:gridCol w="1852506">
                  <a:extLst>
                    <a:ext uri="{9D8B030D-6E8A-4147-A177-3AD203B41FA5}">
                      <a16:colId xmlns:a16="http://schemas.microsoft.com/office/drawing/2014/main" val="3720421193"/>
                    </a:ext>
                  </a:extLst>
                </a:gridCol>
              </a:tblGrid>
              <a:tr h="316707">
                <a:tc>
                  <a:txBody>
                    <a:bodyPr/>
                    <a:lstStyle/>
                    <a:p>
                      <a:r>
                        <a:rPr lang="en-US" dirty="0" smtClean="0"/>
                        <a:t>Inputs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003310"/>
                  </a:ext>
                </a:extLst>
              </a:tr>
              <a:tr h="316707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NAND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696611"/>
                  </a:ext>
                </a:extLst>
              </a:tr>
              <a:tr h="31670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96375"/>
                  </a:ext>
                </a:extLst>
              </a:tr>
              <a:tr h="31670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029530"/>
                  </a:ext>
                </a:extLst>
              </a:tr>
              <a:tr h="31670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072898"/>
                  </a:ext>
                </a:extLst>
              </a:tr>
              <a:tr h="31670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746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876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8084</TotalTime>
  <Words>921</Words>
  <Application>Microsoft Office PowerPoint</Application>
  <PresentationFormat>Widescreen</PresentationFormat>
  <Paragraphs>229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Binary Logic</vt:lpstr>
      <vt:lpstr>Chapter 0 section 2</vt:lpstr>
      <vt:lpstr>Logic Gates</vt:lpstr>
      <vt:lpstr>And Gate</vt:lpstr>
      <vt:lpstr>Or Gate</vt:lpstr>
      <vt:lpstr>Tri State Buffer</vt:lpstr>
      <vt:lpstr>Inverter</vt:lpstr>
      <vt:lpstr>Exclusive Or – XOR </vt:lpstr>
      <vt:lpstr>NAND Gate</vt:lpstr>
      <vt:lpstr>NOR Gate</vt:lpstr>
      <vt:lpstr>Logic Design using Gates</vt:lpstr>
      <vt:lpstr>Half Adder Using XOR and AND Gates</vt:lpstr>
      <vt:lpstr>Another Form of Half Adder Using AND, OR and Inverter</vt:lpstr>
      <vt:lpstr>The Previous Half Adder Explained</vt:lpstr>
      <vt:lpstr>Block Diagram View of Half Adder</vt:lpstr>
      <vt:lpstr>Combing 2 Half Adders; Full Adder 3 Bit Input</vt:lpstr>
      <vt:lpstr>Full Adder Truth Table</vt:lpstr>
      <vt:lpstr>3 Bit Adder Using 3 Full adders</vt:lpstr>
      <vt:lpstr>Application of the previous 3 Bit Adder</vt:lpstr>
      <vt:lpstr>Decoders</vt:lpstr>
      <vt:lpstr>D Flip-Flop</vt:lpstr>
    </vt:vector>
  </TitlesOfParts>
  <Company>PSU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 section 2</dc:title>
  <dc:creator>ETECH</dc:creator>
  <cp:lastModifiedBy>ETECH</cp:lastModifiedBy>
  <cp:revision>37</cp:revision>
  <dcterms:created xsi:type="dcterms:W3CDTF">2016-05-25T23:21:02Z</dcterms:created>
  <dcterms:modified xsi:type="dcterms:W3CDTF">2016-05-31T14:05:20Z</dcterms:modified>
</cp:coreProperties>
</file>