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14A257-183B-4B40-B18D-9A54599312A7}"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148058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4A257-183B-4B40-B18D-9A54599312A7}"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418972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4A257-183B-4B40-B18D-9A54599312A7}"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51840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14A257-183B-4B40-B18D-9A54599312A7}"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4097009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4A257-183B-4B40-B18D-9A54599312A7}"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202295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14A257-183B-4B40-B18D-9A54599312A7}"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31297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14A257-183B-4B40-B18D-9A54599312A7}" type="datetimeFigureOut">
              <a:rPr lang="en-US" smtClean="0"/>
              <a:t>6/4/2016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364641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14A257-183B-4B40-B18D-9A54599312A7}" type="datetimeFigureOut">
              <a:rPr lang="en-US" smtClean="0"/>
              <a:t>6/4/2016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410047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4A257-183B-4B40-B18D-9A54599312A7}" type="datetimeFigureOut">
              <a:rPr lang="en-US" smtClean="0"/>
              <a:t>6/4/2016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264490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14A257-183B-4B40-B18D-9A54599312A7}"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346684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14A257-183B-4B40-B18D-9A54599312A7}"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54C38-D728-4DE5-8C9E-DA4C027AF500}" type="slidenum">
              <a:rPr lang="en-US" smtClean="0"/>
              <a:t>‹#›</a:t>
            </a:fld>
            <a:endParaRPr lang="en-US"/>
          </a:p>
        </p:txBody>
      </p:sp>
    </p:spTree>
    <p:extLst>
      <p:ext uri="{BB962C8B-B14F-4D97-AF65-F5344CB8AC3E}">
        <p14:creationId xmlns:p14="http://schemas.microsoft.com/office/powerpoint/2010/main" val="24574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4A257-183B-4B40-B18D-9A54599312A7}" type="datetimeFigureOut">
              <a:rPr lang="en-US" smtClean="0"/>
              <a:t>6/4/2016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54C38-D728-4DE5-8C9E-DA4C027AF500}" type="slidenum">
              <a:rPr lang="en-US" smtClean="0"/>
              <a:t>‹#›</a:t>
            </a:fld>
            <a:endParaRPr lang="en-US"/>
          </a:p>
        </p:txBody>
      </p:sp>
    </p:spTree>
    <p:extLst>
      <p:ext uri="{BB962C8B-B14F-4D97-AF65-F5344CB8AC3E}">
        <p14:creationId xmlns:p14="http://schemas.microsoft.com/office/powerpoint/2010/main" val="184262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Semiconductor Memory</a:t>
            </a:r>
            <a:endParaRPr lang="en-US" dirty="0"/>
          </a:p>
        </p:txBody>
      </p:sp>
      <p:sp>
        <p:nvSpPr>
          <p:cNvPr id="3" name="Subtitle 2"/>
          <p:cNvSpPr>
            <a:spLocks noGrp="1"/>
          </p:cNvSpPr>
          <p:nvPr>
            <p:ph type="subTitle" idx="1"/>
          </p:nvPr>
        </p:nvSpPr>
        <p:spPr/>
        <p:txBody>
          <a:bodyPr/>
          <a:lstStyle/>
          <a:p>
            <a:r>
              <a:rPr lang="en-US" dirty="0" smtClean="0"/>
              <a:t>Section 0-3</a:t>
            </a:r>
            <a:endParaRPr lang="en-US" dirty="0"/>
          </a:p>
        </p:txBody>
      </p:sp>
    </p:spTree>
    <p:extLst>
      <p:ext uri="{BB962C8B-B14F-4D97-AF65-F5344CB8AC3E}">
        <p14:creationId xmlns:p14="http://schemas.microsoft.com/office/powerpoint/2010/main" val="19096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Organization/Capacity Example</a:t>
            </a:r>
            <a:endParaRPr lang="en-US" dirty="0"/>
          </a:p>
        </p:txBody>
      </p:sp>
      <p:sp>
        <p:nvSpPr>
          <p:cNvPr id="3" name="Content Placeholder 2"/>
          <p:cNvSpPr>
            <a:spLocks noGrp="1"/>
          </p:cNvSpPr>
          <p:nvPr>
            <p:ph idx="1"/>
          </p:nvPr>
        </p:nvSpPr>
        <p:spPr>
          <a:ln>
            <a:noFill/>
          </a:ln>
        </p:spPr>
        <p:txBody>
          <a:bodyPr/>
          <a:lstStyle/>
          <a:p>
            <a:r>
              <a:rPr lang="en-US" dirty="0" smtClean="0"/>
              <a:t>A particular memory chip has 16 address pins and 8 data pins</a:t>
            </a:r>
          </a:p>
          <a:p>
            <a:pPr lvl="1"/>
            <a:r>
              <a:rPr lang="en-US" dirty="0" smtClean="0"/>
              <a:t>Organization:  2^16 locations of 8 bits               64K x 8</a:t>
            </a:r>
          </a:p>
          <a:p>
            <a:pPr lvl="1"/>
            <a:r>
              <a:rPr lang="en-US" dirty="0" smtClean="0"/>
              <a:t>Capacity: 2^16 * 8            131072 bits</a:t>
            </a:r>
            <a:endParaRPr lang="en-US" dirty="0"/>
          </a:p>
        </p:txBody>
      </p:sp>
      <p:sp>
        <p:nvSpPr>
          <p:cNvPr id="4" name="Right Arrow 3"/>
          <p:cNvSpPr/>
          <p:nvPr/>
        </p:nvSpPr>
        <p:spPr>
          <a:xfrm>
            <a:off x="6490447" y="2446469"/>
            <a:ext cx="448235" cy="45719"/>
          </a:xfrm>
          <a:prstGeom prst="rightArrow">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4087906" y="2886635"/>
            <a:ext cx="421341" cy="45719"/>
          </a:xfrm>
          <a:prstGeom prst="rightArrow">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11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Organization/Capacity Example</a:t>
            </a:r>
            <a:endParaRPr lang="en-US" dirty="0"/>
          </a:p>
        </p:txBody>
      </p:sp>
      <p:sp>
        <p:nvSpPr>
          <p:cNvPr id="3" name="Content Placeholder 2"/>
          <p:cNvSpPr>
            <a:spLocks noGrp="1"/>
          </p:cNvSpPr>
          <p:nvPr>
            <p:ph idx="1"/>
          </p:nvPr>
        </p:nvSpPr>
        <p:spPr/>
        <p:txBody>
          <a:bodyPr/>
          <a:lstStyle/>
          <a:p>
            <a:r>
              <a:rPr lang="en-US" dirty="0" smtClean="0"/>
              <a:t>We have a chip with 256k capacity with 8 data pins.</a:t>
            </a:r>
          </a:p>
          <a:p>
            <a:pPr lvl="1"/>
            <a:r>
              <a:rPr lang="en-US" dirty="0" smtClean="0"/>
              <a:t>The organization is 256k/8 = 32K x 8</a:t>
            </a:r>
          </a:p>
          <a:p>
            <a:pPr lvl="1"/>
            <a:r>
              <a:rPr lang="en-US" dirty="0" smtClean="0"/>
              <a:t>The number of address lines is 15 since 2^15 = 32K</a:t>
            </a:r>
            <a:endParaRPr lang="en-US" dirty="0"/>
          </a:p>
        </p:txBody>
      </p:sp>
    </p:spTree>
    <p:extLst>
      <p:ext uri="{BB962C8B-B14F-4D97-AF65-F5344CB8AC3E}">
        <p14:creationId xmlns:p14="http://schemas.microsoft.com/office/powerpoint/2010/main" val="406684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Speed</a:t>
            </a:r>
            <a:endParaRPr lang="en-US" dirty="0"/>
          </a:p>
        </p:txBody>
      </p:sp>
      <p:sp>
        <p:nvSpPr>
          <p:cNvPr id="3" name="Content Placeholder 2"/>
          <p:cNvSpPr>
            <a:spLocks noGrp="1"/>
          </p:cNvSpPr>
          <p:nvPr>
            <p:ph idx="1"/>
          </p:nvPr>
        </p:nvSpPr>
        <p:spPr/>
        <p:txBody>
          <a:bodyPr/>
          <a:lstStyle/>
          <a:p>
            <a:r>
              <a:rPr lang="en-US" dirty="0" smtClean="0"/>
              <a:t>This is one of the most important aspects of a memory chip</a:t>
            </a:r>
          </a:p>
          <a:p>
            <a:r>
              <a:rPr lang="en-US" dirty="0" smtClean="0"/>
              <a:t>Accessing the data:</a:t>
            </a:r>
          </a:p>
          <a:p>
            <a:pPr lvl="1"/>
            <a:r>
              <a:rPr lang="en-US" dirty="0" smtClean="0"/>
              <a:t>Present address</a:t>
            </a:r>
          </a:p>
          <a:p>
            <a:pPr lvl="1"/>
            <a:r>
              <a:rPr lang="en-US" dirty="0" smtClean="0"/>
              <a:t>Enable read pin</a:t>
            </a:r>
          </a:p>
          <a:p>
            <a:pPr lvl="1"/>
            <a:r>
              <a:rPr lang="en-US" dirty="0" smtClean="0"/>
              <a:t>Delay</a:t>
            </a:r>
          </a:p>
          <a:p>
            <a:pPr lvl="1"/>
            <a:r>
              <a:rPr lang="en-US" dirty="0" smtClean="0"/>
              <a:t>Data available</a:t>
            </a:r>
          </a:p>
          <a:p>
            <a:r>
              <a:rPr lang="en-US" dirty="0" smtClean="0"/>
              <a:t>The delay is the chips access time or speed</a:t>
            </a:r>
          </a:p>
          <a:p>
            <a:r>
              <a:rPr lang="en-US" dirty="0" smtClean="0"/>
              <a:t>Higher speed is typically more expensive than lower speed</a:t>
            </a:r>
            <a:endParaRPr lang="en-US" dirty="0"/>
          </a:p>
        </p:txBody>
      </p:sp>
    </p:spTree>
    <p:extLst>
      <p:ext uri="{BB962C8B-B14F-4D97-AF65-F5344CB8AC3E}">
        <p14:creationId xmlns:p14="http://schemas.microsoft.com/office/powerpoint/2010/main" val="162430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 (read only memory)</a:t>
            </a:r>
            <a:endParaRPr lang="en-US" dirty="0"/>
          </a:p>
        </p:txBody>
      </p:sp>
      <p:sp>
        <p:nvSpPr>
          <p:cNvPr id="3" name="Content Placeholder 2"/>
          <p:cNvSpPr>
            <a:spLocks noGrp="1"/>
          </p:cNvSpPr>
          <p:nvPr>
            <p:ph idx="1"/>
          </p:nvPr>
        </p:nvSpPr>
        <p:spPr/>
        <p:txBody>
          <a:bodyPr/>
          <a:lstStyle/>
          <a:p>
            <a:r>
              <a:rPr lang="en-US" dirty="0" smtClean="0"/>
              <a:t>Does not lose its contents on loss of power</a:t>
            </a:r>
          </a:p>
          <a:p>
            <a:r>
              <a:rPr lang="en-US" dirty="0" smtClean="0"/>
              <a:t>Also called nonvolatile memory</a:t>
            </a:r>
          </a:p>
          <a:p>
            <a:r>
              <a:rPr lang="en-US" dirty="0" smtClean="0"/>
              <a:t>Different types such as:</a:t>
            </a:r>
          </a:p>
          <a:p>
            <a:pPr lvl="1"/>
            <a:r>
              <a:rPr lang="en-US" dirty="0" smtClean="0"/>
              <a:t>PROM</a:t>
            </a:r>
          </a:p>
          <a:p>
            <a:pPr lvl="1"/>
            <a:r>
              <a:rPr lang="en-US" dirty="0" smtClean="0"/>
              <a:t>EPROM</a:t>
            </a:r>
          </a:p>
          <a:p>
            <a:pPr lvl="1"/>
            <a:r>
              <a:rPr lang="en-US" dirty="0" smtClean="0"/>
              <a:t>EEPROM</a:t>
            </a:r>
          </a:p>
          <a:p>
            <a:pPr lvl="1"/>
            <a:r>
              <a:rPr lang="en-US" dirty="0" smtClean="0"/>
              <a:t>FLASH EPROM</a:t>
            </a:r>
          </a:p>
          <a:p>
            <a:pPr lvl="1"/>
            <a:r>
              <a:rPr lang="en-US" dirty="0" smtClean="0"/>
              <a:t>MASK PROM </a:t>
            </a:r>
          </a:p>
        </p:txBody>
      </p:sp>
    </p:spTree>
    <p:extLst>
      <p:ext uri="{BB962C8B-B14F-4D97-AF65-F5344CB8AC3E}">
        <p14:creationId xmlns:p14="http://schemas.microsoft.com/office/powerpoint/2010/main" val="155243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 (programmable ROM) and OTP</a:t>
            </a:r>
            <a:endParaRPr lang="en-US" dirty="0"/>
          </a:p>
        </p:txBody>
      </p:sp>
      <p:sp>
        <p:nvSpPr>
          <p:cNvPr id="3" name="Content Placeholder 2"/>
          <p:cNvSpPr>
            <a:spLocks noGrp="1"/>
          </p:cNvSpPr>
          <p:nvPr>
            <p:ph idx="1"/>
          </p:nvPr>
        </p:nvSpPr>
        <p:spPr/>
        <p:txBody>
          <a:bodyPr/>
          <a:lstStyle/>
          <a:p>
            <a:r>
              <a:rPr lang="en-US" dirty="0" smtClean="0"/>
              <a:t>This is the type of ROM that the user can burn information into</a:t>
            </a:r>
          </a:p>
          <a:p>
            <a:pPr lvl="1"/>
            <a:r>
              <a:rPr lang="en-US" dirty="0" smtClean="0"/>
              <a:t>Programmable by user</a:t>
            </a:r>
          </a:p>
          <a:p>
            <a:pPr lvl="1"/>
            <a:r>
              <a:rPr lang="en-US" dirty="0" smtClean="0"/>
              <a:t>A fuse exists for each bit in the PROM</a:t>
            </a:r>
          </a:p>
          <a:p>
            <a:pPr lvl="1"/>
            <a:r>
              <a:rPr lang="en-US" dirty="0" smtClean="0"/>
              <a:t>Programming consists of blowing the fuse.</a:t>
            </a:r>
          </a:p>
          <a:p>
            <a:pPr lvl="1"/>
            <a:r>
              <a:rPr lang="en-US" dirty="0" smtClean="0"/>
              <a:t>This act may not be changed once accomplished so it is also called One Time Programmable OTP</a:t>
            </a:r>
          </a:p>
          <a:p>
            <a:pPr lvl="1"/>
            <a:r>
              <a:rPr lang="en-US" dirty="0" smtClean="0"/>
              <a:t>Burning the Rom requires special equipment called a ROM burner or ROM programmer</a:t>
            </a:r>
            <a:endParaRPr lang="en-US" dirty="0"/>
          </a:p>
        </p:txBody>
      </p:sp>
    </p:spTree>
    <p:extLst>
      <p:ext uri="{BB962C8B-B14F-4D97-AF65-F5344CB8AC3E}">
        <p14:creationId xmlns:p14="http://schemas.microsoft.com/office/powerpoint/2010/main" val="388519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EPROM (erasable programmable ROM) and UV-EPROM</a:t>
            </a:r>
            <a:endParaRPr lang="en-US" dirty="0"/>
          </a:p>
        </p:txBody>
      </p:sp>
      <p:sp>
        <p:nvSpPr>
          <p:cNvPr id="3" name="Content Placeholder 2"/>
          <p:cNvSpPr>
            <a:spLocks noGrp="1"/>
          </p:cNvSpPr>
          <p:nvPr>
            <p:ph idx="1"/>
          </p:nvPr>
        </p:nvSpPr>
        <p:spPr/>
        <p:txBody>
          <a:bodyPr>
            <a:normAutofit lnSpcReduction="10000"/>
          </a:bodyPr>
          <a:lstStyle/>
          <a:p>
            <a:r>
              <a:rPr lang="en-US" dirty="0" smtClean="0"/>
              <a:t>Different than OTP in that a particular chip may be programmed on the order of a thousand times.</a:t>
            </a:r>
          </a:p>
          <a:p>
            <a:r>
              <a:rPr lang="en-US" dirty="0" smtClean="0"/>
              <a:t>Useful in development activities where changes are usually encountered.</a:t>
            </a:r>
          </a:p>
          <a:p>
            <a:r>
              <a:rPr lang="en-US" dirty="0" smtClean="0"/>
              <a:t>UV-EPROM is a widely used technology where ultra violet radiation is exposed to the device through a window on the chip to erase is contents, which takes about 20 minutes to accomplish.</a:t>
            </a:r>
          </a:p>
          <a:p>
            <a:r>
              <a:rPr lang="en-US" dirty="0" smtClean="0"/>
              <a:t>To program a UV-EPROM</a:t>
            </a:r>
          </a:p>
          <a:p>
            <a:pPr lvl="1"/>
            <a:r>
              <a:rPr lang="en-US" dirty="0" smtClean="0"/>
              <a:t>Erase the chip.  (Even if it is new)</a:t>
            </a:r>
          </a:p>
          <a:p>
            <a:pPr lvl="1"/>
            <a:r>
              <a:rPr lang="en-US" dirty="0" smtClean="0"/>
              <a:t>Program the chip using the ROM burner</a:t>
            </a:r>
          </a:p>
          <a:p>
            <a:pPr lvl="1"/>
            <a:r>
              <a:rPr lang="en-US" dirty="0" smtClean="0"/>
              <a:t>Replace the chip into the system socket</a:t>
            </a:r>
            <a:endParaRPr lang="en-US" dirty="0"/>
          </a:p>
        </p:txBody>
      </p:sp>
    </p:spTree>
    <p:extLst>
      <p:ext uri="{BB962C8B-B14F-4D97-AF65-F5344CB8AC3E}">
        <p14:creationId xmlns:p14="http://schemas.microsoft.com/office/powerpoint/2010/main" val="31543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UV-EPROM Memory Chips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502" y="2999259"/>
            <a:ext cx="6328920" cy="3580836"/>
          </a:xfrm>
        </p:spPr>
      </p:pic>
      <p:sp>
        <p:nvSpPr>
          <p:cNvPr id="5" name="TextBox 4"/>
          <p:cNvSpPr txBox="1"/>
          <p:nvPr/>
        </p:nvSpPr>
        <p:spPr>
          <a:xfrm>
            <a:off x="1616771" y="1652476"/>
            <a:ext cx="8132932" cy="830997"/>
          </a:xfrm>
          <a:prstGeom prst="rect">
            <a:avLst/>
          </a:prstGeom>
          <a:noFill/>
        </p:spPr>
        <p:txBody>
          <a:bodyPr wrap="none" rtlCol="0">
            <a:spAutoFit/>
          </a:bodyPr>
          <a:lstStyle/>
          <a:p>
            <a:r>
              <a:rPr lang="en-US" sz="2400" dirty="0" smtClean="0"/>
              <a:t>For example, 27C256-15 is CMOS, with 256k capacity with 15 ns</a:t>
            </a:r>
          </a:p>
          <a:p>
            <a:r>
              <a:rPr lang="en-US" sz="2400" dirty="0" smtClean="0"/>
              <a:t>access, and 32k x 8 organization.</a:t>
            </a:r>
            <a:endParaRPr lang="en-US" sz="2400" dirty="0"/>
          </a:p>
        </p:txBody>
      </p:sp>
    </p:spTree>
    <p:extLst>
      <p:ext uri="{BB962C8B-B14F-4D97-AF65-F5344CB8AC3E}">
        <p14:creationId xmlns:p14="http://schemas.microsoft.com/office/powerpoint/2010/main" val="185846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27xx ROM family pin outs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899" y="1690688"/>
            <a:ext cx="8816642" cy="4649290"/>
          </a:xfrm>
        </p:spPr>
      </p:pic>
    </p:spTree>
    <p:extLst>
      <p:ext uri="{BB962C8B-B14F-4D97-AF65-F5344CB8AC3E}">
        <p14:creationId xmlns:p14="http://schemas.microsoft.com/office/powerpoint/2010/main" val="1176038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27xx pins comprehension</a:t>
            </a:r>
            <a:endParaRPr lang="en-US" dirty="0"/>
          </a:p>
        </p:txBody>
      </p:sp>
      <p:sp>
        <p:nvSpPr>
          <p:cNvPr id="3" name="Content Placeholder 2"/>
          <p:cNvSpPr>
            <a:spLocks noGrp="1"/>
          </p:cNvSpPr>
          <p:nvPr>
            <p:ph idx="1"/>
          </p:nvPr>
        </p:nvSpPr>
        <p:spPr/>
        <p:txBody>
          <a:bodyPr/>
          <a:lstStyle/>
          <a:p>
            <a:r>
              <a:rPr lang="en-US" dirty="0" smtClean="0"/>
              <a:t>Find the number of address and pins on 27256 ROM.</a:t>
            </a:r>
          </a:p>
          <a:p>
            <a:pPr lvl="1"/>
            <a:r>
              <a:rPr lang="en-US" dirty="0" smtClean="0"/>
              <a:t>27256 has capacity of 256k and 32k x 8 organization</a:t>
            </a:r>
          </a:p>
          <a:p>
            <a:pPr lvl="2"/>
            <a:r>
              <a:rPr lang="en-US" dirty="0" smtClean="0"/>
              <a:t>Note that all ROMs have 8 data pins</a:t>
            </a:r>
          </a:p>
          <a:p>
            <a:pPr lvl="2"/>
            <a:r>
              <a:rPr lang="en-US" dirty="0" smtClean="0"/>
              <a:t>Thus there are 15 address pins (2^15 = 32K)</a:t>
            </a:r>
          </a:p>
          <a:p>
            <a:r>
              <a:rPr lang="en-US" dirty="0" smtClean="0"/>
              <a:t>Note the previous slide to confirm A0 thru A14</a:t>
            </a:r>
            <a:endParaRPr lang="en-US" dirty="0"/>
          </a:p>
        </p:txBody>
      </p:sp>
    </p:spTree>
    <p:extLst>
      <p:ext uri="{BB962C8B-B14F-4D97-AF65-F5344CB8AC3E}">
        <p14:creationId xmlns:p14="http://schemas.microsoft.com/office/powerpoint/2010/main" val="66594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EEPROM (</a:t>
            </a:r>
            <a:r>
              <a:rPr lang="en-US" u="sng" dirty="0" smtClean="0"/>
              <a:t>electrically erasable programmable ROM</a:t>
            </a:r>
            <a:r>
              <a:rPr lang="en-US" dirty="0" smtClean="0"/>
              <a:t>)</a:t>
            </a:r>
            <a:endParaRPr lang="en-US" dirty="0"/>
          </a:p>
        </p:txBody>
      </p:sp>
      <p:sp>
        <p:nvSpPr>
          <p:cNvPr id="3" name="Content Placeholder 2"/>
          <p:cNvSpPr>
            <a:spLocks noGrp="1"/>
          </p:cNvSpPr>
          <p:nvPr>
            <p:ph idx="1"/>
          </p:nvPr>
        </p:nvSpPr>
        <p:spPr/>
        <p:txBody>
          <a:bodyPr/>
          <a:lstStyle/>
          <a:p>
            <a:r>
              <a:rPr lang="en-US" dirty="0" smtClean="0"/>
              <a:t>Advantages compared to EPROM</a:t>
            </a:r>
          </a:p>
          <a:p>
            <a:pPr lvl="1"/>
            <a:r>
              <a:rPr lang="en-US" dirty="0" smtClean="0"/>
              <a:t>Method of erasure is instantaneous.</a:t>
            </a:r>
          </a:p>
          <a:p>
            <a:pPr lvl="1"/>
            <a:r>
              <a:rPr lang="en-US" dirty="0" smtClean="0"/>
              <a:t>Can selectively erase bytes</a:t>
            </a:r>
          </a:p>
          <a:p>
            <a:r>
              <a:rPr lang="en-US" dirty="0"/>
              <a:t> </a:t>
            </a:r>
            <a:r>
              <a:rPr lang="en-US" dirty="0" smtClean="0"/>
              <a:t>Disadvantages compared to EPROM</a:t>
            </a:r>
          </a:p>
          <a:p>
            <a:pPr lvl="1"/>
            <a:r>
              <a:rPr lang="en-US" dirty="0" smtClean="0"/>
              <a:t>Additional programming circuity required on system board</a:t>
            </a:r>
          </a:p>
          <a:p>
            <a:pPr lvl="1"/>
            <a:r>
              <a:rPr lang="en-US" dirty="0" smtClean="0"/>
              <a:t>Cost per bit is much higher</a:t>
            </a:r>
            <a:endParaRPr lang="en-US" dirty="0"/>
          </a:p>
        </p:txBody>
      </p:sp>
    </p:spTree>
    <p:extLst>
      <p:ext uri="{BB962C8B-B14F-4D97-AF65-F5344CB8AC3E}">
        <p14:creationId xmlns:p14="http://schemas.microsoft.com/office/powerpoint/2010/main" val="10895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p:txBody>
          <a:bodyPr/>
          <a:lstStyle/>
          <a:p>
            <a:r>
              <a:rPr lang="en-US" dirty="0" smtClean="0"/>
              <a:t>Bit 0</a:t>
            </a:r>
          </a:p>
          <a:p>
            <a:r>
              <a:rPr lang="en-US" dirty="0" smtClean="0"/>
              <a:t>Nibble 0000</a:t>
            </a:r>
          </a:p>
          <a:p>
            <a:r>
              <a:rPr lang="en-US" dirty="0" smtClean="0"/>
              <a:t>Byte 0000 0000</a:t>
            </a:r>
          </a:p>
          <a:p>
            <a:r>
              <a:rPr lang="en-US" dirty="0" smtClean="0"/>
              <a:t>Word 0000 0000 0000 0000</a:t>
            </a:r>
          </a:p>
          <a:p>
            <a:r>
              <a:rPr lang="en-US" dirty="0" smtClean="0"/>
              <a:t>Kilobyte 1024 bytes = 2^10 bytes</a:t>
            </a:r>
          </a:p>
          <a:p>
            <a:r>
              <a:rPr lang="en-US" dirty="0" smtClean="0"/>
              <a:t>Megabyte 1048576 bytes = 2^20 bytes</a:t>
            </a:r>
          </a:p>
          <a:p>
            <a:r>
              <a:rPr lang="en-US" dirty="0" smtClean="0"/>
              <a:t>Gigabyte = 2^30 bytes</a:t>
            </a:r>
          </a:p>
          <a:p>
            <a:r>
              <a:rPr lang="en-US" dirty="0" smtClean="0"/>
              <a:t>Terabyte = 2^40 bytes</a:t>
            </a:r>
            <a:endParaRPr lang="en-US" dirty="0"/>
          </a:p>
        </p:txBody>
      </p:sp>
    </p:spTree>
    <p:extLst>
      <p:ext uri="{BB962C8B-B14F-4D97-AF65-F5344CB8AC3E}">
        <p14:creationId xmlns:p14="http://schemas.microsoft.com/office/powerpoint/2010/main" val="368098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Memory EPROM</a:t>
            </a:r>
            <a:endParaRPr lang="en-US" dirty="0"/>
          </a:p>
        </p:txBody>
      </p:sp>
      <p:sp>
        <p:nvSpPr>
          <p:cNvPr id="3" name="Content Placeholder 2"/>
          <p:cNvSpPr>
            <a:spLocks noGrp="1"/>
          </p:cNvSpPr>
          <p:nvPr>
            <p:ph idx="1"/>
          </p:nvPr>
        </p:nvSpPr>
        <p:spPr/>
        <p:txBody>
          <a:bodyPr/>
          <a:lstStyle/>
          <a:p>
            <a:r>
              <a:rPr lang="en-US" dirty="0" smtClean="0"/>
              <a:t>Method of erasure is electrical</a:t>
            </a:r>
          </a:p>
          <a:p>
            <a:pPr lvl="1"/>
            <a:r>
              <a:rPr lang="en-US" dirty="0" smtClean="0"/>
              <a:t>Takes less than a second to erase</a:t>
            </a:r>
          </a:p>
          <a:p>
            <a:pPr lvl="1"/>
            <a:r>
              <a:rPr lang="en-US" dirty="0" smtClean="0"/>
              <a:t>Contents may be erased block by block</a:t>
            </a:r>
          </a:p>
          <a:p>
            <a:pPr lvl="1"/>
            <a:r>
              <a:rPr lang="en-US" dirty="0" smtClean="0"/>
              <a:t>Widely used to update BIOS ROM of the PC</a:t>
            </a:r>
          </a:p>
          <a:p>
            <a:pPr lvl="1"/>
            <a:r>
              <a:rPr lang="en-US" dirty="0" smtClean="0"/>
              <a:t>As of 2015, most solid state drives used </a:t>
            </a:r>
            <a:r>
              <a:rPr lang="en-US" dirty="0" err="1" smtClean="0"/>
              <a:t>nand</a:t>
            </a:r>
            <a:r>
              <a:rPr lang="en-US" dirty="0" smtClean="0"/>
              <a:t> gate based flash memory</a:t>
            </a:r>
          </a:p>
          <a:p>
            <a:pPr lvl="1"/>
            <a:r>
              <a:rPr lang="en-US" dirty="0" smtClean="0"/>
              <a:t>Access time of Flash Memory is on the order of 100 ns</a:t>
            </a:r>
            <a:endParaRPr lang="en-US" dirty="0"/>
          </a:p>
        </p:txBody>
      </p:sp>
    </p:spTree>
    <p:extLst>
      <p:ext uri="{BB962C8B-B14F-4D97-AF65-F5344CB8AC3E}">
        <p14:creationId xmlns:p14="http://schemas.microsoft.com/office/powerpoint/2010/main" val="849928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 ROM</a:t>
            </a:r>
            <a:endParaRPr lang="en-US" dirty="0"/>
          </a:p>
        </p:txBody>
      </p:sp>
      <p:sp>
        <p:nvSpPr>
          <p:cNvPr id="3" name="Content Placeholder 2"/>
          <p:cNvSpPr>
            <a:spLocks noGrp="1"/>
          </p:cNvSpPr>
          <p:nvPr>
            <p:ph idx="1"/>
          </p:nvPr>
        </p:nvSpPr>
        <p:spPr/>
        <p:txBody>
          <a:bodyPr/>
          <a:lstStyle/>
          <a:p>
            <a:r>
              <a:rPr lang="en-US" dirty="0" smtClean="0"/>
              <a:t>Contents are programmed by manufacturer</a:t>
            </a:r>
          </a:p>
          <a:p>
            <a:r>
              <a:rPr lang="en-US" dirty="0" smtClean="0"/>
              <a:t>Not user programmable</a:t>
            </a:r>
          </a:p>
          <a:p>
            <a:r>
              <a:rPr lang="en-US" dirty="0" smtClean="0"/>
              <a:t>Mask refers to a fabrication step</a:t>
            </a:r>
          </a:p>
          <a:p>
            <a:r>
              <a:rPr lang="en-US" dirty="0" smtClean="0"/>
              <a:t>Costly Process</a:t>
            </a:r>
          </a:p>
          <a:p>
            <a:pPr lvl="1"/>
            <a:r>
              <a:rPr lang="en-US" dirty="0" smtClean="0"/>
              <a:t>Requires high volume </a:t>
            </a:r>
          </a:p>
          <a:p>
            <a:pPr lvl="1"/>
            <a:r>
              <a:rPr lang="en-US" dirty="0" smtClean="0"/>
              <a:t>Requires extremely low risk of change</a:t>
            </a:r>
          </a:p>
          <a:p>
            <a:pPr lvl="1"/>
            <a:r>
              <a:rPr lang="en-US" dirty="0"/>
              <a:t> </a:t>
            </a:r>
            <a:r>
              <a:rPr lang="en-US" dirty="0" smtClean="0"/>
              <a:t>Results in low variable cost per device</a:t>
            </a:r>
          </a:p>
          <a:p>
            <a:r>
              <a:rPr lang="en-US" dirty="0" smtClean="0"/>
              <a:t>Conforms to 8 data pin standard for ROM</a:t>
            </a:r>
            <a:endParaRPr lang="en-US" dirty="0"/>
          </a:p>
        </p:txBody>
      </p:sp>
    </p:spTree>
    <p:extLst>
      <p:ext uri="{BB962C8B-B14F-4D97-AF65-F5344CB8AC3E}">
        <p14:creationId xmlns:p14="http://schemas.microsoft.com/office/powerpoint/2010/main" val="209240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 (random access memory)</a:t>
            </a:r>
            <a:endParaRPr lang="en-US" dirty="0"/>
          </a:p>
        </p:txBody>
      </p:sp>
      <p:sp>
        <p:nvSpPr>
          <p:cNvPr id="3" name="Content Placeholder 2"/>
          <p:cNvSpPr>
            <a:spLocks noGrp="1"/>
          </p:cNvSpPr>
          <p:nvPr>
            <p:ph idx="1"/>
          </p:nvPr>
        </p:nvSpPr>
        <p:spPr/>
        <p:txBody>
          <a:bodyPr/>
          <a:lstStyle/>
          <a:p>
            <a:r>
              <a:rPr lang="en-US" dirty="0" smtClean="0"/>
              <a:t>This is referred to as volatile memory because it loses data when it loses power.  Also know as RAWM (read and write) memory</a:t>
            </a:r>
          </a:p>
          <a:p>
            <a:r>
              <a:rPr lang="en-US" dirty="0" smtClean="0"/>
              <a:t>3 types</a:t>
            </a:r>
          </a:p>
          <a:p>
            <a:pPr lvl="1"/>
            <a:r>
              <a:rPr lang="en-US" dirty="0" smtClean="0"/>
              <a:t>Static RAM</a:t>
            </a:r>
          </a:p>
          <a:p>
            <a:pPr lvl="1"/>
            <a:r>
              <a:rPr lang="en-US" dirty="0" smtClean="0"/>
              <a:t>Nonvolatile RAM</a:t>
            </a:r>
          </a:p>
          <a:p>
            <a:pPr lvl="1"/>
            <a:r>
              <a:rPr lang="en-US" dirty="0" smtClean="0"/>
              <a:t>Dynamic Ram</a:t>
            </a:r>
            <a:endParaRPr lang="en-US" dirty="0"/>
          </a:p>
        </p:txBody>
      </p:sp>
    </p:spTree>
    <p:extLst>
      <p:ext uri="{BB962C8B-B14F-4D97-AF65-F5344CB8AC3E}">
        <p14:creationId xmlns:p14="http://schemas.microsoft.com/office/powerpoint/2010/main" val="130983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SRAM (static RAM)</a:t>
            </a:r>
            <a:endParaRPr lang="en-US" dirty="0"/>
          </a:p>
        </p:txBody>
      </p:sp>
      <p:sp>
        <p:nvSpPr>
          <p:cNvPr id="3" name="Content Placeholder 2"/>
          <p:cNvSpPr>
            <a:spLocks noGrp="1"/>
          </p:cNvSpPr>
          <p:nvPr>
            <p:ph idx="1"/>
          </p:nvPr>
        </p:nvSpPr>
        <p:spPr/>
        <p:txBody>
          <a:bodyPr/>
          <a:lstStyle/>
          <a:p>
            <a:r>
              <a:rPr lang="en-US" dirty="0" smtClean="0"/>
              <a:t>The storage cells are made up of flip-flops and thus do not require refreshing to keep their data, </a:t>
            </a:r>
          </a:p>
          <a:p>
            <a:pPr lvl="1"/>
            <a:r>
              <a:rPr lang="en-US" dirty="0" smtClean="0"/>
              <a:t>This a key advantage of SRAM</a:t>
            </a:r>
          </a:p>
          <a:p>
            <a:r>
              <a:rPr lang="en-US" dirty="0" smtClean="0"/>
              <a:t>On the other hand, </a:t>
            </a:r>
          </a:p>
          <a:p>
            <a:pPr lvl="1"/>
            <a:r>
              <a:rPr lang="en-US" dirty="0" smtClean="0"/>
              <a:t>Two many transistors are required for implementation which make this type of memory lower in capacity compared to other technologies.</a:t>
            </a:r>
            <a:endParaRPr lang="en-US" dirty="0"/>
          </a:p>
        </p:txBody>
      </p:sp>
    </p:spTree>
    <p:extLst>
      <p:ext uri="{BB962C8B-B14F-4D97-AF65-F5344CB8AC3E}">
        <p14:creationId xmlns:p14="http://schemas.microsoft.com/office/powerpoint/2010/main" val="124676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2k x 8 SRAM </a:t>
            </a:r>
            <a:r>
              <a:rPr lang="en-US" dirty="0"/>
              <a:t>p</a:t>
            </a:r>
            <a:r>
              <a:rPr lang="en-US" dirty="0" smtClean="0"/>
              <a:t>in out and block diagrams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357" y="2556973"/>
            <a:ext cx="3533495" cy="3476273"/>
          </a:xfrm>
        </p:spPr>
      </p:pic>
    </p:spTree>
    <p:extLst>
      <p:ext uri="{BB962C8B-B14F-4D97-AF65-F5344CB8AC3E}">
        <p14:creationId xmlns:p14="http://schemas.microsoft.com/office/powerpoint/2010/main" val="3608332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6116 SRAM Block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141" y="1825625"/>
            <a:ext cx="8773718" cy="4351338"/>
          </a:xfrm>
        </p:spPr>
      </p:pic>
    </p:spTree>
    <p:extLst>
      <p:ext uri="{BB962C8B-B14F-4D97-AF65-F5344CB8AC3E}">
        <p14:creationId xmlns:p14="http://schemas.microsoft.com/office/powerpoint/2010/main" val="27442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required to write data into SRAM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Provide the addresses into pins A0 – A10</a:t>
            </a:r>
          </a:p>
          <a:p>
            <a:pPr marL="514350" indent="-514350">
              <a:buFont typeface="+mj-lt"/>
              <a:buAutoNum type="arabicPeriod"/>
            </a:pPr>
            <a:r>
              <a:rPr lang="en-US" dirty="0" smtClean="0"/>
              <a:t>Activate the CS pin</a:t>
            </a:r>
          </a:p>
          <a:p>
            <a:pPr marL="514350" indent="-514350">
              <a:buFont typeface="+mj-lt"/>
              <a:buAutoNum type="arabicPeriod"/>
            </a:pPr>
            <a:r>
              <a:rPr lang="en-US" dirty="0" smtClean="0"/>
              <a:t>Make WE = 0 while RD = 1</a:t>
            </a:r>
          </a:p>
          <a:p>
            <a:pPr marL="514350" indent="-514350">
              <a:buFont typeface="+mj-lt"/>
              <a:buAutoNum type="arabicPeriod"/>
            </a:pPr>
            <a:r>
              <a:rPr lang="en-US" dirty="0" smtClean="0"/>
              <a:t>Provide data to IO0 to IO7</a:t>
            </a:r>
          </a:p>
          <a:p>
            <a:pPr marL="514350" indent="-514350">
              <a:buFont typeface="+mj-lt"/>
              <a:buAutoNum type="arabicPeriod"/>
            </a:pPr>
            <a:r>
              <a:rPr lang="en-US" dirty="0" smtClean="0"/>
              <a:t>Make WE = 1 and data will be written on the positive edge of the WE signal</a:t>
            </a:r>
          </a:p>
          <a:p>
            <a:pPr marL="514350" indent="-514350">
              <a:buFont typeface="+mj-lt"/>
              <a:buAutoNum type="arabicPeriod"/>
            </a:pPr>
            <a:endParaRPr lang="en-US" dirty="0"/>
          </a:p>
        </p:txBody>
      </p:sp>
    </p:spTree>
    <p:extLst>
      <p:ext uri="{BB962C8B-B14F-4D97-AF65-F5344CB8AC3E}">
        <p14:creationId xmlns:p14="http://schemas.microsoft.com/office/powerpoint/2010/main" val="837790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required to read data from SRAM</a:t>
            </a:r>
            <a:endParaRPr lang="en-US" dirty="0"/>
          </a:p>
        </p:txBody>
      </p:sp>
      <p:sp>
        <p:nvSpPr>
          <p:cNvPr id="3" name="Content Placeholder 2"/>
          <p:cNvSpPr>
            <a:spLocks noGrp="1"/>
          </p:cNvSpPr>
          <p:nvPr>
            <p:ph idx="1"/>
          </p:nvPr>
        </p:nvSpPr>
        <p:spPr/>
        <p:txBody>
          <a:bodyPr/>
          <a:lstStyle/>
          <a:p>
            <a:r>
              <a:rPr lang="en-US" dirty="0" smtClean="0"/>
              <a:t>Provide the addresses to pins A0 – A10</a:t>
            </a:r>
          </a:p>
          <a:p>
            <a:pPr lvl="1"/>
            <a:r>
              <a:rPr lang="en-US" dirty="0" smtClean="0"/>
              <a:t>This is the start of the access time</a:t>
            </a:r>
          </a:p>
          <a:p>
            <a:r>
              <a:rPr lang="en-US" dirty="0" smtClean="0"/>
              <a:t>Activate the CS pin</a:t>
            </a:r>
          </a:p>
          <a:p>
            <a:r>
              <a:rPr lang="en-US" dirty="0" smtClean="0"/>
              <a:t>While WE = 1 a high to low pulse on the OE pin will read the data out of the chip</a:t>
            </a:r>
            <a:endParaRPr lang="en-US" dirty="0"/>
          </a:p>
        </p:txBody>
      </p:sp>
    </p:spTree>
    <p:extLst>
      <p:ext uri="{BB962C8B-B14F-4D97-AF65-F5344CB8AC3E}">
        <p14:creationId xmlns:p14="http://schemas.microsoft.com/office/powerpoint/2010/main" val="415318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NV-RAM (nonvolatile RAM)</a:t>
            </a:r>
            <a:endParaRPr lang="en-US" dirty="0"/>
          </a:p>
        </p:txBody>
      </p:sp>
      <p:sp>
        <p:nvSpPr>
          <p:cNvPr id="3" name="Content Placeholder 2"/>
          <p:cNvSpPr>
            <a:spLocks noGrp="1"/>
          </p:cNvSpPr>
          <p:nvPr>
            <p:ph idx="1"/>
          </p:nvPr>
        </p:nvSpPr>
        <p:spPr/>
        <p:txBody>
          <a:bodyPr/>
          <a:lstStyle/>
          <a:p>
            <a:r>
              <a:rPr lang="en-US" dirty="0" smtClean="0"/>
              <a:t>  This type of RAM retains its contents when the power is lost.</a:t>
            </a:r>
          </a:p>
          <a:p>
            <a:pPr lvl="1"/>
            <a:r>
              <a:rPr lang="en-US" dirty="0" smtClean="0"/>
              <a:t>It does this by using an internal lithium battery as a back up power supply</a:t>
            </a:r>
          </a:p>
          <a:p>
            <a:pPr lvl="1"/>
            <a:r>
              <a:rPr lang="en-US" dirty="0" smtClean="0"/>
              <a:t>This accomplished by control circuitry on each chip to detect a drop in </a:t>
            </a:r>
            <a:r>
              <a:rPr lang="en-US" dirty="0" err="1" smtClean="0"/>
              <a:t>Vcc</a:t>
            </a:r>
            <a:endParaRPr lang="en-US" dirty="0" smtClean="0"/>
          </a:p>
          <a:p>
            <a:pPr lvl="1"/>
            <a:r>
              <a:rPr lang="en-US" dirty="0" smtClean="0"/>
              <a:t>It can retain its info for up to 10 years</a:t>
            </a:r>
          </a:p>
          <a:p>
            <a:pPr lvl="1"/>
            <a:r>
              <a:rPr lang="en-US" dirty="0" smtClean="0"/>
              <a:t>SRAM cells are made from CMOS which has very low power consumption</a:t>
            </a:r>
          </a:p>
          <a:p>
            <a:pPr lvl="1"/>
            <a:r>
              <a:rPr lang="en-US" dirty="0" smtClean="0"/>
              <a:t>One can read it or write to it in the same way as SRAM</a:t>
            </a:r>
          </a:p>
          <a:p>
            <a:pPr lvl="1"/>
            <a:r>
              <a:rPr lang="en-US" dirty="0" smtClean="0"/>
              <a:t>It is very expensive comparatively as far as cost per bit is concerned</a:t>
            </a:r>
            <a:endParaRPr lang="en-US" dirty="0"/>
          </a:p>
        </p:txBody>
      </p:sp>
    </p:spTree>
    <p:extLst>
      <p:ext uri="{BB962C8B-B14F-4D97-AF65-F5344CB8AC3E}">
        <p14:creationId xmlns:p14="http://schemas.microsoft.com/office/powerpoint/2010/main" val="3925707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SRAM and NV-RAM examples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4864"/>
            <a:ext cx="7265894" cy="5109020"/>
          </a:xfrm>
        </p:spPr>
      </p:pic>
    </p:spTree>
    <p:extLst>
      <p:ext uri="{BB962C8B-B14F-4D97-AF65-F5344CB8AC3E}">
        <p14:creationId xmlns:p14="http://schemas.microsoft.com/office/powerpoint/2010/main" val="250922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Organization of computers</a:t>
            </a:r>
            <a:endParaRPr lang="en-US" dirty="0"/>
          </a:p>
        </p:txBody>
      </p:sp>
      <p:sp>
        <p:nvSpPr>
          <p:cNvPr id="3" name="Content Placeholder 2"/>
          <p:cNvSpPr>
            <a:spLocks noGrp="1"/>
          </p:cNvSpPr>
          <p:nvPr>
            <p:ph idx="1"/>
          </p:nvPr>
        </p:nvSpPr>
        <p:spPr/>
        <p:txBody>
          <a:bodyPr/>
          <a:lstStyle/>
          <a:p>
            <a:r>
              <a:rPr lang="en-US" dirty="0" smtClean="0"/>
              <a:t>3 major subsystems</a:t>
            </a:r>
          </a:p>
          <a:p>
            <a:pPr lvl="1"/>
            <a:r>
              <a:rPr lang="en-US" dirty="0" smtClean="0"/>
              <a:t>CPU – Central Processing Unit</a:t>
            </a:r>
          </a:p>
          <a:p>
            <a:pPr lvl="1"/>
            <a:r>
              <a:rPr lang="en-US" dirty="0" smtClean="0"/>
              <a:t>Memory</a:t>
            </a:r>
          </a:p>
          <a:p>
            <a:pPr lvl="1"/>
            <a:r>
              <a:rPr lang="en-US" dirty="0" smtClean="0"/>
              <a:t>I/O Input Output</a:t>
            </a:r>
          </a:p>
          <a:p>
            <a:r>
              <a:rPr lang="en-US" dirty="0" smtClean="0"/>
              <a:t>Connected by buses</a:t>
            </a:r>
          </a:p>
          <a:p>
            <a:pPr lvl="1"/>
            <a:r>
              <a:rPr lang="en-US" dirty="0" smtClean="0"/>
              <a:t>Data</a:t>
            </a:r>
          </a:p>
          <a:p>
            <a:pPr lvl="1"/>
            <a:r>
              <a:rPr lang="en-US" dirty="0" smtClean="0"/>
              <a:t>Address</a:t>
            </a:r>
          </a:p>
          <a:p>
            <a:pPr lvl="1"/>
            <a:r>
              <a:rPr lang="en-US" dirty="0" smtClean="0"/>
              <a:t>Control</a:t>
            </a:r>
            <a:endParaRPr lang="en-US" dirty="0"/>
          </a:p>
        </p:txBody>
      </p:sp>
    </p:spTree>
    <p:extLst>
      <p:ext uri="{BB962C8B-B14F-4D97-AF65-F5344CB8AC3E}">
        <p14:creationId xmlns:p14="http://schemas.microsoft.com/office/powerpoint/2010/main" val="278167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(dynamic RAM)</a:t>
            </a:r>
            <a:endParaRPr lang="en-US" dirty="0"/>
          </a:p>
        </p:txBody>
      </p:sp>
      <p:sp>
        <p:nvSpPr>
          <p:cNvPr id="3" name="Content Placeholder 2"/>
          <p:cNvSpPr>
            <a:spLocks noGrp="1"/>
          </p:cNvSpPr>
          <p:nvPr>
            <p:ph idx="1"/>
          </p:nvPr>
        </p:nvSpPr>
        <p:spPr/>
        <p:txBody>
          <a:bodyPr/>
          <a:lstStyle/>
          <a:p>
            <a:r>
              <a:rPr lang="en-US" dirty="0"/>
              <a:t> </a:t>
            </a:r>
            <a:r>
              <a:rPr lang="en-US" dirty="0" smtClean="0"/>
              <a:t>Computer designers have needed large amounts of inexpensive read/write memory since the original computers were developed</a:t>
            </a:r>
          </a:p>
          <a:p>
            <a:r>
              <a:rPr lang="en-US" dirty="0" smtClean="0"/>
              <a:t>In 1970 Intel introduced the first dynamic ram</a:t>
            </a:r>
          </a:p>
          <a:p>
            <a:pPr lvl="1"/>
            <a:r>
              <a:rPr lang="en-US" dirty="0" smtClean="0"/>
              <a:t>Its density was 1k bits</a:t>
            </a:r>
          </a:p>
          <a:p>
            <a:pPr lvl="1"/>
            <a:r>
              <a:rPr lang="en-US" dirty="0" smtClean="0"/>
              <a:t>It used a capacitor to store each bit</a:t>
            </a:r>
          </a:p>
          <a:p>
            <a:pPr lvl="2"/>
            <a:r>
              <a:rPr lang="en-US" dirty="0" smtClean="0"/>
              <a:t>Use of capacitor is simpler than groups of transistors </a:t>
            </a:r>
          </a:p>
          <a:p>
            <a:pPr lvl="2"/>
            <a:r>
              <a:rPr lang="en-US" dirty="0" smtClean="0"/>
              <a:t>But this requires the data to be refreshed due to leakage currents</a:t>
            </a:r>
            <a:endParaRPr lang="en-US" dirty="0"/>
          </a:p>
        </p:txBody>
      </p:sp>
    </p:spTree>
    <p:extLst>
      <p:ext uri="{BB962C8B-B14F-4D97-AF65-F5344CB8AC3E}">
        <p14:creationId xmlns:p14="http://schemas.microsoft.com/office/powerpoint/2010/main" val="182263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DRAM (dynamic RAM</a:t>
            </a:r>
            <a:r>
              <a:rPr lang="en-US" dirty="0" smtClean="0"/>
              <a:t>) Pros and Cons</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High Density</a:t>
            </a:r>
          </a:p>
          <a:p>
            <a:pPr lvl="1"/>
            <a:r>
              <a:rPr lang="en-US" dirty="0" smtClean="0"/>
              <a:t>Lower Cost per bit</a:t>
            </a:r>
          </a:p>
          <a:p>
            <a:pPr lvl="1"/>
            <a:r>
              <a:rPr lang="en-US" dirty="0" smtClean="0"/>
              <a:t>Lower Power Consumption per bit</a:t>
            </a:r>
          </a:p>
          <a:p>
            <a:pPr lvl="1"/>
            <a:r>
              <a:rPr lang="en-US" dirty="0" smtClean="0"/>
              <a:t>Large capacities of 2 Gigabit and more are now common</a:t>
            </a:r>
          </a:p>
          <a:p>
            <a:endParaRPr lang="en-US" dirty="0"/>
          </a:p>
          <a:p>
            <a:r>
              <a:rPr lang="en-US" dirty="0" smtClean="0"/>
              <a:t>Disadvantages</a:t>
            </a:r>
          </a:p>
          <a:p>
            <a:pPr lvl="1"/>
            <a:r>
              <a:rPr lang="en-US" dirty="0" smtClean="0"/>
              <a:t>Memory must be periodically refreshed</a:t>
            </a:r>
          </a:p>
          <a:p>
            <a:pPr lvl="1"/>
            <a:r>
              <a:rPr lang="en-US" dirty="0" smtClean="0"/>
              <a:t>Memory can not be accessed during refresh operation</a:t>
            </a:r>
            <a:endParaRPr lang="en-US" dirty="0"/>
          </a:p>
        </p:txBody>
      </p:sp>
    </p:spTree>
    <p:extLst>
      <p:ext uri="{BB962C8B-B14F-4D97-AF65-F5344CB8AC3E}">
        <p14:creationId xmlns:p14="http://schemas.microsoft.com/office/powerpoint/2010/main" val="87264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Packaging</a:t>
            </a:r>
            <a:endParaRPr lang="en-US" dirty="0"/>
          </a:p>
        </p:txBody>
      </p:sp>
      <p:sp>
        <p:nvSpPr>
          <p:cNvPr id="3" name="Content Placeholder 2"/>
          <p:cNvSpPr>
            <a:spLocks noGrp="1"/>
          </p:cNvSpPr>
          <p:nvPr>
            <p:ph idx="1"/>
          </p:nvPr>
        </p:nvSpPr>
        <p:spPr/>
        <p:txBody>
          <a:bodyPr>
            <a:normAutofit lnSpcReduction="10000"/>
          </a:bodyPr>
          <a:lstStyle/>
          <a:p>
            <a:r>
              <a:rPr lang="en-US" dirty="0" smtClean="0"/>
              <a:t>It is difficult to keep a reasonable number of pins in the face of large capacity DRAMs</a:t>
            </a:r>
          </a:p>
          <a:p>
            <a:r>
              <a:rPr lang="en-US" dirty="0" smtClean="0"/>
              <a:t>As a result multiplexing and </a:t>
            </a:r>
            <a:r>
              <a:rPr lang="en-US" dirty="0" err="1" smtClean="0"/>
              <a:t>demultiplexing</a:t>
            </a:r>
            <a:r>
              <a:rPr lang="en-US" dirty="0" smtClean="0"/>
              <a:t> is used to reduce required pin count</a:t>
            </a:r>
          </a:p>
          <a:p>
            <a:pPr lvl="1"/>
            <a:r>
              <a:rPr lang="en-US" dirty="0" smtClean="0"/>
              <a:t>One method of accomplishing this is to split the address in half and send each half through the same pins</a:t>
            </a:r>
          </a:p>
          <a:p>
            <a:pPr lvl="1"/>
            <a:r>
              <a:rPr lang="en-US" dirty="0" smtClean="0"/>
              <a:t>The first half is referred to as the row, and the second half is referred to as the column</a:t>
            </a:r>
          </a:p>
          <a:p>
            <a:pPr lvl="1"/>
            <a:r>
              <a:rPr lang="en-US" dirty="0" smtClean="0"/>
              <a:t>In the case of 64K x 1 organization the RAS is activated to latch the first 8 bits of the address, then the CAS is activated to latch the second 8 bits or octet</a:t>
            </a:r>
          </a:p>
          <a:p>
            <a:pPr lvl="1"/>
            <a:r>
              <a:rPr lang="en-US" dirty="0" smtClean="0"/>
              <a:t>In order to reduce complexity, many small capacity microcontroller projects will use SRAM or NV-RAM instead of DRAM</a:t>
            </a:r>
          </a:p>
        </p:txBody>
      </p:sp>
    </p:spTree>
    <p:extLst>
      <p:ext uri="{BB962C8B-B14F-4D97-AF65-F5344CB8AC3E}">
        <p14:creationId xmlns:p14="http://schemas.microsoft.com/office/powerpoint/2010/main" val="1079409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DRAM organization</a:t>
            </a:r>
            <a:endParaRPr lang="en-US" dirty="0"/>
          </a:p>
        </p:txBody>
      </p:sp>
      <p:sp>
        <p:nvSpPr>
          <p:cNvPr id="3" name="Content Placeholder 2"/>
          <p:cNvSpPr>
            <a:spLocks noGrp="1"/>
          </p:cNvSpPr>
          <p:nvPr>
            <p:ph idx="1"/>
          </p:nvPr>
        </p:nvSpPr>
        <p:spPr/>
        <p:txBody>
          <a:bodyPr/>
          <a:lstStyle/>
          <a:p>
            <a:r>
              <a:rPr lang="en-US" dirty="0" smtClean="0"/>
              <a:t>May be x1, x4, x8, or x16</a:t>
            </a:r>
          </a:p>
          <a:p>
            <a:r>
              <a:rPr lang="en-US" dirty="0" smtClean="0"/>
              <a:t>Data pins may be also called I/O</a:t>
            </a:r>
          </a:p>
          <a:p>
            <a:r>
              <a:rPr lang="en-US" dirty="0" smtClean="0"/>
              <a:t>Note the below example of 256k x 1 DRAM with pins A0 – A8, RAS, CAS, Data in, Data Out, </a:t>
            </a:r>
            <a:r>
              <a:rPr lang="en-US" dirty="0" err="1" smtClean="0"/>
              <a:t>Vcc</a:t>
            </a:r>
            <a:r>
              <a:rPr lang="en-US" dirty="0" smtClean="0"/>
              <a:t>, and Ground.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154" y="4001294"/>
            <a:ext cx="2657846" cy="2076740"/>
          </a:xfrm>
          <a:prstGeom prst="rect">
            <a:avLst/>
          </a:prstGeom>
        </p:spPr>
      </p:pic>
    </p:spTree>
    <p:extLst>
      <p:ext uri="{BB962C8B-B14F-4D97-AF65-F5344CB8AC3E}">
        <p14:creationId xmlns:p14="http://schemas.microsoft.com/office/powerpoint/2010/main" val="641880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DRAM Memory Chips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972" y="1571310"/>
            <a:ext cx="10077995" cy="3850696"/>
          </a:xfrm>
        </p:spPr>
      </p:pic>
    </p:spTree>
    <p:extLst>
      <p:ext uri="{BB962C8B-B14F-4D97-AF65-F5344CB8AC3E}">
        <p14:creationId xmlns:p14="http://schemas.microsoft.com/office/powerpoint/2010/main" val="2107713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DRAM and SRAM</a:t>
            </a:r>
            <a:endParaRPr lang="en-US" dirty="0"/>
          </a:p>
        </p:txBody>
      </p:sp>
      <p:sp>
        <p:nvSpPr>
          <p:cNvPr id="3" name="Content Placeholder 2"/>
          <p:cNvSpPr>
            <a:spLocks noGrp="1"/>
          </p:cNvSpPr>
          <p:nvPr>
            <p:ph idx="1"/>
          </p:nvPr>
        </p:nvSpPr>
        <p:spPr/>
        <p:txBody>
          <a:bodyPr/>
          <a:lstStyle/>
          <a:p>
            <a:r>
              <a:rPr lang="en-US" dirty="0" smtClean="0"/>
              <a:t>Consider an organization of 16k by 4</a:t>
            </a:r>
          </a:p>
          <a:p>
            <a:pPr lvl="1"/>
            <a:r>
              <a:rPr lang="en-US" dirty="0" smtClean="0"/>
              <a:t>Recall that 2^14 = 16k</a:t>
            </a:r>
          </a:p>
          <a:p>
            <a:r>
              <a:rPr lang="en-US" dirty="0" smtClean="0"/>
              <a:t>DRAM</a:t>
            </a:r>
          </a:p>
          <a:p>
            <a:pPr lvl="1"/>
            <a:r>
              <a:rPr lang="en-US" dirty="0" smtClean="0"/>
              <a:t>7 address pins (A0 – A6)</a:t>
            </a:r>
          </a:p>
          <a:p>
            <a:pPr lvl="1"/>
            <a:r>
              <a:rPr lang="en-US" dirty="0" smtClean="0"/>
              <a:t>2 pins for RAS and CAS</a:t>
            </a:r>
          </a:p>
          <a:p>
            <a:pPr lvl="1"/>
            <a:r>
              <a:rPr lang="en-US" dirty="0" smtClean="0"/>
              <a:t>4 pins data bus</a:t>
            </a:r>
          </a:p>
          <a:p>
            <a:r>
              <a:rPr lang="en-US" dirty="0" smtClean="0"/>
              <a:t>SRAM</a:t>
            </a:r>
          </a:p>
          <a:p>
            <a:pPr lvl="1"/>
            <a:r>
              <a:rPr lang="en-US" dirty="0" smtClean="0"/>
              <a:t>14 address pins (A0 – A13)</a:t>
            </a:r>
          </a:p>
          <a:p>
            <a:pPr lvl="1"/>
            <a:r>
              <a:rPr lang="en-US" dirty="0" smtClean="0"/>
              <a:t>No RAS or CAS</a:t>
            </a:r>
          </a:p>
          <a:p>
            <a:pPr lvl="1"/>
            <a:r>
              <a:rPr lang="en-US" dirty="0" smtClean="0"/>
              <a:t>4 pins data bus</a:t>
            </a:r>
          </a:p>
          <a:p>
            <a:pPr lvl="1"/>
            <a:endParaRPr lang="en-US" dirty="0"/>
          </a:p>
        </p:txBody>
      </p:sp>
    </p:spTree>
    <p:extLst>
      <p:ext uri="{BB962C8B-B14F-4D97-AF65-F5344CB8AC3E}">
        <p14:creationId xmlns:p14="http://schemas.microsoft.com/office/powerpoint/2010/main" val="2065486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a:t>A</a:t>
            </a:r>
            <a:r>
              <a:rPr lang="en-US" dirty="0" smtClean="0"/>
              <a:t>ddress Decoding</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an SRAM..</a:t>
            </a:r>
          </a:p>
          <a:p>
            <a:pPr lvl="1"/>
            <a:r>
              <a:rPr lang="en-US" dirty="0" smtClean="0"/>
              <a:t>These will have a CS (chip select) or CE (chip enable) pin</a:t>
            </a:r>
          </a:p>
          <a:p>
            <a:r>
              <a:rPr lang="en-US" dirty="0" smtClean="0"/>
              <a:t>Connecting to CPU</a:t>
            </a:r>
          </a:p>
          <a:p>
            <a:pPr marL="914400" lvl="1" indent="-457200">
              <a:buFont typeface="+mj-lt"/>
              <a:buAutoNum type="arabicPeriod"/>
            </a:pPr>
            <a:r>
              <a:rPr lang="en-US" dirty="0" smtClean="0"/>
              <a:t>Data bus is connected directly</a:t>
            </a:r>
          </a:p>
          <a:p>
            <a:pPr marL="914400" lvl="1" indent="-457200">
              <a:buFont typeface="+mj-lt"/>
              <a:buAutoNum type="arabicPeriod"/>
            </a:pPr>
            <a:r>
              <a:rPr lang="en-US" dirty="0" smtClean="0"/>
              <a:t>Control Signals RD (read) and WR (write) are respectively connected to the OE (output enable) and WE (write enable) pins of the memory device</a:t>
            </a:r>
          </a:p>
          <a:p>
            <a:pPr marL="914400" lvl="1" indent="-457200">
              <a:buFont typeface="+mj-lt"/>
              <a:buAutoNum type="arabicPeriod"/>
            </a:pPr>
            <a:r>
              <a:rPr lang="en-US" dirty="0" smtClean="0"/>
              <a:t>For address buses, the lower bits of the address bus go directly to the address pins on the device, but the higher ones are used to activate the CS pin via decoding logic.</a:t>
            </a:r>
          </a:p>
          <a:p>
            <a:r>
              <a:rPr lang="en-US" dirty="0" smtClean="0"/>
              <a:t>Normally the CS pin is active low and memories are divided into blocks. The output of the decoder selects a given block</a:t>
            </a:r>
            <a:endParaRPr lang="en-US" dirty="0"/>
          </a:p>
        </p:txBody>
      </p:sp>
    </p:spTree>
    <p:extLst>
      <p:ext uri="{BB962C8B-B14F-4D97-AF65-F5344CB8AC3E}">
        <p14:creationId xmlns:p14="http://schemas.microsoft.com/office/powerpoint/2010/main" val="604796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Block Selection</a:t>
            </a:r>
            <a:endParaRPr lang="en-US" dirty="0"/>
          </a:p>
        </p:txBody>
      </p:sp>
      <p:sp>
        <p:nvSpPr>
          <p:cNvPr id="3" name="Content Placeholder 2"/>
          <p:cNvSpPr>
            <a:spLocks noGrp="1"/>
          </p:cNvSpPr>
          <p:nvPr>
            <p:ph idx="1"/>
          </p:nvPr>
        </p:nvSpPr>
        <p:spPr/>
        <p:txBody>
          <a:bodyPr/>
          <a:lstStyle/>
          <a:p>
            <a:r>
              <a:rPr lang="en-US" dirty="0" smtClean="0"/>
              <a:t>Simple Logic Gates</a:t>
            </a:r>
          </a:p>
          <a:p>
            <a:endParaRPr lang="en-US" dirty="0"/>
          </a:p>
          <a:p>
            <a:pPr marL="0" indent="0">
              <a:buNone/>
            </a:pPr>
            <a:endParaRPr lang="en-US" dirty="0" smtClean="0"/>
          </a:p>
          <a:p>
            <a:r>
              <a:rPr lang="en-US" dirty="0" smtClean="0"/>
              <a:t>Using 74LS138</a:t>
            </a:r>
          </a:p>
          <a:p>
            <a:endParaRPr lang="en-US" dirty="0"/>
          </a:p>
          <a:p>
            <a:endParaRPr lang="en-US" dirty="0" smtClean="0"/>
          </a:p>
          <a:p>
            <a:r>
              <a:rPr lang="en-US" dirty="0" smtClean="0"/>
              <a:t>Programmable Logic such as CPLD or FPGA</a:t>
            </a:r>
          </a:p>
        </p:txBody>
      </p:sp>
    </p:spTree>
    <p:extLst>
      <p:ext uri="{BB962C8B-B14F-4D97-AF65-F5344CB8AC3E}">
        <p14:creationId xmlns:p14="http://schemas.microsoft.com/office/powerpoint/2010/main" val="4090791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Logic Gate Address Decoder</a:t>
            </a:r>
            <a:endParaRPr lang="en-US" dirty="0"/>
          </a:p>
        </p:txBody>
      </p:sp>
      <p:sp>
        <p:nvSpPr>
          <p:cNvPr id="3" name="Content Placeholder 2"/>
          <p:cNvSpPr>
            <a:spLocks noGrp="1"/>
          </p:cNvSpPr>
          <p:nvPr>
            <p:ph idx="1"/>
          </p:nvPr>
        </p:nvSpPr>
        <p:spPr/>
        <p:txBody>
          <a:bodyPr/>
          <a:lstStyle/>
          <a:p>
            <a:r>
              <a:rPr lang="en-US" dirty="0" smtClean="0"/>
              <a:t>The simplest method is to us a NAND gate decoder..</a:t>
            </a:r>
          </a:p>
          <a:p>
            <a:pPr lvl="1"/>
            <a:r>
              <a:rPr lang="en-US" dirty="0" smtClean="0"/>
              <a:t>The out put of a NAND gate is active low.</a:t>
            </a:r>
          </a:p>
          <a:p>
            <a:pPr lvl="1"/>
            <a:r>
              <a:rPr lang="en-US" dirty="0" smtClean="0"/>
              <a:t>Most Chip Select Pins are Active Low</a:t>
            </a:r>
          </a:p>
          <a:p>
            <a:pPr lvl="1"/>
            <a:r>
              <a:rPr lang="en-US" dirty="0" smtClean="0"/>
              <a:t>If the CS pin is active high, an AND gate will be used instead</a:t>
            </a:r>
          </a:p>
          <a:p>
            <a:pPr lvl="1"/>
            <a:r>
              <a:rPr lang="en-US" dirty="0" smtClean="0"/>
              <a:t>Any address range may be decode using the right combination of NAND gates and inverters</a:t>
            </a:r>
          </a:p>
          <a:p>
            <a:r>
              <a:rPr lang="en-US" dirty="0" smtClean="0"/>
              <a:t>Note the example on the next slide</a:t>
            </a:r>
          </a:p>
          <a:p>
            <a:pPr lvl="1"/>
            <a:r>
              <a:rPr lang="en-US" dirty="0" smtClean="0"/>
              <a:t>0011 on A12 – A15 will select the chip (Hex 3) </a:t>
            </a:r>
          </a:p>
          <a:p>
            <a:pPr lvl="1"/>
            <a:r>
              <a:rPr lang="en-US" dirty="0" smtClean="0"/>
              <a:t>0000 0000 0000 on A0 – A11 results in hex 3000</a:t>
            </a:r>
          </a:p>
          <a:p>
            <a:pPr lvl="1"/>
            <a:r>
              <a:rPr lang="en-US" dirty="0" smtClean="0"/>
              <a:t>1111 1111 1111 </a:t>
            </a:r>
            <a:r>
              <a:rPr lang="en-US" dirty="0"/>
              <a:t>on A0 – A11 results in hex </a:t>
            </a:r>
            <a:r>
              <a:rPr lang="en-US" dirty="0" smtClean="0"/>
              <a:t>3FFF</a:t>
            </a:r>
            <a:endParaRPr lang="en-US" dirty="0"/>
          </a:p>
          <a:p>
            <a:pPr lvl="1"/>
            <a:endParaRPr lang="en-US" dirty="0"/>
          </a:p>
        </p:txBody>
      </p:sp>
    </p:spTree>
    <p:extLst>
      <p:ext uri="{BB962C8B-B14F-4D97-AF65-F5344CB8AC3E}">
        <p14:creationId xmlns:p14="http://schemas.microsoft.com/office/powerpoint/2010/main" val="152523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Logic Address Decoder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437" y="1822548"/>
            <a:ext cx="7398987" cy="4387772"/>
          </a:xfrm>
        </p:spPr>
      </p:pic>
    </p:spTree>
    <p:extLst>
      <p:ext uri="{BB962C8B-B14F-4D97-AF65-F5344CB8AC3E}">
        <p14:creationId xmlns:p14="http://schemas.microsoft.com/office/powerpoint/2010/main" val="250481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Block Diagram</a:t>
            </a:r>
            <a:endParaRPr lang="en-US" dirty="0"/>
          </a:p>
        </p:txBody>
      </p:sp>
      <p:sp>
        <p:nvSpPr>
          <p:cNvPr id="3" name="Content Placeholder 2"/>
          <p:cNvSpPr>
            <a:spLocks noGrp="1"/>
          </p:cNvSpPr>
          <p:nvPr>
            <p:ph idx="1"/>
          </p:nvPr>
        </p:nvSpPr>
        <p:spPr>
          <a:ln>
            <a:noFill/>
          </a:ln>
        </p:spPr>
        <p:txBody>
          <a:bodyPr/>
          <a:lstStyle/>
          <a:p>
            <a:pPr marL="0" indent="0">
              <a:buNone/>
            </a:pPr>
            <a:r>
              <a:rPr lang="en-US" dirty="0" smtClean="0"/>
              <a:t> </a:t>
            </a:r>
            <a:endParaRPr lang="en-US" dirty="0"/>
          </a:p>
        </p:txBody>
      </p:sp>
      <p:sp>
        <p:nvSpPr>
          <p:cNvPr id="4" name="Rectangle 3"/>
          <p:cNvSpPr/>
          <p:nvPr/>
        </p:nvSpPr>
        <p:spPr>
          <a:xfrm>
            <a:off x="1197735" y="2382592"/>
            <a:ext cx="1236372" cy="3103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10625" y="2962141"/>
            <a:ext cx="1004552"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198513" y="2949262"/>
            <a:ext cx="901521" cy="101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0780" y="2949262"/>
            <a:ext cx="1120462"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684135" y="2962141"/>
            <a:ext cx="940158" cy="1004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866845" y="2949262"/>
            <a:ext cx="1251397" cy="101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360795" y="2949262"/>
            <a:ext cx="1740794" cy="10174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16676" y="3258355"/>
            <a:ext cx="888642" cy="523220"/>
          </a:xfrm>
          <a:prstGeom prst="rect">
            <a:avLst/>
          </a:prstGeom>
          <a:noFill/>
        </p:spPr>
        <p:txBody>
          <a:bodyPr wrap="square" rtlCol="0">
            <a:spAutoFit/>
          </a:bodyPr>
          <a:lstStyle/>
          <a:p>
            <a:r>
              <a:rPr lang="en-US" sz="2800" dirty="0" smtClean="0"/>
              <a:t>CPU</a:t>
            </a:r>
            <a:endParaRPr lang="en-US" sz="2800" dirty="0"/>
          </a:p>
        </p:txBody>
      </p:sp>
      <p:sp>
        <p:nvSpPr>
          <p:cNvPr id="12" name="TextBox 11"/>
          <p:cNvSpPr txBox="1"/>
          <p:nvPr/>
        </p:nvSpPr>
        <p:spPr>
          <a:xfrm>
            <a:off x="3071611" y="3258355"/>
            <a:ext cx="811369" cy="461665"/>
          </a:xfrm>
          <a:prstGeom prst="rect">
            <a:avLst/>
          </a:prstGeom>
          <a:noFill/>
        </p:spPr>
        <p:txBody>
          <a:bodyPr wrap="square" rtlCol="0">
            <a:spAutoFit/>
          </a:bodyPr>
          <a:lstStyle/>
          <a:p>
            <a:r>
              <a:rPr lang="en-US" sz="2400" dirty="0" smtClean="0"/>
              <a:t>RAM</a:t>
            </a:r>
            <a:endParaRPr lang="en-US" sz="2400" dirty="0"/>
          </a:p>
        </p:txBody>
      </p:sp>
      <p:sp>
        <p:nvSpPr>
          <p:cNvPr id="13" name="TextBox 12"/>
          <p:cNvSpPr txBox="1"/>
          <p:nvPr/>
        </p:nvSpPr>
        <p:spPr>
          <a:xfrm>
            <a:off x="4198513" y="3258355"/>
            <a:ext cx="901521" cy="461665"/>
          </a:xfrm>
          <a:prstGeom prst="rect">
            <a:avLst/>
          </a:prstGeom>
          <a:noFill/>
        </p:spPr>
        <p:txBody>
          <a:bodyPr wrap="square" rtlCol="0">
            <a:spAutoFit/>
          </a:bodyPr>
          <a:lstStyle/>
          <a:p>
            <a:r>
              <a:rPr lang="en-US" sz="2400" dirty="0" smtClean="0"/>
              <a:t>ROM</a:t>
            </a:r>
            <a:endParaRPr lang="en-US" sz="2400" dirty="0"/>
          </a:p>
        </p:txBody>
      </p:sp>
      <p:sp>
        <p:nvSpPr>
          <p:cNvPr id="14" name="TextBox 13"/>
          <p:cNvSpPr txBox="1"/>
          <p:nvPr/>
        </p:nvSpPr>
        <p:spPr>
          <a:xfrm>
            <a:off x="5464398" y="3248521"/>
            <a:ext cx="1120462" cy="461665"/>
          </a:xfrm>
          <a:prstGeom prst="rect">
            <a:avLst/>
          </a:prstGeom>
          <a:noFill/>
        </p:spPr>
        <p:txBody>
          <a:bodyPr wrap="square" rtlCol="0">
            <a:spAutoFit/>
          </a:bodyPr>
          <a:lstStyle/>
          <a:p>
            <a:r>
              <a:rPr lang="en-US" sz="2400" dirty="0" smtClean="0"/>
              <a:t>Printer</a:t>
            </a:r>
            <a:endParaRPr lang="en-US" sz="2400" dirty="0"/>
          </a:p>
        </p:txBody>
      </p:sp>
      <p:sp>
        <p:nvSpPr>
          <p:cNvPr id="15" name="TextBox 14"/>
          <p:cNvSpPr txBox="1"/>
          <p:nvPr/>
        </p:nvSpPr>
        <p:spPr>
          <a:xfrm>
            <a:off x="6812387" y="3289132"/>
            <a:ext cx="798490" cy="461665"/>
          </a:xfrm>
          <a:prstGeom prst="rect">
            <a:avLst/>
          </a:prstGeom>
          <a:noFill/>
        </p:spPr>
        <p:txBody>
          <a:bodyPr wrap="square" rtlCol="0">
            <a:spAutoFit/>
          </a:bodyPr>
          <a:lstStyle/>
          <a:p>
            <a:r>
              <a:rPr lang="en-US" sz="2400" dirty="0" smtClean="0"/>
              <a:t>Disk</a:t>
            </a:r>
            <a:endParaRPr lang="en-US" sz="2400" dirty="0"/>
          </a:p>
        </p:txBody>
      </p:sp>
      <p:sp>
        <p:nvSpPr>
          <p:cNvPr id="16" name="TextBox 15"/>
          <p:cNvSpPr txBox="1"/>
          <p:nvPr/>
        </p:nvSpPr>
        <p:spPr>
          <a:xfrm>
            <a:off x="8075053" y="3258355"/>
            <a:ext cx="1043189" cy="461665"/>
          </a:xfrm>
          <a:prstGeom prst="rect">
            <a:avLst/>
          </a:prstGeom>
          <a:noFill/>
        </p:spPr>
        <p:txBody>
          <a:bodyPr wrap="square" rtlCol="0">
            <a:spAutoFit/>
          </a:bodyPr>
          <a:lstStyle/>
          <a:p>
            <a:r>
              <a:rPr lang="en-US" sz="2400" dirty="0" smtClean="0"/>
              <a:t>Mon</a:t>
            </a:r>
            <a:endParaRPr lang="en-US" sz="2400" dirty="0"/>
          </a:p>
        </p:txBody>
      </p:sp>
      <p:sp>
        <p:nvSpPr>
          <p:cNvPr id="17" name="TextBox 16"/>
          <p:cNvSpPr txBox="1"/>
          <p:nvPr/>
        </p:nvSpPr>
        <p:spPr>
          <a:xfrm>
            <a:off x="9506220" y="3289131"/>
            <a:ext cx="1650642" cy="461665"/>
          </a:xfrm>
          <a:prstGeom prst="rect">
            <a:avLst/>
          </a:prstGeom>
          <a:noFill/>
        </p:spPr>
        <p:txBody>
          <a:bodyPr wrap="square" rtlCol="0">
            <a:spAutoFit/>
          </a:bodyPr>
          <a:lstStyle/>
          <a:p>
            <a:r>
              <a:rPr lang="en-US" sz="2400" dirty="0" smtClean="0"/>
              <a:t>Keyboard</a:t>
            </a:r>
            <a:endParaRPr lang="en-US" sz="2400" dirty="0"/>
          </a:p>
        </p:txBody>
      </p:sp>
      <p:cxnSp>
        <p:nvCxnSpPr>
          <p:cNvPr id="19" name="Straight Connector 18"/>
          <p:cNvCxnSpPr/>
          <p:nvPr/>
        </p:nvCxnSpPr>
        <p:spPr>
          <a:xfrm>
            <a:off x="2434107" y="2614411"/>
            <a:ext cx="7797085" cy="257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0"/>
          </p:cNvCxnSpPr>
          <p:nvPr/>
        </p:nvCxnSpPr>
        <p:spPr>
          <a:xfrm>
            <a:off x="3412901" y="2598568"/>
            <a:ext cx="0" cy="3635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649273" y="2614411"/>
            <a:ext cx="0" cy="3348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0"/>
          </p:cNvCxnSpPr>
          <p:nvPr/>
        </p:nvCxnSpPr>
        <p:spPr>
          <a:xfrm>
            <a:off x="5891011" y="2627290"/>
            <a:ext cx="0" cy="3219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0"/>
          </p:cNvCxnSpPr>
          <p:nvPr/>
        </p:nvCxnSpPr>
        <p:spPr>
          <a:xfrm>
            <a:off x="7154214" y="2627290"/>
            <a:ext cx="0" cy="33485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9" idx="0"/>
          </p:cNvCxnSpPr>
          <p:nvPr/>
        </p:nvCxnSpPr>
        <p:spPr>
          <a:xfrm>
            <a:off x="8492543" y="2640169"/>
            <a:ext cx="1" cy="3090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0" idx="0"/>
          </p:cNvCxnSpPr>
          <p:nvPr/>
        </p:nvCxnSpPr>
        <p:spPr>
          <a:xfrm>
            <a:off x="10231192" y="2640169"/>
            <a:ext cx="0" cy="3090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85634" y="1981186"/>
            <a:ext cx="2929407" cy="523220"/>
          </a:xfrm>
          <a:prstGeom prst="rect">
            <a:avLst/>
          </a:prstGeom>
          <a:noFill/>
        </p:spPr>
        <p:txBody>
          <a:bodyPr wrap="square" rtlCol="0">
            <a:spAutoFit/>
          </a:bodyPr>
          <a:lstStyle/>
          <a:p>
            <a:r>
              <a:rPr lang="en-US" sz="2800" dirty="0" smtClean="0"/>
              <a:t>Address Bus</a:t>
            </a:r>
            <a:endParaRPr lang="en-US" sz="2800" dirty="0"/>
          </a:p>
        </p:txBody>
      </p:sp>
      <p:cxnSp>
        <p:nvCxnSpPr>
          <p:cNvPr id="42" name="Straight Connector 41"/>
          <p:cNvCxnSpPr/>
          <p:nvPr/>
        </p:nvCxnSpPr>
        <p:spPr>
          <a:xfrm flipV="1">
            <a:off x="2434107" y="4559121"/>
            <a:ext cx="7797085" cy="2575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412901" y="4001294"/>
            <a:ext cx="0" cy="37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412901" y="4372377"/>
            <a:ext cx="0" cy="21250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649273" y="3979572"/>
            <a:ext cx="0" cy="60530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7" idx="2"/>
          </p:cNvCxnSpPr>
          <p:nvPr/>
        </p:nvCxnSpPr>
        <p:spPr>
          <a:xfrm flipV="1">
            <a:off x="5891011" y="3979572"/>
            <a:ext cx="0" cy="5924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8" idx="2"/>
          </p:cNvCxnSpPr>
          <p:nvPr/>
        </p:nvCxnSpPr>
        <p:spPr>
          <a:xfrm flipV="1">
            <a:off x="7154214" y="3966693"/>
            <a:ext cx="0" cy="3155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7154214" y="4275786"/>
            <a:ext cx="0" cy="2962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8492543" y="3992451"/>
            <a:ext cx="0" cy="566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 idx="2"/>
          </p:cNvCxnSpPr>
          <p:nvPr/>
        </p:nvCxnSpPr>
        <p:spPr>
          <a:xfrm>
            <a:off x="10231192" y="3966693"/>
            <a:ext cx="0" cy="5924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649273" y="4500178"/>
            <a:ext cx="1446727" cy="461665"/>
          </a:xfrm>
          <a:prstGeom prst="rect">
            <a:avLst/>
          </a:prstGeom>
          <a:noFill/>
        </p:spPr>
        <p:txBody>
          <a:bodyPr wrap="square" rtlCol="0">
            <a:spAutoFit/>
          </a:bodyPr>
          <a:lstStyle/>
          <a:p>
            <a:r>
              <a:rPr lang="en-US" sz="2400" dirty="0" smtClean="0"/>
              <a:t>Data Bus</a:t>
            </a:r>
            <a:endParaRPr lang="en-US" sz="2400" dirty="0"/>
          </a:p>
        </p:txBody>
      </p:sp>
      <p:cxnSp>
        <p:nvCxnSpPr>
          <p:cNvPr id="70" name="Straight Connector 69"/>
          <p:cNvCxnSpPr/>
          <p:nvPr/>
        </p:nvCxnSpPr>
        <p:spPr>
          <a:xfrm flipV="1">
            <a:off x="2434107" y="5151549"/>
            <a:ext cx="7797085" cy="386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2995411" y="4001294"/>
            <a:ext cx="0" cy="11822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3709115" y="4001294"/>
            <a:ext cx="12879" cy="11888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V="1">
            <a:off x="4417454" y="4001294"/>
            <a:ext cx="12878" cy="11822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6332649" y="3966693"/>
            <a:ext cx="0" cy="12234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6812387" y="3966693"/>
            <a:ext cx="0" cy="12234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flipV="1">
            <a:off x="7340958" y="3979572"/>
            <a:ext cx="12879" cy="12039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8847786" y="3934496"/>
            <a:ext cx="0" cy="12363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9826580" y="4001294"/>
            <a:ext cx="0" cy="11502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721994" y="5383369"/>
            <a:ext cx="5950040" cy="461665"/>
          </a:xfrm>
          <a:prstGeom prst="rect">
            <a:avLst/>
          </a:prstGeom>
          <a:noFill/>
        </p:spPr>
        <p:txBody>
          <a:bodyPr wrap="square" rtlCol="0">
            <a:spAutoFit/>
          </a:bodyPr>
          <a:lstStyle/>
          <a:p>
            <a:r>
              <a:rPr lang="en-US" sz="2400" dirty="0" smtClean="0"/>
              <a:t>Control Buses (MEMR, MEMW, IORD, IOWR)</a:t>
            </a:r>
            <a:endParaRPr lang="en-US" sz="2400" dirty="0"/>
          </a:p>
        </p:txBody>
      </p:sp>
    </p:spTree>
    <p:extLst>
      <p:ext uri="{BB962C8B-B14F-4D97-AF65-F5344CB8AC3E}">
        <p14:creationId xmlns:p14="http://schemas.microsoft.com/office/powerpoint/2010/main" val="411634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74LS138 3 – 8 decoder</a:t>
            </a:r>
            <a:endParaRPr lang="en-US" dirty="0"/>
          </a:p>
        </p:txBody>
      </p:sp>
      <p:sp>
        <p:nvSpPr>
          <p:cNvPr id="3" name="Content Placeholder 2"/>
          <p:cNvSpPr>
            <a:spLocks noGrp="1"/>
          </p:cNvSpPr>
          <p:nvPr>
            <p:ph idx="1"/>
          </p:nvPr>
        </p:nvSpPr>
        <p:spPr/>
        <p:txBody>
          <a:bodyPr/>
          <a:lstStyle/>
          <a:p>
            <a:r>
              <a:rPr lang="en-US" dirty="0" smtClean="0"/>
              <a:t>One of the most widely used decoders</a:t>
            </a:r>
          </a:p>
          <a:p>
            <a:r>
              <a:rPr lang="en-US" dirty="0" smtClean="0"/>
              <a:t>3 inputs A, B, and C generate 8 active low outputs Y0 to Y7,</a:t>
            </a:r>
          </a:p>
          <a:p>
            <a:r>
              <a:rPr lang="en-US" dirty="0" smtClean="0"/>
              <a:t>Each output is connected to CS of a different memory device allowing control of 8 memory blocks</a:t>
            </a:r>
          </a:p>
          <a:p>
            <a:r>
              <a:rPr lang="en-US" dirty="0" smtClean="0"/>
              <a:t>Three additional inputs G1, G2A, and G2B may connected to an Address or Control Signal</a:t>
            </a:r>
          </a:p>
          <a:p>
            <a:pPr lvl="1"/>
            <a:r>
              <a:rPr lang="en-US" dirty="0" smtClean="0"/>
              <a:t>G2A and G2B active low</a:t>
            </a:r>
          </a:p>
          <a:p>
            <a:pPr lvl="1"/>
            <a:r>
              <a:rPr lang="en-US" dirty="0" smtClean="0"/>
              <a:t>G1 active high</a:t>
            </a:r>
          </a:p>
          <a:p>
            <a:pPr lvl="1"/>
            <a:r>
              <a:rPr lang="en-US" dirty="0" smtClean="0"/>
              <a:t>These inputs must be terminated in way or another</a:t>
            </a:r>
          </a:p>
          <a:p>
            <a:pPr lvl="1"/>
            <a:r>
              <a:rPr lang="en-US" dirty="0" smtClean="0"/>
              <a:t>These inputs enable the device</a:t>
            </a:r>
            <a:endParaRPr lang="en-US" dirty="0"/>
          </a:p>
        </p:txBody>
      </p:sp>
    </p:spTree>
    <p:extLst>
      <p:ext uri="{BB962C8B-B14F-4D97-AF65-F5344CB8AC3E}">
        <p14:creationId xmlns:p14="http://schemas.microsoft.com/office/powerpoint/2010/main" val="1716387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74LS138  pin out, function table, and schematic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2422869" cy="449117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587" y="1843214"/>
            <a:ext cx="7227800" cy="3926521"/>
          </a:xfrm>
          <a:prstGeom prst="rect">
            <a:avLst/>
          </a:prstGeom>
        </p:spPr>
      </p:pic>
    </p:spTree>
    <p:extLst>
      <p:ext uri="{BB962C8B-B14F-4D97-AF65-F5344CB8AC3E}">
        <p14:creationId xmlns:p14="http://schemas.microsoft.com/office/powerpoint/2010/main" val="3446561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74LS138 Example</a:t>
            </a:r>
            <a:endParaRPr lang="en-US" dirty="0"/>
          </a:p>
        </p:txBody>
      </p:sp>
      <p:sp>
        <p:nvSpPr>
          <p:cNvPr id="3" name="Content Placeholder 2"/>
          <p:cNvSpPr>
            <a:spLocks noGrp="1"/>
          </p:cNvSpPr>
          <p:nvPr>
            <p:ph idx="1"/>
          </p:nvPr>
        </p:nvSpPr>
        <p:spPr/>
        <p:txBody>
          <a:bodyPr/>
          <a:lstStyle/>
          <a:p>
            <a:r>
              <a:rPr lang="en-US" dirty="0" smtClean="0"/>
              <a:t>What is the address range for Y5 in the previous slide?</a:t>
            </a:r>
          </a:p>
          <a:p>
            <a:pPr lvl="1"/>
            <a:r>
              <a:rPr lang="en-US" dirty="0" smtClean="0"/>
              <a:t>A15 must be O for decoder to be activated since it is connected to G2A</a:t>
            </a:r>
          </a:p>
          <a:p>
            <a:pPr lvl="1"/>
            <a:r>
              <a:rPr lang="en-US" dirty="0" smtClean="0"/>
              <a:t>C, B, and A are 101</a:t>
            </a:r>
          </a:p>
          <a:p>
            <a:pPr lvl="1"/>
            <a:r>
              <a:rPr lang="en-US" dirty="0" smtClean="0"/>
              <a:t>The rest are either all 0 (low boundary)  or all 1 (high </a:t>
            </a:r>
            <a:r>
              <a:rPr lang="en-US" dirty="0" err="1"/>
              <a:t>b</a:t>
            </a:r>
            <a:r>
              <a:rPr lang="en-US" dirty="0" err="1" smtClean="0"/>
              <a:t>oudary</a:t>
            </a:r>
            <a:r>
              <a:rPr lang="en-US" dirty="0" smtClean="0"/>
              <a:t>)..</a:t>
            </a:r>
          </a:p>
          <a:p>
            <a:pPr lvl="1"/>
            <a:r>
              <a:rPr lang="en-US" dirty="0" smtClean="0"/>
              <a:t>0101 0000 0000 0000  or hex 5000 to 0101 1111 1111 1111 or hex 5FFF</a:t>
            </a:r>
            <a:endParaRPr lang="en-US" dirty="0"/>
          </a:p>
        </p:txBody>
      </p:sp>
    </p:spTree>
    <p:extLst>
      <p:ext uri="{BB962C8B-B14F-4D97-AF65-F5344CB8AC3E}">
        <p14:creationId xmlns:p14="http://schemas.microsoft.com/office/powerpoint/2010/main" val="1152908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Programmable Logic as Address Decoder</a:t>
            </a:r>
            <a:endParaRPr lang="en-US" dirty="0"/>
          </a:p>
        </p:txBody>
      </p:sp>
      <p:sp>
        <p:nvSpPr>
          <p:cNvPr id="3" name="Content Placeholder 2"/>
          <p:cNvSpPr>
            <a:spLocks noGrp="1"/>
          </p:cNvSpPr>
          <p:nvPr>
            <p:ph idx="1"/>
          </p:nvPr>
        </p:nvSpPr>
        <p:spPr/>
        <p:txBody>
          <a:bodyPr/>
          <a:lstStyle/>
          <a:p>
            <a:r>
              <a:rPr lang="en-US" dirty="0" smtClean="0"/>
              <a:t>Devices include PAL, GAL, and FPGA</a:t>
            </a:r>
          </a:p>
          <a:p>
            <a:endParaRPr lang="en-US" dirty="0"/>
          </a:p>
          <a:p>
            <a:r>
              <a:rPr lang="en-US" dirty="0" smtClean="0"/>
              <a:t>Advantages</a:t>
            </a:r>
          </a:p>
          <a:p>
            <a:pPr lvl="1"/>
            <a:r>
              <a:rPr lang="en-US" dirty="0" smtClean="0"/>
              <a:t>May be programmed for any combination of addresses</a:t>
            </a:r>
          </a:p>
          <a:p>
            <a:pPr lvl="1"/>
            <a:r>
              <a:rPr lang="en-US" dirty="0" smtClean="0"/>
              <a:t>Very versatile</a:t>
            </a:r>
          </a:p>
          <a:p>
            <a:pPr lvl="1"/>
            <a:r>
              <a:rPr lang="en-US" dirty="0" smtClean="0"/>
              <a:t>More inputs available</a:t>
            </a:r>
          </a:p>
          <a:p>
            <a:r>
              <a:rPr lang="en-US" dirty="0" smtClean="0"/>
              <a:t>Disadvantages</a:t>
            </a:r>
          </a:p>
          <a:p>
            <a:pPr lvl="1"/>
            <a:r>
              <a:rPr lang="en-US" dirty="0" smtClean="0"/>
              <a:t>Additional Software Required</a:t>
            </a:r>
          </a:p>
          <a:p>
            <a:pPr lvl="1"/>
            <a:r>
              <a:rPr lang="en-US" dirty="0" smtClean="0"/>
              <a:t>Additional </a:t>
            </a:r>
            <a:r>
              <a:rPr lang="en-US" smtClean="0"/>
              <a:t>Burner Required</a:t>
            </a:r>
          </a:p>
          <a:p>
            <a:pPr lvl="1"/>
            <a:endParaRPr lang="en-US" dirty="0" smtClean="0"/>
          </a:p>
          <a:p>
            <a:pPr lvl="1"/>
            <a:endParaRPr lang="en-US" dirty="0"/>
          </a:p>
        </p:txBody>
      </p:sp>
    </p:spTree>
    <p:extLst>
      <p:ext uri="{BB962C8B-B14F-4D97-AF65-F5344CB8AC3E}">
        <p14:creationId xmlns:p14="http://schemas.microsoft.com/office/powerpoint/2010/main" val="25004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Data Bus</a:t>
            </a:r>
            <a:endParaRPr lang="en-US" dirty="0"/>
          </a:p>
        </p:txBody>
      </p:sp>
      <p:sp>
        <p:nvSpPr>
          <p:cNvPr id="3" name="Content Placeholder 2"/>
          <p:cNvSpPr>
            <a:spLocks noGrp="1"/>
          </p:cNvSpPr>
          <p:nvPr>
            <p:ph idx="1"/>
          </p:nvPr>
        </p:nvSpPr>
        <p:spPr/>
        <p:txBody>
          <a:bodyPr/>
          <a:lstStyle/>
          <a:p>
            <a:r>
              <a:rPr lang="en-US" dirty="0" smtClean="0"/>
              <a:t>Analogous to Highway</a:t>
            </a:r>
          </a:p>
          <a:p>
            <a:pPr lvl="1"/>
            <a:r>
              <a:rPr lang="en-US" dirty="0" smtClean="0"/>
              <a:t>The more lanes, the more simultaneous traffic</a:t>
            </a:r>
          </a:p>
          <a:p>
            <a:r>
              <a:rPr lang="en-US" dirty="0" smtClean="0"/>
              <a:t>The more data buses the better</a:t>
            </a:r>
          </a:p>
          <a:p>
            <a:pPr lvl="1"/>
            <a:r>
              <a:rPr lang="en-US" dirty="0" smtClean="0"/>
              <a:t>This adds to expense</a:t>
            </a:r>
          </a:p>
          <a:p>
            <a:r>
              <a:rPr lang="en-US" dirty="0" smtClean="0"/>
              <a:t>Note that we currently have 64 bit CPUs and operating systems</a:t>
            </a:r>
          </a:p>
          <a:p>
            <a:r>
              <a:rPr lang="en-US" dirty="0" smtClean="0"/>
              <a:t>The size of the data bus is related to both size and precisions of arithmetic operations</a:t>
            </a:r>
            <a:endParaRPr lang="en-US" dirty="0"/>
          </a:p>
        </p:txBody>
      </p:sp>
    </p:spTree>
    <p:extLst>
      <p:ext uri="{BB962C8B-B14F-4D97-AF65-F5344CB8AC3E}">
        <p14:creationId xmlns:p14="http://schemas.microsoft.com/office/powerpoint/2010/main" val="94688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the Address Bus</a:t>
            </a:r>
            <a:endParaRPr lang="en-US" dirty="0"/>
          </a:p>
        </p:txBody>
      </p:sp>
      <p:sp>
        <p:nvSpPr>
          <p:cNvPr id="3" name="Content Placeholder 2"/>
          <p:cNvSpPr>
            <a:spLocks noGrp="1"/>
          </p:cNvSpPr>
          <p:nvPr>
            <p:ph idx="1"/>
          </p:nvPr>
        </p:nvSpPr>
        <p:spPr/>
        <p:txBody>
          <a:bodyPr>
            <a:normAutofit lnSpcReduction="10000"/>
          </a:bodyPr>
          <a:lstStyle/>
          <a:p>
            <a:r>
              <a:rPr lang="en-US" dirty="0" smtClean="0"/>
              <a:t>Every addressable device must have a unique address</a:t>
            </a:r>
          </a:p>
          <a:p>
            <a:r>
              <a:rPr lang="en-US" dirty="0" smtClean="0"/>
              <a:t>The larger the address bus, the larger number of devices which may be addressed  by the CPU</a:t>
            </a:r>
          </a:p>
          <a:p>
            <a:r>
              <a:rPr lang="en-US" dirty="0" smtClean="0"/>
              <a:t>Recall that decoders are used on addressable device to establish their address.</a:t>
            </a:r>
          </a:p>
          <a:p>
            <a:r>
              <a:rPr lang="en-US" dirty="0" smtClean="0"/>
              <a:t>The number of devices which may be addressed is always equal to 2^x where x is the number of address lines.</a:t>
            </a:r>
          </a:p>
          <a:p>
            <a:r>
              <a:rPr lang="en-US" dirty="0" smtClean="0"/>
              <a:t>For example, a 16 bit address bus can access 64k of addressable memory</a:t>
            </a:r>
          </a:p>
          <a:p>
            <a:r>
              <a:rPr lang="en-US" dirty="0" smtClean="0"/>
              <a:t>This is a unidirectional bus (send only from CPU)</a:t>
            </a:r>
          </a:p>
          <a:p>
            <a:endParaRPr lang="en-US" dirty="0"/>
          </a:p>
        </p:txBody>
      </p:sp>
    </p:spTree>
    <p:extLst>
      <p:ext uri="{BB962C8B-B14F-4D97-AF65-F5344CB8AC3E}">
        <p14:creationId xmlns:p14="http://schemas.microsoft.com/office/powerpoint/2010/main" val="185416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of CPU to RAM and ROM</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t>The CPU processes information that is stored in Memory</a:t>
            </a:r>
          </a:p>
          <a:p>
            <a:pPr lvl="1"/>
            <a:r>
              <a:rPr lang="en-US" dirty="0" smtClean="0"/>
              <a:t>ROM (Read Only Memory) stores information that is fixed and permanent</a:t>
            </a:r>
          </a:p>
          <a:p>
            <a:pPr lvl="2"/>
            <a:r>
              <a:rPr lang="en-US" dirty="0" smtClean="0"/>
              <a:t>Information Tables</a:t>
            </a:r>
          </a:p>
          <a:p>
            <a:pPr lvl="2"/>
            <a:r>
              <a:rPr lang="en-US" dirty="0" smtClean="0"/>
              <a:t>Essential Programs</a:t>
            </a:r>
          </a:p>
          <a:p>
            <a:pPr lvl="1"/>
            <a:r>
              <a:rPr lang="en-US" dirty="0" smtClean="0"/>
              <a:t>RAM (Random Access Memory) stores temporary information which may change over time.</a:t>
            </a:r>
          </a:p>
          <a:p>
            <a:pPr lvl="2"/>
            <a:r>
              <a:rPr lang="en-US" dirty="0" smtClean="0"/>
              <a:t>Application Programs</a:t>
            </a:r>
          </a:p>
          <a:p>
            <a:pPr lvl="2"/>
            <a:r>
              <a:rPr lang="en-US" dirty="0" smtClean="0"/>
              <a:t>Operating Systems</a:t>
            </a:r>
          </a:p>
          <a:p>
            <a:pPr lvl="1"/>
            <a:r>
              <a:rPr lang="en-US" dirty="0" smtClean="0"/>
              <a:t>This information is accessed from memory because accessing the disk is too slow.  </a:t>
            </a:r>
          </a:p>
          <a:p>
            <a:pPr lvl="2"/>
            <a:r>
              <a:rPr lang="en-US" dirty="0" smtClean="0"/>
              <a:t>The CPU tries to access RAM and ROM first (primary memory)</a:t>
            </a:r>
          </a:p>
          <a:p>
            <a:pPr lvl="2"/>
            <a:r>
              <a:rPr lang="en-US" dirty="0" smtClean="0"/>
              <a:t>Disk Second (Secondary Memory) to transfer to RAM</a:t>
            </a:r>
            <a:endParaRPr lang="en-US" dirty="0"/>
          </a:p>
        </p:txBody>
      </p:sp>
    </p:spTree>
    <p:extLst>
      <p:ext uri="{BB962C8B-B14F-4D97-AF65-F5344CB8AC3E}">
        <p14:creationId xmlns:p14="http://schemas.microsoft.com/office/powerpoint/2010/main" val="425499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Capacity</a:t>
            </a:r>
            <a:endParaRPr lang="en-US" dirty="0"/>
          </a:p>
        </p:txBody>
      </p:sp>
      <p:sp>
        <p:nvSpPr>
          <p:cNvPr id="3" name="Content Placeholder 2"/>
          <p:cNvSpPr>
            <a:spLocks noGrp="1"/>
          </p:cNvSpPr>
          <p:nvPr>
            <p:ph idx="1"/>
          </p:nvPr>
        </p:nvSpPr>
        <p:spPr/>
        <p:txBody>
          <a:bodyPr/>
          <a:lstStyle/>
          <a:p>
            <a:r>
              <a:rPr lang="en-US" dirty="0" smtClean="0"/>
              <a:t>This is the number of bits a memory chip can store</a:t>
            </a:r>
          </a:p>
          <a:p>
            <a:r>
              <a:rPr lang="en-US" dirty="0" smtClean="0"/>
              <a:t>Chip capacity has units of bits, Computer system capacity has units of bytes</a:t>
            </a:r>
          </a:p>
          <a:p>
            <a:pPr marL="0" indent="0">
              <a:buNone/>
            </a:pPr>
            <a:endParaRPr lang="en-US" dirty="0"/>
          </a:p>
        </p:txBody>
      </p:sp>
    </p:spTree>
    <p:extLst>
      <p:ext uri="{BB962C8B-B14F-4D97-AF65-F5344CB8AC3E}">
        <p14:creationId xmlns:p14="http://schemas.microsoft.com/office/powerpoint/2010/main" val="317015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a:t>
            </a:r>
            <a:endParaRPr lang="en-US" dirty="0"/>
          </a:p>
        </p:txBody>
      </p:sp>
      <p:sp>
        <p:nvSpPr>
          <p:cNvPr id="3" name="Content Placeholder 2"/>
          <p:cNvSpPr>
            <a:spLocks noGrp="1"/>
          </p:cNvSpPr>
          <p:nvPr>
            <p:ph idx="1"/>
          </p:nvPr>
        </p:nvSpPr>
        <p:spPr/>
        <p:txBody>
          <a:bodyPr/>
          <a:lstStyle/>
          <a:p>
            <a:r>
              <a:rPr lang="en-US" dirty="0" smtClean="0"/>
              <a:t>Memory chips are organized into a number of locations within the IC</a:t>
            </a:r>
          </a:p>
          <a:p>
            <a:r>
              <a:rPr lang="en-US" dirty="0" smtClean="0"/>
              <a:t>Each location can hold 1, 4, 8, 16, or more bits</a:t>
            </a:r>
          </a:p>
          <a:p>
            <a:pPr lvl="1"/>
            <a:r>
              <a:rPr lang="en-US" dirty="0" smtClean="0"/>
              <a:t>The number of bits that each location will hold is equal to the number of data pins on the chip.</a:t>
            </a:r>
          </a:p>
          <a:p>
            <a:pPr lvl="1"/>
            <a:r>
              <a:rPr lang="en-US" dirty="0" smtClean="0"/>
              <a:t>The number of locations on the chip is determined by the number of address pins on the chip say x.  2^x is the number of locations (addresses) on the chip</a:t>
            </a:r>
          </a:p>
          <a:p>
            <a:r>
              <a:rPr lang="en-US" dirty="0" smtClean="0"/>
              <a:t>Total number of bits which may be stored on the entire chip is given by 2^(address pins) times the number of data pins</a:t>
            </a:r>
            <a:endParaRPr lang="en-US" dirty="0"/>
          </a:p>
        </p:txBody>
      </p:sp>
    </p:spTree>
    <p:extLst>
      <p:ext uri="{BB962C8B-B14F-4D97-AF65-F5344CB8AC3E}">
        <p14:creationId xmlns:p14="http://schemas.microsoft.com/office/powerpoint/2010/main" val="222687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4380</TotalTime>
  <Words>2084</Words>
  <Application>Microsoft Office PowerPoint</Application>
  <PresentationFormat>Widescreen</PresentationFormat>
  <Paragraphs>267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Semiconductor Memory</vt:lpstr>
      <vt:lpstr>Some terminology</vt:lpstr>
      <vt:lpstr>Internal Organization of computers</vt:lpstr>
      <vt:lpstr>Computer Block Diagram</vt:lpstr>
      <vt:lpstr>More About the Data Bus</vt:lpstr>
      <vt:lpstr>More About the Address Bus</vt:lpstr>
      <vt:lpstr>Relation of CPU to RAM and ROM</vt:lpstr>
      <vt:lpstr>Memory Capacity</vt:lpstr>
      <vt:lpstr>Memory Organization</vt:lpstr>
      <vt:lpstr>Organization/Capacity Example</vt:lpstr>
      <vt:lpstr>Another Organization/Capacity Example</vt:lpstr>
      <vt:lpstr>Need for Speed</vt:lpstr>
      <vt:lpstr>ROM (read only memory)</vt:lpstr>
      <vt:lpstr>PROM (programmable ROM) and OTP</vt:lpstr>
      <vt:lpstr>EPROM (erasable programmable ROM) and UV-EPROM</vt:lpstr>
      <vt:lpstr>Some UV-EPROM Memory Chips</vt:lpstr>
      <vt:lpstr>27xx ROM family pin outs</vt:lpstr>
      <vt:lpstr>Example of 27xx pins comprehension</vt:lpstr>
      <vt:lpstr>EEPROM (electrically erasable programmable ROM)</vt:lpstr>
      <vt:lpstr>Flash Memory EPROM</vt:lpstr>
      <vt:lpstr>Mask ROM</vt:lpstr>
      <vt:lpstr>Ram (random access memory)</vt:lpstr>
      <vt:lpstr>SRAM (static RAM)</vt:lpstr>
      <vt:lpstr>2k x 8 SRAM pin out and block diagrams</vt:lpstr>
      <vt:lpstr>6116 SRAM Block Diagram</vt:lpstr>
      <vt:lpstr>Steps required to write data into SRAM</vt:lpstr>
      <vt:lpstr>Steps required to read data from SRAM</vt:lpstr>
      <vt:lpstr>NV-RAM (nonvolatile RAM)</vt:lpstr>
      <vt:lpstr>Some SRAM and NV-RAM examples</vt:lpstr>
      <vt:lpstr>DRAM (dynamic RAM)</vt:lpstr>
      <vt:lpstr>DRAM (dynamic RAM) Pros and Cons</vt:lpstr>
      <vt:lpstr>DRAM Packaging</vt:lpstr>
      <vt:lpstr>DRAM organization</vt:lpstr>
      <vt:lpstr>Example DRAM Memory Chips</vt:lpstr>
      <vt:lpstr>Comparison of DRAM and SRAM</vt:lpstr>
      <vt:lpstr>Memory Address Decoding</vt:lpstr>
      <vt:lpstr>Memory Block Selection</vt:lpstr>
      <vt:lpstr>Simple Logic Gate Address Decoder</vt:lpstr>
      <vt:lpstr>Simple Logic Address Decoder</vt:lpstr>
      <vt:lpstr>Using the 74LS138 3 – 8 decoder</vt:lpstr>
      <vt:lpstr>74LS138  pin out, function table, and schematic</vt:lpstr>
      <vt:lpstr>74LS138 Example</vt:lpstr>
      <vt:lpstr>Using Programmable Logic as Address Decoder</vt:lpstr>
    </vt:vector>
  </TitlesOfParts>
  <Company>PSU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 Memory</dc:title>
  <dc:creator>ETECH</dc:creator>
  <cp:lastModifiedBy>ETECH</cp:lastModifiedBy>
  <cp:revision>84</cp:revision>
  <dcterms:created xsi:type="dcterms:W3CDTF">2016-06-01T14:08:57Z</dcterms:created>
  <dcterms:modified xsi:type="dcterms:W3CDTF">2016-06-04T16:09:12Z</dcterms:modified>
</cp:coreProperties>
</file>