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9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6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9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48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9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0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14AD-91C3-41F2-9528-20ADB2B1A7F7}" type="datetimeFigureOut">
              <a:rPr lang="en-US" smtClean="0"/>
              <a:t>7/5/2016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2E346-3D3D-4271-B080-C2697CD96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Section 0.4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Harvard and von Neumann CPU Architectures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2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Programs stored in memory provide instructions to perform a task..</a:t>
            </a:r>
          </a:p>
          <a:p>
            <a:r>
              <a:rPr lang="en-US" dirty="0" smtClean="0"/>
              <a:t>The CPU uses the following resources to complete its function of fetching and executing programs.</a:t>
            </a:r>
          </a:p>
          <a:p>
            <a:pPr lvl="1"/>
            <a:r>
              <a:rPr lang="en-US" dirty="0" smtClean="0"/>
              <a:t>Registers – registers temporarily store information in 8 bit or larger registers.</a:t>
            </a:r>
          </a:p>
          <a:p>
            <a:pPr lvl="2"/>
            <a:r>
              <a:rPr lang="en-US" dirty="0" smtClean="0"/>
              <a:t>The larger the register size, the better the CPU albeit at an increased cost</a:t>
            </a:r>
          </a:p>
          <a:p>
            <a:pPr lvl="1"/>
            <a:r>
              <a:rPr lang="en-US" dirty="0" smtClean="0"/>
              <a:t>ARU – Arithmetic/Logic Unit </a:t>
            </a:r>
          </a:p>
          <a:p>
            <a:pPr lvl="2"/>
            <a:r>
              <a:rPr lang="en-US" dirty="0" smtClean="0"/>
              <a:t>Performs arithmetic and logic functions</a:t>
            </a:r>
          </a:p>
          <a:p>
            <a:pPr lvl="1"/>
            <a:r>
              <a:rPr lang="en-US" dirty="0" smtClean="0"/>
              <a:t>Program Counter – Points to the next program instruction</a:t>
            </a:r>
          </a:p>
          <a:p>
            <a:pPr lvl="2"/>
            <a:r>
              <a:rPr lang="en-US" dirty="0" smtClean="0"/>
              <a:t>In the x86 architecture this is implemented as an IP or Instruction Pointer register</a:t>
            </a:r>
          </a:p>
          <a:p>
            <a:pPr lvl="1"/>
            <a:r>
              <a:rPr lang="en-US" dirty="0" smtClean="0"/>
              <a:t>Instruction Decoder – Stores the meaning of all possible instructions and the appropriate CPU steps required.</a:t>
            </a:r>
          </a:p>
        </p:txBody>
      </p:sp>
    </p:spTree>
    <p:extLst>
      <p:ext uri="{BB962C8B-B14F-4D97-AF65-F5344CB8AC3E}">
        <p14:creationId xmlns:p14="http://schemas.microsoft.com/office/powerpoint/2010/main" val="368719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CPU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CPU with 16 bit address and 8 bit data buses, 4 registers  (A – D),  accessing addresses 0000 to FFFF hex.</a:t>
            </a:r>
          </a:p>
          <a:p>
            <a:r>
              <a:rPr lang="en-US" dirty="0" smtClean="0"/>
              <a:t>The required operation is to add 3 hexadecimal numbers (21,42, and 12 hex) consisting of the following steps, instruction code and data:</a:t>
            </a:r>
          </a:p>
          <a:p>
            <a:pPr lvl="1"/>
            <a:r>
              <a:rPr lang="en-US" dirty="0" smtClean="0"/>
              <a:t>Move value 21 into register A, code B0, data 21</a:t>
            </a:r>
          </a:p>
          <a:p>
            <a:pPr lvl="1"/>
            <a:r>
              <a:rPr lang="en-US" dirty="0" smtClean="0"/>
              <a:t>Add value 42 to register A, code 04, data 42</a:t>
            </a:r>
          </a:p>
          <a:p>
            <a:pPr lvl="1"/>
            <a:r>
              <a:rPr lang="en-US" dirty="0" smtClean="0"/>
              <a:t>Add value 12 to register A, code 04, data 12</a:t>
            </a:r>
          </a:p>
          <a:p>
            <a:pPr lvl="1"/>
            <a:r>
              <a:rPr lang="en-US" dirty="0" smtClean="0"/>
              <a:t>Halt, code F4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0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Resulting Memory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that the program counter is set to 1400 then we would see the following memory contents.</a:t>
            </a:r>
          </a:p>
          <a:p>
            <a:pPr lvl="1"/>
            <a:r>
              <a:rPr lang="en-US" dirty="0" smtClean="0"/>
              <a:t>1400 – B0 (move to register A)</a:t>
            </a:r>
          </a:p>
          <a:p>
            <a:pPr lvl="1"/>
            <a:r>
              <a:rPr lang="en-US" dirty="0" smtClean="0"/>
              <a:t>1401 – 21 (data)</a:t>
            </a:r>
          </a:p>
          <a:p>
            <a:pPr lvl="1"/>
            <a:r>
              <a:rPr lang="en-US" dirty="0" smtClean="0"/>
              <a:t>1402 – 04 (add to register A)</a:t>
            </a:r>
          </a:p>
          <a:p>
            <a:pPr lvl="1"/>
            <a:r>
              <a:rPr lang="en-US" dirty="0" smtClean="0"/>
              <a:t>1403 – 42 (data)</a:t>
            </a:r>
          </a:p>
          <a:p>
            <a:pPr lvl="1"/>
            <a:r>
              <a:rPr lang="en-US" dirty="0" smtClean="0"/>
              <a:t>1404 – 04 (add to register A)</a:t>
            </a:r>
          </a:p>
          <a:p>
            <a:pPr lvl="1"/>
            <a:r>
              <a:rPr lang="en-US" dirty="0" smtClean="0"/>
              <a:t>1405 – 12 (data)</a:t>
            </a:r>
          </a:p>
          <a:p>
            <a:pPr lvl="1"/>
            <a:r>
              <a:rPr lang="en-US" dirty="0" smtClean="0"/>
              <a:t>1406 – F4 (halt)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von </a:t>
            </a:r>
            <a:r>
              <a:rPr lang="en-US" dirty="0" err="1" smtClean="0"/>
              <a:t>Nuemann</a:t>
            </a:r>
            <a:r>
              <a:rPr lang="en-US" dirty="0" smtClean="0"/>
              <a:t> vs Harvard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146220" y="2047741"/>
            <a:ext cx="1648495" cy="1918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59121" y="2459865"/>
            <a:ext cx="1442434" cy="113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91718" y="2459865"/>
            <a:ext cx="1648496" cy="1133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6221" y="4288665"/>
            <a:ext cx="1648494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59121" y="3966693"/>
            <a:ext cx="1442434" cy="1970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91718" y="4288665"/>
            <a:ext cx="1648496" cy="1107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52338" y="2459865"/>
            <a:ext cx="1375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Von </a:t>
            </a:r>
            <a:r>
              <a:rPr lang="en-US" sz="1600" dirty="0" err="1" smtClean="0"/>
              <a:t>Nuemann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946247" y="4303025"/>
            <a:ext cx="93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Harvard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2794715" y="2137893"/>
            <a:ext cx="6400800" cy="38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195515" y="2123427"/>
            <a:ext cx="0" cy="50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94715" y="2459865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1678" y="2121310"/>
            <a:ext cx="1196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Address Bus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94715" y="3837904"/>
            <a:ext cx="6400800" cy="25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195515" y="3552120"/>
            <a:ext cx="0" cy="32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794715" y="3593206"/>
            <a:ext cx="49970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12971" y="3552120"/>
            <a:ext cx="112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96980" y="2841869"/>
            <a:ext cx="74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842456" y="2734153"/>
            <a:ext cx="103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Memory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984901" y="2726254"/>
            <a:ext cx="121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473557" y="4494131"/>
            <a:ext cx="1171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958365" y="4672357"/>
            <a:ext cx="66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07250" y="4494130"/>
            <a:ext cx="1017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Memory</a:t>
            </a:r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2794715" y="4303025"/>
            <a:ext cx="176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794715" y="4672357"/>
            <a:ext cx="176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794715" y="5041689"/>
            <a:ext cx="176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794715" y="5396248"/>
            <a:ext cx="17644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5995115" y="4303025"/>
            <a:ext cx="1796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995115" y="4672357"/>
            <a:ext cx="1796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5878132" y="5396248"/>
            <a:ext cx="19135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5995115" y="5041689"/>
            <a:ext cx="17966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847735" y="4295639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92713" y="4316111"/>
            <a:ext cx="1322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858978" y="5041689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098615" y="5041689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5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Nuemann</a:t>
            </a:r>
            <a:r>
              <a:rPr lang="en-US" dirty="0" smtClean="0"/>
              <a:t> and Harvard Comparison.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Von </a:t>
            </a:r>
            <a:r>
              <a:rPr lang="en-US" dirty="0" err="1" smtClean="0"/>
              <a:t>Nuemann</a:t>
            </a:r>
            <a:r>
              <a:rPr lang="en-US" dirty="0" smtClean="0"/>
              <a:t> shares same bus to access code and data an early architecture</a:t>
            </a:r>
          </a:p>
          <a:p>
            <a:pPr lvl="1"/>
            <a:r>
              <a:rPr lang="en-US" dirty="0" smtClean="0"/>
              <a:t>Developed at Princeton</a:t>
            </a:r>
          </a:p>
          <a:p>
            <a:r>
              <a:rPr lang="en-US" dirty="0" smtClean="0"/>
              <a:t>Harvard uses separate buses to access code and data</a:t>
            </a:r>
          </a:p>
          <a:p>
            <a:pPr lvl="1"/>
            <a:r>
              <a:rPr lang="en-US" dirty="0" smtClean="0"/>
              <a:t>This will double the number of traces on the mother board.</a:t>
            </a:r>
          </a:p>
          <a:p>
            <a:pPr lvl="1"/>
            <a:r>
              <a:rPr lang="en-US" dirty="0" smtClean="0"/>
              <a:t>For this reason it is not used in PC’s or other workstations.</a:t>
            </a:r>
          </a:p>
          <a:p>
            <a:pPr lvl="1"/>
            <a:r>
              <a:rPr lang="en-US" dirty="0" smtClean="0"/>
              <a:t>Developed </a:t>
            </a:r>
            <a:r>
              <a:rPr lang="en-US" smtClean="0"/>
              <a:t>at Harvard</a:t>
            </a:r>
            <a:endParaRPr lang="en-US" dirty="0" smtClean="0"/>
          </a:p>
          <a:p>
            <a:r>
              <a:rPr lang="en-US" dirty="0" smtClean="0"/>
              <a:t>In some cases Harvard Architecture is used internally and von </a:t>
            </a:r>
            <a:r>
              <a:rPr lang="en-US" dirty="0" err="1" smtClean="0"/>
              <a:t>Nuemann</a:t>
            </a:r>
            <a:r>
              <a:rPr lang="en-US" dirty="0" smtClean="0"/>
              <a:t> Architecture for external code and data memory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PIC</a:t>
            </a:r>
          </a:p>
        </p:txBody>
      </p:sp>
    </p:spTree>
    <p:extLst>
      <p:ext uri="{BB962C8B-B14F-4D97-AF65-F5344CB8AC3E}">
        <p14:creationId xmlns:p14="http://schemas.microsoft.com/office/powerpoint/2010/main" val="397384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394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Section 0.4</vt:lpstr>
      <vt:lpstr>Inside the CPU</vt:lpstr>
      <vt:lpstr>Internal CPU operation</vt:lpstr>
      <vt:lpstr>Resulting Memory Contents</vt:lpstr>
      <vt:lpstr>Comparison von Nuemann vs Harvard</vt:lpstr>
      <vt:lpstr>Von Nuemann and Harvard Comparison.</vt:lpstr>
    </vt:vector>
  </TitlesOfParts>
  <Company>PSU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0.4</dc:title>
  <dc:creator>ETECH</dc:creator>
  <cp:lastModifiedBy>ETECH</cp:lastModifiedBy>
  <cp:revision>12</cp:revision>
  <dcterms:created xsi:type="dcterms:W3CDTF">2016-07-05T23:44:50Z</dcterms:created>
  <dcterms:modified xsi:type="dcterms:W3CDTF">2016-07-06T01:19:01Z</dcterms:modified>
</cp:coreProperties>
</file>