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9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5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8AB7-AFC7-4A89-901E-B956B2EE1F9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1E82-D700-4AC2-94E0-80B40BED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EET 845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Subtracting Binary Numbers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add, remember that 1 + 1 = 10</a:t>
            </a:r>
          </a:p>
          <a:p>
            <a:pPr lvl="1"/>
            <a:r>
              <a:rPr lang="en-US" dirty="0" smtClean="0"/>
              <a:t>1101 + 1011 = 10110</a:t>
            </a:r>
          </a:p>
          <a:p>
            <a:r>
              <a:rPr lang="en-US" dirty="0" smtClean="0"/>
              <a:t>To subtract, take the two’s complement of the quantity to be subtracted and add it to the number which is to be subtracted from.</a:t>
            </a:r>
            <a:endParaRPr lang="en-US" dirty="0"/>
          </a:p>
          <a:p>
            <a:pPr lvl="1"/>
            <a:r>
              <a:rPr lang="en-US" dirty="0" smtClean="0"/>
              <a:t>Two’s complement is two steps.</a:t>
            </a:r>
          </a:p>
          <a:p>
            <a:pPr lvl="1"/>
            <a:r>
              <a:rPr lang="en-US" dirty="0" smtClean="0"/>
              <a:t>First invert the number (reverse 1 to 0, and 0 to 1)  1101 becomes 0010</a:t>
            </a:r>
          </a:p>
          <a:p>
            <a:pPr lvl="1"/>
            <a:r>
              <a:rPr lang="en-US" dirty="0" smtClean="0"/>
              <a:t>Then add one to the result.. 0010 becomes 0011</a:t>
            </a:r>
          </a:p>
          <a:p>
            <a:r>
              <a:rPr lang="en-US" dirty="0" smtClean="0"/>
              <a:t>Consider 1111 – 1101.. (This is 15 -13 in base 10)</a:t>
            </a:r>
          </a:p>
          <a:p>
            <a:pPr lvl="1"/>
            <a:r>
              <a:rPr lang="en-US" dirty="0" smtClean="0"/>
              <a:t>1111 + 0011 = 10010 ; Discard the overflow MSB which results in 0010</a:t>
            </a:r>
          </a:p>
        </p:txBody>
      </p:sp>
    </p:spTree>
    <p:extLst>
      <p:ext uri="{BB962C8B-B14F-4D97-AF65-F5344CB8AC3E}">
        <p14:creationId xmlns:p14="http://schemas.microsoft.com/office/powerpoint/2010/main" val="217585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the Least significant digit</a:t>
            </a:r>
          </a:p>
          <a:p>
            <a:r>
              <a:rPr lang="en-US" dirty="0" smtClean="0"/>
              <a:t>Add the two least significant together</a:t>
            </a:r>
          </a:p>
          <a:p>
            <a:pPr lvl="1"/>
            <a:r>
              <a:rPr lang="en-US" dirty="0" smtClean="0"/>
              <a:t>If the result is less than 16, carry the number to the result</a:t>
            </a:r>
          </a:p>
          <a:p>
            <a:pPr lvl="1"/>
            <a:r>
              <a:rPr lang="en-US" dirty="0" smtClean="0"/>
              <a:t>If the result is greater than 16, subtract 16 from it then carry the number to the result also carry a 1 to the next significant digit.</a:t>
            </a:r>
          </a:p>
          <a:p>
            <a:pPr lvl="1"/>
            <a:r>
              <a:rPr lang="en-US" dirty="0" smtClean="0"/>
              <a:t>Proceed until done with most significant digit.</a:t>
            </a:r>
          </a:p>
          <a:p>
            <a:r>
              <a:rPr lang="en-US" dirty="0" smtClean="0"/>
              <a:t>Example: 24E7 + 18F9</a:t>
            </a:r>
          </a:p>
          <a:p>
            <a:pPr lvl="1"/>
            <a:r>
              <a:rPr lang="en-US" dirty="0"/>
              <a:t>7</a:t>
            </a:r>
            <a:r>
              <a:rPr lang="en-US" dirty="0" smtClean="0"/>
              <a:t> + 9 = 16 =&gt; 0 carry 1</a:t>
            </a:r>
          </a:p>
          <a:p>
            <a:pPr lvl="1"/>
            <a:r>
              <a:rPr lang="en-US" dirty="0" smtClean="0"/>
              <a:t>1 + E + F = 30 =&gt; E carry 1</a:t>
            </a:r>
          </a:p>
          <a:p>
            <a:pPr lvl="1"/>
            <a:r>
              <a:rPr lang="en-US" dirty="0" smtClean="0"/>
              <a:t>1 + 4 + 8 = 13 =&gt; D</a:t>
            </a:r>
          </a:p>
          <a:p>
            <a:pPr lvl="1"/>
            <a:r>
              <a:rPr lang="en-US" dirty="0" smtClean="0"/>
              <a:t>2 + 1 = 3 =&gt; 3</a:t>
            </a:r>
          </a:p>
          <a:p>
            <a:pPr lvl="1"/>
            <a:r>
              <a:rPr lang="en-US" dirty="0" smtClean="0"/>
              <a:t>Result:  3DE0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8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Subtracting 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pretty much like subtraction of base 10 numbers except we are borrowing 16 instead of 10 from the next significant digit.</a:t>
            </a:r>
          </a:p>
          <a:p>
            <a:r>
              <a:rPr lang="en-US" dirty="0" smtClean="0"/>
              <a:t>Consider the previous numbers. Subtract 18F9 from 24E7</a:t>
            </a:r>
          </a:p>
          <a:p>
            <a:pPr lvl="1"/>
            <a:r>
              <a:rPr lang="en-US" dirty="0" smtClean="0"/>
              <a:t>Least significant digit.. (7+16)-9 = E</a:t>
            </a:r>
          </a:p>
          <a:p>
            <a:pPr lvl="1"/>
            <a:r>
              <a:rPr lang="en-US" dirty="0" smtClean="0"/>
              <a:t>Next digit (16’s).. (D+16)-F = E</a:t>
            </a:r>
          </a:p>
          <a:p>
            <a:pPr lvl="1"/>
            <a:r>
              <a:rPr lang="en-US" dirty="0" smtClean="0"/>
              <a:t>Next digit (16^2’s).. (3+16)-8 = B</a:t>
            </a:r>
          </a:p>
          <a:p>
            <a:pPr lvl="1"/>
            <a:r>
              <a:rPr lang="en-US" dirty="0" smtClean="0"/>
              <a:t>Next digit (16^3’s).. (1-1) =0</a:t>
            </a:r>
          </a:p>
          <a:p>
            <a:pPr lvl="1"/>
            <a:r>
              <a:rPr lang="en-US" dirty="0" smtClean="0"/>
              <a:t>Result: 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Acronym stands for American Standard Code for Information Exchange</a:t>
            </a:r>
          </a:p>
          <a:p>
            <a:r>
              <a:rPr lang="en-US" dirty="0" smtClean="0"/>
              <a:t>Hex 41 – 5A are the 26 capital letters</a:t>
            </a:r>
          </a:p>
          <a:p>
            <a:r>
              <a:rPr lang="en-US" dirty="0" smtClean="0"/>
              <a:t>Hex 61 – 7A are the 26 lowercase letter</a:t>
            </a:r>
          </a:p>
          <a:p>
            <a:r>
              <a:rPr lang="en-US" dirty="0" smtClean="0"/>
              <a:t>Hex 30 – </a:t>
            </a:r>
            <a:r>
              <a:rPr lang="en-US" smtClean="0"/>
              <a:t>39 represent 0 - 9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6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Numbering and Coding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Human numerical system</a:t>
            </a:r>
          </a:p>
          <a:p>
            <a:pPr lvl="1"/>
            <a:r>
              <a:rPr lang="en-US" dirty="0" smtClean="0"/>
              <a:t>Base 10</a:t>
            </a:r>
          </a:p>
          <a:p>
            <a:r>
              <a:rPr lang="en-US" dirty="0" smtClean="0"/>
              <a:t>Computer Numerical System</a:t>
            </a:r>
          </a:p>
          <a:p>
            <a:pPr lvl="1"/>
            <a:r>
              <a:rPr lang="en-US" dirty="0" smtClean="0"/>
              <a:t>Base 2</a:t>
            </a:r>
          </a:p>
          <a:p>
            <a:pPr lvl="1"/>
            <a:r>
              <a:rPr lang="en-US" dirty="0" smtClean="0"/>
              <a:t>Hexadecimal Base 16</a:t>
            </a:r>
          </a:p>
          <a:p>
            <a:pPr lvl="1"/>
            <a:r>
              <a:rPr lang="en-US" dirty="0" smtClean="0"/>
              <a:t>ASCII</a:t>
            </a:r>
          </a:p>
          <a:p>
            <a:pPr lvl="2"/>
            <a:r>
              <a:rPr lang="en-US" dirty="0" smtClean="0"/>
              <a:t>Binary format of alphanumeric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and Binary 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10 based upon the number of digits (get it) humans have.</a:t>
            </a:r>
          </a:p>
          <a:p>
            <a:r>
              <a:rPr lang="en-US" dirty="0" smtClean="0"/>
              <a:t>Base 2 based upon output state of transistor switch</a:t>
            </a:r>
          </a:p>
          <a:p>
            <a:pPr lvl="1"/>
            <a:r>
              <a:rPr lang="en-US" dirty="0" smtClean="0"/>
              <a:t>These 2 binary levels referred to as bits </a:t>
            </a:r>
          </a:p>
        </p:txBody>
      </p:sp>
    </p:spTree>
    <p:extLst>
      <p:ext uri="{BB962C8B-B14F-4D97-AF65-F5344CB8AC3E}">
        <p14:creationId xmlns:p14="http://schemas.microsoft.com/office/powerpoint/2010/main" val="142012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from decimal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method is to deconstruct the decimal number into descending powers of 2.</a:t>
            </a:r>
          </a:p>
          <a:p>
            <a:pPr lvl="1"/>
            <a:r>
              <a:rPr lang="en-US" dirty="0" smtClean="0"/>
              <a:t>Look at an example say 39.</a:t>
            </a:r>
          </a:p>
          <a:p>
            <a:pPr lvl="1"/>
            <a:r>
              <a:rPr lang="en-US" dirty="0" smtClean="0"/>
              <a:t>What is the highest power of 2 &lt;= 39?</a:t>
            </a:r>
          </a:p>
          <a:p>
            <a:pPr lvl="1"/>
            <a:r>
              <a:rPr lang="en-US" dirty="0" smtClean="0"/>
              <a:t>Answer 2^5 = 32 remainder 7 =&gt; 2^4 and 2^3 bits are 0</a:t>
            </a:r>
          </a:p>
          <a:p>
            <a:pPr lvl="1"/>
            <a:r>
              <a:rPr lang="en-US" dirty="0" smtClean="0"/>
              <a:t>What is the highest power of 2 &lt;= 7</a:t>
            </a:r>
          </a:p>
          <a:p>
            <a:pPr lvl="1"/>
            <a:r>
              <a:rPr lang="en-US" dirty="0" smtClean="0"/>
              <a:t>Answer 2^2 = 4 remainder 3</a:t>
            </a:r>
          </a:p>
          <a:p>
            <a:pPr lvl="1"/>
            <a:r>
              <a:rPr lang="en-US" dirty="0" smtClean="0"/>
              <a:t>Next answer 2^1 = 2 remainder 1</a:t>
            </a:r>
          </a:p>
          <a:p>
            <a:pPr lvl="1"/>
            <a:r>
              <a:rPr lang="en-US" dirty="0" smtClean="0"/>
              <a:t>Next answer 2^0 = 1</a:t>
            </a:r>
          </a:p>
          <a:p>
            <a:pPr lvl="1"/>
            <a:r>
              <a:rPr lang="en-US" dirty="0" smtClean="0"/>
              <a:t>Result: 100111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3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from Binary to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method is to multiply each bit in the binary number by its associated power of two.  The LSB starts at 2^0, the next is 2^1 and so on.</a:t>
            </a:r>
          </a:p>
          <a:p>
            <a:pPr lvl="1"/>
            <a:r>
              <a:rPr lang="en-US" dirty="0" smtClean="0"/>
              <a:t>Consider our previous example 100111 base 2..</a:t>
            </a:r>
          </a:p>
          <a:p>
            <a:pPr lvl="1"/>
            <a:r>
              <a:rPr lang="en-US" dirty="0" smtClean="0"/>
              <a:t>LSB.. 1*1 = 1 </a:t>
            </a:r>
          </a:p>
          <a:p>
            <a:pPr lvl="1"/>
            <a:r>
              <a:rPr lang="en-US" dirty="0" smtClean="0"/>
              <a:t>Plus 1*2 = 2</a:t>
            </a:r>
          </a:p>
          <a:p>
            <a:pPr lvl="1"/>
            <a:r>
              <a:rPr lang="en-US" dirty="0" smtClean="0"/>
              <a:t>Plus 1*4 = 4</a:t>
            </a:r>
          </a:p>
          <a:p>
            <a:pPr lvl="1"/>
            <a:r>
              <a:rPr lang="en-US" dirty="0" smtClean="0"/>
              <a:t>Plus 0*8 = 0</a:t>
            </a:r>
          </a:p>
          <a:p>
            <a:pPr lvl="1"/>
            <a:r>
              <a:rPr lang="en-US" dirty="0" smtClean="0"/>
              <a:t>Plus 0*16 = 0</a:t>
            </a:r>
          </a:p>
          <a:p>
            <a:pPr lvl="1"/>
            <a:r>
              <a:rPr lang="en-US" dirty="0" smtClean="0"/>
              <a:t>Plus 1*32 = 32</a:t>
            </a:r>
          </a:p>
          <a:p>
            <a:pPr lvl="1"/>
            <a:r>
              <a:rPr lang="en-US" dirty="0" smtClean="0"/>
              <a:t>Result:  39 base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6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an 8 bit word..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the power of two above each bit of the word from MSB of 2^7 to LSB of 2^0 and work this in a more intuitive fashion.</a:t>
            </a:r>
          </a:p>
          <a:p>
            <a:pPr lvl="1"/>
            <a:r>
              <a:rPr lang="en-US" dirty="0" smtClean="0"/>
              <a:t>Consider the number 135..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What is the Highest number which can be stored in an 8 bit word?</a:t>
            </a:r>
          </a:p>
          <a:p>
            <a:pPr lvl="1"/>
            <a:r>
              <a:rPr lang="en-US" dirty="0" smtClean="0"/>
              <a:t>128+64+32+16+8+4+2+1 = 255!  All Red..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786"/>
              </p:ext>
            </p:extLst>
          </p:nvPr>
        </p:nvGraphicFramePr>
        <p:xfrm>
          <a:off x="2032000" y="33348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37105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667961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56057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44071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216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989072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472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67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8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9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8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2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in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digit.. 0  </a:t>
            </a:r>
          </a:p>
          <a:p>
            <a:r>
              <a:rPr lang="en-US" dirty="0" smtClean="0"/>
              <a:t>Highest digit .. 9 </a:t>
            </a:r>
          </a:p>
          <a:p>
            <a:r>
              <a:rPr lang="en-US" dirty="0" smtClean="0"/>
              <a:t>As we pass the highest digit we increment to a power of ten</a:t>
            </a:r>
          </a:p>
          <a:p>
            <a:r>
              <a:rPr lang="en-US" dirty="0" smtClean="0"/>
              <a:t>In the case of 10 this 1*10^1 + 0</a:t>
            </a:r>
          </a:p>
          <a:p>
            <a:r>
              <a:rPr lang="en-US" dirty="0" smtClean="0"/>
              <a:t>For example 0, 1, 2, 3, 4, 5, 6, 7, 8, 9, 10, 11, 12, 13, 14, 15, 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in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digit is 0</a:t>
            </a:r>
          </a:p>
          <a:p>
            <a:r>
              <a:rPr lang="en-US" dirty="0" smtClean="0"/>
              <a:t>Highest digit is 1</a:t>
            </a:r>
          </a:p>
          <a:p>
            <a:r>
              <a:rPr lang="en-US" dirty="0" smtClean="0"/>
              <a:t>Each time we pass the highest digit we increment a power of 2.</a:t>
            </a:r>
          </a:p>
          <a:p>
            <a:r>
              <a:rPr lang="en-US" dirty="0" smtClean="0"/>
              <a:t>For Example, 0, 1, 10, 11, 100, 101, 110, 111, 1000, 1001, 1010, 1011, 1100, 1101, 1110, 1111, 10000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in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Digits: 0, 1, 2, 3, 4, 5, 6, 7, 8, 9, A, B, C, D, E, F</a:t>
            </a:r>
          </a:p>
          <a:p>
            <a:r>
              <a:rPr lang="en-US" dirty="0" smtClean="0"/>
              <a:t>Count to 16:</a:t>
            </a:r>
          </a:p>
          <a:p>
            <a:pPr lvl="1"/>
            <a:r>
              <a:rPr lang="en-US" dirty="0" smtClean="0"/>
              <a:t>1, 2, 3, 4, 5, 6, 7, 8, 9, A, B, C, D, E, F, 10 where 10 =&gt; 16^1</a:t>
            </a:r>
          </a:p>
          <a:p>
            <a:pPr lvl="1"/>
            <a:r>
              <a:rPr lang="en-US" dirty="0" smtClean="0"/>
              <a:t>Why would we have such a thing?</a:t>
            </a:r>
          </a:p>
          <a:p>
            <a:pPr lvl="2"/>
            <a:r>
              <a:rPr lang="en-US" dirty="0" smtClean="0"/>
              <a:t>Convenient way to note the contents of a 16 bit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872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EET 845 01</vt:lpstr>
      <vt:lpstr>Numbering and Coding Systems</vt:lpstr>
      <vt:lpstr>Decimal and Binary Number Systems</vt:lpstr>
      <vt:lpstr>Converting from decimal to binary</vt:lpstr>
      <vt:lpstr>Converting from Binary to Decimal</vt:lpstr>
      <vt:lpstr>Consider an 8 bit word..</vt:lpstr>
      <vt:lpstr>Counting in Decimal</vt:lpstr>
      <vt:lpstr>Counting in Binary</vt:lpstr>
      <vt:lpstr>Counting in Hexadecimal</vt:lpstr>
      <vt:lpstr>Adding and Subtracting Binary Numbers </vt:lpstr>
      <vt:lpstr>Adding Hexadecimal Numbers</vt:lpstr>
      <vt:lpstr>Subtracting Hexadecimal Numbers</vt:lpstr>
      <vt:lpstr>PowerPoint Presentation</vt:lpstr>
      <vt:lpstr>ASCII Code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EET 845 01</dc:title>
  <dc:creator>ETECH</dc:creator>
  <cp:lastModifiedBy>ETECH</cp:lastModifiedBy>
  <cp:revision>25</cp:revision>
  <dcterms:created xsi:type="dcterms:W3CDTF">2016-05-23T22:37:15Z</dcterms:created>
  <dcterms:modified xsi:type="dcterms:W3CDTF">2016-05-25T22:12:43Z</dcterms:modified>
</cp:coreProperties>
</file>