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2281-B155-4F91-B320-3EF467A7A898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DE8-0C16-4F9F-9370-F27F4EE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2281-B155-4F91-B320-3EF467A7A898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DE8-0C16-4F9F-9370-F27F4EE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8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2281-B155-4F91-B320-3EF467A7A898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DE8-0C16-4F9F-9370-F27F4EE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2281-B155-4F91-B320-3EF467A7A898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DE8-0C16-4F9F-9370-F27F4EE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2281-B155-4F91-B320-3EF467A7A898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DE8-0C16-4F9F-9370-F27F4EE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2281-B155-4F91-B320-3EF467A7A898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DE8-0C16-4F9F-9370-F27F4EE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2281-B155-4F91-B320-3EF467A7A898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DE8-0C16-4F9F-9370-F27F4EE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4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2281-B155-4F91-B320-3EF467A7A898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DE8-0C16-4F9F-9370-F27F4EE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2281-B155-4F91-B320-3EF467A7A898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DE8-0C16-4F9F-9370-F27F4EE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0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2281-B155-4F91-B320-3EF467A7A898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DE8-0C16-4F9F-9370-F27F4EE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2281-B155-4F91-B320-3EF467A7A898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DE8-0C16-4F9F-9370-F27F4EE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2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2281-B155-4F91-B320-3EF467A7A898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7DE8-0C16-4F9F-9370-F27F4EE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HCS12/9S12 Microcontroller:</a:t>
            </a:r>
          </a:p>
          <a:p>
            <a:r>
              <a:rPr lang="en-US" dirty="0" smtClean="0"/>
              <a:t>History and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2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Meeting the Product Computing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8, 16, 32 bit architecture?</a:t>
            </a:r>
          </a:p>
          <a:p>
            <a:r>
              <a:rPr lang="en-US" dirty="0" smtClean="0"/>
              <a:t>Speed (Clock Rate)</a:t>
            </a:r>
          </a:p>
          <a:p>
            <a:r>
              <a:rPr lang="en-US" dirty="0" smtClean="0"/>
              <a:t>Packaging – DIP, QFP</a:t>
            </a:r>
          </a:p>
          <a:p>
            <a:pPr lvl="1"/>
            <a:r>
              <a:rPr lang="en-US" dirty="0" smtClean="0"/>
              <a:t>Product process</a:t>
            </a:r>
          </a:p>
          <a:p>
            <a:pPr lvl="1"/>
            <a:r>
              <a:rPr lang="en-US" dirty="0" smtClean="0"/>
              <a:t>Prototyping</a:t>
            </a:r>
          </a:p>
          <a:p>
            <a:r>
              <a:rPr lang="en-US" dirty="0" smtClean="0"/>
              <a:t>Power Consumption</a:t>
            </a:r>
          </a:p>
          <a:p>
            <a:r>
              <a:rPr lang="en-US" dirty="0" smtClean="0"/>
              <a:t>Memory Capacity – RAM, ROM</a:t>
            </a:r>
          </a:p>
          <a:p>
            <a:r>
              <a:rPr lang="en-US" dirty="0" smtClean="0"/>
              <a:t>I/O pins and timer</a:t>
            </a:r>
          </a:p>
          <a:p>
            <a:r>
              <a:rPr lang="en-US" dirty="0" smtClean="0"/>
              <a:t>Upgrade Path</a:t>
            </a:r>
          </a:p>
          <a:p>
            <a:r>
              <a:rPr lang="en-US" dirty="0" smtClean="0"/>
              <a:t>Cost per 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4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of</a:t>
            </a:r>
          </a:p>
          <a:p>
            <a:pPr lvl="1"/>
            <a:r>
              <a:rPr lang="en-US" dirty="0" smtClean="0"/>
              <a:t>Assembler</a:t>
            </a:r>
          </a:p>
          <a:p>
            <a:pPr lvl="1"/>
            <a:r>
              <a:rPr lang="en-US" dirty="0" smtClean="0"/>
              <a:t>Debugger</a:t>
            </a:r>
          </a:p>
          <a:p>
            <a:pPr lvl="1"/>
            <a:r>
              <a:rPr lang="en-US" dirty="0" smtClean="0"/>
              <a:t>Code efficient C language compiler</a:t>
            </a:r>
          </a:p>
          <a:p>
            <a:pPr lvl="1"/>
            <a:r>
              <a:rPr lang="en-US" dirty="0" smtClean="0"/>
              <a:t>Emulator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Technical Support</a:t>
            </a:r>
          </a:p>
          <a:p>
            <a:pPr lvl="1"/>
            <a:r>
              <a:rPr lang="en-US" dirty="0" smtClean="0"/>
              <a:t>In house and External expertise</a:t>
            </a:r>
          </a:p>
        </p:txBody>
      </p:sp>
    </p:spTree>
    <p:extLst>
      <p:ext uri="{BB962C8B-B14F-4D97-AF65-F5344CB8AC3E}">
        <p14:creationId xmlns:p14="http://schemas.microsoft.com/office/powerpoint/2010/main" val="107407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Availability of needed quantities now and in the future.</a:t>
            </a:r>
          </a:p>
          <a:p>
            <a:pPr lvl="1"/>
            <a:r>
              <a:rPr lang="en-US" dirty="0" smtClean="0"/>
              <a:t>Product </a:t>
            </a:r>
            <a:r>
              <a:rPr lang="en-US" dirty="0" err="1" smtClean="0"/>
              <a:t>obsolesence</a:t>
            </a:r>
            <a:endParaRPr lang="en-US" dirty="0" smtClean="0"/>
          </a:p>
          <a:p>
            <a:pPr lvl="1"/>
            <a:r>
              <a:rPr lang="en-US" dirty="0" smtClean="0"/>
              <a:t>8051 has largest number of diversified suppliers, more than 50</a:t>
            </a:r>
          </a:p>
          <a:p>
            <a:pPr lvl="1"/>
            <a:r>
              <a:rPr lang="en-US" dirty="0" smtClean="0"/>
              <a:t>Freescale, Atmel, </a:t>
            </a:r>
            <a:r>
              <a:rPr lang="en-US" dirty="0" err="1" smtClean="0"/>
              <a:t>Zilog</a:t>
            </a:r>
            <a:r>
              <a:rPr lang="en-US" dirty="0" smtClean="0"/>
              <a:t> and Microchip Technology have dedicated large support for their microcontrollers to ensure availability because they are mature, stable and single source</a:t>
            </a:r>
          </a:p>
          <a:p>
            <a:pPr lvl="1"/>
            <a:r>
              <a:rPr lang="en-US" dirty="0" smtClean="0"/>
              <a:t>FPGA chips and ASIC libraries are available to support these microcontrollers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7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Mechatronics and Microcontrollers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Microcontrollers are playing an increasing role</a:t>
            </a:r>
          </a:p>
          <a:p>
            <a:r>
              <a:rPr lang="en-US" dirty="0" smtClean="0"/>
              <a:t>Mechatronics is about integration of mechanics, electronics and information processing</a:t>
            </a:r>
          </a:p>
          <a:p>
            <a:r>
              <a:rPr lang="en-US" dirty="0" smtClean="0"/>
              <a:t>Mechatronics requires multidisciplinary expertise across disciplines such as mechanical engineering, electronics, information technology, and decision </a:t>
            </a:r>
            <a:r>
              <a:rPr lang="en-US" smtClean="0"/>
              <a:t>making theories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Upon completion you will be able to:</a:t>
            </a:r>
          </a:p>
          <a:p>
            <a:r>
              <a:rPr lang="en-US" sz="2400" dirty="0" smtClean="0"/>
              <a:t>Compare and Contrast Microprocessors and Microcontrollers</a:t>
            </a:r>
          </a:p>
          <a:p>
            <a:r>
              <a:rPr lang="en-US" sz="2400" dirty="0" smtClean="0"/>
              <a:t>Describe advantages of Microcontrollers for some applications</a:t>
            </a:r>
          </a:p>
          <a:p>
            <a:r>
              <a:rPr lang="en-US" sz="2400" dirty="0" smtClean="0"/>
              <a:t>Explain the concept of embedded systems</a:t>
            </a:r>
          </a:p>
          <a:p>
            <a:r>
              <a:rPr lang="en-US" sz="2400" dirty="0" smtClean="0"/>
              <a:t>Discuss criteria for considering a microcontroller</a:t>
            </a:r>
          </a:p>
          <a:p>
            <a:r>
              <a:rPr lang="en-US" sz="2400" dirty="0" smtClean="0"/>
              <a:t>Explain the variations of speed, packaging, memory and cost per unit, and how these affect choosing a microcontroller</a:t>
            </a:r>
          </a:p>
          <a:p>
            <a:r>
              <a:rPr lang="en-US" sz="2400" dirty="0" smtClean="0"/>
              <a:t>Explain the evolution of 68xx microcontrollers</a:t>
            </a:r>
          </a:p>
          <a:p>
            <a:r>
              <a:rPr lang="en-US" sz="2400" dirty="0" smtClean="0"/>
              <a:t>Compare and contrast the various members of the HCS12 family</a:t>
            </a:r>
          </a:p>
          <a:p>
            <a:r>
              <a:rPr lang="en-US" sz="2400" dirty="0" smtClean="0"/>
              <a:t>Give the history and features of HCS12/9CS12 microcontrollers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0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1.1 Microcontrollers and Embedded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difference between Microcontrollers and General Purpose </a:t>
            </a:r>
            <a:r>
              <a:rPr lang="en-US" dirty="0" err="1" smtClean="0"/>
              <a:t>Microproccesors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Example of general purpose </a:t>
            </a:r>
            <a:r>
              <a:rPr lang="en-US" dirty="0" err="1" smtClean="0"/>
              <a:t>microproccesor</a:t>
            </a:r>
            <a:endParaRPr lang="en-US" dirty="0" smtClean="0"/>
          </a:p>
          <a:p>
            <a:pPr lvl="2"/>
            <a:r>
              <a:rPr lang="en-US" dirty="0" smtClean="0"/>
              <a:t>Intel x86 – 8086,80286 to </a:t>
            </a:r>
            <a:r>
              <a:rPr lang="en-US" dirty="0" err="1" smtClean="0"/>
              <a:t>pentium</a:t>
            </a:r>
            <a:endParaRPr lang="en-US" dirty="0" smtClean="0"/>
          </a:p>
          <a:p>
            <a:pPr lvl="2"/>
            <a:r>
              <a:rPr lang="en-US" dirty="0" smtClean="0"/>
              <a:t>Motorola Power PC</a:t>
            </a:r>
          </a:p>
          <a:p>
            <a:r>
              <a:rPr lang="en-US" dirty="0" smtClean="0"/>
              <a:t>Microprocessors require external resources such as</a:t>
            </a:r>
          </a:p>
          <a:p>
            <a:pPr lvl="1"/>
            <a:r>
              <a:rPr lang="en-US" dirty="0" smtClean="0"/>
              <a:t>RAM, ROM, I/O, Timers</a:t>
            </a:r>
          </a:p>
          <a:p>
            <a:r>
              <a:rPr lang="en-US" dirty="0" smtClean="0"/>
              <a:t>These are all included on a single chip in a Microcontroller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4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Microprocessor vs. Microcontroller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752600"/>
            <a:ext cx="8263387" cy="2895600"/>
          </a:xfrm>
        </p:spPr>
      </p:pic>
    </p:spTree>
    <p:extLst>
      <p:ext uri="{BB962C8B-B14F-4D97-AF65-F5344CB8AC3E}">
        <p14:creationId xmlns:p14="http://schemas.microsoft.com/office/powerpoint/2010/main" val="342979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Microcontrollers for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embedded product is controlled by its own internal microprocessor or microcontroller as opposed to an external controller</a:t>
            </a:r>
          </a:p>
          <a:p>
            <a:pPr lvl="1"/>
            <a:r>
              <a:rPr lang="en-US" dirty="0" smtClean="0"/>
              <a:t>In an embedded system, typically the microcontrollers ROM is burned with specific functions needed for the system</a:t>
            </a:r>
          </a:p>
          <a:p>
            <a:pPr lvl="2"/>
            <a:r>
              <a:rPr lang="en-US" dirty="0" smtClean="0"/>
              <a:t>Consider a printer for example: The microcontroller for the printer mainly needs to get the data from the print server and print it.</a:t>
            </a:r>
          </a:p>
          <a:p>
            <a:pPr lvl="2"/>
            <a:r>
              <a:rPr lang="en-US" dirty="0" smtClean="0"/>
              <a:t>As opposed a PC which can be used for any number of applications</a:t>
            </a:r>
          </a:p>
          <a:p>
            <a:pPr lvl="2"/>
            <a:r>
              <a:rPr lang="en-US" dirty="0" smtClean="0"/>
              <a:t>Typically only one application software is burned into an embedded system</a:t>
            </a:r>
          </a:p>
          <a:p>
            <a:pPr lvl="2"/>
            <a:r>
              <a:rPr lang="en-US" dirty="0" smtClean="0"/>
              <a:t>Some PC peripherals could contain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9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brainstorm a list of products in our every day life that contain embedded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Microprocessor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times we need more computing power for high end embedded systems</a:t>
            </a:r>
          </a:p>
          <a:p>
            <a:pPr lvl="1"/>
            <a:r>
              <a:rPr lang="en-US" dirty="0" smtClean="0"/>
              <a:t>We might consider</a:t>
            </a:r>
          </a:p>
          <a:p>
            <a:pPr lvl="2"/>
            <a:r>
              <a:rPr lang="en-US" dirty="0" smtClean="0"/>
              <a:t>X86</a:t>
            </a:r>
          </a:p>
          <a:p>
            <a:pPr lvl="2"/>
            <a:r>
              <a:rPr lang="en-US" dirty="0" smtClean="0"/>
              <a:t>Power PC</a:t>
            </a:r>
          </a:p>
          <a:p>
            <a:pPr lvl="2"/>
            <a:r>
              <a:rPr lang="en-US" dirty="0" smtClean="0"/>
              <a:t>ARM</a:t>
            </a:r>
          </a:p>
          <a:p>
            <a:pPr lvl="2"/>
            <a:r>
              <a:rPr lang="en-US" dirty="0" smtClean="0"/>
              <a:t>Single Chip Computer</a:t>
            </a:r>
          </a:p>
          <a:p>
            <a:pPr lvl="1"/>
            <a:r>
              <a:rPr lang="en-US" dirty="0" smtClean="0"/>
              <a:t>X86 has advantage due to standardization of DOS, Windows and Linux </a:t>
            </a:r>
          </a:p>
          <a:p>
            <a:pPr lvl="2"/>
            <a:r>
              <a:rPr lang="en-US" dirty="0" smtClean="0"/>
              <a:t>Shortened development time</a:t>
            </a:r>
          </a:p>
          <a:p>
            <a:pPr lvl="2"/>
            <a:r>
              <a:rPr lang="en-US" dirty="0" smtClean="0"/>
              <a:t>Reduced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6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major options</a:t>
            </a:r>
          </a:p>
          <a:p>
            <a:pPr lvl="1"/>
            <a:r>
              <a:rPr lang="en-US" dirty="0" smtClean="0"/>
              <a:t>Freescale 68HC08, 68HC11, 68HC12</a:t>
            </a:r>
          </a:p>
          <a:p>
            <a:pPr lvl="1"/>
            <a:r>
              <a:rPr lang="en-US" dirty="0" smtClean="0"/>
              <a:t>Intel 8051</a:t>
            </a:r>
          </a:p>
          <a:p>
            <a:pPr lvl="1"/>
            <a:r>
              <a:rPr lang="en-US" dirty="0" smtClean="0"/>
              <a:t>Atmel AVR</a:t>
            </a:r>
          </a:p>
          <a:p>
            <a:pPr lvl="1"/>
            <a:r>
              <a:rPr lang="en-US" dirty="0" err="1" smtClean="0"/>
              <a:t>Zilog</a:t>
            </a:r>
            <a:r>
              <a:rPr lang="en-US" dirty="0" smtClean="0"/>
              <a:t> Z8</a:t>
            </a:r>
          </a:p>
          <a:p>
            <a:pPr lvl="1"/>
            <a:r>
              <a:rPr lang="en-US" dirty="0" smtClean="0"/>
              <a:t>Microchip Technology PIC</a:t>
            </a:r>
          </a:p>
          <a:p>
            <a:r>
              <a:rPr lang="en-US" dirty="0" smtClean="0"/>
              <a:t>Each option has unique instruction set and may have different bus structures 16 or 32 bit</a:t>
            </a:r>
          </a:p>
        </p:txBody>
      </p:sp>
    </p:spTree>
    <p:extLst>
      <p:ext uri="{BB962C8B-B14F-4D97-AF65-F5344CB8AC3E}">
        <p14:creationId xmlns:p14="http://schemas.microsoft.com/office/powerpoint/2010/main" val="181879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Criterion for Application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Meeting the computing need of the product requirements cost effectively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Availability of  development tools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Wide availability and reliable sources for procurement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1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535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Chapter 1</vt:lpstr>
      <vt:lpstr>Chapter Objectives</vt:lpstr>
      <vt:lpstr>Section 1.1 Microcontrollers and Embedded Processors</vt:lpstr>
      <vt:lpstr>Microprocessor vs. Microcontroller</vt:lpstr>
      <vt:lpstr>Microcontrollers for embedded systems</vt:lpstr>
      <vt:lpstr>In Class Exercise</vt:lpstr>
      <vt:lpstr>Microprocessor Embedded Systems</vt:lpstr>
      <vt:lpstr>Choosing a Microcontroller</vt:lpstr>
      <vt:lpstr>Criterion for Application Choice</vt:lpstr>
      <vt:lpstr>Meeting the Product Computing Need</vt:lpstr>
      <vt:lpstr>Development Tool Availability</vt:lpstr>
      <vt:lpstr>Supply Chain Issues</vt:lpstr>
      <vt:lpstr>Mechatronics and Microcontrollers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rgallowa</dc:creator>
  <cp:lastModifiedBy>rgallowa</cp:lastModifiedBy>
  <cp:revision>15</cp:revision>
  <dcterms:created xsi:type="dcterms:W3CDTF">2016-08-25T14:38:17Z</dcterms:created>
  <dcterms:modified xsi:type="dcterms:W3CDTF">2016-08-25T16:44:41Z</dcterms:modified>
</cp:coreProperties>
</file>