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3D8-0CEF-4C7F-9B06-39C2825C75D0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5696-094F-479E-81C9-4197AEDE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8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3D8-0CEF-4C7F-9B06-39C2825C75D0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5696-094F-479E-81C9-4197AEDE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1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3D8-0CEF-4C7F-9B06-39C2825C75D0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5696-094F-479E-81C9-4197AEDE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3D8-0CEF-4C7F-9B06-39C2825C75D0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5696-094F-479E-81C9-4197AEDE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8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3D8-0CEF-4C7F-9B06-39C2825C75D0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5696-094F-479E-81C9-4197AEDE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1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3D8-0CEF-4C7F-9B06-39C2825C75D0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5696-094F-479E-81C9-4197AEDE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5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3D8-0CEF-4C7F-9B06-39C2825C75D0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5696-094F-479E-81C9-4197AEDE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3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3D8-0CEF-4C7F-9B06-39C2825C75D0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5696-094F-479E-81C9-4197AEDE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5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3D8-0CEF-4C7F-9B06-39C2825C75D0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5696-094F-479E-81C9-4197AEDE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3D8-0CEF-4C7F-9B06-39C2825C75D0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5696-094F-479E-81C9-4197AEDE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E3D8-0CEF-4C7F-9B06-39C2825C75D0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5696-094F-479E-81C9-4197AEDE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6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E3D8-0CEF-4C7F-9B06-39C2825C75D0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45696-094F-479E-81C9-4197AEDEB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0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2.4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HCS12 Condition Code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ADD and CCR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status of C, H, N, and Z flags after:</a:t>
            </a:r>
          </a:p>
          <a:p>
            <a:pPr lvl="1"/>
            <a:r>
              <a:rPr lang="en-US" dirty="0" smtClean="0"/>
              <a:t>LDAA #$9C ; Load 1001 1100 into accumulator</a:t>
            </a:r>
          </a:p>
          <a:p>
            <a:pPr lvl="1"/>
            <a:r>
              <a:rPr lang="en-US" dirty="0" smtClean="0"/>
              <a:t>ADDA #$64 ; Add 0110 0100 and </a:t>
            </a:r>
            <a:r>
              <a:rPr lang="en-US" dirty="0"/>
              <a:t>k</a:t>
            </a:r>
            <a:r>
              <a:rPr lang="en-US" dirty="0" smtClean="0"/>
              <a:t>eep result</a:t>
            </a:r>
          </a:p>
          <a:p>
            <a:pPr lvl="1"/>
            <a:r>
              <a:rPr lang="en-US" dirty="0" smtClean="0"/>
              <a:t>Result is 0000 0000 or 100 hex</a:t>
            </a:r>
          </a:p>
          <a:p>
            <a:pPr lvl="1"/>
            <a:r>
              <a:rPr lang="en-US" dirty="0" smtClean="0"/>
              <a:t>C bit is 1 because of carry from D7</a:t>
            </a:r>
          </a:p>
          <a:p>
            <a:pPr lvl="1"/>
            <a:r>
              <a:rPr lang="en-US" dirty="0" smtClean="0"/>
              <a:t>H bit is 1 because of carry from D3</a:t>
            </a:r>
          </a:p>
          <a:p>
            <a:pPr lvl="1"/>
            <a:r>
              <a:rPr lang="en-US" dirty="0" smtClean="0"/>
              <a:t>N bit is 0 because D7 is 0</a:t>
            </a:r>
          </a:p>
          <a:p>
            <a:pPr lvl="1"/>
            <a:r>
              <a:rPr lang="en-US" dirty="0" smtClean="0"/>
              <a:t>Z bit is 1 because the accumulator has all 0’s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9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Another ADD and CCR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status of C, H, N, and Z flags after:</a:t>
            </a:r>
          </a:p>
          <a:p>
            <a:pPr lvl="1"/>
            <a:r>
              <a:rPr lang="en-US" dirty="0" smtClean="0"/>
              <a:t>LDDA #$88 ; load binary 1000 1000 into A</a:t>
            </a:r>
          </a:p>
          <a:p>
            <a:pPr lvl="1"/>
            <a:r>
              <a:rPr lang="en-US" dirty="0" smtClean="0"/>
              <a:t>ADDA #$73 ; add binary 0111 0011 and keep in A</a:t>
            </a:r>
          </a:p>
          <a:p>
            <a:pPr lvl="1"/>
            <a:r>
              <a:rPr lang="en-US" dirty="0" smtClean="0"/>
              <a:t>Result is 1111 1011 or FB hex</a:t>
            </a:r>
          </a:p>
          <a:p>
            <a:pPr lvl="1"/>
            <a:r>
              <a:rPr lang="en-US" dirty="0" smtClean="0"/>
              <a:t>C is 0, no carry beyond D7</a:t>
            </a:r>
          </a:p>
          <a:p>
            <a:pPr lvl="1"/>
            <a:r>
              <a:rPr lang="en-US" dirty="0" smtClean="0"/>
              <a:t>H is 0, no carry from D3</a:t>
            </a:r>
          </a:p>
          <a:p>
            <a:pPr lvl="1"/>
            <a:r>
              <a:rPr lang="en-US" dirty="0" smtClean="0"/>
              <a:t>N is 1, D7 is 1</a:t>
            </a:r>
          </a:p>
          <a:p>
            <a:pPr lvl="1"/>
            <a:r>
              <a:rPr lang="en-US" dirty="0" smtClean="0"/>
              <a:t>Z is 0, accumulator is not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7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instructions affect CCR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525773"/>
              </p:ext>
            </p:extLst>
          </p:nvPr>
        </p:nvGraphicFramePr>
        <p:xfrm>
          <a:off x="1752600" y="1371600"/>
          <a:ext cx="5791200" cy="438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/>
                <a:gridCol w="787400"/>
                <a:gridCol w="965200"/>
                <a:gridCol w="965200"/>
                <a:gridCol w="965200"/>
                <a:gridCol w="965200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299720">
                <a:tc>
                  <a:txBody>
                    <a:bodyPr/>
                    <a:lstStyle/>
                    <a:p>
                      <a:r>
                        <a:rPr lang="en-US" dirty="0" smtClean="0"/>
                        <a:t>ABA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299720">
                <a:tc>
                  <a:txBody>
                    <a:bodyPr/>
                    <a:lstStyle/>
                    <a:p>
                      <a:r>
                        <a:rPr lang="en-US" dirty="0" smtClean="0"/>
                        <a:t>ADDA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299720">
                <a:tc>
                  <a:txBody>
                    <a:bodyPr/>
                    <a:lstStyle/>
                    <a:p>
                      <a:r>
                        <a:rPr lang="en-US" dirty="0" smtClean="0"/>
                        <a:t>ADDB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299720">
                <a:tc>
                  <a:txBody>
                    <a:bodyPr/>
                    <a:lstStyle/>
                    <a:p>
                      <a:r>
                        <a:rPr lang="en-US" dirty="0" smtClean="0"/>
                        <a:t>ANDA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99720">
                <a:tc>
                  <a:txBody>
                    <a:bodyPr/>
                    <a:lstStyle/>
                    <a:p>
                      <a:r>
                        <a:rPr lang="en-US" dirty="0" smtClean="0"/>
                        <a:t>CLRA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99720">
                <a:tc>
                  <a:txBody>
                    <a:bodyPr/>
                    <a:lstStyle/>
                    <a:p>
                      <a:r>
                        <a:rPr lang="en-US" dirty="0" smtClean="0"/>
                        <a:t>COMA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299720">
                <a:tc>
                  <a:txBody>
                    <a:bodyPr/>
                    <a:lstStyle/>
                    <a:p>
                      <a:r>
                        <a:rPr lang="en-US" dirty="0" smtClean="0"/>
                        <a:t>DAA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299720">
                <a:tc>
                  <a:txBody>
                    <a:bodyPr/>
                    <a:lstStyle/>
                    <a:p>
                      <a:r>
                        <a:rPr lang="en-US" dirty="0" smtClean="0"/>
                        <a:t>DECA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9720">
                <a:tc>
                  <a:txBody>
                    <a:bodyPr/>
                    <a:lstStyle/>
                    <a:p>
                      <a:r>
                        <a:rPr lang="en-US" dirty="0" smtClean="0"/>
                        <a:t>INCA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9720">
                <a:tc>
                  <a:txBody>
                    <a:bodyPr/>
                    <a:lstStyle/>
                    <a:p>
                      <a:r>
                        <a:rPr lang="en-US" dirty="0" smtClean="0"/>
                        <a:t>ORAB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9720">
                <a:tc>
                  <a:txBody>
                    <a:bodyPr/>
                    <a:lstStyle/>
                    <a:p>
                      <a:r>
                        <a:rPr lang="en-US" dirty="0" smtClean="0"/>
                        <a:t>XGDX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6172200"/>
            <a:ext cx="6015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may be 0 or 1, blank means not affecting, ? </a:t>
            </a:r>
            <a:r>
              <a:rPr lang="en-US" dirty="0"/>
              <a:t>m</a:t>
            </a:r>
            <a:r>
              <a:rPr lang="en-US" dirty="0" smtClean="0"/>
              <a:t>eans unknown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7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 Bits and Decision Making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522168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r>
                        <a:rPr lang="en-US" baseline="0" dirty="0" smtClean="0"/>
                        <a:t> if C =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if C =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r>
                        <a:rPr lang="en-US" baseline="0" dirty="0" smtClean="0"/>
                        <a:t> if Z =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Branch</a:t>
                      </a:r>
                      <a:r>
                        <a:rPr lang="en-US" baseline="0" dirty="0" smtClean="0"/>
                        <a:t> if Z = 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Branch</a:t>
                      </a:r>
                      <a:r>
                        <a:rPr lang="en-US" baseline="0" dirty="0" smtClean="0"/>
                        <a:t> if N = 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BPL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Branch</a:t>
                      </a:r>
                      <a:r>
                        <a:rPr lang="en-US" baseline="0" dirty="0" smtClean="0"/>
                        <a:t> if N = 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BVS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Branch</a:t>
                      </a:r>
                      <a:r>
                        <a:rPr lang="en-US" baseline="0" dirty="0" smtClean="0"/>
                        <a:t> if V = 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Branch</a:t>
                      </a:r>
                      <a:r>
                        <a:rPr lang="en-US" baseline="0" smtClean="0"/>
                        <a:t> if V = 0</a:t>
                      </a:r>
                      <a:endParaRPr lang="en-US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5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This is an 8 bit Register</a:t>
            </a:r>
          </a:p>
          <a:p>
            <a:r>
              <a:rPr lang="en-US" dirty="0" smtClean="0"/>
              <a:t>Referred to as the flag register</a:t>
            </a:r>
          </a:p>
          <a:p>
            <a:r>
              <a:rPr lang="en-US" dirty="0" smtClean="0"/>
              <a:t>Five of the flags are conditional flags</a:t>
            </a:r>
          </a:p>
          <a:p>
            <a:pPr lvl="1"/>
            <a:r>
              <a:rPr lang="en-US" dirty="0" smtClean="0"/>
              <a:t>C denoting carry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 denoting half carry</a:t>
            </a:r>
          </a:p>
          <a:p>
            <a:pPr lvl="1"/>
            <a:r>
              <a:rPr lang="en-US" dirty="0"/>
              <a:t>Z</a:t>
            </a:r>
            <a:r>
              <a:rPr lang="en-US" dirty="0" smtClean="0"/>
              <a:t> denoting zero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 denoting negative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 denoting overflow</a:t>
            </a:r>
          </a:p>
          <a:p>
            <a:r>
              <a:rPr lang="en-US" dirty="0" smtClean="0"/>
              <a:t>Two of the flags, I and X, are used for interrupt masking</a:t>
            </a:r>
          </a:p>
          <a:p>
            <a:r>
              <a:rPr lang="en-US" dirty="0" smtClean="0"/>
              <a:t>One of the flags, S, is used for the stop option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C, the carry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whenever there is a carry out from the D7 bit</a:t>
            </a:r>
          </a:p>
          <a:p>
            <a:r>
              <a:rPr lang="en-US" dirty="0" smtClean="0"/>
              <a:t>Affected after 8 or 16 bit addition or subtraction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7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H, the half byte carry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when there is carry from D3 bit</a:t>
            </a:r>
          </a:p>
          <a:p>
            <a:r>
              <a:rPr lang="en-US" dirty="0" smtClean="0"/>
              <a:t>Cleared otherwise</a:t>
            </a:r>
          </a:p>
          <a:p>
            <a:r>
              <a:rPr lang="en-US" dirty="0" smtClean="0"/>
              <a:t>Used by operations that perform binary coded decimal arithmetic</a:t>
            </a:r>
          </a:p>
          <a:p>
            <a:r>
              <a:rPr lang="en-US" dirty="0" smtClean="0"/>
              <a:t>Sometimes called the Auxiliary Carry or AC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1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Z, the zero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Reflects the result of an arithmetic or logic operation</a:t>
            </a:r>
          </a:p>
          <a:p>
            <a:r>
              <a:rPr lang="en-US" dirty="0" smtClean="0"/>
              <a:t>Set to 1 for a 0 result</a:t>
            </a:r>
          </a:p>
          <a:p>
            <a:r>
              <a:rPr lang="en-US" dirty="0" smtClean="0"/>
              <a:t>Set to 0 if result is not zero</a:t>
            </a:r>
          </a:p>
          <a:p>
            <a:r>
              <a:rPr lang="en-US" dirty="0" smtClean="0"/>
              <a:t>Useful for looping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V, the overflow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flag is set whenever the result of a signed number operation is too large</a:t>
            </a:r>
          </a:p>
          <a:p>
            <a:r>
              <a:rPr lang="en-US" dirty="0" smtClean="0"/>
              <a:t>The sign bit will therefore be overwritten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9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N, the negative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 D7, the MSB in binary representation of 8 bit signed numbers is used to represent sign</a:t>
            </a:r>
          </a:p>
          <a:p>
            <a:pPr lvl="1"/>
            <a:r>
              <a:rPr lang="en-US" dirty="0" smtClean="0"/>
              <a:t>It is 0 for positive numbers and 1 for negative numbers</a:t>
            </a:r>
          </a:p>
          <a:p>
            <a:r>
              <a:rPr lang="en-US" dirty="0" smtClean="0"/>
              <a:t>N is 0 when D7 is 0</a:t>
            </a:r>
          </a:p>
          <a:p>
            <a:r>
              <a:rPr lang="en-US" dirty="0" smtClean="0"/>
              <a:t>N is 1 when D7 is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1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Map of the CCR register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82781"/>
              </p:ext>
            </p:extLst>
          </p:nvPr>
        </p:nvGraphicFramePr>
        <p:xfrm>
          <a:off x="304800" y="1524000"/>
          <a:ext cx="82296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743200"/>
            <a:ext cx="22148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Carry Flag</a:t>
            </a:r>
          </a:p>
          <a:p>
            <a:r>
              <a:rPr lang="en-US" dirty="0" smtClean="0"/>
              <a:t>V Overflow Flag</a:t>
            </a:r>
          </a:p>
          <a:p>
            <a:r>
              <a:rPr lang="en-US" dirty="0" smtClean="0"/>
              <a:t>Z Zero Flag</a:t>
            </a:r>
          </a:p>
          <a:p>
            <a:r>
              <a:rPr lang="en-US" dirty="0" smtClean="0"/>
              <a:t>N Negative Flag</a:t>
            </a:r>
          </a:p>
          <a:p>
            <a:r>
              <a:rPr lang="en-US" dirty="0" smtClean="0"/>
              <a:t>I Interrupt mask Bit</a:t>
            </a:r>
          </a:p>
          <a:p>
            <a:r>
              <a:rPr lang="en-US" dirty="0" smtClean="0"/>
              <a:t>H Half Byte Carry Flag</a:t>
            </a:r>
          </a:p>
          <a:p>
            <a:r>
              <a:rPr lang="en-US" dirty="0" smtClean="0"/>
              <a:t>X  Interrupt Mask Bit</a:t>
            </a:r>
          </a:p>
          <a:p>
            <a:r>
              <a:rPr lang="en-US" dirty="0" smtClean="0"/>
              <a:t>S Stop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8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Instructions and the CCR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the status of C, H, N, and Z after these instructions?</a:t>
            </a:r>
          </a:p>
          <a:p>
            <a:pPr lvl="1"/>
            <a:r>
              <a:rPr lang="en-US" dirty="0" smtClean="0"/>
              <a:t>LDAA #$38  ; Binary is 0011 1000</a:t>
            </a:r>
          </a:p>
          <a:p>
            <a:pPr lvl="1"/>
            <a:r>
              <a:rPr lang="en-US" dirty="0" smtClean="0"/>
              <a:t>ADDA #$2F  ; Adding Binary 0010 1111</a:t>
            </a:r>
          </a:p>
          <a:p>
            <a:pPr lvl="1"/>
            <a:r>
              <a:rPr lang="en-US" dirty="0" smtClean="0"/>
              <a:t>Result 0110 0111 or 67 hex</a:t>
            </a:r>
          </a:p>
          <a:p>
            <a:pPr lvl="1"/>
            <a:r>
              <a:rPr lang="en-US" dirty="0" smtClean="0"/>
              <a:t>C bit is 0 because no carry beyond D7 bit</a:t>
            </a:r>
          </a:p>
          <a:p>
            <a:pPr lvl="1"/>
            <a:r>
              <a:rPr lang="en-US" dirty="0" smtClean="0"/>
              <a:t>H bit is 1 because there was carry from D3 bit</a:t>
            </a:r>
          </a:p>
          <a:p>
            <a:pPr lvl="1"/>
            <a:r>
              <a:rPr lang="en-US" dirty="0" smtClean="0"/>
              <a:t>N bit is 0 because D7 is 0</a:t>
            </a:r>
          </a:p>
          <a:p>
            <a:pPr lvl="1"/>
            <a:r>
              <a:rPr lang="en-US" dirty="0" smtClean="0"/>
              <a:t>Z bit is 0 because result was not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659</Words>
  <Application>Microsoft Office PowerPoint</Application>
  <PresentationFormat>On-screen Show (4:3)</PresentationFormat>
  <Paragraphs>165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Section 2.4</vt:lpstr>
      <vt:lpstr>PowerPoint Presentation</vt:lpstr>
      <vt:lpstr>C, the carry flag</vt:lpstr>
      <vt:lpstr>H, the half byte carry flag</vt:lpstr>
      <vt:lpstr>Z, the zero flag</vt:lpstr>
      <vt:lpstr>V, the overflow flag</vt:lpstr>
      <vt:lpstr>N, the negative flag</vt:lpstr>
      <vt:lpstr>Map of the CCR register</vt:lpstr>
      <vt:lpstr>Add Instructions and the CCR</vt:lpstr>
      <vt:lpstr>Another ADD and CCR Example</vt:lpstr>
      <vt:lpstr>Yet Another ADD and CCR Example</vt:lpstr>
      <vt:lpstr>Not all instructions affect CCR</vt:lpstr>
      <vt:lpstr>Flag Bits and Decision Making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2.4</dc:title>
  <dc:creator>rgallowa</dc:creator>
  <cp:lastModifiedBy>rgallowa</cp:lastModifiedBy>
  <cp:revision>17</cp:revision>
  <dcterms:created xsi:type="dcterms:W3CDTF">2016-09-14T15:29:36Z</dcterms:created>
  <dcterms:modified xsi:type="dcterms:W3CDTF">2016-09-14T17:14:14Z</dcterms:modified>
</cp:coreProperties>
</file>