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876A-7F97-4302-B22A-1ABDBB05DD5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1766-7318-467E-AFB9-BC4BA70F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876A-7F97-4302-B22A-1ABDBB05DD5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1766-7318-467E-AFB9-BC4BA70F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1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876A-7F97-4302-B22A-1ABDBB05DD5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1766-7318-467E-AFB9-BC4BA70F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9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876A-7F97-4302-B22A-1ABDBB05DD5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1766-7318-467E-AFB9-BC4BA70F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3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876A-7F97-4302-B22A-1ABDBB05DD5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1766-7318-467E-AFB9-BC4BA70F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2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876A-7F97-4302-B22A-1ABDBB05DD5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1766-7318-467E-AFB9-BC4BA70F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876A-7F97-4302-B22A-1ABDBB05DD5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1766-7318-467E-AFB9-BC4BA70F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9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876A-7F97-4302-B22A-1ABDBB05DD5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1766-7318-467E-AFB9-BC4BA70F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876A-7F97-4302-B22A-1ABDBB05DD5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1766-7318-467E-AFB9-BC4BA70F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1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876A-7F97-4302-B22A-1ABDBB05DD5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1766-7318-467E-AFB9-BC4BA70F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3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876A-7F97-4302-B22A-1ABDBB05DD5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1766-7318-467E-AFB9-BC4BA70F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0876A-7F97-4302-B22A-1ABDBB05DD5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41766-7318-467E-AFB9-BC4BA70F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6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2.8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Stack and Data Transfer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Instructions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42718"/>
              </p:ext>
            </p:extLst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PSHA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PSHB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r>
                        <a:rPr lang="en-US" baseline="0" dirty="0" smtClean="0"/>
                        <a:t> 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PSHC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 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PSHD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 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PSHX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r>
                        <a:rPr lang="en-US" baseline="0" dirty="0" smtClean="0"/>
                        <a:t>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PSHY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PULL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PULB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PULL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PULL 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PULL 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PULX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PULL 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PULL 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8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Data Transfer Instructions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312323"/>
              </p:ext>
            </p:extLst>
          </p:nvPr>
        </p:nvGraphicFramePr>
        <p:xfrm>
          <a:off x="457200" y="1143000"/>
          <a:ext cx="8229600" cy="556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 A TO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 B TO 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</a:t>
                      </a:r>
                      <a:r>
                        <a:rPr lang="en-US" baseline="0" dirty="0" smtClean="0"/>
                        <a:t> A TO CCR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 CCR TO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TSX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 SP TO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TXS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 X TO 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 SP TO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</a:t>
                      </a:r>
                      <a:r>
                        <a:rPr lang="en-US" baseline="0" dirty="0" smtClean="0"/>
                        <a:t> Y TO SP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 REGISTER TO REGISTER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EXCHANGE D</a:t>
                      </a:r>
                      <a:r>
                        <a:rPr lang="en-US" baseline="0" dirty="0" smtClean="0"/>
                        <a:t> WITH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EXCHANGE D WITH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EXCHANGE REGISTER WITH REGISTER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BYTE FROM SOURCE</a:t>
                      </a:r>
                      <a:r>
                        <a:rPr lang="en-US" baseline="0" dirty="0" smtClean="0"/>
                        <a:t> TO DEST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WORD FROM</a:t>
                      </a:r>
                      <a:r>
                        <a:rPr lang="en-US" baseline="0" dirty="0" smtClean="0"/>
                        <a:t> SOURCE TO DEST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Assuming we are proficient in assembly language for other processors such as 8051</a:t>
            </a:r>
          </a:p>
          <a:p>
            <a:pPr lvl="1"/>
            <a:r>
              <a:rPr lang="en-US" dirty="0" smtClean="0"/>
              <a:t>Ram area can be thought of as a large number of register</a:t>
            </a:r>
          </a:p>
          <a:p>
            <a:pPr lvl="1"/>
            <a:r>
              <a:rPr lang="en-US" dirty="0" smtClean="0"/>
              <a:t>We can rename them as long as we do not use reserved names for SFR’s</a:t>
            </a:r>
          </a:p>
          <a:p>
            <a:r>
              <a:rPr lang="en-US" dirty="0" smtClean="0"/>
              <a:t>We will be working with Code Warrior soon</a:t>
            </a:r>
          </a:p>
          <a:p>
            <a:pPr lvl="1"/>
            <a:r>
              <a:rPr lang="en-US" dirty="0" smtClean="0"/>
              <a:t>Allows us to view register contents</a:t>
            </a:r>
          </a:p>
          <a:p>
            <a:pPr lvl="1"/>
            <a:r>
              <a:rPr lang="en-US" dirty="0" smtClean="0"/>
              <a:t>Allows single </a:t>
            </a:r>
            <a:r>
              <a:rPr lang="en-US" smtClean="0"/>
              <a:t>step debugging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Stacks are Accessed in the HCS12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is a Section of RAM</a:t>
            </a:r>
          </a:p>
          <a:p>
            <a:pPr lvl="1"/>
            <a:r>
              <a:rPr lang="en-US" dirty="0" smtClean="0"/>
              <a:t>We must have a register to point to it.</a:t>
            </a:r>
          </a:p>
          <a:p>
            <a:pPr lvl="1"/>
            <a:r>
              <a:rPr lang="en-US" dirty="0" smtClean="0"/>
              <a:t>The 16 bit wide SP is used for this</a:t>
            </a:r>
          </a:p>
          <a:p>
            <a:pPr lvl="1"/>
            <a:r>
              <a:rPr lang="en-US" dirty="0" smtClean="0"/>
              <a:t>SP can receive $0000 to $FFFF</a:t>
            </a:r>
          </a:p>
          <a:p>
            <a:pPr lvl="1"/>
            <a:r>
              <a:rPr lang="en-US" dirty="0" smtClean="0"/>
              <a:t>Storing CPU register is called a PUSH</a:t>
            </a:r>
          </a:p>
          <a:p>
            <a:pPr lvl="1"/>
            <a:r>
              <a:rPr lang="en-US" dirty="0" smtClean="0"/>
              <a:t>Retrieving from SP is called a 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0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onto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Pointer points to last used location of the stack</a:t>
            </a:r>
          </a:p>
          <a:p>
            <a:pPr lvl="1"/>
            <a:r>
              <a:rPr lang="en-US" dirty="0" smtClean="0"/>
              <a:t>SP is decremented each time we push</a:t>
            </a:r>
          </a:p>
          <a:p>
            <a:pPr lvl="1"/>
            <a:r>
              <a:rPr lang="en-US" dirty="0" smtClean="0"/>
              <a:t>This is a common convention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9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Show the stack and stack pointer for the following code segment:</a:t>
            </a:r>
          </a:p>
          <a:p>
            <a:pPr marL="0" indent="0">
              <a:buNone/>
            </a:pPr>
            <a:r>
              <a:rPr lang="en-US" sz="1800" dirty="0" smtClean="0"/>
              <a:t>	LDS	#$1200	;SP = $1200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LDY	#$F395	;Y = $F395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#$25	;A = $25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LDAB	#$12	;B = $12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PSHA		; PUSH A ONTO STACK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PSHB		;PUSH B ONTO STACK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PSHY		; PUSH Y ONTO STACK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90095"/>
              </p:ext>
            </p:extLst>
          </p:nvPr>
        </p:nvGraphicFramePr>
        <p:xfrm>
          <a:off x="1371600" y="4419600"/>
          <a:ext cx="60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PSHA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PSHB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PSHY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11FC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11FC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11FC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11FC </a:t>
                      </a:r>
                      <a:r>
                        <a:rPr lang="en-US" dirty="0" smtClean="0"/>
                        <a:t>– F3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11FD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11FD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11FD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11FD </a:t>
                      </a:r>
                      <a:r>
                        <a:rPr lang="en-US" dirty="0" smtClean="0"/>
                        <a:t>– 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11FE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11FE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11FE </a:t>
                      </a:r>
                      <a:r>
                        <a:rPr lang="en-US" dirty="0" smtClean="0"/>
                        <a:t>- 12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11FE </a:t>
                      </a:r>
                      <a:r>
                        <a:rPr lang="en-US" dirty="0" smtClean="0"/>
                        <a:t>- 12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11FF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11FF </a:t>
                      </a:r>
                      <a:r>
                        <a:rPr lang="en-US" dirty="0" smtClean="0"/>
                        <a:t>- 25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11FF </a:t>
                      </a:r>
                      <a:r>
                        <a:rPr lang="en-US" dirty="0" smtClean="0"/>
                        <a:t>- 25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11FF </a:t>
                      </a:r>
                      <a:r>
                        <a:rPr lang="en-US" dirty="0" smtClean="0"/>
                        <a:t>- 25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 - 1200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 </a:t>
                      </a:r>
                      <a:r>
                        <a:rPr lang="en-US" dirty="0" smtClean="0"/>
                        <a:t>–</a:t>
                      </a:r>
                      <a:r>
                        <a:rPr lang="en-US" baseline="0" dirty="0" smtClean="0"/>
                        <a:t> 11FF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 </a:t>
                      </a:r>
                      <a:r>
                        <a:rPr lang="en-US" dirty="0" smtClean="0"/>
                        <a:t>–</a:t>
                      </a:r>
                      <a:r>
                        <a:rPr lang="en-US" baseline="0" dirty="0" smtClean="0"/>
                        <a:t> 11FE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 </a:t>
                      </a:r>
                      <a:r>
                        <a:rPr lang="en-US" dirty="0" smtClean="0"/>
                        <a:t>–</a:t>
                      </a:r>
                      <a:r>
                        <a:rPr lang="en-US" baseline="0" dirty="0" smtClean="0"/>
                        <a:t> 11FC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7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From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pulling the contents of the stack back into a register</a:t>
            </a:r>
          </a:p>
          <a:p>
            <a:pPr lvl="1"/>
            <a:r>
              <a:rPr lang="en-US" dirty="0" smtClean="0"/>
              <a:t>Opposite of pushing</a:t>
            </a:r>
          </a:p>
          <a:p>
            <a:pPr lvl="1"/>
            <a:r>
              <a:rPr lang="en-US" dirty="0" smtClean="0"/>
              <a:t>Top Byte of the stack is pulled to a particular register</a:t>
            </a:r>
          </a:p>
          <a:p>
            <a:pPr lvl="1"/>
            <a:r>
              <a:rPr lang="en-US" dirty="0" smtClean="0"/>
              <a:t>Stack pointer is incremented on a 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0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and Scratch Pad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 points to last used location of the stack</a:t>
            </a:r>
          </a:p>
          <a:p>
            <a:pPr lvl="1"/>
            <a:r>
              <a:rPr lang="en-US" dirty="0" smtClean="0"/>
              <a:t>Push decrements SP</a:t>
            </a:r>
          </a:p>
          <a:p>
            <a:pPr lvl="2"/>
            <a:r>
              <a:rPr lang="en-US" dirty="0" smtClean="0"/>
              <a:t>The reason for this is to make sure that SP is growing toward beginning of RAM address</a:t>
            </a:r>
          </a:p>
          <a:p>
            <a:pPr lvl="2"/>
            <a:r>
              <a:rPr lang="en-US" dirty="0" smtClean="0"/>
              <a:t>Assures that we will not reach the last location of RAM address</a:t>
            </a:r>
          </a:p>
          <a:p>
            <a:pPr lvl="2"/>
            <a:r>
              <a:rPr lang="en-US" dirty="0" smtClean="0"/>
              <a:t>Programmer is responsible to set the initial SP to last RAM address before stacks are used</a:t>
            </a:r>
          </a:p>
          <a:p>
            <a:pPr lvl="1"/>
            <a:r>
              <a:rPr lang="en-US" dirty="0" smtClean="0"/>
              <a:t>Pull increments 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6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Assume initial values for starting SP address 12FC </a:t>
            </a:r>
          </a:p>
          <a:p>
            <a:pPr marL="0" indent="0">
              <a:buNone/>
            </a:pPr>
            <a:r>
              <a:rPr lang="en-US" sz="1600" dirty="0" smtClean="0"/>
              <a:t>12FC	54</a:t>
            </a:r>
          </a:p>
          <a:p>
            <a:pPr marL="0" indent="0">
              <a:buNone/>
            </a:pPr>
            <a:r>
              <a:rPr lang="en-US" sz="1600" dirty="0" smtClean="0"/>
              <a:t>12FD	F9</a:t>
            </a:r>
          </a:p>
          <a:p>
            <a:pPr marL="0" indent="0">
              <a:buNone/>
            </a:pPr>
            <a:r>
              <a:rPr lang="en-US" sz="1600" dirty="0" smtClean="0"/>
              <a:t>12FE	76</a:t>
            </a:r>
          </a:p>
          <a:p>
            <a:pPr marL="0" indent="0">
              <a:buNone/>
            </a:pPr>
            <a:r>
              <a:rPr lang="en-US" sz="1600" dirty="0" smtClean="0"/>
              <a:t>12FF	6C</a:t>
            </a:r>
          </a:p>
          <a:p>
            <a:pPr marL="0" indent="0">
              <a:buNone/>
            </a:pPr>
            <a:r>
              <a:rPr lang="en-US" sz="1600" dirty="0" smtClean="0"/>
              <a:t>What are contents of register and SP after below code?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PULA	;PULL STACK INTO A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PULB	;PULL STACK INTO B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PULX	;PULL STACK INTO 16 BIT REGISTER X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649401"/>
              </p:ext>
            </p:extLst>
          </p:nvPr>
        </p:nvGraphicFramePr>
        <p:xfrm>
          <a:off x="1447800" y="4343400"/>
          <a:ext cx="6096000" cy="2372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After PULA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After PULB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After PULX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12FC - 54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12FD – F9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 FD</a:t>
                      </a:r>
                      <a:r>
                        <a:rPr lang="en-US" sz="1400" baseline="0" dirty="0" smtClean="0"/>
                        <a:t> – F9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12FE – 76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12FE - 76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12FE – 76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12FF –</a:t>
                      </a:r>
                      <a:r>
                        <a:rPr lang="en-US" sz="1400" baseline="0" dirty="0" smtClean="0"/>
                        <a:t> 6C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12FF – 6C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12FF – 6C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</a:t>
                      </a:r>
                      <a:r>
                        <a:rPr lang="en-US" sz="1400" baseline="0" dirty="0" smtClean="0"/>
                        <a:t> = 12FC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 = 12FD A</a:t>
                      </a:r>
                      <a:r>
                        <a:rPr lang="en-US" sz="1400" baseline="0" dirty="0" smtClean="0"/>
                        <a:t> = 54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 = 12FE B = F9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 = 1300 X</a:t>
                      </a:r>
                      <a:r>
                        <a:rPr lang="en-US" sz="1400" baseline="0" dirty="0" smtClean="0"/>
                        <a:t> = 766C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55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MC9S12DP512 Stack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17526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800" y="2362200"/>
            <a:ext cx="2362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800" y="53340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1371600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D7	STACK	D0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733800" y="6172200"/>
            <a:ext cx="631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2057400"/>
            <a:ext cx="20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$800 BEGINNING OF RAM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5653800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$3FFF END OF RAM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743200" y="4038600"/>
            <a:ext cx="0" cy="19050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43000" y="4191000"/>
            <a:ext cx="1483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Stack Pointer is</a:t>
            </a:r>
          </a:p>
          <a:p>
            <a:r>
              <a:rPr lang="en-US" sz="1400" dirty="0" smtClean="0"/>
              <a:t>Decremented as</a:t>
            </a:r>
          </a:p>
          <a:p>
            <a:r>
              <a:rPr lang="en-US" sz="1400" dirty="0" smtClean="0"/>
              <a:t>Data Pushed onto</a:t>
            </a:r>
          </a:p>
          <a:p>
            <a:r>
              <a:rPr lang="en-US" sz="1400" dirty="0" smtClean="0"/>
              <a:t>Stack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38800" y="4038600"/>
            <a:ext cx="0" cy="17690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67400" y="4191000"/>
            <a:ext cx="14122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Stack Pointer is</a:t>
            </a:r>
          </a:p>
          <a:p>
            <a:r>
              <a:rPr lang="en-US" sz="1400" dirty="0" smtClean="0"/>
              <a:t>Incremented as </a:t>
            </a:r>
          </a:p>
          <a:p>
            <a:r>
              <a:rPr lang="en-US" sz="1400" dirty="0" smtClean="0"/>
              <a:t>Data Pulled from</a:t>
            </a:r>
            <a:br>
              <a:rPr lang="en-US" sz="1400" dirty="0" smtClean="0"/>
            </a:br>
            <a:r>
              <a:rPr lang="en-US" sz="1400" dirty="0" smtClean="0"/>
              <a:t>Stack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715000" y="5867400"/>
            <a:ext cx="14478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01565" y="5713511"/>
            <a:ext cx="14712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Top of Stack</a:t>
            </a:r>
          </a:p>
          <a:p>
            <a:r>
              <a:rPr lang="en-US" sz="1400" dirty="0" smtClean="0"/>
              <a:t>First Available</a:t>
            </a:r>
          </a:p>
          <a:p>
            <a:r>
              <a:rPr lang="en-US" sz="1400" dirty="0" smtClean="0"/>
              <a:t>Memory Location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36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Stack and Stack Pointer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Show the Stack and Stack Pointer for below code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400" dirty="0" smtClean="0"/>
              <a:t>LDS	#$4000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LDAA	#$25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LDAB	#$12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ABA		; ADD ACUMULATOR A AND B RESULT IN A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PSHA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PSHB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ABA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PSHA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91336"/>
              </p:ext>
            </p:extLst>
          </p:nvPr>
        </p:nvGraphicFramePr>
        <p:xfrm>
          <a:off x="1524000" y="4419600"/>
          <a:ext cx="60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PSHA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PSHB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AFTER PSHA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3FFC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3FFC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3FFC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3FFC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3FFD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3FFD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3FFD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3FFD -49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3FFE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3FFE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3FFE - 12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3FFE - 12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3FFF - 37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3FFF - 37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3FFF - 37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 = 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 = 3FFF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 = 3FFE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 = 3FFD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606</Words>
  <Application>Microsoft Office PowerPoint</Application>
  <PresentationFormat>On-screen Show (4:3)</PresentationFormat>
  <Paragraphs>199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SECTION 2.8</vt:lpstr>
      <vt:lpstr>How Stacks are Accessed in the HCS12</vt:lpstr>
      <vt:lpstr>Pushing onto the Stack</vt:lpstr>
      <vt:lpstr>Push example</vt:lpstr>
      <vt:lpstr>Pulling From the Stack</vt:lpstr>
      <vt:lpstr>Stack and Scratch Pad Conflict</vt:lpstr>
      <vt:lpstr>Pull example</vt:lpstr>
      <vt:lpstr>MC9S12DP512 Stack</vt:lpstr>
      <vt:lpstr>Another Stack and Stack Pointer Example</vt:lpstr>
      <vt:lpstr>Stack Instructions</vt:lpstr>
      <vt:lpstr>Data Transfer Instructions</vt:lpstr>
      <vt:lpstr>ERATTA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rgallowa</dc:creator>
  <cp:lastModifiedBy>rgallowa</cp:lastModifiedBy>
  <cp:revision>18</cp:revision>
  <dcterms:created xsi:type="dcterms:W3CDTF">2016-09-20T17:38:57Z</dcterms:created>
  <dcterms:modified xsi:type="dcterms:W3CDTF">2016-09-21T15:00:16Z</dcterms:modified>
</cp:coreProperties>
</file>