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045D-770B-450C-AB97-91B6A9614E8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1434-11CE-4949-A1E5-E65CBF8B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Branch, Call and Time Delay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0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65634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 This program initializes PORTB with value 55 H then complements it 700 times</a:t>
            </a:r>
          </a:p>
          <a:p>
            <a:r>
              <a:rPr lang="en-US" dirty="0" smtClean="0"/>
              <a:t>R1	EQU	$1225	; R1 AT LOC 1225 H</a:t>
            </a:r>
          </a:p>
          <a:p>
            <a:r>
              <a:rPr lang="en-US" dirty="0" smtClean="0"/>
              <a:t>R2	EQU	$1226	; R2 AT LOC 1226 H</a:t>
            </a:r>
          </a:p>
          <a:p>
            <a:r>
              <a:rPr lang="en-US" dirty="0" smtClean="0"/>
              <a:t>COUNT1	EQU	10	; INTIALYZE FIRST COUNTER</a:t>
            </a:r>
          </a:p>
          <a:p>
            <a:r>
              <a:rPr lang="en-US" dirty="0" smtClean="0"/>
              <a:t>COUNT2	EQU	70	; INITIALYZE SECOND COUNTER</a:t>
            </a:r>
          </a:p>
          <a:p>
            <a:r>
              <a:rPr lang="en-US" dirty="0"/>
              <a:t>	</a:t>
            </a:r>
            <a:r>
              <a:rPr lang="en-US" dirty="0" smtClean="0"/>
              <a:t>LDAA	#$FF	; PRELIMINARY FOR NEXT STEP</a:t>
            </a:r>
          </a:p>
          <a:p>
            <a:r>
              <a:rPr lang="en-US" dirty="0"/>
              <a:t>	</a:t>
            </a:r>
            <a:r>
              <a:rPr lang="en-US" dirty="0" smtClean="0"/>
              <a:t>STAA	PORTB	; MAKES PORTB AN OUTPUT, WE’LL LEARN NEXT CHAP</a:t>
            </a:r>
          </a:p>
          <a:p>
            <a:r>
              <a:rPr lang="en-US" dirty="0"/>
              <a:t>	</a:t>
            </a:r>
            <a:r>
              <a:rPr lang="en-US" dirty="0" smtClean="0"/>
              <a:t>LDAA	#$55	; A = 55H</a:t>
            </a:r>
          </a:p>
          <a:p>
            <a:r>
              <a:rPr lang="en-US" dirty="0"/>
              <a:t>	</a:t>
            </a:r>
            <a:r>
              <a:rPr lang="en-US" dirty="0" smtClean="0"/>
              <a:t>STAA	PORTB	; PORT B = 55 H</a:t>
            </a:r>
          </a:p>
          <a:p>
            <a:r>
              <a:rPr lang="en-US" dirty="0"/>
              <a:t>	</a:t>
            </a:r>
            <a:r>
              <a:rPr lang="en-US" dirty="0" smtClean="0"/>
              <a:t>LDAA	COUNT1	; OUTER LOOP COUNT VALUE STORED IN A</a:t>
            </a:r>
          </a:p>
          <a:p>
            <a:r>
              <a:rPr lang="en-US" dirty="0"/>
              <a:t>	</a:t>
            </a:r>
            <a:r>
              <a:rPr lang="en-US" dirty="0" smtClean="0"/>
              <a:t>STAA	R1	; OUTER LOOP VALUE INTO R1</a:t>
            </a:r>
          </a:p>
          <a:p>
            <a:r>
              <a:rPr lang="en-US" dirty="0" smtClean="0"/>
              <a:t>OLOOP	LDAA 	#COUNT2; LOAD INNER LOOP COUNT VALUE INTO A</a:t>
            </a:r>
          </a:p>
          <a:p>
            <a:r>
              <a:rPr lang="en-US" dirty="0"/>
              <a:t>	</a:t>
            </a:r>
            <a:r>
              <a:rPr lang="en-US" dirty="0" smtClean="0"/>
              <a:t>STAA	R2	; LOAD VALUE 70 D INTO R2</a:t>
            </a:r>
          </a:p>
          <a:p>
            <a:r>
              <a:rPr lang="en-US" dirty="0" smtClean="0"/>
              <a:t>ILOOP	COM	PORTB	; COMPLEMENT PORT B</a:t>
            </a:r>
          </a:p>
          <a:p>
            <a:r>
              <a:rPr lang="en-US" dirty="0"/>
              <a:t>	</a:t>
            </a:r>
            <a:r>
              <a:rPr lang="en-US" dirty="0" smtClean="0"/>
              <a:t>DEC	R2	; DECREMENT INNER LOOP COUNTER</a:t>
            </a:r>
          </a:p>
          <a:p>
            <a:r>
              <a:rPr lang="en-US" dirty="0"/>
              <a:t>	</a:t>
            </a:r>
            <a:r>
              <a:rPr lang="en-US" dirty="0" smtClean="0"/>
              <a:t>BNE	ILOOP	; LOOP IF INNER COUNTER NE 0</a:t>
            </a:r>
          </a:p>
          <a:p>
            <a:r>
              <a:rPr lang="en-US" dirty="0"/>
              <a:t>	</a:t>
            </a:r>
            <a:r>
              <a:rPr lang="en-US" dirty="0" smtClean="0"/>
              <a:t>DEC	R1	; DECREMENTS OUTER LOOP COUNTER</a:t>
            </a:r>
          </a:p>
          <a:p>
            <a:r>
              <a:rPr lang="en-US" dirty="0"/>
              <a:t>	</a:t>
            </a:r>
            <a:r>
              <a:rPr lang="en-US" dirty="0" smtClean="0"/>
              <a:t>BNE	OLOOP	; LOOP IS COMPLETED 10 TIMES WHEN OUTER COUNTER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8629" y="990600"/>
            <a:ext cx="188214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IN PORTB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1524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" y="22125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COUNTER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2847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34503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COUNTER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8628" y="4064400"/>
            <a:ext cx="188214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TOGGLE PORTB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298" y="47199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DECREMENT COUNTER 2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352422" y="5310134"/>
            <a:ext cx="2114551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2 = 0?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86770" y="57350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1479" y="64478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7561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DECREMENT COUNTER 1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5876924" y="3881700"/>
            <a:ext cx="2114551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1 = 0?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10299" y="2971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2"/>
            <a:endCxn id="3" idx="0"/>
          </p:cNvCxnSpPr>
          <p:nvPr/>
        </p:nvCxnSpPr>
        <p:spPr>
          <a:xfrm>
            <a:off x="1409700" y="6858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2"/>
            <a:endCxn id="5" idx="0"/>
          </p:cNvCxnSpPr>
          <p:nvPr/>
        </p:nvCxnSpPr>
        <p:spPr>
          <a:xfrm>
            <a:off x="1409700" y="12954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8" idx="0"/>
          </p:cNvCxnSpPr>
          <p:nvPr/>
        </p:nvCxnSpPr>
        <p:spPr>
          <a:xfrm>
            <a:off x="1409700" y="2593500"/>
            <a:ext cx="0" cy="254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6" idx="0"/>
          </p:cNvCxnSpPr>
          <p:nvPr/>
        </p:nvCxnSpPr>
        <p:spPr>
          <a:xfrm>
            <a:off x="1409700" y="1905000"/>
            <a:ext cx="0" cy="307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</p:cNvCxnSpPr>
          <p:nvPr/>
        </p:nvCxnSpPr>
        <p:spPr>
          <a:xfrm flipH="1">
            <a:off x="1409699" y="3228600"/>
            <a:ext cx="1" cy="221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447800" y="3826350"/>
            <a:ext cx="1" cy="233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11" idx="0"/>
          </p:cNvCxnSpPr>
          <p:nvPr/>
        </p:nvCxnSpPr>
        <p:spPr>
          <a:xfrm flipH="1">
            <a:off x="1409698" y="4369200"/>
            <a:ext cx="1" cy="350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  <a:endCxn id="12" idx="0"/>
          </p:cNvCxnSpPr>
          <p:nvPr/>
        </p:nvCxnSpPr>
        <p:spPr>
          <a:xfrm>
            <a:off x="1409698" y="5100900"/>
            <a:ext cx="0" cy="2092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3"/>
          </p:cNvCxnSpPr>
          <p:nvPr/>
        </p:nvCxnSpPr>
        <p:spPr>
          <a:xfrm>
            <a:off x="2872800" y="5919734"/>
            <a:ext cx="70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581400" y="4267200"/>
            <a:ext cx="0" cy="1679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386770" y="4267200"/>
            <a:ext cx="11946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" idx="3"/>
          </p:cNvCxnSpPr>
          <p:nvPr/>
        </p:nvCxnSpPr>
        <p:spPr>
          <a:xfrm>
            <a:off x="1704120" y="6632534"/>
            <a:ext cx="52300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5" idx="2"/>
          </p:cNvCxnSpPr>
          <p:nvPr/>
        </p:nvCxnSpPr>
        <p:spPr>
          <a:xfrm flipV="1">
            <a:off x="6934199" y="6137100"/>
            <a:ext cx="1" cy="4954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0"/>
            <a:endCxn id="16" idx="2"/>
          </p:cNvCxnSpPr>
          <p:nvPr/>
        </p:nvCxnSpPr>
        <p:spPr>
          <a:xfrm flipV="1">
            <a:off x="6934200" y="5100900"/>
            <a:ext cx="0" cy="655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6" idx="0"/>
          </p:cNvCxnSpPr>
          <p:nvPr/>
        </p:nvCxnSpPr>
        <p:spPr>
          <a:xfrm>
            <a:off x="6934200" y="38817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74878" y="35735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0"/>
            <a:endCxn id="17" idx="2"/>
          </p:cNvCxnSpPr>
          <p:nvPr/>
        </p:nvCxnSpPr>
        <p:spPr>
          <a:xfrm flipV="1">
            <a:off x="6931199" y="3276600"/>
            <a:ext cx="3000" cy="2969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86400" y="42778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3" name="Straight Connector 72"/>
          <p:cNvCxnSpPr>
            <a:stCxn id="71" idx="1"/>
          </p:cNvCxnSpPr>
          <p:nvPr/>
        </p:nvCxnSpPr>
        <p:spPr>
          <a:xfrm flipH="1">
            <a:off x="4495800" y="44625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495800" y="3124200"/>
            <a:ext cx="0" cy="1367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09800" y="3124200"/>
            <a:ext cx="2286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00" y="159000"/>
            <a:ext cx="771256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r>
              <a:rPr lang="en-US" sz="1600" dirty="0" smtClean="0"/>
              <a:t> This program provides and example of how to loop 100,000 times complementing PORTB</a:t>
            </a:r>
          </a:p>
          <a:p>
            <a:r>
              <a:rPr lang="en-US" sz="1600" dirty="0" smtClean="0"/>
              <a:t>; each time</a:t>
            </a:r>
          </a:p>
          <a:p>
            <a:r>
              <a:rPr lang="en-US" sz="1600" dirty="0" smtClean="0"/>
              <a:t>R1	EQU	$1201	; RAM LOCATION FOR R1</a:t>
            </a:r>
          </a:p>
          <a:p>
            <a:r>
              <a:rPr lang="en-US" sz="1600" dirty="0" smtClean="0"/>
              <a:t>R2	EQU	$1202	; RAM LOCATION FOR R2</a:t>
            </a:r>
          </a:p>
          <a:p>
            <a:r>
              <a:rPr lang="en-US" sz="1600" dirty="0" smtClean="0"/>
              <a:t>R3	EQU	$1203	; RAM LOCATION FOR R3</a:t>
            </a:r>
          </a:p>
          <a:p>
            <a:r>
              <a:rPr lang="en-US" sz="1600" dirty="0" smtClean="0"/>
              <a:t>COUNT1	EQU	100	; VALUE FOR FIRST COUNTER = 100 D</a:t>
            </a:r>
          </a:p>
          <a:p>
            <a:r>
              <a:rPr lang="en-US" sz="1600" dirty="0" smtClean="0"/>
              <a:t>COUNT2	EQU	100	; VALUE FOR SECOND COUNTER  = 100 D</a:t>
            </a:r>
          </a:p>
          <a:p>
            <a:r>
              <a:rPr lang="en-US" sz="1600" dirty="0" smtClean="0"/>
              <a:t>COUNT3	EQU	10	; VALUE FOR THIRD COUNTER = 100 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LDAA	#$FF	; PREPARATION FOR NEXT STEP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STAA	DDRB	; MAKE PORTB AN OUTPUT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LDAA	#$55	; PREPARATION FOR NEXT STEP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STAA	PORTB	; LOADS PORT B 55 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LDAA	#COUNT3	; GET VALUE OF COUNTER 3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STAA	R3	; VALUE OF COUNTER THREE STORED AT $1203</a:t>
            </a:r>
          </a:p>
          <a:p>
            <a:r>
              <a:rPr lang="en-US" sz="1600" dirty="0" smtClean="0"/>
              <a:t>LOOP3	LDAA	#COUNT2; GET VALUE OF COUNTER 2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STAA	R2	; VALUE OF COUNTER TWO STORED AT $1202</a:t>
            </a:r>
          </a:p>
          <a:p>
            <a:r>
              <a:rPr lang="en-US" sz="1600" dirty="0" smtClean="0"/>
              <a:t>LOOP2	LDAA	#COUNT1; GET VALUE OF COUNTER ONE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STAA	R1	; VALUE OF COUNTER 1 STORED AT $1201</a:t>
            </a:r>
          </a:p>
          <a:p>
            <a:r>
              <a:rPr lang="en-US" sz="1600" dirty="0" smtClean="0"/>
              <a:t>LOOP1	COM	PORTB	; ONES COMPLEMENT PORTB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DEC	R1	; DECREMENT COUNTER 1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BNE	LOOP1	; REPEATS LOOP 100 TIMES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DEC	R2	; DECREMENT COUNTER 2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BNE	LOOP2	; REPEATS LOOP 100 TIMES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DEC	R3	; DECREMENTS COUNTER 3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BNE	LOOP3	; REPEATS LOOP 10 TIMES</a:t>
            </a:r>
          </a:p>
        </p:txBody>
      </p:sp>
    </p:spTree>
    <p:extLst>
      <p:ext uri="{BB962C8B-B14F-4D97-AF65-F5344CB8AC3E}">
        <p14:creationId xmlns:p14="http://schemas.microsoft.com/office/powerpoint/2010/main" val="35754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1527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 A simpler way to skin the cat</a:t>
            </a:r>
          </a:p>
          <a:p>
            <a:r>
              <a:rPr lang="en-US" dirty="0" smtClean="0"/>
              <a:t>R1	EQU	$1201	; ASSIGN ADDRESS FOR COUNTER VARIABLES</a:t>
            </a:r>
          </a:p>
          <a:p>
            <a:r>
              <a:rPr lang="en-US" dirty="0" smtClean="0"/>
              <a:t>R2	EQU	$1202</a:t>
            </a:r>
          </a:p>
          <a:p>
            <a:r>
              <a:rPr lang="en-US" dirty="0" smtClean="0"/>
              <a:t>R3	EQU	$1203</a:t>
            </a:r>
          </a:p>
          <a:p>
            <a:r>
              <a:rPr lang="en-US" dirty="0" smtClean="0"/>
              <a:t>COUNT1	EQU	100	; INITIALYZE DECIMAL COUNTER VALUES</a:t>
            </a:r>
          </a:p>
          <a:p>
            <a:r>
              <a:rPr lang="en-US" dirty="0" smtClean="0"/>
              <a:t>COUNT2	EQU	100</a:t>
            </a:r>
          </a:p>
          <a:p>
            <a:r>
              <a:rPr lang="en-US" dirty="0" smtClean="0"/>
              <a:t>COUNT3	EQU	10</a:t>
            </a:r>
          </a:p>
          <a:p>
            <a:r>
              <a:rPr lang="en-US" dirty="0"/>
              <a:t>	</a:t>
            </a:r>
            <a:r>
              <a:rPr lang="en-US" dirty="0" smtClean="0"/>
              <a:t>MOVB	#$FF,DDRB	; MAKES PORTB AN OUTPUT</a:t>
            </a:r>
          </a:p>
          <a:p>
            <a:r>
              <a:rPr lang="en-US" dirty="0"/>
              <a:t>	</a:t>
            </a:r>
            <a:r>
              <a:rPr lang="en-US" dirty="0" smtClean="0"/>
              <a:t>MOVB	#$FF,PORTB	; LOADS 55 H INTO PORTB</a:t>
            </a:r>
          </a:p>
          <a:p>
            <a:r>
              <a:rPr lang="en-US" dirty="0"/>
              <a:t>	</a:t>
            </a:r>
            <a:r>
              <a:rPr lang="en-US" dirty="0" smtClean="0"/>
              <a:t>MOVB	#COUNT3,R3	; LOADS 10 D INTO LOC $1203</a:t>
            </a:r>
          </a:p>
          <a:p>
            <a:r>
              <a:rPr lang="en-US" dirty="0" smtClean="0"/>
              <a:t>LOOP3	MOVB	#COUNT2,R2	; LOADS 100 D INTO LOC $1202</a:t>
            </a:r>
          </a:p>
          <a:p>
            <a:r>
              <a:rPr lang="en-US" dirty="0" smtClean="0"/>
              <a:t>LOOP2	MOVB	#COUNT1,R1	; LOADS 100 D INTO LOC $1201</a:t>
            </a:r>
          </a:p>
          <a:p>
            <a:r>
              <a:rPr lang="en-US" dirty="0" smtClean="0"/>
              <a:t>LOOP1	COM	PORTB		; COMPLEMENT PORTB</a:t>
            </a:r>
          </a:p>
          <a:p>
            <a:r>
              <a:rPr lang="en-US" dirty="0"/>
              <a:t>	</a:t>
            </a:r>
            <a:r>
              <a:rPr lang="en-US" dirty="0" smtClean="0"/>
              <a:t>DEC	R1		; DECREMENTS FIRST COUNTER</a:t>
            </a:r>
          </a:p>
          <a:p>
            <a:r>
              <a:rPr lang="en-US" dirty="0"/>
              <a:t>	</a:t>
            </a:r>
            <a:r>
              <a:rPr lang="en-US" dirty="0" smtClean="0"/>
              <a:t>BNE	LOOP1		; LOOPS 100 TIMES</a:t>
            </a:r>
          </a:p>
          <a:p>
            <a:r>
              <a:rPr lang="en-US" dirty="0"/>
              <a:t>	</a:t>
            </a:r>
            <a:r>
              <a:rPr lang="en-US" dirty="0" smtClean="0"/>
              <a:t>DEC	R2		; DECREMENT SECOND COUNTER</a:t>
            </a:r>
          </a:p>
          <a:p>
            <a:r>
              <a:rPr lang="en-US" dirty="0"/>
              <a:t>	</a:t>
            </a:r>
            <a:r>
              <a:rPr lang="en-US" dirty="0" smtClean="0"/>
              <a:t>BNE	LOOP2		; LOOPS 100 TIMES</a:t>
            </a:r>
          </a:p>
          <a:p>
            <a:r>
              <a:rPr lang="en-US" dirty="0"/>
              <a:t>	</a:t>
            </a:r>
            <a:r>
              <a:rPr lang="en-US" dirty="0" smtClean="0"/>
              <a:t>DEC	R3		; DECREMENT THIRD COUNTER</a:t>
            </a:r>
          </a:p>
          <a:p>
            <a:r>
              <a:rPr lang="en-US" dirty="0"/>
              <a:t>	</a:t>
            </a:r>
            <a:r>
              <a:rPr lang="en-US" dirty="0" smtClean="0"/>
              <a:t>BNE	LOOP3		; LOOPS 10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Conditional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03357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C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C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Z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Z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N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IFN</a:t>
                      </a:r>
                      <a:r>
                        <a:rPr lang="en-US" baseline="0" dirty="0" smtClean="0"/>
                        <a:t>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V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V 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1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90034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 Example program to determine if a particular address contains a value of zero, and if so write</a:t>
            </a:r>
          </a:p>
          <a:p>
            <a:r>
              <a:rPr lang="en-US" dirty="0" smtClean="0"/>
              <a:t>; a known value into it</a:t>
            </a:r>
          </a:p>
          <a:p>
            <a:r>
              <a:rPr lang="en-US" dirty="0" smtClean="0"/>
              <a:t>MYLOC	EQU	$830	; OUR PARTICULAR ADDRESS</a:t>
            </a:r>
          </a:p>
          <a:p>
            <a:r>
              <a:rPr lang="en-US" dirty="0"/>
              <a:t>	</a:t>
            </a:r>
            <a:r>
              <a:rPr lang="en-US" dirty="0" smtClean="0"/>
              <a:t>LDAA	MYLOC	; LOAD THE VALUE AT $830 INTO ACCUMULATOR</a:t>
            </a:r>
          </a:p>
          <a:p>
            <a:r>
              <a:rPr lang="en-US" dirty="0"/>
              <a:t>	</a:t>
            </a:r>
            <a:r>
              <a:rPr lang="en-US" dirty="0" smtClean="0"/>
              <a:t>BNE	NEXT	; BRANCH TO NEXT IF A NE 0</a:t>
            </a:r>
          </a:p>
          <a:p>
            <a:r>
              <a:rPr lang="en-US" dirty="0"/>
              <a:t>	</a:t>
            </a:r>
            <a:r>
              <a:rPr lang="en-US" dirty="0" smtClean="0"/>
              <a:t>LDAA	#$55	; LOAD 55 H IF A IS ZERO</a:t>
            </a:r>
          </a:p>
          <a:p>
            <a:r>
              <a:rPr lang="en-US" dirty="0"/>
              <a:t>	</a:t>
            </a:r>
            <a:r>
              <a:rPr lang="en-US" dirty="0" smtClean="0"/>
              <a:t>STAA	MYLOC	; PUTS 55 H INTO LOCATION $830</a:t>
            </a:r>
          </a:p>
          <a:p>
            <a:r>
              <a:rPr lang="en-US" dirty="0" smtClean="0"/>
              <a:t>NEXT	……		; OTHER CODE SEGMENT</a:t>
            </a:r>
          </a:p>
          <a:p>
            <a:r>
              <a:rPr lang="en-US" dirty="0"/>
              <a:t>	</a:t>
            </a:r>
            <a:r>
              <a:rPr lang="en-US" dirty="0" smtClean="0"/>
              <a:t>		; THIS IS A WAY TO BRANCH OVER A FOLLOWING CODE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2714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 program to find the sum of 3 values and place the sum in two locations, low and high</a:t>
            </a:r>
          </a:p>
          <a:p>
            <a:r>
              <a:rPr lang="en-US" dirty="0" smtClean="0"/>
              <a:t>; byte, big endian convention</a:t>
            </a:r>
            <a:endParaRPr lang="en-US" dirty="0"/>
          </a:p>
          <a:p>
            <a:r>
              <a:rPr lang="en-US" dirty="0" smtClean="0"/>
              <a:t>LBYTE	EQU	$807</a:t>
            </a:r>
          </a:p>
          <a:p>
            <a:r>
              <a:rPr lang="en-US" dirty="0" smtClean="0"/>
              <a:t>HBYTE	EQU	$806</a:t>
            </a:r>
          </a:p>
          <a:p>
            <a:r>
              <a:rPr lang="en-US" dirty="0"/>
              <a:t>	</a:t>
            </a:r>
            <a:r>
              <a:rPr lang="en-US" dirty="0" smtClean="0"/>
              <a:t>CLRA			; JUST GOOD PRACTICE</a:t>
            </a:r>
          </a:p>
          <a:p>
            <a:r>
              <a:rPr lang="en-US" dirty="0"/>
              <a:t>	</a:t>
            </a:r>
            <a:r>
              <a:rPr lang="en-US" dirty="0" smtClean="0"/>
              <a:t>STAA	HBYTE		; HIGH BYTE = 0</a:t>
            </a:r>
          </a:p>
          <a:p>
            <a:r>
              <a:rPr lang="en-US" dirty="0"/>
              <a:t>	</a:t>
            </a:r>
            <a:r>
              <a:rPr lang="en-US" dirty="0" smtClean="0"/>
              <a:t>ADDA	#$79		; ADD FIRST NUMBER</a:t>
            </a:r>
          </a:p>
          <a:p>
            <a:r>
              <a:rPr lang="en-US" dirty="0"/>
              <a:t>	</a:t>
            </a:r>
            <a:r>
              <a:rPr lang="en-US" dirty="0" smtClean="0"/>
              <a:t>BCC	N1		; BRANCH IF C = 0</a:t>
            </a:r>
          </a:p>
          <a:p>
            <a:r>
              <a:rPr lang="en-US" dirty="0"/>
              <a:t>	</a:t>
            </a:r>
            <a:r>
              <a:rPr lang="en-US" dirty="0" smtClean="0"/>
              <a:t>INC	HBYTE		; WE ARE HERE BECAUSE C NE 0</a:t>
            </a:r>
          </a:p>
          <a:p>
            <a:r>
              <a:rPr lang="en-US" dirty="0" smtClean="0"/>
              <a:t>N1	ADDA	#$F5		; $79 + $F5 = 16E AND  C BIT BECOMES 1</a:t>
            </a:r>
          </a:p>
          <a:p>
            <a:r>
              <a:rPr lang="en-US" dirty="0" smtClean="0"/>
              <a:t>	BCC	N2		; BRANCH IF C = 0</a:t>
            </a:r>
          </a:p>
          <a:p>
            <a:r>
              <a:rPr lang="en-US" dirty="0"/>
              <a:t>	</a:t>
            </a:r>
            <a:r>
              <a:rPr lang="en-US" dirty="0" smtClean="0"/>
              <a:t>INC	HBYTE		; WE ARE HERE BECAUSE C IS NE 0</a:t>
            </a:r>
          </a:p>
          <a:p>
            <a:r>
              <a:rPr lang="en-US" dirty="0" smtClean="0"/>
              <a:t>N2	ADDA	#$E2		; 16E + E2 = 250</a:t>
            </a:r>
            <a:endParaRPr lang="en-US" dirty="0"/>
          </a:p>
          <a:p>
            <a:r>
              <a:rPr lang="en-US" dirty="0" smtClean="0"/>
              <a:t>	BCC	OVER		; BRANCH IF C = 0</a:t>
            </a:r>
          </a:p>
          <a:p>
            <a:r>
              <a:rPr lang="en-US" dirty="0"/>
              <a:t>	</a:t>
            </a:r>
            <a:r>
              <a:rPr lang="en-US" dirty="0" smtClean="0"/>
              <a:t>INC	HBYTE		; WE ARE HERE IF C NE 0</a:t>
            </a:r>
          </a:p>
          <a:p>
            <a:r>
              <a:rPr lang="en-US" dirty="0" smtClean="0"/>
              <a:t>OVER	STAA	LBYTE		; LBYTE IS $50 AND HBYTE IS $2</a:t>
            </a:r>
          </a:p>
        </p:txBody>
      </p:sp>
    </p:spTree>
    <p:extLst>
      <p:ext uri="{BB962C8B-B14F-4D97-AF65-F5344CB8AC3E}">
        <p14:creationId xmlns:p14="http://schemas.microsoft.com/office/powerpoint/2010/main" val="26360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Conditional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Target must be within 128 bytes of the contents of PC</a:t>
            </a:r>
          </a:p>
          <a:p>
            <a:r>
              <a:rPr lang="en-US" dirty="0" smtClean="0"/>
              <a:t>These are 2 byte instructions</a:t>
            </a:r>
          </a:p>
          <a:p>
            <a:r>
              <a:rPr lang="en-US" dirty="0" smtClean="0"/>
              <a:t>First byte is opcode</a:t>
            </a:r>
          </a:p>
          <a:p>
            <a:r>
              <a:rPr lang="en-US" dirty="0" smtClean="0"/>
              <a:t>Second byte is relative address to PC</a:t>
            </a:r>
          </a:p>
          <a:p>
            <a:r>
              <a:rPr lang="en-US" dirty="0" smtClean="0"/>
              <a:t>Value of second byte may be between -127 and +128</a:t>
            </a:r>
          </a:p>
          <a:p>
            <a:r>
              <a:rPr lang="en-US" dirty="0" smtClean="0"/>
              <a:t>Jump forward on positive, backwards on negative</a:t>
            </a:r>
          </a:p>
          <a:p>
            <a:r>
              <a:rPr lang="en-US" dirty="0" smtClean="0"/>
              <a:t>Target address is sum of second byte and PC of next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Verifying Jump Forward </a:t>
            </a:r>
            <a:r>
              <a:rPr lang="en-US" dirty="0"/>
              <a:t>A</a:t>
            </a:r>
            <a:r>
              <a:rPr lang="en-US" dirty="0" smtClean="0"/>
              <a:t>ddress Using </a:t>
            </a:r>
            <a:r>
              <a:rPr lang="en-US" dirty="0"/>
              <a:t>L</a:t>
            </a:r>
            <a:r>
              <a:rPr lang="en-US" dirty="0" smtClean="0"/>
              <a:t>ist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50" y="1600200"/>
            <a:ext cx="5440299" cy="4525963"/>
          </a:xfrm>
        </p:spPr>
      </p:pic>
    </p:spTree>
    <p:extLst>
      <p:ext uri="{BB962C8B-B14F-4D97-AF65-F5344CB8AC3E}">
        <p14:creationId xmlns:p14="http://schemas.microsoft.com/office/powerpoint/2010/main" val="42556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Conditional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must be within 32K bytes of PC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4564"/>
              </p:ext>
            </p:extLst>
          </p:nvPr>
        </p:nvGraphicFramePr>
        <p:xfrm>
          <a:off x="990600" y="2362200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</a:t>
                      </a:r>
                      <a:r>
                        <a:rPr lang="en-US" baseline="0" dirty="0" smtClean="0"/>
                        <a:t> if C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 if C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 if Z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</a:t>
                      </a:r>
                      <a:r>
                        <a:rPr lang="en-US" baseline="0" dirty="0" smtClean="0"/>
                        <a:t> if Z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 if</a:t>
                      </a:r>
                      <a:r>
                        <a:rPr lang="en-US" baseline="0" dirty="0" smtClean="0"/>
                        <a:t> N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</a:t>
                      </a:r>
                      <a:r>
                        <a:rPr lang="en-US" baseline="0" dirty="0" smtClean="0"/>
                        <a:t> if N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 if V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Branch if V 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Upon Completion, students will be able to:</a:t>
            </a:r>
          </a:p>
          <a:p>
            <a:pPr lvl="1"/>
            <a:r>
              <a:rPr lang="en-US" dirty="0" smtClean="0"/>
              <a:t>Code HCS12 Assembly Language instructions to create loops</a:t>
            </a:r>
          </a:p>
          <a:p>
            <a:pPr lvl="1"/>
            <a:r>
              <a:rPr lang="en-US" dirty="0" smtClean="0"/>
              <a:t>Code HCS12 Assembly Language conditional branch instructions</a:t>
            </a:r>
          </a:p>
          <a:p>
            <a:pPr lvl="1"/>
            <a:r>
              <a:rPr lang="en-US" dirty="0" smtClean="0"/>
              <a:t>Explain conditions that determine each conditional branch instruction</a:t>
            </a:r>
          </a:p>
          <a:p>
            <a:pPr lvl="1"/>
            <a:r>
              <a:rPr lang="en-US" dirty="0" smtClean="0"/>
              <a:t>Code instructions for unconditional jumps</a:t>
            </a:r>
          </a:p>
          <a:p>
            <a:pPr lvl="1"/>
            <a:r>
              <a:rPr lang="en-US" dirty="0" smtClean="0"/>
              <a:t>Calculate target addresses for conditional branch instructions</a:t>
            </a:r>
          </a:p>
          <a:p>
            <a:pPr lvl="1"/>
            <a:r>
              <a:rPr lang="en-US" dirty="0" smtClean="0"/>
              <a:t>Code HCS12 subroutines</a:t>
            </a:r>
          </a:p>
          <a:p>
            <a:pPr lvl="1"/>
            <a:r>
              <a:rPr lang="en-US" dirty="0" smtClean="0"/>
              <a:t>Describe the use of stack calling subroutines</a:t>
            </a:r>
          </a:p>
          <a:p>
            <a:pPr lvl="1"/>
            <a:r>
              <a:rPr lang="en-US" dirty="0" smtClean="0"/>
              <a:t>Discuss pipelining and instruction queue in the HCS12</a:t>
            </a:r>
          </a:p>
          <a:p>
            <a:pPr lvl="1"/>
            <a:r>
              <a:rPr lang="en-US" dirty="0" smtClean="0"/>
              <a:t>Discuss relative and indexed addressing modes</a:t>
            </a:r>
          </a:p>
          <a:p>
            <a:pPr lvl="1"/>
            <a:r>
              <a:rPr lang="en-US" dirty="0" smtClean="0"/>
              <a:t>Write a loop program using indexed addressing modes.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4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38" y="1723787"/>
            <a:ext cx="554432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Branch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 commands</a:t>
            </a:r>
          </a:p>
          <a:p>
            <a:pPr lvl="1"/>
            <a:r>
              <a:rPr lang="en-US" dirty="0" smtClean="0"/>
              <a:t>JMP – Jump</a:t>
            </a:r>
          </a:p>
          <a:p>
            <a:pPr lvl="2"/>
            <a:r>
              <a:rPr lang="en-US" dirty="0" smtClean="0"/>
              <a:t>3 byte instruction</a:t>
            </a:r>
          </a:p>
          <a:p>
            <a:pPr lvl="2"/>
            <a:r>
              <a:rPr lang="en-US" dirty="0" smtClean="0"/>
              <a:t>First byte is opcode</a:t>
            </a:r>
          </a:p>
          <a:p>
            <a:pPr lvl="2"/>
            <a:r>
              <a:rPr lang="en-US" dirty="0" smtClean="0"/>
              <a:t>Second and third bytes are address</a:t>
            </a:r>
          </a:p>
          <a:p>
            <a:pPr lvl="2"/>
            <a:r>
              <a:rPr lang="en-US" dirty="0" smtClean="0"/>
              <a:t>Address range is 0000 FFFF H</a:t>
            </a:r>
          </a:p>
          <a:p>
            <a:pPr lvl="1"/>
            <a:r>
              <a:rPr lang="en-US" dirty="0" smtClean="0"/>
              <a:t>BRA – Branch</a:t>
            </a:r>
          </a:p>
          <a:p>
            <a:pPr lvl="2"/>
            <a:r>
              <a:rPr lang="en-US" dirty="0" smtClean="0"/>
              <a:t>Two byte instruction</a:t>
            </a:r>
          </a:p>
          <a:p>
            <a:pPr lvl="2"/>
            <a:r>
              <a:rPr lang="en-US" dirty="0" smtClean="0"/>
              <a:t>First byte is opcode</a:t>
            </a:r>
          </a:p>
          <a:p>
            <a:pPr lvl="2"/>
            <a:r>
              <a:rPr lang="en-US" dirty="0" smtClean="0"/>
              <a:t>Second byte is address</a:t>
            </a:r>
          </a:p>
          <a:p>
            <a:pPr lvl="2"/>
            <a:r>
              <a:rPr lang="en-US" dirty="0" smtClean="0"/>
              <a:t>Address range is -128 to +127 bytes from PC of next instruction</a:t>
            </a:r>
          </a:p>
          <a:p>
            <a:pPr lvl="2"/>
            <a:r>
              <a:rPr lang="en-US" dirty="0" smtClean="0"/>
              <a:t>Takes less ROM space than JMP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Using the $ 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	</a:t>
            </a:r>
            <a:r>
              <a:rPr lang="en-US" dirty="0" smtClean="0"/>
              <a:t>JMP	HERE ; EQUIVALENT TO </a:t>
            </a:r>
          </a:p>
          <a:p>
            <a:pPr marL="457200" lvl="1" indent="0">
              <a:buNone/>
            </a:pPr>
            <a:r>
              <a:rPr lang="en-US" dirty="0" smtClean="0"/>
              <a:t>		JMP	$</a:t>
            </a:r>
          </a:p>
          <a:p>
            <a:pPr marL="457200" lvl="1" indent="0">
              <a:buNone/>
            </a:pPr>
            <a:r>
              <a:rPr lang="en-US" dirty="0" smtClean="0"/>
              <a:t>; AND</a:t>
            </a:r>
          </a:p>
          <a:p>
            <a:pPr marL="0" indent="0">
              <a:buNone/>
            </a:pPr>
            <a:r>
              <a:rPr lang="en-US" dirty="0" smtClean="0"/>
              <a:t>HERE	BRA	HERE	; EQUIVALENT TO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BRA	$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 Branch Instructions and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Looping in HCS12</a:t>
            </a:r>
          </a:p>
          <a:p>
            <a:pPr lvl="1"/>
            <a:r>
              <a:rPr lang="en-US" dirty="0" smtClean="0"/>
              <a:t>Repeating an operation or sequence of operations a certain number of times</a:t>
            </a:r>
          </a:p>
          <a:p>
            <a:pPr lvl="1"/>
            <a:r>
              <a:rPr lang="en-US" dirty="0" smtClean="0"/>
              <a:t>We could do it like this..</a:t>
            </a:r>
          </a:p>
          <a:p>
            <a:pPr marL="457200" lvl="1" indent="0">
              <a:buNone/>
            </a:pPr>
            <a:r>
              <a:rPr lang="en-US" sz="1800" dirty="0" smtClean="0"/>
              <a:t>CLRA		; A = 0</a:t>
            </a:r>
          </a:p>
          <a:p>
            <a:pPr marL="457200" lvl="1" indent="0">
              <a:buNone/>
            </a:pPr>
            <a:r>
              <a:rPr lang="en-US" sz="1800" dirty="0" smtClean="0"/>
              <a:t>ADDA	#3	; A = 3</a:t>
            </a:r>
          </a:p>
          <a:p>
            <a:pPr marL="457200" lvl="1" indent="0">
              <a:buNone/>
            </a:pPr>
            <a:r>
              <a:rPr lang="en-US" sz="1800" dirty="0" smtClean="0"/>
              <a:t>ADDA	#3	; A = 6</a:t>
            </a:r>
          </a:p>
          <a:p>
            <a:pPr marL="457200" lvl="1" indent="0">
              <a:buNone/>
            </a:pPr>
            <a:r>
              <a:rPr lang="en-US" sz="1800" dirty="0" smtClean="0"/>
              <a:t>ADDA	#3	; A = 9</a:t>
            </a:r>
          </a:p>
          <a:p>
            <a:pPr marL="457200" lvl="1" indent="0">
              <a:buNone/>
            </a:pPr>
            <a:r>
              <a:rPr lang="en-US" sz="1800" dirty="0" smtClean="0"/>
              <a:t>ADDA	#3	; A = 0C H</a:t>
            </a:r>
          </a:p>
          <a:p>
            <a:pPr marL="457200" lvl="1" indent="0">
              <a:buNone/>
            </a:pPr>
            <a:r>
              <a:rPr lang="en-US" sz="1800" dirty="0" smtClean="0"/>
              <a:t>ADDA	#3	; A = 0F H</a:t>
            </a:r>
          </a:p>
          <a:p>
            <a:pPr lvl="1"/>
            <a:r>
              <a:rPr lang="en-US" dirty="0" smtClean="0"/>
              <a:t>Of course this is like swatting flies with a sledge hammer</a:t>
            </a:r>
          </a:p>
        </p:txBody>
      </p:sp>
    </p:spTree>
    <p:extLst>
      <p:ext uri="{BB962C8B-B14F-4D97-AF65-F5344CB8AC3E}">
        <p14:creationId xmlns:p14="http://schemas.microsoft.com/office/powerpoint/2010/main" val="50686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instruction BNE for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BNE stands for Branch if Not equal to 0</a:t>
            </a:r>
          </a:p>
          <a:p>
            <a:r>
              <a:rPr lang="en-US" dirty="0" smtClean="0"/>
              <a:t>For example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LDAB #250	; LOAD COUNTER VALUE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BACK	……………..		; START OF LOOP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……………..		; BODY OF LOOP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	DECB		;DECREMENT B,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BNE BACK	; BRANCH TO BACK IF B = 0 AND Z OF CCR =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; ELSE CONTINUE</a:t>
            </a:r>
          </a:p>
        </p:txBody>
      </p:sp>
    </p:spTree>
    <p:extLst>
      <p:ext uri="{BB962C8B-B14F-4D97-AF65-F5344CB8AC3E}">
        <p14:creationId xmlns:p14="http://schemas.microsoft.com/office/powerpoint/2010/main" val="11011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BNE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This program adds value 3 decimal to Register A 10 times</a:t>
            </a:r>
          </a:p>
          <a:p>
            <a:pPr marL="0" indent="0">
              <a:buNone/>
            </a:pPr>
            <a:r>
              <a:rPr lang="en-US" sz="1800" dirty="0" smtClean="0"/>
              <a:t>COUNT EQU 10		; 10 IS MAX VALUE OF COUNTER</a:t>
            </a:r>
          </a:p>
          <a:p>
            <a:pPr marL="0" indent="0">
              <a:buNone/>
            </a:pPr>
            <a:r>
              <a:rPr lang="en-US" sz="1800" dirty="0" smtClean="0"/>
              <a:t>	LDAB	#COUNT	; LOAD COUNT INTO B</a:t>
            </a:r>
          </a:p>
          <a:p>
            <a:pPr marL="0" indent="0">
              <a:buNone/>
            </a:pPr>
            <a:r>
              <a:rPr lang="en-US" sz="1800" dirty="0" smtClean="0"/>
              <a:t>	CLRA		; A = 0</a:t>
            </a:r>
          </a:p>
          <a:p>
            <a:pPr marL="0" indent="0">
              <a:buNone/>
            </a:pPr>
            <a:r>
              <a:rPr lang="en-US" sz="1800" dirty="0" smtClean="0"/>
              <a:t>AGAIN	ADDA #3		; Start of loop adding 3 decimal each time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DECB		; Decrement 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	; Repeat until counter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 $200	; STORE SUM INTO LOCATION 200 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48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Previous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982400"/>
            <a:ext cx="26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3 TO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29718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DECREMENT COUNTER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3600450" y="3886200"/>
            <a:ext cx="1409700" cy="1447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91000" y="4082534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4200" y="444223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1"/>
          </p:cNvCxnSpPr>
          <p:nvPr/>
        </p:nvCxnSpPr>
        <p:spPr>
          <a:xfrm flipH="1">
            <a:off x="2286000" y="4626900"/>
            <a:ext cx="838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86000" y="2363400"/>
            <a:ext cx="0" cy="2263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1"/>
          </p:cNvCxnSpPr>
          <p:nvPr/>
        </p:nvCxnSpPr>
        <p:spPr>
          <a:xfrm>
            <a:off x="2286000" y="2363400"/>
            <a:ext cx="6858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5" idx="0"/>
          </p:cNvCxnSpPr>
          <p:nvPr/>
        </p:nvCxnSpPr>
        <p:spPr>
          <a:xfrm>
            <a:off x="4305300" y="2744400"/>
            <a:ext cx="0" cy="227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25" idx="0"/>
          </p:cNvCxnSpPr>
          <p:nvPr/>
        </p:nvCxnSpPr>
        <p:spPr>
          <a:xfrm>
            <a:off x="4305300" y="3581400"/>
            <a:ext cx="0" cy="304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77600" y="53340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flipH="1">
            <a:off x="4333920" y="5703332"/>
            <a:ext cx="1" cy="3164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00450" y="6019800"/>
            <a:ext cx="15811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Ram for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Example Program to add 3 to register A 15 times, using a RAM location to hold the counter and storing the result in RAM location $1250</a:t>
            </a:r>
          </a:p>
          <a:p>
            <a:pPr marL="0" indent="0">
              <a:buNone/>
            </a:pPr>
            <a:r>
              <a:rPr lang="en-US" sz="1800" dirty="0" smtClean="0"/>
              <a:t>;THIS PROGRAM ADDS VALUE 3 D TO A 15 TIMES</a:t>
            </a:r>
          </a:p>
          <a:p>
            <a:pPr marL="0" indent="0">
              <a:buNone/>
            </a:pPr>
            <a:r>
              <a:rPr lang="en-US" sz="1800" dirty="0" smtClean="0"/>
              <a:t>COUNT	EQU	$1225	; USE LOC 1225 H FOR COUNTER</a:t>
            </a:r>
          </a:p>
          <a:p>
            <a:pPr marL="0" indent="0">
              <a:buNone/>
            </a:pPr>
            <a:r>
              <a:rPr lang="en-US" sz="1800" dirty="0" smtClean="0"/>
              <a:t>MYRAM	EQU	$1250	; USE LOC 1250 H FOR RESULT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#15	; LOAD 15 D INTO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; LOAD THE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CLRA		; A = 0</a:t>
            </a:r>
          </a:p>
          <a:p>
            <a:pPr marL="0" indent="0">
              <a:buNone/>
            </a:pPr>
            <a:r>
              <a:rPr lang="en-US" sz="1800" dirty="0" smtClean="0"/>
              <a:t>AGAIN	ADDA	#3	; ADD 3 D TO A, START OF LOOP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AGAIN	; REPEAT UNTIL COUNT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MYRAM	; STORE RESULT 2D</a:t>
            </a:r>
          </a:p>
        </p:txBody>
      </p:sp>
    </p:spTree>
    <p:extLst>
      <p:ext uri="{BB962C8B-B14F-4D97-AF65-F5344CB8AC3E}">
        <p14:creationId xmlns:p14="http://schemas.microsoft.com/office/powerpoint/2010/main" val="30460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168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Counter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9264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Into </a:t>
            </a:r>
            <a:r>
              <a:rPr lang="en-US" dirty="0" err="1" smtClean="0"/>
              <a:t>loc</a:t>
            </a:r>
            <a:r>
              <a:rPr lang="en-US" dirty="0" smtClean="0"/>
              <a:t> $1225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1612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24504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value to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2124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 Counter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629024" y="3986234"/>
            <a:ext cx="165735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= 0?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2087" y="512400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366034"/>
            <a:ext cx="5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62700" y="5949000"/>
            <a:ext cx="15951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Sum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457700" y="6216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>
          <a:xfrm>
            <a:off x="4457700" y="12312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4457700" y="19932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4457700" y="27552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4457699" y="3517200"/>
            <a:ext cx="1" cy="4690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1"/>
          </p:cNvCxnSpPr>
          <p:nvPr/>
        </p:nvCxnSpPr>
        <p:spPr>
          <a:xfrm flipH="1">
            <a:off x="2895600" y="45507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95600" y="2221800"/>
            <a:ext cx="0" cy="2335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95600" y="2221800"/>
            <a:ext cx="152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>
            <a:off x="4457700" y="5493332"/>
            <a:ext cx="2550" cy="45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Count is an 8 bit register:</a:t>
            </a:r>
          </a:p>
          <a:p>
            <a:pPr lvl="1"/>
            <a:r>
              <a:rPr lang="en-US" dirty="0" smtClean="0"/>
              <a:t>Maximum of 255 times or FF loops </a:t>
            </a:r>
          </a:p>
          <a:p>
            <a:pPr lvl="1"/>
            <a:r>
              <a:rPr lang="en-US" dirty="0" smtClean="0"/>
              <a:t>One way to overcome this is a nested loop</a:t>
            </a:r>
          </a:p>
          <a:p>
            <a:pPr lvl="1"/>
            <a:r>
              <a:rPr lang="en-US" dirty="0" smtClean="0"/>
              <a:t>Note the next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8478</TotalTime>
  <Words>656</Words>
  <Application>Microsoft Office PowerPoint</Application>
  <PresentationFormat>On-screen Show (4:3)</PresentationFormat>
  <Paragraphs>248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Chapter 3</vt:lpstr>
      <vt:lpstr>Objectives</vt:lpstr>
      <vt:lpstr>3.1 Branch Instructions and Looping</vt:lpstr>
      <vt:lpstr>Using instruction BNE for Looping</vt:lpstr>
      <vt:lpstr>Example using BNE</vt:lpstr>
      <vt:lpstr>Flow Chart of Previous Example</vt:lpstr>
      <vt:lpstr>Using Ram for Counters</vt:lpstr>
      <vt:lpstr>PowerPoint Presentation</vt:lpstr>
      <vt:lpstr>Limitation of previous example</vt:lpstr>
      <vt:lpstr>PowerPoint Presentation</vt:lpstr>
      <vt:lpstr>PowerPoint Presentation</vt:lpstr>
      <vt:lpstr>PowerPoint Presentation</vt:lpstr>
      <vt:lpstr>PowerPoint Presentation</vt:lpstr>
      <vt:lpstr>Other Conditional Jumps</vt:lpstr>
      <vt:lpstr>PowerPoint Presentation</vt:lpstr>
      <vt:lpstr>PowerPoint Presentation</vt:lpstr>
      <vt:lpstr>Short Conditional Branches</vt:lpstr>
      <vt:lpstr>Verifying Jump Forward Address Using List File</vt:lpstr>
      <vt:lpstr>Long Conditional Branches</vt:lpstr>
      <vt:lpstr>PowerPoint Presentation</vt:lpstr>
      <vt:lpstr>Unconditional Branch Instruction</vt:lpstr>
      <vt:lpstr>Branching Using the $ 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rgallowa</dc:creator>
  <cp:lastModifiedBy>rgallowa</cp:lastModifiedBy>
  <cp:revision>44</cp:revision>
  <dcterms:created xsi:type="dcterms:W3CDTF">2016-09-27T20:33:19Z</dcterms:created>
  <dcterms:modified xsi:type="dcterms:W3CDTF">2016-10-03T17:51:25Z</dcterms:modified>
</cp:coreProperties>
</file>