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7CE4-61BD-4409-93A2-96EAA7DB2E1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6C279-5EAE-453C-B075-34DB720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6C279-5EAE-453C-B075-34DB720B4A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2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1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8605-9475-4842-858C-6D3F2F41EDF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0668-0FF0-4A75-B12B-600E00BAD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2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JSR and CALL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7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List 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97" y="1600200"/>
            <a:ext cx="4026206" cy="4525963"/>
          </a:xfrm>
        </p:spPr>
      </p:pic>
    </p:spTree>
    <p:extLst>
      <p:ext uri="{BB962C8B-B14F-4D97-AF65-F5344CB8AC3E}">
        <p14:creationId xmlns:p14="http://schemas.microsoft.com/office/powerpoint/2010/main" val="15326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chip ROM on HCS12 can exceed 512 Kbyte</a:t>
            </a:r>
          </a:p>
          <a:p>
            <a:pPr lvl="1"/>
            <a:r>
              <a:rPr lang="en-US" dirty="0" smtClean="0"/>
              <a:t>Use of CALL will allow access out of 64 KB space</a:t>
            </a:r>
          </a:p>
          <a:p>
            <a:pPr lvl="1"/>
            <a:r>
              <a:rPr lang="en-US" dirty="0" smtClean="0"/>
              <a:t>Accessing Flash ROM outside of 64 KB address range requires use of PPAGE register</a:t>
            </a:r>
          </a:p>
          <a:p>
            <a:pPr lvl="1"/>
            <a:r>
              <a:rPr lang="en-US" dirty="0" smtClean="0"/>
              <a:t>Call is a 4 Byte Instruction</a:t>
            </a:r>
          </a:p>
          <a:p>
            <a:pPr lvl="1"/>
            <a:r>
              <a:rPr lang="en-US" dirty="0" smtClean="0"/>
              <a:t>Target address of subroutine may be within 512 Kbytes of CALL</a:t>
            </a:r>
          </a:p>
          <a:p>
            <a:pPr lvl="1"/>
            <a:r>
              <a:rPr lang="en-US" dirty="0" smtClean="0"/>
              <a:t>One byte of command is for PPAGE value</a:t>
            </a:r>
          </a:p>
          <a:p>
            <a:pPr lvl="1"/>
            <a:r>
              <a:rPr lang="en-US" dirty="0" smtClean="0"/>
              <a:t>Call uses 3 bytes of stack</a:t>
            </a:r>
          </a:p>
          <a:p>
            <a:pPr lvl="1"/>
            <a:r>
              <a:rPr lang="en-US" dirty="0" smtClean="0"/>
              <a:t>Use RTC to return from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8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Many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Main Program Calling Subroutines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INCLUDE ‘mc9s12dp512.inc’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$8000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LDS	#$4000		; Initialize Stack Pointer</a:t>
            </a:r>
          </a:p>
          <a:p>
            <a:pPr marL="0" indent="0">
              <a:buNone/>
            </a:pPr>
            <a:r>
              <a:rPr lang="en-US" sz="1800" dirty="0" smtClean="0"/>
              <a:t>; Other Instructions may be here</a:t>
            </a:r>
          </a:p>
          <a:p>
            <a:pPr marL="0" indent="0">
              <a:buNone/>
            </a:pPr>
            <a:r>
              <a:rPr lang="en-US" sz="1800" dirty="0" smtClean="0"/>
              <a:t>MAIN	JSR	SUBR1</a:t>
            </a:r>
          </a:p>
          <a:p>
            <a:pPr marL="0" indent="0">
              <a:buNone/>
            </a:pPr>
            <a:r>
              <a:rPr lang="en-US" sz="1800" dirty="0" smtClean="0"/>
              <a:t>; Other Instructions may be here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SUBR2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SUBR3</a:t>
            </a:r>
          </a:p>
          <a:p>
            <a:pPr marL="0" indent="0">
              <a:buNone/>
            </a:pPr>
            <a:r>
              <a:rPr lang="en-US" sz="1800" dirty="0" smtClean="0"/>
              <a:t>HERE	BRA	HERE		; Stay here</a:t>
            </a:r>
          </a:p>
          <a:p>
            <a:pPr marL="0" indent="0">
              <a:buNone/>
            </a:pPr>
            <a:r>
              <a:rPr lang="en-US" sz="1800" dirty="0" smtClean="0"/>
              <a:t>; End of Main</a:t>
            </a:r>
          </a:p>
          <a:p>
            <a:pPr marL="0" indent="0">
              <a:buNone/>
            </a:pPr>
            <a:r>
              <a:rPr lang="en-US" sz="1800" dirty="0" smtClean="0"/>
              <a:t>SUBR1				; Some code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RTS</a:t>
            </a:r>
          </a:p>
          <a:p>
            <a:pPr marL="0" indent="0">
              <a:buNone/>
            </a:pPr>
            <a:r>
              <a:rPr lang="en-US" sz="1800" dirty="0" smtClean="0"/>
              <a:t>SUBR2				; Some code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RTS</a:t>
            </a:r>
          </a:p>
          <a:p>
            <a:pPr marL="0" indent="0">
              <a:buNone/>
            </a:pPr>
            <a:r>
              <a:rPr lang="en-US" sz="1800" dirty="0" smtClean="0"/>
              <a:t>SUBR3				; Some code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			;End of </a:t>
            </a:r>
            <a:r>
              <a:rPr lang="en-US" sz="1800" dirty="0" err="1" smtClean="0"/>
              <a:t>asm</a:t>
            </a:r>
            <a:r>
              <a:rPr lang="en-US" sz="1800" dirty="0" smtClean="0"/>
              <a:t> file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vs. JSR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your particular HCS12 is equipped with 32K on chip Flash ROM.</a:t>
            </a:r>
          </a:p>
          <a:p>
            <a:pPr lvl="1"/>
            <a:r>
              <a:rPr lang="en-US" dirty="0" smtClean="0"/>
              <a:t>Which command would you use?</a:t>
            </a:r>
          </a:p>
          <a:p>
            <a:pPr lvl="1"/>
            <a:r>
              <a:rPr lang="en-US" dirty="0" smtClean="0"/>
              <a:t>JSR is 3 byte instruction and saves ROM</a:t>
            </a:r>
          </a:p>
          <a:p>
            <a:pPr lvl="1"/>
            <a:r>
              <a:rPr lang="en-US" dirty="0" smtClean="0"/>
              <a:t>We do not need to use CALL because we will not go out of 64 KB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Calculation for HCS12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factors affect accuracy of delay</a:t>
            </a:r>
          </a:p>
          <a:p>
            <a:pPr lvl="1"/>
            <a:r>
              <a:rPr lang="en-US" dirty="0" smtClean="0"/>
              <a:t>Crystal Frequency</a:t>
            </a:r>
          </a:p>
          <a:p>
            <a:pPr lvl="2"/>
            <a:r>
              <a:rPr lang="en-US" dirty="0" smtClean="0"/>
              <a:t>Connected to XTAL AND EXTAL pins</a:t>
            </a:r>
          </a:p>
          <a:p>
            <a:pPr lvl="1"/>
            <a:r>
              <a:rPr lang="en-US" dirty="0" smtClean="0"/>
              <a:t>Internal Design of the HCS12</a:t>
            </a:r>
          </a:p>
          <a:p>
            <a:pPr lvl="2"/>
            <a:r>
              <a:rPr lang="en-US" dirty="0" smtClean="0"/>
              <a:t>Three ways to reduce number of clock cycles per instruction</a:t>
            </a:r>
          </a:p>
          <a:p>
            <a:pPr lvl="3"/>
            <a:r>
              <a:rPr lang="en-US" dirty="0" smtClean="0"/>
              <a:t>Harvard Architecture</a:t>
            </a:r>
          </a:p>
          <a:p>
            <a:pPr lvl="3"/>
            <a:r>
              <a:rPr lang="en-US" dirty="0" smtClean="0"/>
              <a:t>RISC Architecture</a:t>
            </a:r>
          </a:p>
          <a:p>
            <a:pPr lvl="3"/>
            <a:r>
              <a:rPr lang="en-US" dirty="0" smtClean="0"/>
              <a:t>Pipelining – Used extensively in HCS12 due to backward compatibility reasons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HCS12 Call Instruction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544168"/>
              </p:ext>
            </p:extLst>
          </p:nvPr>
        </p:nvGraphicFramePr>
        <p:xfrm>
          <a:off x="457200" y="1600200"/>
          <a:ext cx="8229600" cy="3845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to an</a:t>
                      </a:r>
                      <a:r>
                        <a:rPr lang="en-US" baseline="0" dirty="0" smtClean="0"/>
                        <a:t> address within 64 Kbytes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to an address within 256 Kbytes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from subroutine, used with JSR and BSR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an address beyond</a:t>
                      </a:r>
                      <a:r>
                        <a:rPr lang="en-US" baseline="0" dirty="0" smtClean="0"/>
                        <a:t> 64 Kbyte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from subroutine in expanded memory, used with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pipelining is to allow CPU to fetch and execute at the same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11" y="3352800"/>
            <a:ext cx="538237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Queue and Branch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Pipelining is widely used in today’s HCS12</a:t>
            </a:r>
          </a:p>
          <a:p>
            <a:pPr lvl="1"/>
            <a:r>
              <a:rPr lang="en-US" dirty="0" smtClean="0"/>
              <a:t>Relies on a buffer to hold pre-fetched instructions</a:t>
            </a:r>
          </a:p>
          <a:p>
            <a:pPr lvl="1"/>
            <a:r>
              <a:rPr lang="en-US" dirty="0" smtClean="0"/>
              <a:t>The buffer will be cleared on a branch or call instruction </a:t>
            </a:r>
          </a:p>
          <a:p>
            <a:pPr lvl="1"/>
            <a:r>
              <a:rPr lang="en-US" dirty="0" smtClean="0"/>
              <a:t>The CPU needs to the new instructions are fetched from the subroutine</a:t>
            </a:r>
          </a:p>
          <a:p>
            <a:pPr lvl="1"/>
            <a:r>
              <a:rPr lang="en-US" dirty="0" smtClean="0"/>
              <a:t>This is called a branch penalty</a:t>
            </a:r>
          </a:p>
          <a:p>
            <a:pPr lvl="1"/>
            <a:r>
              <a:rPr lang="en-US" dirty="0" smtClean="0"/>
              <a:t>Number of clock cycles in condition branch depends on status bit</a:t>
            </a:r>
          </a:p>
          <a:p>
            <a:pPr lvl="2"/>
            <a:r>
              <a:rPr lang="en-US" dirty="0" smtClean="0"/>
              <a:t>No branch, 1 clock cycle</a:t>
            </a:r>
          </a:p>
          <a:p>
            <a:pPr lvl="2"/>
            <a:r>
              <a:rPr lang="en-US" dirty="0" smtClean="0"/>
              <a:t>Branch, 3 clock cycles</a:t>
            </a:r>
          </a:p>
          <a:p>
            <a:pPr lvl="1"/>
            <a:r>
              <a:rPr lang="en-US" dirty="0" smtClean="0"/>
              <a:t>On another note, differing addressing modes may take different clock cycles for the same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ADDA Instruction </a:t>
            </a:r>
            <a:r>
              <a:rPr lang="en-US" dirty="0" smtClean="0"/>
              <a:t>Cycle Times in HCS12/9S12 Datasheet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54668"/>
              </p:ext>
            </p:extLst>
          </p:nvPr>
        </p:nvGraphicFramePr>
        <p:xfrm>
          <a:off x="1524000" y="1431493"/>
          <a:ext cx="4572000" cy="530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Addressing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Cycles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mtClean="0"/>
                        <a:t>Extended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 no 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 1 – 9 bit signed 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 2 – 16 bit </a:t>
                      </a:r>
                      <a:r>
                        <a:rPr lang="en-US" dirty="0" err="1" smtClean="0"/>
                        <a:t>singned</a:t>
                      </a:r>
                      <a:r>
                        <a:rPr lang="en-US" baseline="0" dirty="0" smtClean="0"/>
                        <a:t> 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 Indirect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fIfrPf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fIPrPf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9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free cycle CPU does not use bus</a:t>
            </a:r>
          </a:p>
          <a:p>
            <a:r>
              <a:rPr lang="en-US" dirty="0" smtClean="0"/>
              <a:t>r – read indirect pointer</a:t>
            </a:r>
          </a:p>
          <a:p>
            <a:r>
              <a:rPr lang="en-US" dirty="0" smtClean="0"/>
              <a:t>P – program word fetch, always an aligned word</a:t>
            </a:r>
          </a:p>
          <a:p>
            <a:r>
              <a:rPr lang="en-US" dirty="0" smtClean="0"/>
              <a:t>o – optional program word fetch</a:t>
            </a:r>
          </a:p>
          <a:p>
            <a:r>
              <a:rPr lang="en-US" dirty="0" smtClean="0"/>
              <a:t>l – read indirect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– Jump to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byte instruction</a:t>
            </a:r>
          </a:p>
          <a:p>
            <a:pPr lvl="1"/>
            <a:r>
              <a:rPr lang="en-US" dirty="0" smtClean="0"/>
              <a:t>First byte is opcode</a:t>
            </a:r>
          </a:p>
          <a:p>
            <a:pPr lvl="1"/>
            <a:r>
              <a:rPr lang="en-US" dirty="0" smtClean="0"/>
              <a:t>Bytes 2 and 3</a:t>
            </a:r>
          </a:p>
          <a:p>
            <a:pPr lvl="1"/>
            <a:r>
              <a:rPr lang="en-US" dirty="0" smtClean="0"/>
              <a:t>Address range is 0000 – FFFF H</a:t>
            </a:r>
          </a:p>
          <a:p>
            <a:pPr lvl="1"/>
            <a:r>
              <a:rPr lang="en-US" dirty="0" smtClean="0"/>
              <a:t>The address of instruction below jump is saved to stack</a:t>
            </a:r>
          </a:p>
          <a:p>
            <a:pPr lvl="1"/>
            <a:r>
              <a:rPr lang="en-US" dirty="0" smtClean="0"/>
              <a:t>Upon subroutine fetch, PC of next instruction saved to stack and control passes to subroutine</a:t>
            </a:r>
          </a:p>
          <a:p>
            <a:pPr lvl="1"/>
            <a:r>
              <a:rPr lang="en-US" dirty="0" smtClean="0"/>
              <a:t>RTS returns control to calling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8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estimate delay loop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Estimate the length of a delay loop for a crystal frequency of 5 MHz</a:t>
            </a:r>
          </a:p>
          <a:p>
            <a:pPr marL="0" indent="0">
              <a:buNone/>
            </a:pPr>
            <a:r>
              <a:rPr lang="en-US" sz="1800" dirty="0" smtClean="0"/>
              <a:t>MYREG	EQU #$1208		; USE LOCATION 1208 AS COUNTER</a:t>
            </a:r>
          </a:p>
          <a:p>
            <a:pPr marL="0" indent="0">
              <a:buNone/>
            </a:pPr>
            <a:r>
              <a:rPr lang="en-US" sz="1800" dirty="0" smtClean="0"/>
              <a:t>DELAY	LDAA	#200		; 1 CLOCK CYCLE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MYREG		; 3 CLOCK CYCLE</a:t>
            </a:r>
          </a:p>
          <a:p>
            <a:pPr marL="0" indent="0">
              <a:buNone/>
            </a:pPr>
            <a:r>
              <a:rPr lang="en-US" sz="1800" dirty="0" smtClean="0"/>
              <a:t>AGAIN	NOP			; 1 CLOCK CYCLE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NOP			; 1 CLOCK CYCLE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MYREG		; 4 CLOCK CYCLE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AGAIN		; 3 CLOCK CYCLE</a:t>
            </a:r>
          </a:p>
          <a:p>
            <a:pPr marL="0" indent="0">
              <a:buNone/>
            </a:pPr>
            <a:r>
              <a:rPr lang="en-US" sz="1800" dirty="0" smtClean="0"/>
              <a:t>; HCS12 USES ½ OF OSCILLATOR FREQUENCY FOR CPU INSTRUCTION TIME OR 2.5 MHz</a:t>
            </a:r>
          </a:p>
          <a:p>
            <a:pPr marL="0" indent="0">
              <a:buNone/>
            </a:pPr>
            <a:r>
              <a:rPr lang="en-US" sz="1800" dirty="0" smtClean="0"/>
              <a:t>; TIME IS INVERSE OF FREQUENCY OR 0.4 MICROSECONDS</a:t>
            </a:r>
          </a:p>
          <a:p>
            <a:pPr marL="0" indent="0">
              <a:buNone/>
            </a:pPr>
            <a:r>
              <a:rPr lang="en-US" sz="1800" dirty="0" smtClean="0"/>
              <a:t>;  THE AGAIN LOOP USES 9 CYCLES PER LOOP FOR 200 LOOPS</a:t>
            </a:r>
          </a:p>
          <a:p>
            <a:pPr marL="0" indent="0">
              <a:buNone/>
            </a:pPr>
            <a:r>
              <a:rPr lang="en-US" sz="1800" dirty="0" smtClean="0"/>
              <a:t>; TOTAL TIME IS 200 X 9 X 0.4 </a:t>
            </a:r>
            <a:r>
              <a:rPr lang="en-US" sz="1800" smtClean="0"/>
              <a:t>OR 720 MICROSECONDS</a:t>
            </a: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560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timers for more accurate software generated delays</a:t>
            </a:r>
          </a:p>
          <a:p>
            <a:r>
              <a:rPr lang="en-US" dirty="0" smtClean="0"/>
              <a:t>This is covered in detail in Chapter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93242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 This program toggles all of the bits of Port B by sending 55 H and AA H repeatedly</a:t>
            </a:r>
          </a:p>
          <a:p>
            <a:r>
              <a:rPr lang="en-US" dirty="0" smtClean="0"/>
              <a:t>; A time delay is provided between each data write</a:t>
            </a:r>
          </a:p>
          <a:p>
            <a:r>
              <a:rPr lang="en-US" dirty="0"/>
              <a:t>	</a:t>
            </a:r>
            <a:r>
              <a:rPr lang="en-US" dirty="0" smtClean="0"/>
              <a:t>INCLUDE	‘nc9s12dp512.inc’</a:t>
            </a:r>
          </a:p>
          <a:p>
            <a:r>
              <a:rPr lang="en-US" dirty="0"/>
              <a:t>	</a:t>
            </a:r>
            <a:r>
              <a:rPr lang="en-US" dirty="0" smtClean="0"/>
              <a:t>MYREG	EQU	$8O8	; LOCATION 808 STORES COUNTER</a:t>
            </a:r>
          </a:p>
          <a:p>
            <a:r>
              <a:rPr lang="en-US" dirty="0"/>
              <a:t>	</a:t>
            </a:r>
            <a:r>
              <a:rPr lang="en-US" dirty="0" smtClean="0"/>
              <a:t>ORG	$8000		; STARTING ADDRESS</a:t>
            </a:r>
          </a:p>
          <a:p>
            <a:r>
              <a:rPr lang="en-US" dirty="0"/>
              <a:t>	</a:t>
            </a:r>
            <a:r>
              <a:rPr lang="en-US" dirty="0" smtClean="0"/>
              <a:t>LDS	#$4000		;INITIALYZE STACK POINTER</a:t>
            </a:r>
          </a:p>
          <a:p>
            <a:r>
              <a:rPr lang="en-US" dirty="0" smtClean="0"/>
              <a:t>BACK</a:t>
            </a:r>
            <a:r>
              <a:rPr lang="en-US" dirty="0"/>
              <a:t>	</a:t>
            </a:r>
            <a:r>
              <a:rPr lang="en-US" dirty="0" smtClean="0"/>
              <a:t>LDAA	#$55		; A = 55 H</a:t>
            </a:r>
          </a:p>
          <a:p>
            <a:r>
              <a:rPr lang="en-US" dirty="0"/>
              <a:t>	</a:t>
            </a:r>
            <a:r>
              <a:rPr lang="en-US" dirty="0" smtClean="0"/>
              <a:t>STAA	PORTB		; SEND 55H TO PORTB</a:t>
            </a:r>
          </a:p>
          <a:p>
            <a:r>
              <a:rPr lang="en-US" dirty="0"/>
              <a:t>	</a:t>
            </a:r>
            <a:r>
              <a:rPr lang="en-US" dirty="0" smtClean="0"/>
              <a:t>JSR	DELAY		; JUMP TO DELAY SUBROUTINE</a:t>
            </a:r>
          </a:p>
          <a:p>
            <a:r>
              <a:rPr lang="en-US" dirty="0"/>
              <a:t>	</a:t>
            </a:r>
            <a:r>
              <a:rPr lang="en-US" dirty="0" smtClean="0"/>
              <a:t>LDAA	#$AA		; A = AA H</a:t>
            </a:r>
          </a:p>
          <a:p>
            <a:r>
              <a:rPr lang="en-US" dirty="0"/>
              <a:t>	</a:t>
            </a:r>
            <a:r>
              <a:rPr lang="en-US" dirty="0" smtClean="0"/>
              <a:t>STAA	PORTB		; SEND AA H TO PORTB</a:t>
            </a:r>
          </a:p>
          <a:p>
            <a:r>
              <a:rPr lang="en-US" dirty="0"/>
              <a:t>	</a:t>
            </a:r>
            <a:r>
              <a:rPr lang="en-US" dirty="0" smtClean="0"/>
              <a:t>JSR	DELAY		; JUMP TO DELAY SUBROUTINE</a:t>
            </a:r>
          </a:p>
          <a:p>
            <a:r>
              <a:rPr lang="en-US" dirty="0" smtClean="0"/>
              <a:t>	BRA	BACK		; INFINITE LOOP</a:t>
            </a:r>
          </a:p>
          <a:p>
            <a:r>
              <a:rPr lang="en-US" dirty="0" smtClean="0"/>
              <a:t>; Time Delay Subroutine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ORG	$8300		; PUT TIME DELAY AT ADDRESS 8300 H</a:t>
            </a:r>
          </a:p>
          <a:p>
            <a:r>
              <a:rPr lang="en-US" dirty="0" smtClean="0"/>
              <a:t>DELAY	LDAA	#$FF		; A = 255 D</a:t>
            </a:r>
          </a:p>
          <a:p>
            <a:r>
              <a:rPr lang="en-US" dirty="0"/>
              <a:t>	</a:t>
            </a:r>
            <a:r>
              <a:rPr lang="en-US" dirty="0" smtClean="0"/>
              <a:t>STAA	MYREG		; MYREG = FF H</a:t>
            </a:r>
          </a:p>
          <a:p>
            <a:r>
              <a:rPr lang="en-US" dirty="0" smtClean="0"/>
              <a:t>AGAIN	NOP</a:t>
            </a:r>
          </a:p>
          <a:p>
            <a:r>
              <a:rPr lang="en-US" dirty="0"/>
              <a:t>	</a:t>
            </a:r>
            <a:r>
              <a:rPr lang="en-US" dirty="0" smtClean="0"/>
              <a:t>NOP			; 2 CLOCK CYCLES ARE WASTED</a:t>
            </a:r>
          </a:p>
          <a:p>
            <a:r>
              <a:rPr lang="en-US" dirty="0"/>
              <a:t>	</a:t>
            </a:r>
            <a:r>
              <a:rPr lang="en-US" dirty="0" smtClean="0"/>
              <a:t>DEC	MYREG		; DECREMENT COUNTER</a:t>
            </a:r>
          </a:p>
          <a:p>
            <a:r>
              <a:rPr lang="en-US" dirty="0"/>
              <a:t>	</a:t>
            </a:r>
            <a:r>
              <a:rPr lang="en-US" dirty="0" smtClean="0"/>
              <a:t>BNE	AGAIN		; LOOP UNTIL COUNTER IS 0</a:t>
            </a:r>
          </a:p>
          <a:p>
            <a:r>
              <a:rPr lang="en-US" dirty="0"/>
              <a:t>	</a:t>
            </a:r>
            <a:r>
              <a:rPr lang="en-US" dirty="0" smtClean="0"/>
              <a:t>RTS			; RETURN TO CALLER</a:t>
            </a:r>
          </a:p>
          <a:p>
            <a:r>
              <a:rPr lang="en-US" dirty="0"/>
              <a:t>	</a:t>
            </a:r>
            <a:r>
              <a:rPr lang="en-US" dirty="0" smtClean="0"/>
              <a:t>END			; END OF ASM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Instruction and Role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Stack saves address below JSR instruction</a:t>
            </a:r>
          </a:p>
          <a:p>
            <a:pPr lvl="1"/>
            <a:r>
              <a:rPr lang="en-US" dirty="0" smtClean="0"/>
              <a:t>RTS will return to the instruction below the JSR instruction</a:t>
            </a:r>
          </a:p>
          <a:p>
            <a:pPr lvl="1"/>
            <a:r>
              <a:rPr lang="en-US" dirty="0" smtClean="0"/>
              <a:t>Upon executing the first JSR, address of LDAA #$AA is pushed onto the stack and instructions starting at 8300 H commence</a:t>
            </a:r>
          </a:p>
          <a:p>
            <a:pPr lvl="1"/>
            <a:r>
              <a:rPr lang="en-US" dirty="0" smtClean="0"/>
              <a:t>The counter is set to 255 D within the DELAY subroutine which is therefore executed 255 times</a:t>
            </a:r>
          </a:p>
          <a:p>
            <a:pPr lvl="1"/>
            <a:r>
              <a:rPr lang="en-US" dirty="0" smtClean="0"/>
              <a:t>When counter equals 0 control is transferred to RTS  instruction</a:t>
            </a:r>
          </a:p>
          <a:p>
            <a:pPr lvl="1"/>
            <a:r>
              <a:rPr lang="en-US" dirty="0" smtClean="0"/>
              <a:t>Actual time delay dependent on clock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file for previous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4" y="2186547"/>
            <a:ext cx="5344271" cy="3353268"/>
          </a:xfrm>
        </p:spPr>
      </p:pic>
    </p:spTree>
    <p:extLst>
      <p:ext uri="{BB962C8B-B14F-4D97-AF65-F5344CB8AC3E}">
        <p14:creationId xmlns:p14="http://schemas.microsoft.com/office/powerpoint/2010/main" val="116637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Map and SP Before and After JSR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048346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First JSR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First JSR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Second JSR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Complement A to do the same thing as previous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2" y="1600200"/>
            <a:ext cx="5327436" cy="4525963"/>
          </a:xfrm>
        </p:spPr>
      </p:pic>
    </p:spTree>
    <p:extLst>
      <p:ext uri="{BB962C8B-B14F-4D97-AF65-F5344CB8AC3E}">
        <p14:creationId xmlns:p14="http://schemas.microsoft.com/office/powerpoint/2010/main" val="365723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 and its Lower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is most often used for Calls and Interrupts. </a:t>
            </a:r>
          </a:p>
          <a:p>
            <a:pPr lvl="1"/>
            <a:r>
              <a:rPr lang="en-US" dirty="0" smtClean="0"/>
              <a:t>Stack keeps track of where CPU should return after completing subroutine</a:t>
            </a:r>
          </a:p>
          <a:p>
            <a:pPr lvl="1"/>
            <a:r>
              <a:rPr lang="en-US" dirty="0" smtClean="0"/>
              <a:t>Be careful about manipulating Stack Contents</a:t>
            </a:r>
          </a:p>
          <a:p>
            <a:pPr lvl="1"/>
            <a:r>
              <a:rPr lang="en-US" dirty="0" smtClean="0"/>
              <a:t>Could cause unexpected results</a:t>
            </a:r>
          </a:p>
          <a:p>
            <a:pPr lvl="1"/>
            <a:r>
              <a:rPr lang="en-US" dirty="0" smtClean="0"/>
              <a:t>Also make sure stack does not reach lowest address</a:t>
            </a:r>
          </a:p>
          <a:p>
            <a:pPr lvl="2"/>
            <a:r>
              <a:rPr lang="en-US" dirty="0" smtClean="0"/>
              <a:t>This can happen if we have too many nested calls</a:t>
            </a:r>
          </a:p>
        </p:txBody>
      </p:sp>
    </p:spTree>
    <p:extLst>
      <p:ext uri="{BB962C8B-B14F-4D97-AF65-F5344CB8AC3E}">
        <p14:creationId xmlns:p14="http://schemas.microsoft.com/office/powerpoint/2010/main" val="35349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Many Subroutines from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common and good practice to call subroutines from the main program</a:t>
            </a:r>
          </a:p>
          <a:p>
            <a:pPr lvl="1"/>
            <a:r>
              <a:rPr lang="en-US" dirty="0" smtClean="0"/>
              <a:t>Allows development and debug at subroutine level</a:t>
            </a:r>
          </a:p>
          <a:p>
            <a:pPr lvl="1"/>
            <a:r>
              <a:rPr lang="en-US" dirty="0" smtClean="0"/>
              <a:t>Allows development of subroutine by different programmer</a:t>
            </a:r>
          </a:p>
          <a:p>
            <a:pPr lvl="2"/>
            <a:r>
              <a:rPr lang="en-US" dirty="0" smtClean="0"/>
              <a:t>This reduces the code development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9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795</Words>
  <Application>Microsoft Office PowerPoint</Application>
  <PresentationFormat>On-screen Show (4:3)</PresentationFormat>
  <Paragraphs>201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Section 3.2</vt:lpstr>
      <vt:lpstr>JSR – Jump to Subroutine</vt:lpstr>
      <vt:lpstr>PowerPoint Presentation</vt:lpstr>
      <vt:lpstr>JSR Instruction and Role of Stack</vt:lpstr>
      <vt:lpstr>List file for previous program</vt:lpstr>
      <vt:lpstr>Memory Map and SP Before and After JSR</vt:lpstr>
      <vt:lpstr>Using Complement A to do the same thing as previous example</vt:lpstr>
      <vt:lpstr>Stack Usage and its Lower Limit</vt:lpstr>
      <vt:lpstr>Calling Many Subroutines from Main</vt:lpstr>
      <vt:lpstr>Another List Example </vt:lpstr>
      <vt:lpstr>Call</vt:lpstr>
      <vt:lpstr>Calling Many Subroutines</vt:lpstr>
      <vt:lpstr>CALL vs. JSR</vt:lpstr>
      <vt:lpstr>Delay Calculation for HCS12</vt:lpstr>
      <vt:lpstr>HCS12 Call Instruction Summary</vt:lpstr>
      <vt:lpstr>Pipelining</vt:lpstr>
      <vt:lpstr>Instruction Queue and Branch Penalty</vt:lpstr>
      <vt:lpstr>ADDA Instruction Cycle Times in HCS12/9S12 Datasheet</vt:lpstr>
      <vt:lpstr>Access Description</vt:lpstr>
      <vt:lpstr>How to estimate delay loop interval</vt:lpstr>
      <vt:lpstr>Bottom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rgallowa</dc:creator>
  <cp:lastModifiedBy>ETECH</cp:lastModifiedBy>
  <cp:revision>31</cp:revision>
  <dcterms:created xsi:type="dcterms:W3CDTF">2016-10-03T17:52:34Z</dcterms:created>
  <dcterms:modified xsi:type="dcterms:W3CDTF">2016-10-04T21:04:39Z</dcterms:modified>
</cp:coreProperties>
</file>