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3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E10F-4ECE-40D9-BDED-6A8D09848C6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D4EE-1C58-4BA9-9CFA-F2961802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5.2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Logic Instructions and Programs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52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XOR to toggle bits of operand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LDAA		#$FF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EORA		PORTB		; ALL BITS ARE CHANGED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STAA		PORTB		; TO OPPOSITE VALUE</a:t>
            </a:r>
          </a:p>
          <a:p>
            <a:pPr marL="0" indent="0">
              <a:buNone/>
            </a:pPr>
            <a:r>
              <a:rPr lang="en-US" dirty="0" smtClean="0"/>
              <a:t>;	$FF	1111 1111</a:t>
            </a:r>
          </a:p>
          <a:p>
            <a:pPr marL="0" indent="0">
              <a:buNone/>
            </a:pPr>
            <a:r>
              <a:rPr lang="en-US" dirty="0" smtClean="0"/>
              <a:t>; XOR	$45	0100 0101			; ASSUMED VALUE</a:t>
            </a:r>
          </a:p>
          <a:p>
            <a:pPr marL="0" indent="0">
              <a:buNone/>
            </a:pPr>
            <a:r>
              <a:rPr lang="en-US" dirty="0" smtClean="0"/>
              <a:t>; 		1011 1010</a:t>
            </a:r>
          </a:p>
          <a:p>
            <a:pPr marL="0" indent="0">
              <a:buNone/>
            </a:pPr>
            <a:r>
              <a:rPr lang="en-US" dirty="0" smtClean="0"/>
              <a:t>;	$BA</a:t>
            </a:r>
          </a:p>
          <a:p>
            <a:pPr marL="0" indent="0">
              <a:buNone/>
            </a:pPr>
            <a:r>
              <a:rPr lang="en-US" dirty="0" smtClean="0"/>
              <a:t>; COULD WE DO THIS WITH COM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0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 the compliment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1’s complement on target register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84447"/>
              </p:ext>
            </p:extLst>
          </p:nvPr>
        </p:nvGraphicFramePr>
        <p:xfrm>
          <a:off x="937296" y="2484071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9556045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648692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17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40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6311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001294"/>
            <a:ext cx="795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LDAA	#$FF	; A IS ALL 1’S</a:t>
            </a:r>
          </a:p>
          <a:p>
            <a:r>
              <a:rPr lang="en-US" dirty="0"/>
              <a:t>	</a:t>
            </a:r>
            <a:r>
              <a:rPr lang="en-US" dirty="0" smtClean="0"/>
              <a:t>STAA	DDRB	; PORTB IS OUTPUT</a:t>
            </a:r>
          </a:p>
          <a:p>
            <a:r>
              <a:rPr lang="en-US" dirty="0"/>
              <a:t>	</a:t>
            </a:r>
            <a:r>
              <a:rPr lang="en-US" dirty="0" smtClean="0"/>
              <a:t>LDAA	#$55	; A = 55 H OR 0101 0101 B</a:t>
            </a:r>
          </a:p>
          <a:p>
            <a:r>
              <a:rPr lang="en-US" dirty="0" smtClean="0"/>
              <a:t>OVER	COMA		; A = 1010 1010 B OR AA H, WE’VE SEEN THIS BEFORE</a:t>
            </a:r>
          </a:p>
          <a:p>
            <a:r>
              <a:rPr lang="en-US" dirty="0"/>
              <a:t>	</a:t>
            </a:r>
            <a:r>
              <a:rPr lang="en-US" dirty="0" smtClean="0"/>
              <a:t>STAA	PORTB	; CONTINUOUSLY TOGGLE PORTB</a:t>
            </a:r>
          </a:p>
          <a:p>
            <a:r>
              <a:rPr lang="en-US" dirty="0"/>
              <a:t>	</a:t>
            </a:r>
            <a:r>
              <a:rPr lang="en-US" dirty="0" smtClean="0"/>
              <a:t>BRA	OVER	; LOOP TO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4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Negate command NEG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two’s compliment of A or RAM location</a:t>
            </a:r>
          </a:p>
          <a:p>
            <a:r>
              <a:rPr lang="en-US" dirty="0" smtClean="0"/>
              <a:t>See below example</a:t>
            </a:r>
          </a:p>
          <a:p>
            <a:pPr marL="0" indent="0">
              <a:buNone/>
            </a:pPr>
            <a:r>
              <a:rPr lang="en-US" sz="1800" dirty="0" smtClean="0"/>
              <a:t>; Find 2’s compliment of 85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#$85		;  A = 85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NEGA			; PERFORM 2’S COMPLIMENT ON A</a:t>
            </a:r>
          </a:p>
          <a:p>
            <a:pPr marL="0" indent="0">
              <a:buNone/>
            </a:pPr>
            <a:r>
              <a:rPr lang="en-US" sz="1800" dirty="0" smtClean="0"/>
              <a:t>; RESULT</a:t>
            </a:r>
          </a:p>
          <a:p>
            <a:pPr marL="0" indent="0">
              <a:buNone/>
            </a:pPr>
            <a:r>
              <a:rPr lang="en-US" sz="1800" dirty="0" smtClean="0"/>
              <a:t>;	85 H	1000 0101</a:t>
            </a:r>
          </a:p>
          <a:p>
            <a:pPr marL="0" indent="0">
              <a:buNone/>
            </a:pPr>
            <a:r>
              <a:rPr lang="en-US" sz="1800" dirty="0" smtClean="0"/>
              <a:t>;	NEGA	0111 1010	1’S COMPLIMENT</a:t>
            </a:r>
          </a:p>
          <a:p>
            <a:pPr marL="0" indent="0">
              <a:buNone/>
            </a:pPr>
            <a:r>
              <a:rPr lang="en-US" sz="1800" dirty="0" smtClean="0"/>
              <a:t>; + 1		0111 1011	2’S COMPLIMENT = 7B H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951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BCLR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clear specific bits of I/O port or any RAM location</a:t>
            </a:r>
          </a:p>
          <a:p>
            <a:r>
              <a:rPr lang="en-US" dirty="0" smtClean="0"/>
              <a:t>This command ANDs inverted mask byte with contents of location and places result back into location</a:t>
            </a:r>
          </a:p>
          <a:p>
            <a:pPr marL="0" indent="0">
              <a:buNone/>
            </a:pPr>
            <a:r>
              <a:rPr lang="en-US" sz="1800" dirty="0" smtClean="0"/>
              <a:t>	LDAA	#$FF			; A IS ALL 1’s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 B			; PORTB IS 1111 1111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BCLR	PORT B, %11000000	; CLEAR BITS 6 AND 7 OF PORT B</a:t>
            </a:r>
          </a:p>
          <a:p>
            <a:pPr marL="0" indent="0">
              <a:buNone/>
            </a:pPr>
            <a:r>
              <a:rPr lang="en-US" sz="1800" dirty="0" smtClean="0"/>
              <a:t>;	1100 0000			MASK BYTE</a:t>
            </a:r>
          </a:p>
          <a:p>
            <a:pPr marL="0" indent="0">
              <a:buNone/>
            </a:pPr>
            <a:r>
              <a:rPr lang="en-US" sz="1800" dirty="0" smtClean="0"/>
              <a:t>;	0011 1111			MASK BYTE INVERTED</a:t>
            </a:r>
          </a:p>
          <a:p>
            <a:pPr marL="0" indent="0">
              <a:buNone/>
            </a:pPr>
            <a:r>
              <a:rPr lang="en-US" sz="1800" dirty="0" smtClean="0"/>
              <a:t>;	1111 1111			PORTB VALUE</a:t>
            </a:r>
          </a:p>
          <a:p>
            <a:pPr marL="0" indent="0">
              <a:buNone/>
            </a:pPr>
            <a:r>
              <a:rPr lang="en-US" sz="1800" smtClean="0"/>
              <a:t>;	0011 1111			RESULT BITS 6 AND 7 ONLY ARE CLEARED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187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BCLR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Assume that RAM location 806 contains value 9F, we desire to clear bits 0, 2, and 4 only.</a:t>
            </a:r>
          </a:p>
          <a:p>
            <a:pPr marL="0" indent="0">
              <a:buNone/>
            </a:pPr>
            <a:r>
              <a:rPr lang="en-US" sz="1800" dirty="0" smtClean="0"/>
              <a:t>DATA1	EQU	$806			; VARIABLE ASSIGNED TO ADDRESS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BCLR	DATA1, $00010101		; BITS 0, 2, AND 4 TO BE CLEARED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;	INVERTED MASK	11101010</a:t>
            </a:r>
          </a:p>
          <a:p>
            <a:pPr marL="0" indent="0">
              <a:buNone/>
            </a:pPr>
            <a:r>
              <a:rPr lang="en-US" sz="1800" dirty="0" smtClean="0"/>
              <a:t>; AND 	9F H		10011111</a:t>
            </a:r>
          </a:p>
          <a:p>
            <a:pPr marL="0" indent="0">
              <a:buNone/>
            </a:pPr>
            <a:r>
              <a:rPr lang="en-US" sz="1800" dirty="0" smtClean="0"/>
              <a:t>; RESULT	8A		10001010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18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BSET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make specific bits high</a:t>
            </a:r>
          </a:p>
          <a:p>
            <a:r>
              <a:rPr lang="en-US" dirty="0" smtClean="0"/>
              <a:t>Mask byte has specific bits</a:t>
            </a:r>
          </a:p>
          <a:p>
            <a:r>
              <a:rPr lang="en-US" dirty="0" smtClean="0"/>
              <a:t>BSET Instruction ORs mask byte with value in location and stores result in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#$00			; A = 00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	; PORTB = 0000 0000</a:t>
            </a:r>
          </a:p>
          <a:p>
            <a:pPr marL="0" indent="0">
              <a:buNone/>
            </a:pPr>
            <a:r>
              <a:rPr lang="en-US" sz="1800" dirty="0" smtClean="0"/>
              <a:t>  	BSET	PORTB, %00000011		; Set bits 0 and 1 of PORTB</a:t>
            </a:r>
          </a:p>
          <a:p>
            <a:pPr marL="0" indent="0">
              <a:buNone/>
            </a:pPr>
            <a:r>
              <a:rPr lang="en-US" sz="1800" dirty="0" smtClean="0"/>
              <a:t>;	MASK BYTE	0000 0011</a:t>
            </a:r>
          </a:p>
          <a:p>
            <a:pPr marL="0" indent="0">
              <a:buNone/>
            </a:pPr>
            <a:r>
              <a:rPr lang="en-US" sz="1800" dirty="0" smtClean="0"/>
              <a:t>;	OR		0000 0000</a:t>
            </a:r>
          </a:p>
          <a:p>
            <a:pPr marL="0" indent="0">
              <a:buNone/>
            </a:pPr>
            <a:r>
              <a:rPr lang="en-US" sz="1800" dirty="0" smtClean="0"/>
              <a:t>; RESULT			0000 0011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51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Given that RAM location 806 H contains value 8A, our objective is to set bits 4, 5, 6, and 7 high with out</a:t>
            </a:r>
          </a:p>
          <a:p>
            <a:pPr marL="0" indent="0">
              <a:buNone/>
            </a:pPr>
            <a:r>
              <a:rPr lang="en-US" sz="1800" dirty="0" smtClean="0"/>
              <a:t>; affecting the other bits at the location.</a:t>
            </a:r>
          </a:p>
          <a:p>
            <a:pPr marL="0" indent="0">
              <a:buNone/>
            </a:pPr>
            <a:r>
              <a:rPr lang="en-US" sz="1800" dirty="0" smtClean="0"/>
              <a:t>DATA	EQU	$806		; VARIABLE ASSIGNED TO LOCATION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DATA2, %11110000	; SET BITS 4, 5, 6, AND 7 ONLY</a:t>
            </a:r>
          </a:p>
          <a:p>
            <a:pPr marL="0" indent="0">
              <a:buNone/>
            </a:pP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;	MASK BYTE	1111 0000</a:t>
            </a:r>
          </a:p>
          <a:p>
            <a:pPr marL="0" indent="0">
              <a:buNone/>
            </a:pPr>
            <a:r>
              <a:rPr lang="en-US" sz="1800" dirty="0" smtClean="0"/>
              <a:t>; OR	8A H		1000 1010</a:t>
            </a:r>
          </a:p>
          <a:p>
            <a:pPr marL="0" indent="0">
              <a:buNone/>
            </a:pPr>
            <a:r>
              <a:rPr lang="en-US" sz="1800" dirty="0" smtClean="0"/>
              <a:t>; RESULT FA		1111 1010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278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BSET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Given that PB2 is used to control an outdoor light, and further that PB controls an indoor light, we desire a</a:t>
            </a:r>
          </a:p>
          <a:p>
            <a:pPr marL="0" indent="0">
              <a:buNone/>
            </a:pPr>
            <a:r>
              <a:rPr lang="en-US" sz="1800" dirty="0" smtClean="0"/>
              <a:t>; code segment to turn on the outdoor then turn off the indoor light.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DDRB, %00100100		; PB5 AND PB2 ARE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PORTB,  %00000100	; PB2 (OUTDOOR) IS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BCLR	PORTB, %00100000		; PB5 (INDOOR) IS 0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003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BRSET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if certain bits set high</a:t>
            </a:r>
          </a:p>
          <a:p>
            <a:r>
              <a:rPr lang="en-US" dirty="0" smtClean="0"/>
              <a:t>Mask Byte indicates bits to check</a:t>
            </a:r>
          </a:p>
          <a:p>
            <a:r>
              <a:rPr lang="en-US" dirty="0" smtClean="0"/>
              <a:t>BRSET performs AND on mask byte and inverted memory location</a:t>
            </a:r>
          </a:p>
          <a:p>
            <a:pPr lvl="1"/>
            <a:r>
              <a:rPr lang="en-US" dirty="0" smtClean="0"/>
              <a:t>The branches if all bits are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7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BRSET Instruction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Given that PB7 is used to monitor the status of a switch, write a program to toggle PA0 when ever the switch</a:t>
            </a:r>
          </a:p>
          <a:p>
            <a:pPr marL="0" indent="0">
              <a:buNone/>
            </a:pPr>
            <a:r>
              <a:rPr lang="en-US" sz="1800" dirty="0" smtClean="0"/>
              <a:t>; goes high.  Then further analyze the cases of PB7 = 1 and PB7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BCLR	DDRB, %10000000		; PB7 IS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DDRA, %00000001		; PA0 IS OUTPUT</a:t>
            </a:r>
          </a:p>
          <a:p>
            <a:pPr marL="0" indent="0">
              <a:buNone/>
            </a:pPr>
            <a:r>
              <a:rPr lang="en-US" sz="1800" dirty="0" smtClean="0"/>
              <a:t>BACK	BRSET	PORTB, %10000000	, TOG	; BRANCH TO TOG IF PB7 IS HIGH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BACK			; KEEP CHECKING IT</a:t>
            </a:r>
          </a:p>
          <a:p>
            <a:pPr marL="0" indent="0">
              <a:buNone/>
            </a:pPr>
            <a:r>
              <a:rPr lang="en-US" sz="1800" dirty="0" smtClean="0"/>
              <a:t>TOG	BCLR	PORTA, %00000001		; PA0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PORTA, %00000001		;PA0 =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BACK			; CHECK PB7 AGAIN</a:t>
            </a:r>
          </a:p>
          <a:p>
            <a:pPr marL="0" indent="0">
              <a:buNone/>
            </a:pPr>
            <a:r>
              <a:rPr lang="en-US" sz="1800" dirty="0" smtClean="0"/>
              <a:t>; CASE 1 PB7 = 1	MASK BYTE	1000 0000</a:t>
            </a:r>
          </a:p>
          <a:p>
            <a:pPr marL="0" indent="0">
              <a:buNone/>
            </a:pPr>
            <a:r>
              <a:rPr lang="en-US" sz="1800" dirty="0" smtClean="0"/>
              <a:t>; AND INVERTED PORTB		0000 0000</a:t>
            </a:r>
          </a:p>
          <a:p>
            <a:pPr marL="0" indent="0">
              <a:buNone/>
            </a:pPr>
            <a:r>
              <a:rPr lang="en-US" sz="1800" dirty="0" smtClean="0"/>
              <a:t>; RESULT			0000 0000	IT WILL BRANCH</a:t>
            </a:r>
          </a:p>
          <a:p>
            <a:pPr marL="0" indent="0">
              <a:buNone/>
            </a:pPr>
            <a:r>
              <a:rPr lang="en-US" sz="1800" dirty="0" smtClean="0"/>
              <a:t>; CASE 2 PB7 = 0	MASK BYTE	1000 0000</a:t>
            </a:r>
          </a:p>
          <a:p>
            <a:pPr marL="0" indent="0">
              <a:buNone/>
            </a:pPr>
            <a:r>
              <a:rPr lang="en-US" sz="1800" dirty="0" smtClean="0"/>
              <a:t>; AND INVERTED PORTB		1000 0000</a:t>
            </a:r>
          </a:p>
          <a:p>
            <a:pPr marL="0" indent="0">
              <a:buNone/>
            </a:pPr>
            <a:r>
              <a:rPr lang="en-US" sz="1800" dirty="0" smtClean="0"/>
              <a:t>; RESULT			1000 0000	IT WILL NOT BRANCH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9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Widely Used Boolean Logic Instructions in HCS12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13736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6515">
                  <a:extLst>
                    <a:ext uri="{9D8B030D-6E8A-4147-A177-3AD203B41FA5}">
                      <a16:colId xmlns:a16="http://schemas.microsoft.com/office/drawing/2014/main" xmlns="" val="4141518447"/>
                    </a:ext>
                  </a:extLst>
                </a:gridCol>
                <a:gridCol w="8559085">
                  <a:extLst>
                    <a:ext uri="{9D8B030D-6E8A-4147-A177-3AD203B41FA5}">
                      <a16:colId xmlns:a16="http://schemas.microsoft.com/office/drawing/2014/main" xmlns="" val="399066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83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A with memory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13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 A with memory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65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A with memory</a:t>
                      </a:r>
                      <a:r>
                        <a:rPr lang="en-US" baseline="0" dirty="0" smtClean="0"/>
                        <a:t>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940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1’s Compliment</a:t>
                      </a:r>
                      <a:r>
                        <a:rPr lang="en-US" baseline="0" dirty="0" smtClean="0"/>
                        <a:t> (Invert) A, result is NOT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39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16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BRCLR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if clear branches if certain bits of target are low. .</a:t>
            </a:r>
          </a:p>
          <a:p>
            <a:r>
              <a:rPr lang="en-US" dirty="0" smtClean="0"/>
              <a:t>Mask byte indicates the bits to be checked</a:t>
            </a:r>
          </a:p>
          <a:p>
            <a:r>
              <a:rPr lang="en-US" dirty="0" smtClean="0"/>
              <a:t>The instruction performs a logical and between the mask byte and the target location and branches if all bits are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5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BRCLR	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You are given that PB2 is used to monitor the status of a switch.  Write a program to toggle PA7 whenever</a:t>
            </a:r>
          </a:p>
          <a:p>
            <a:pPr marL="0" indent="0">
              <a:buNone/>
            </a:pPr>
            <a:r>
              <a:rPr lang="en-US" sz="1800" dirty="0" smtClean="0"/>
              <a:t>; PB is low.  Further analyze each of the two possible cases.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BCLR	DDRB, %00000100			; PB2 IS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DDRA, %10000000			; PA7 IS OUTPUT</a:t>
            </a:r>
          </a:p>
          <a:p>
            <a:pPr marL="0" indent="0">
              <a:buNone/>
            </a:pPr>
            <a:r>
              <a:rPr lang="en-US" sz="1800" dirty="0" smtClean="0"/>
              <a:t>BACK	BRCLR	PORTB, %00000100, TOG		; BRANCH TO TOG IF PB2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BACK				; KEEP LOOKING AT PB2</a:t>
            </a:r>
          </a:p>
          <a:p>
            <a:pPr marL="0" indent="0">
              <a:buNone/>
            </a:pPr>
            <a:r>
              <a:rPr lang="en-US" sz="1800" dirty="0" smtClean="0"/>
              <a:t>TOG	BCLR	PORTA, %10000000			; PA7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PORTA, %10000000			; PA7 =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BACK				; KEEP LOOKING AT PB2</a:t>
            </a:r>
          </a:p>
          <a:p>
            <a:pPr marL="0" indent="0">
              <a:buNone/>
            </a:pPr>
            <a:r>
              <a:rPr lang="en-US" sz="1800" dirty="0" smtClean="0"/>
              <a:t>; CASE 1 PB2 = 1	MASK BYTE	00000100</a:t>
            </a:r>
          </a:p>
          <a:p>
            <a:pPr marL="0" indent="0">
              <a:buNone/>
            </a:pPr>
            <a:r>
              <a:rPr lang="en-US" sz="1800" dirty="0" smtClean="0"/>
              <a:t>; AND		PB2	00000100</a:t>
            </a:r>
          </a:p>
          <a:p>
            <a:pPr marL="0" indent="0">
              <a:buNone/>
            </a:pPr>
            <a:r>
              <a:rPr lang="en-US" sz="1800" dirty="0" smtClean="0"/>
              <a:t>; RESULT			00000100	WILL NOT BRANCH</a:t>
            </a:r>
          </a:p>
          <a:p>
            <a:pPr marL="0" indent="0">
              <a:buNone/>
            </a:pPr>
            <a:r>
              <a:rPr lang="en-US" sz="1800" dirty="0" smtClean="0"/>
              <a:t>; CASE 2 PB2 = 0	MASK BYTE	00000100</a:t>
            </a:r>
          </a:p>
          <a:p>
            <a:pPr marL="0" indent="0">
              <a:buNone/>
            </a:pPr>
            <a:r>
              <a:rPr lang="en-US" sz="1800" dirty="0" smtClean="0"/>
              <a:t>; AND 		PB2	00000000</a:t>
            </a:r>
          </a:p>
          <a:p>
            <a:pPr marL="0" indent="0">
              <a:buNone/>
            </a:pPr>
            <a:r>
              <a:rPr lang="en-US" sz="1800" smtClean="0"/>
              <a:t>; RESULT			00000000	WILL BRANCH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94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Format</a:t>
            </a:r>
          </a:p>
          <a:p>
            <a:pPr lvl="1"/>
            <a:r>
              <a:rPr lang="en-US" sz="2800" dirty="0" smtClean="0"/>
              <a:t>ANDA	(operand)</a:t>
            </a:r>
          </a:p>
          <a:p>
            <a:pPr lvl="1"/>
            <a:r>
              <a:rPr lang="en-US" sz="2800" dirty="0" smtClean="0"/>
              <a:t>Truth Table</a:t>
            </a:r>
          </a:p>
          <a:p>
            <a:pPr lvl="1"/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15779"/>
              </p:ext>
            </p:extLst>
          </p:nvPr>
        </p:nvGraphicFramePr>
        <p:xfrm>
          <a:off x="1478209" y="3707565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5805939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7443546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10345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AND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56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19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592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63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6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 Example of 35 H </a:t>
            </a:r>
            <a:r>
              <a:rPr lang="en-US" sz="1800" dirty="0" err="1" smtClean="0"/>
              <a:t>anded</a:t>
            </a:r>
            <a:r>
              <a:rPr lang="en-US" sz="1800" dirty="0" smtClean="0"/>
              <a:t> with 0F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#$35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ANDA	#$0F</a:t>
            </a:r>
          </a:p>
          <a:p>
            <a:pPr marL="0" indent="0">
              <a:buNone/>
            </a:pPr>
            <a:r>
              <a:rPr lang="en-US" sz="1800" dirty="0" smtClean="0"/>
              <a:t>; Result</a:t>
            </a:r>
          </a:p>
          <a:p>
            <a:pPr marL="0" indent="0">
              <a:buNone/>
            </a:pPr>
            <a:r>
              <a:rPr lang="en-US" sz="1800" dirty="0" smtClean="0"/>
              <a:t>;	$35	0011 0101</a:t>
            </a:r>
          </a:p>
          <a:p>
            <a:pPr marL="0" indent="0">
              <a:buNone/>
            </a:pPr>
            <a:r>
              <a:rPr lang="en-US" sz="1800" dirty="0" smtClean="0"/>
              <a:t>; AND	$0F	0000 1111</a:t>
            </a:r>
          </a:p>
          <a:p>
            <a:pPr marL="0" indent="0">
              <a:buNone/>
            </a:pPr>
            <a:r>
              <a:rPr lang="en-US" sz="1800" dirty="0" smtClean="0"/>
              <a:t>; 		0000 0101</a:t>
            </a:r>
          </a:p>
          <a:p>
            <a:pPr marL="0" indent="0">
              <a:buNone/>
            </a:pPr>
            <a:r>
              <a:rPr lang="en-US" sz="1800" dirty="0" smtClean="0"/>
              <a:t>; 	$05	WITH Z = 0, N = 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70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705518"/>
              </p:ext>
            </p:extLst>
          </p:nvPr>
        </p:nvGraphicFramePr>
        <p:xfrm>
          <a:off x="838200" y="4530189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7528881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836176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02207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OR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900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765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39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21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371517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4552" y="2112135"/>
            <a:ext cx="4605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ORAA	(operand)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Truth 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617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; 04 H </a:t>
            </a:r>
            <a:r>
              <a:rPr lang="en-US" sz="2400" dirty="0" err="1" smtClean="0"/>
              <a:t>ored</a:t>
            </a:r>
            <a:r>
              <a:rPr lang="en-US" sz="2400" dirty="0" smtClean="0"/>
              <a:t> with 30 H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LDAA	#$04			; A = 04 H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ORAA	#$30			; A = 04 H OR 30 H</a:t>
            </a:r>
          </a:p>
          <a:p>
            <a:pPr marL="0" indent="0">
              <a:buNone/>
            </a:pPr>
            <a:r>
              <a:rPr lang="en-US" sz="2400" dirty="0" smtClean="0"/>
              <a:t>; RESULT</a:t>
            </a:r>
          </a:p>
          <a:p>
            <a:pPr marL="0" indent="0">
              <a:buNone/>
            </a:pPr>
            <a:r>
              <a:rPr lang="en-US" sz="2400" dirty="0" smtClean="0"/>
              <a:t>;	$04	0000 0100</a:t>
            </a:r>
          </a:p>
          <a:p>
            <a:pPr marL="0" indent="0">
              <a:buNone/>
            </a:pPr>
            <a:r>
              <a:rPr lang="en-US" sz="2400" dirty="0" smtClean="0"/>
              <a:t>; OR	$30	0011 0000</a:t>
            </a:r>
          </a:p>
          <a:p>
            <a:pPr marL="0" indent="0">
              <a:buNone/>
            </a:pPr>
            <a:r>
              <a:rPr lang="en-US" sz="2400" dirty="0" smtClean="0"/>
              <a:t>;		0011 0100</a:t>
            </a:r>
          </a:p>
          <a:p>
            <a:pPr marL="0" indent="0">
              <a:buNone/>
            </a:pPr>
            <a:r>
              <a:rPr lang="en-US" sz="2400" dirty="0" smtClean="0"/>
              <a:t>;	$34	with Z = 0, N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66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Exclusive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EORA	Operand	</a:t>
            </a:r>
          </a:p>
          <a:p>
            <a:pPr lvl="1"/>
            <a:r>
              <a:rPr lang="en-US" dirty="0" smtClean="0"/>
              <a:t>Register A and Operand are exclusively </a:t>
            </a:r>
            <a:r>
              <a:rPr lang="en-US" dirty="0" err="1" smtClean="0"/>
              <a:t>ored</a:t>
            </a:r>
            <a:r>
              <a:rPr lang="en-US" dirty="0" smtClean="0"/>
              <a:t> and the result is stored in A</a:t>
            </a:r>
          </a:p>
          <a:p>
            <a:pPr lvl="1"/>
            <a:r>
              <a:rPr lang="en-US" dirty="0" smtClean="0"/>
              <a:t>Operand my be a RAM Address or an immediate value</a:t>
            </a:r>
          </a:p>
          <a:p>
            <a:pPr lvl="1"/>
            <a:r>
              <a:rPr lang="en-US" dirty="0" smtClean="0"/>
              <a:t>The instruction will affect Z and N flags</a:t>
            </a:r>
          </a:p>
          <a:p>
            <a:pPr lvl="2"/>
            <a:r>
              <a:rPr lang="en-US" dirty="0" smtClean="0"/>
              <a:t>N is B7 of the result</a:t>
            </a:r>
          </a:p>
          <a:p>
            <a:pPr lvl="2"/>
            <a:r>
              <a:rPr lang="en-US" dirty="0" smtClean="0"/>
              <a:t>Z = 1 for a zero result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04049"/>
              </p:ext>
            </p:extLst>
          </p:nvPr>
        </p:nvGraphicFramePr>
        <p:xfrm>
          <a:off x="1388056" y="460908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22854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700918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336943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XOR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699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002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508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174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050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93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54 H and 78 H are exclusively </a:t>
            </a:r>
            <a:r>
              <a:rPr lang="en-US" sz="1800" dirty="0" err="1" smtClean="0"/>
              <a:t>ored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EORA	#$78</a:t>
            </a:r>
          </a:p>
          <a:p>
            <a:pPr marL="0" indent="0">
              <a:buNone/>
            </a:pPr>
            <a:r>
              <a:rPr lang="en-US" sz="1800" dirty="0" smtClean="0"/>
              <a:t>; Result</a:t>
            </a:r>
          </a:p>
          <a:p>
            <a:pPr marL="0" indent="0">
              <a:buNone/>
            </a:pPr>
            <a:r>
              <a:rPr lang="en-US" sz="1800" dirty="0" smtClean="0"/>
              <a:t>;	$54	0101 0100</a:t>
            </a:r>
          </a:p>
          <a:p>
            <a:pPr marL="0" indent="0">
              <a:buNone/>
            </a:pPr>
            <a:r>
              <a:rPr lang="en-US" sz="1800" dirty="0" smtClean="0"/>
              <a:t>; EORA	$78	0111 1000</a:t>
            </a:r>
          </a:p>
          <a:p>
            <a:pPr marL="0" indent="0">
              <a:buNone/>
            </a:pPr>
            <a:r>
              <a:rPr lang="en-US" sz="1800" dirty="0" smtClean="0"/>
              <a:t>;		0010 1100</a:t>
            </a:r>
          </a:p>
          <a:p>
            <a:pPr marL="0" indent="0">
              <a:buNone/>
            </a:pPr>
            <a:r>
              <a:rPr lang="en-US" sz="1800" dirty="0" smtClean="0"/>
              <a:t>;	$2C	WITH Z = 0, N = 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068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XOR Example XOR with known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 XOR a value with itself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PORTB		; LOADS BYTE FROM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EORA	PORTB		; XOR WITH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OVER		; BRANCH IF PORTB HAS CHANGED</a:t>
            </a:r>
          </a:p>
          <a:p>
            <a:pPr marL="0" indent="0">
              <a:buNone/>
            </a:pPr>
            <a:r>
              <a:rPr lang="en-US" sz="1800" dirty="0" smtClean="0"/>
              <a:t>;	$45	0100 0101</a:t>
            </a:r>
          </a:p>
          <a:p>
            <a:pPr marL="0" indent="0">
              <a:buNone/>
            </a:pPr>
            <a:r>
              <a:rPr lang="en-US" sz="1800" dirty="0" smtClean="0"/>
              <a:t>; XOR	$45	0100 0101</a:t>
            </a:r>
          </a:p>
          <a:p>
            <a:pPr marL="0" indent="0">
              <a:buNone/>
            </a:pPr>
            <a:r>
              <a:rPr lang="en-US" sz="1800" dirty="0" smtClean="0"/>
              <a:t>;		0000 0000</a:t>
            </a:r>
          </a:p>
          <a:p>
            <a:pPr marL="0" indent="0">
              <a:buNone/>
            </a:pPr>
            <a:r>
              <a:rPr lang="en-US" sz="1800" dirty="0" smtClean="0"/>
              <a:t>;	$00	WITH Z =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865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520</Words>
  <Application>Microsoft Office PowerPoint</Application>
  <PresentationFormat>Custom</PresentationFormat>
  <Paragraphs>229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Section 5.2</vt:lpstr>
      <vt:lpstr>Some Widely Used Boolean Logic Instructions in HCS12</vt:lpstr>
      <vt:lpstr>AND</vt:lpstr>
      <vt:lpstr>AND Example</vt:lpstr>
      <vt:lpstr>OR</vt:lpstr>
      <vt:lpstr>Example of OR</vt:lpstr>
      <vt:lpstr>Exclusive Or</vt:lpstr>
      <vt:lpstr>XOR Example</vt:lpstr>
      <vt:lpstr>XOR Example XOR with known value</vt:lpstr>
      <vt:lpstr>Using XOR to toggle bits of operand</vt:lpstr>
      <vt:lpstr>COM the compliment instruction</vt:lpstr>
      <vt:lpstr>Negate command NEG</vt:lpstr>
      <vt:lpstr>BCLR Instruction</vt:lpstr>
      <vt:lpstr>BCLR Example</vt:lpstr>
      <vt:lpstr>BSET Instruction</vt:lpstr>
      <vt:lpstr>BSET Example</vt:lpstr>
      <vt:lpstr>Another BSET EXAMPLE</vt:lpstr>
      <vt:lpstr>BRSET Instruction</vt:lpstr>
      <vt:lpstr>BRSET Instruction Example</vt:lpstr>
      <vt:lpstr>BRCLR Instruction</vt:lpstr>
      <vt:lpstr>BRCLR Example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ETECH</dc:creator>
  <cp:lastModifiedBy>rgallowa</cp:lastModifiedBy>
  <cp:revision>34</cp:revision>
  <dcterms:created xsi:type="dcterms:W3CDTF">2016-10-23T23:32:16Z</dcterms:created>
  <dcterms:modified xsi:type="dcterms:W3CDTF">2016-10-25T18:08:15Z</dcterms:modified>
</cp:coreProperties>
</file>