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311" r:id="rId3"/>
    <p:sldId id="315" r:id="rId4"/>
    <p:sldId id="314" r:id="rId5"/>
    <p:sldId id="313" r:id="rId6"/>
    <p:sldId id="292" r:id="rId7"/>
    <p:sldId id="258" r:id="rId8"/>
    <p:sldId id="259" r:id="rId9"/>
    <p:sldId id="260" r:id="rId10"/>
    <p:sldId id="261" r:id="rId11"/>
    <p:sldId id="262" r:id="rId12"/>
    <p:sldId id="263" r:id="rId13"/>
    <p:sldId id="264" r:id="rId14"/>
    <p:sldId id="265" r:id="rId15"/>
    <p:sldId id="316" r:id="rId16"/>
    <p:sldId id="317" r:id="rId17"/>
    <p:sldId id="318" r:id="rId18"/>
    <p:sldId id="319" r:id="rId19"/>
    <p:sldId id="320" r:id="rId20"/>
    <p:sldId id="321" r:id="rId21"/>
    <p:sldId id="322" r:id="rId22"/>
    <p:sldId id="323" r:id="rId23"/>
    <p:sldId id="324" r:id="rId24"/>
    <p:sldId id="325"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2" autoAdjust="0"/>
  </p:normalViewPr>
  <p:slideViewPr>
    <p:cSldViewPr snapToObjects="1">
      <p:cViewPr>
        <p:scale>
          <a:sx n="95" d="100"/>
          <a:sy n="95" d="100"/>
        </p:scale>
        <p:origin x="-109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1023" units="dev"/>
        </inkml:traceFormat>
        <inkml:channelProperties>
          <inkml:channelProperty channel="X" name="resolution" value="3139.50366" units="1/in"/>
          <inkml:channelProperty channel="Y" name="resolution" value="4978.27393" units="1/in"/>
          <inkml:channelProperty channel="F" name="resolution" value="1.55424E-6" units="1/dev"/>
        </inkml:channelProperties>
      </inkml:inkSource>
      <inkml:timestamp xml:id="ts0" timeString="2013-05-18T06:03:34.737"/>
    </inkml:context>
    <inkml:brush xml:id="br0">
      <inkml:brushProperty name="width" value="0.05292" units="cm"/>
      <inkml:brushProperty name="height" value="0.05292" units="cm"/>
      <inkml:brushProperty name="color" value="#0000FF"/>
    </inkml:brush>
  </inkml:definitions>
  <inkml:trace contextRef="#ctx0" brushRef="#br0">3222 7206 30,'-6'-4'36,"1"3"5,-8 1 0,3 0-15,-6-1-4,-2 9-17,0 2 10,-10 11-3,2 5 8,3 9-6,-3 6-7,5 5-6,3 2 0,10 2-2,8-4 1,6-7-3,14-12-7,16-15 4,11-12 7,7-26 3,8-16 10,5-18 1,-2-6 1,-8 1-3,-13 5-1,-13 10-3,-11 6 3,-12 9-1,-8 4 3,-18 7-1,-3 8-7,-2 6-7,-8 9-8,3 4-9,-1 11-9,11 8-19,0 6-19,10 1-66</inkml:trace>
  <inkml:trace contextRef="#ctx0" brushRef="#br0" timeOffset="818.0818">3144 11146 27,'0'-46'1,"-3"6"22,-2 6 7,-8 3 4,3 6-17,-3 7 10,0 8 9,0 3-9,-2 9-1,-1 15-18,1 14 0,-1 17-3,-4 18-3,1 6-1,12 6-1,2-11 0,5-15-1,20-19-1,4-20 2,14-13 6,6-18 17,5-15-2,-2-7-14,2-7-2,-8-6 0,-5 5-4,-7 1 1,-11 13 1,-8 8-5,-10 6-4,-13 8-2,-2 4-14,-1 7-40,-2 11-95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a:t>
            </a:r>
            <a:r>
              <a:rPr lang="en-US" baseline="0"/>
              <a:t> opinion of key features of NoSQL and related systems</a:t>
            </a:r>
          </a:p>
          <a:p>
            <a:r>
              <a:rPr lang="en-US" baseline="0"/>
              <a:t>Parallel databases are not included on this list, but there’s no reason they can’t be considered in the same way.</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a:t>
            </a:fld>
            <a:endParaRPr lang="en-US"/>
          </a:p>
        </p:txBody>
      </p:sp>
    </p:spTree>
    <p:extLst>
      <p:ext uri="{BB962C8B-B14F-4D97-AF65-F5344CB8AC3E}">
        <p14:creationId xmlns:p14="http://schemas.microsoft.com/office/powerpoint/2010/main" val="162055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thing to notice: RDBMS had a ton of</a:t>
            </a:r>
            <a:r>
              <a:rPr lang="en-US" baseline="0"/>
              <a:t> features, but had not really been shown to scale to 1000s of machines.  Of course, the number of machines may or may not correspond to performance goals, but certainly there had been issues.</a:t>
            </a:r>
          </a:p>
          <a:p>
            <a:endParaRPr lang="en-US" baseline="0"/>
          </a:p>
          <a:p>
            <a:r>
              <a:rPr lang="en-US" baseline="0"/>
              <a:t>Another problem here was that all the web companies were using MySQL because it was free and open source, and then found that they were not using it for queries, they were just using it to lookup specific keys.  And that scaling this up was a pain.  So they said let’s build our own thing.</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3</a:t>
            </a:fld>
            <a:endParaRPr lang="en-US"/>
          </a:p>
        </p:txBody>
      </p:sp>
    </p:spTree>
    <p:extLst>
      <p:ext uri="{BB962C8B-B14F-4D97-AF65-F5344CB8AC3E}">
        <p14:creationId xmlns:p14="http://schemas.microsoft.com/office/powerpoint/2010/main" val="251035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Whatever decision you</a:t>
            </a:r>
            <a:r>
              <a:rPr lang="en-US" baseline="0"/>
              <a:t> make is baked into the data representation.</a:t>
            </a:r>
          </a:p>
          <a:p>
            <a:r>
              <a:rPr lang="en-US" baseline="0"/>
              <a:t>Where have we seen this before?  The network/hierarchical data models of the 60s!  Yes, they are fast, but every time the data changes, your application breaks.  </a:t>
            </a:r>
          </a:p>
          <a:p>
            <a:r>
              <a:rPr lang="en-US" baseline="0"/>
              <a:t>What goes around comes around.</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20</a:t>
            </a:fld>
            <a:endParaRPr lang="en-US"/>
          </a:p>
        </p:txBody>
      </p:sp>
    </p:spTree>
    <p:extLst>
      <p:ext uri="{BB962C8B-B14F-4D97-AF65-F5344CB8AC3E}">
        <p14:creationId xmlns:p14="http://schemas.microsoft.com/office/powerpoint/2010/main" val="99768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6/21/15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6/21/15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6/21/15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6/21/15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6/21/15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6/21/15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6/21/15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3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212"/>
            <a:ext cx="8229600" cy="409575"/>
          </a:xfrm>
        </p:spPr>
        <p:txBody>
          <a:bodyPr/>
          <a:lstStyle/>
          <a:p>
            <a:r>
              <a:rPr lang="en-US" dirty="0" smtClean="0"/>
              <a:t>Roundup</a:t>
            </a:r>
            <a:endParaRPr lang="en-US" dirty="0"/>
          </a:p>
        </p:txBody>
      </p:sp>
      <p:sp>
        <p:nvSpPr>
          <p:cNvPr id="3" name="Content Placeholder 2"/>
          <p:cNvSpPr>
            <a:spLocks noGrp="1"/>
          </p:cNvSpPr>
          <p:nvPr>
            <p:ph sz="half" idx="1"/>
          </p:nvPr>
        </p:nvSpPr>
        <p:spPr>
          <a:xfrm>
            <a:off x="1446212" y="1219200"/>
            <a:ext cx="4144963" cy="3511550"/>
          </a:xfrm>
        </p:spPr>
        <p:txBody>
          <a:bodyPr/>
          <a:lstStyle/>
          <a:p>
            <a:r>
              <a:rPr lang="en-US" sz="1800" u="sng" dirty="0" err="1" smtClean="0">
                <a:solidFill>
                  <a:srgbClr val="FF6600"/>
                </a:solidFill>
              </a:rPr>
              <a:t>Hadoop</a:t>
            </a:r>
            <a:r>
              <a:rPr lang="en-US" sz="1800" u="sng" dirty="0" smtClean="0">
                <a:solidFill>
                  <a:srgbClr val="FF6600"/>
                </a:solidFill>
              </a:rPr>
              <a:t>**</a:t>
            </a:r>
          </a:p>
          <a:p>
            <a:r>
              <a:rPr lang="en-US" sz="1800" u="sng" dirty="0" err="1" smtClean="0"/>
              <a:t>Greenplum</a:t>
            </a:r>
            <a:endParaRPr lang="en-US" sz="1800" u="sng" dirty="0" smtClean="0"/>
          </a:p>
          <a:p>
            <a:r>
              <a:rPr lang="en-US" sz="1800" u="sng" dirty="0" smtClean="0">
                <a:solidFill>
                  <a:srgbClr val="FF6600"/>
                </a:solidFill>
              </a:rPr>
              <a:t>Pig**</a:t>
            </a:r>
          </a:p>
          <a:p>
            <a:r>
              <a:rPr lang="en-US" sz="1800" u="sng" dirty="0" smtClean="0">
                <a:solidFill>
                  <a:srgbClr val="0011CF"/>
                </a:solidFill>
              </a:rPr>
              <a:t>Dryad</a:t>
            </a:r>
          </a:p>
          <a:p>
            <a:r>
              <a:rPr lang="en-US" sz="1800" u="sng" dirty="0" err="1" smtClean="0">
                <a:solidFill>
                  <a:srgbClr val="0011CF"/>
                </a:solidFill>
              </a:rPr>
              <a:t>DryadLINQ</a:t>
            </a:r>
            <a:endParaRPr lang="en-US" sz="1800" u="sng" dirty="0" smtClean="0">
              <a:solidFill>
                <a:srgbClr val="0011CF"/>
              </a:solidFill>
            </a:endParaRPr>
          </a:p>
          <a:p>
            <a:r>
              <a:rPr lang="en-US" sz="1800" u="sng" dirty="0" smtClean="0">
                <a:solidFill>
                  <a:schemeClr val="accent1">
                    <a:lumMod val="75000"/>
                  </a:schemeClr>
                </a:solidFill>
              </a:rPr>
              <a:t>HIVE**</a:t>
            </a:r>
          </a:p>
          <a:p>
            <a:r>
              <a:rPr lang="en-US" sz="1800" u="sng" dirty="0" smtClean="0">
                <a:solidFill>
                  <a:srgbClr val="008000"/>
                </a:solidFill>
              </a:rPr>
              <a:t>Megastore</a:t>
            </a:r>
          </a:p>
          <a:p>
            <a:r>
              <a:rPr lang="en-US" sz="1800" u="sng" dirty="0" err="1" smtClean="0">
                <a:solidFill>
                  <a:srgbClr val="008000"/>
                </a:solidFill>
              </a:rPr>
              <a:t>Dremel</a:t>
            </a:r>
            <a:r>
              <a:rPr lang="en-US" sz="1800" u="sng" dirty="0" smtClean="0">
                <a:solidFill>
                  <a:srgbClr val="008000"/>
                </a:solidFill>
              </a:rPr>
              <a:t> / </a:t>
            </a:r>
            <a:r>
              <a:rPr lang="en-US" sz="1800" u="sng" dirty="0" err="1" smtClean="0">
                <a:solidFill>
                  <a:srgbClr val="008000"/>
                </a:solidFill>
              </a:rPr>
              <a:t>BigQuery</a:t>
            </a:r>
            <a:endParaRPr lang="en-US" sz="1800" u="sng" dirty="0" smtClean="0">
              <a:solidFill>
                <a:srgbClr val="008000"/>
              </a:solidFill>
            </a:endParaRPr>
          </a:p>
          <a:p>
            <a:r>
              <a:rPr lang="en-US" sz="1800" u="sng" dirty="0" err="1" smtClean="0">
                <a:solidFill>
                  <a:srgbClr val="008000"/>
                </a:solidFill>
              </a:rPr>
              <a:t>Sawzall</a:t>
            </a:r>
            <a:endParaRPr lang="en-US" sz="1800" u="sng" dirty="0" smtClean="0">
              <a:solidFill>
                <a:srgbClr val="008000"/>
              </a:solidFill>
            </a:endParaRPr>
          </a:p>
          <a:p>
            <a:r>
              <a:rPr lang="en-US" sz="1800" u="sng" dirty="0" err="1" smtClean="0">
                <a:solidFill>
                  <a:srgbClr val="008000"/>
                </a:solidFill>
              </a:rPr>
              <a:t>Pregel</a:t>
            </a:r>
            <a:endParaRPr lang="en-US" sz="1800" u="sng" dirty="0" smtClean="0">
              <a:solidFill>
                <a:srgbClr val="008000"/>
              </a:solidFill>
            </a:endParaRPr>
          </a:p>
          <a:p>
            <a:r>
              <a:rPr lang="en-US" sz="1800" b="1" i="1" u="sng" dirty="0" err="1" smtClean="0"/>
              <a:t>SciDB</a:t>
            </a:r>
            <a:endParaRPr lang="en-US" sz="1800" b="1" i="1" u="sng" dirty="0" smtClean="0"/>
          </a:p>
          <a:p>
            <a:endParaRPr lang="en-US" sz="1800" u="sng" dirty="0" smtClean="0"/>
          </a:p>
          <a:p>
            <a:pPr marL="0" indent="0">
              <a:buNone/>
            </a:pPr>
            <a:endParaRPr lang="en-US" sz="1800" u="sng" dirty="0" smtClean="0"/>
          </a:p>
        </p:txBody>
      </p:sp>
      <p:sp>
        <p:nvSpPr>
          <p:cNvPr id="7" name="Content Placeholder 6"/>
          <p:cNvSpPr>
            <a:spLocks noGrp="1"/>
          </p:cNvSpPr>
          <p:nvPr>
            <p:ph sz="half" idx="2"/>
          </p:nvPr>
        </p:nvSpPr>
        <p:spPr>
          <a:xfrm>
            <a:off x="4997450" y="1171575"/>
            <a:ext cx="4146550" cy="3670300"/>
          </a:xfrm>
        </p:spPr>
        <p:txBody>
          <a:bodyPr/>
          <a:lstStyle/>
          <a:p>
            <a:r>
              <a:rPr lang="en-US" sz="1800" b="1" i="1" dirty="0" err="1" smtClean="0"/>
              <a:t>MapReduce</a:t>
            </a:r>
            <a:r>
              <a:rPr lang="en-US" sz="1800" b="1" i="1" dirty="0" smtClean="0"/>
              <a:t>++</a:t>
            </a:r>
          </a:p>
          <a:p>
            <a:r>
              <a:rPr lang="en-US" sz="1800" dirty="0" smtClean="0">
                <a:solidFill>
                  <a:srgbClr val="0011CF"/>
                </a:solidFill>
              </a:rPr>
              <a:t>SCOPE</a:t>
            </a:r>
          </a:p>
          <a:p>
            <a:r>
              <a:rPr lang="en-US" sz="1800" dirty="0" err="1" smtClean="0">
                <a:solidFill>
                  <a:srgbClr val="FF0000"/>
                </a:solidFill>
              </a:rPr>
              <a:t>SimpleDB</a:t>
            </a:r>
            <a:endParaRPr lang="en-US" sz="1800" dirty="0" smtClean="0">
              <a:solidFill>
                <a:srgbClr val="FF0000"/>
              </a:solidFill>
            </a:endParaRPr>
          </a:p>
          <a:p>
            <a:r>
              <a:rPr lang="en-US" sz="1800" dirty="0" smtClean="0">
                <a:solidFill>
                  <a:schemeClr val="accent1">
                    <a:lumMod val="75000"/>
                  </a:schemeClr>
                </a:solidFill>
              </a:rPr>
              <a:t>Cassandra**</a:t>
            </a:r>
          </a:p>
          <a:p>
            <a:r>
              <a:rPr lang="en-US" sz="1800" dirty="0" err="1" smtClean="0"/>
              <a:t>CouchDB</a:t>
            </a:r>
            <a:r>
              <a:rPr lang="en-US" sz="1800" dirty="0" smtClean="0"/>
              <a:t>**</a:t>
            </a:r>
          </a:p>
          <a:p>
            <a:r>
              <a:rPr lang="en-US" sz="1800" dirty="0" err="1" smtClean="0"/>
              <a:t>MongoDB</a:t>
            </a:r>
            <a:endParaRPr lang="en-US" sz="1800" dirty="0" smtClean="0"/>
          </a:p>
          <a:p>
            <a:r>
              <a:rPr lang="en-US" sz="1800" b="1" i="1" dirty="0" smtClean="0"/>
              <a:t>SPARK</a:t>
            </a:r>
          </a:p>
          <a:p>
            <a:r>
              <a:rPr lang="en-US" sz="1800" b="1" i="1" dirty="0" smtClean="0"/>
              <a:t>Twister</a:t>
            </a:r>
          </a:p>
          <a:p>
            <a:r>
              <a:rPr lang="en-US" sz="1800" b="1" i="1" u="sng" dirty="0" err="1" smtClean="0"/>
              <a:t>HaLoop</a:t>
            </a:r>
            <a:endParaRPr lang="en-US" sz="1800" b="1" i="1" u="sng" dirty="0" smtClean="0"/>
          </a:p>
          <a:p>
            <a:r>
              <a:rPr lang="en-US" sz="1800" dirty="0" err="1" smtClean="0">
                <a:solidFill>
                  <a:srgbClr val="008000"/>
                </a:solidFill>
              </a:rPr>
              <a:t>BigTable</a:t>
            </a:r>
            <a:endParaRPr lang="en-US" sz="1800" dirty="0" smtClean="0">
              <a:solidFill>
                <a:srgbClr val="008000"/>
              </a:solidFill>
            </a:endParaRPr>
          </a:p>
          <a:p>
            <a:r>
              <a:rPr lang="en-US" sz="1800" dirty="0" smtClean="0">
                <a:solidFill>
                  <a:srgbClr val="FF0000"/>
                </a:solidFill>
              </a:rPr>
              <a:t>Elastic </a:t>
            </a:r>
            <a:r>
              <a:rPr lang="en-US" sz="1800" dirty="0" err="1" smtClean="0">
                <a:solidFill>
                  <a:srgbClr val="FF0000"/>
                </a:solidFill>
              </a:rPr>
              <a:t>MapReduce</a:t>
            </a:r>
            <a:endParaRPr lang="en-US" sz="1800" dirty="0" smtClean="0">
              <a:solidFill>
                <a:srgbClr val="FF0000"/>
              </a:solidFill>
            </a:endParaRPr>
          </a:p>
          <a:p>
            <a:r>
              <a:rPr lang="en-US" sz="1800" dirty="0" smtClean="0">
                <a:solidFill>
                  <a:srgbClr val="FF0000"/>
                </a:solidFill>
              </a:rPr>
              <a:t>S3</a:t>
            </a:r>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dirty="0" smtClean="0"/>
              <a:t>Bill Howe, UW</a:t>
            </a:r>
            <a:endParaRPr lang="en-US" dirty="0"/>
          </a:p>
        </p:txBody>
      </p:sp>
      <p:sp>
        <p:nvSpPr>
          <p:cNvPr id="6" name="Slide Number Placeholder 5"/>
          <p:cNvSpPr>
            <a:spLocks noGrp="1"/>
          </p:cNvSpPr>
          <p:nvPr>
            <p:ph type="sldNum" sz="quarter" idx="12"/>
          </p:nvPr>
        </p:nvSpPr>
        <p:spPr/>
        <p:txBody>
          <a:bodyPr/>
          <a:lstStyle/>
          <a:p>
            <a:fld id="{7D78C84B-DFE9-364A-8F18-56CFDAADC423}" type="slidenum">
              <a:rPr lang="en-US" smtClean="0"/>
              <a:pPr/>
              <a:t>1</a:t>
            </a:fld>
            <a:endParaRPr lang="en-US"/>
          </a:p>
        </p:txBody>
      </p:sp>
      <p:sp>
        <p:nvSpPr>
          <p:cNvPr id="9" name="TextBox 8"/>
          <p:cNvSpPr txBox="1"/>
          <p:nvPr/>
        </p:nvSpPr>
        <p:spPr>
          <a:xfrm>
            <a:off x="1000125" y="5238750"/>
            <a:ext cx="8143875" cy="923330"/>
          </a:xfrm>
          <a:prstGeom prst="rect">
            <a:avLst/>
          </a:prstGeom>
          <a:noFill/>
        </p:spPr>
        <p:txBody>
          <a:bodyPr wrap="square" rtlCol="0">
            <a:spAutoFit/>
          </a:bodyPr>
          <a:lstStyle/>
          <a:p>
            <a:r>
              <a:rPr lang="en-US" sz="1800" dirty="0" smtClean="0">
                <a:solidFill>
                  <a:srgbClr val="008000"/>
                </a:solidFill>
              </a:rPr>
              <a:t>Google, </a:t>
            </a:r>
            <a:r>
              <a:rPr lang="en-US" sz="1800" dirty="0" err="1" smtClean="0">
                <a:solidFill>
                  <a:srgbClr val="0000FF"/>
                </a:solidFill>
              </a:rPr>
              <a:t>Microsoft,</a:t>
            </a:r>
            <a:r>
              <a:rPr lang="en-US" sz="1800" dirty="0" err="1" smtClean="0">
                <a:solidFill>
                  <a:srgbClr val="FF6600"/>
                </a:solidFill>
              </a:rPr>
              <a:t>Yahoo</a:t>
            </a:r>
            <a:r>
              <a:rPr lang="en-US" sz="1800" dirty="0" smtClean="0">
                <a:solidFill>
                  <a:schemeClr val="accent5">
                    <a:lumMod val="50000"/>
                  </a:schemeClr>
                </a:solidFill>
              </a:rPr>
              <a:t>, Facebook, </a:t>
            </a:r>
            <a:r>
              <a:rPr lang="en-US" sz="1800" dirty="0" smtClean="0">
                <a:solidFill>
                  <a:srgbClr val="FF0000"/>
                </a:solidFill>
              </a:rPr>
              <a:t>Amazon, </a:t>
            </a:r>
            <a:r>
              <a:rPr lang="en-US" sz="1800" dirty="0" smtClean="0"/>
              <a:t>Startup, </a:t>
            </a:r>
            <a:r>
              <a:rPr lang="en-US" sz="1800" b="1" i="1" dirty="0" smtClean="0"/>
              <a:t>University Research, </a:t>
            </a:r>
            <a:r>
              <a:rPr lang="en-US" sz="1800" b="1" u="sng" dirty="0" smtClean="0"/>
              <a:t>UW</a:t>
            </a:r>
            <a:endParaRPr lang="en-US" sz="1800" u="sng" dirty="0" smtClean="0"/>
          </a:p>
          <a:p>
            <a:endParaRPr lang="en-US" sz="1800" dirty="0" smtClean="0"/>
          </a:p>
          <a:p>
            <a:r>
              <a:rPr lang="en-US" sz="1800" dirty="0" smtClean="0"/>
              <a:t>**Apache open source project</a:t>
            </a:r>
            <a:endParaRPr lang="en-US" sz="1800" dirty="0"/>
          </a:p>
        </p:txBody>
      </p:sp>
    </p:spTree>
    <p:extLst>
      <p:ext uri="{BB962C8B-B14F-4D97-AF65-F5344CB8AC3E}">
        <p14:creationId xmlns:p14="http://schemas.microsoft.com/office/powerpoint/2010/main" val="10036077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10</a:t>
            </a:fld>
            <a:endParaRPr lang="en-US"/>
          </a:p>
        </p:txBody>
      </p:sp>
      <p:sp>
        <p:nvSpPr>
          <p:cNvPr id="8" name="Content Placeholder 7"/>
          <p:cNvSpPr>
            <a:spLocks noGrp="1"/>
          </p:cNvSpPr>
          <p:nvPr>
            <p:ph idx="1"/>
          </p:nvPr>
        </p:nvSpPr>
        <p:spPr/>
        <p:txBody>
          <a:bodyPr/>
          <a:lstStyle/>
          <a:p>
            <a:r>
              <a:rPr lang="en-US" u="sng" dirty="0" err="1" smtClean="0"/>
              <a:t>Hadoop</a:t>
            </a:r>
            <a:r>
              <a:rPr lang="en-US" u="sng" dirty="0" smtClean="0"/>
              <a:t> (locally managed)</a:t>
            </a:r>
          </a:p>
          <a:p>
            <a:pPr lvl="1"/>
            <a:r>
              <a:rPr lang="en-US" dirty="0" smtClean="0"/>
              <a:t>Java?</a:t>
            </a:r>
          </a:p>
          <a:p>
            <a:pPr lvl="1"/>
            <a:r>
              <a:rPr lang="en-US" dirty="0" smtClean="0"/>
              <a:t>Large unstructured files?</a:t>
            </a:r>
          </a:p>
          <a:p>
            <a:pPr lvl="1"/>
            <a:r>
              <a:rPr lang="en-US" dirty="0" smtClean="0"/>
              <a:t>Relatively small number of tasks?</a:t>
            </a:r>
          </a:p>
          <a:p>
            <a:pPr lvl="1"/>
            <a:r>
              <a:rPr lang="en-US" dirty="0" smtClean="0"/>
              <a:t>System administration support?</a:t>
            </a:r>
          </a:p>
          <a:p>
            <a:pPr lvl="1"/>
            <a:r>
              <a:rPr lang="en-US" dirty="0" smtClean="0"/>
              <a:t>Need to / want to roll your own algorithms?</a:t>
            </a:r>
          </a:p>
        </p:txBody>
      </p:sp>
    </p:spTree>
    <p:extLst>
      <p:ext uri="{BB962C8B-B14F-4D97-AF65-F5344CB8AC3E}">
        <p14:creationId xmlns:p14="http://schemas.microsoft.com/office/powerpoint/2010/main" val="31369298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11</a:t>
            </a:fld>
            <a:endParaRPr lang="en-US"/>
          </a:p>
        </p:txBody>
      </p:sp>
      <p:sp>
        <p:nvSpPr>
          <p:cNvPr id="8" name="Content Placeholder 7"/>
          <p:cNvSpPr>
            <a:spLocks noGrp="1"/>
          </p:cNvSpPr>
          <p:nvPr>
            <p:ph idx="1"/>
          </p:nvPr>
        </p:nvSpPr>
        <p:spPr/>
        <p:txBody>
          <a:bodyPr/>
          <a:lstStyle/>
          <a:p>
            <a:r>
              <a:rPr lang="en-US" u="sng" dirty="0" err="1" smtClean="0"/>
              <a:t>Hadoop</a:t>
            </a:r>
            <a:r>
              <a:rPr lang="en-US" u="sng" dirty="0" smtClean="0"/>
              <a:t> derivatives (Pig, HIVE)</a:t>
            </a:r>
          </a:p>
          <a:p>
            <a:pPr lvl="1"/>
            <a:r>
              <a:rPr lang="en-US" dirty="0" smtClean="0"/>
              <a:t>Same as </a:t>
            </a:r>
            <a:r>
              <a:rPr lang="en-US" dirty="0" err="1" smtClean="0"/>
              <a:t>Hadoop</a:t>
            </a:r>
            <a:r>
              <a:rPr lang="en-US" dirty="0" smtClean="0"/>
              <a:t>, with </a:t>
            </a:r>
          </a:p>
          <a:p>
            <a:pPr lvl="1"/>
            <a:r>
              <a:rPr lang="en-US" dirty="0"/>
              <a:t>A</a:t>
            </a:r>
            <a:r>
              <a:rPr lang="en-US" dirty="0" smtClean="0"/>
              <a:t> </a:t>
            </a:r>
            <a:r>
              <a:rPr lang="en-US" dirty="0"/>
              <a:t>h</a:t>
            </a:r>
            <a:r>
              <a:rPr lang="en-US" dirty="0" smtClean="0"/>
              <a:t>igh-level language</a:t>
            </a:r>
          </a:p>
          <a:p>
            <a:pPr lvl="1"/>
            <a:r>
              <a:rPr lang="en-US" dirty="0" smtClean="0"/>
              <a:t>Support for multi-step workflows </a:t>
            </a:r>
          </a:p>
          <a:p>
            <a:pPr lvl="1"/>
            <a:endParaRPr lang="en-US" dirty="0" smtClean="0"/>
          </a:p>
        </p:txBody>
      </p:sp>
    </p:spTree>
    <p:extLst>
      <p:ext uri="{BB962C8B-B14F-4D97-AF65-F5344CB8AC3E}">
        <p14:creationId xmlns:p14="http://schemas.microsoft.com/office/powerpoint/2010/main" val="30162460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12</a:t>
            </a:fld>
            <a:endParaRPr lang="en-US"/>
          </a:p>
        </p:txBody>
      </p:sp>
      <p:sp>
        <p:nvSpPr>
          <p:cNvPr id="8" name="Content Placeholder 7"/>
          <p:cNvSpPr>
            <a:spLocks noGrp="1"/>
          </p:cNvSpPr>
          <p:nvPr>
            <p:ph idx="1"/>
          </p:nvPr>
        </p:nvSpPr>
        <p:spPr/>
        <p:txBody>
          <a:bodyPr/>
          <a:lstStyle/>
          <a:p>
            <a:r>
              <a:rPr lang="en-US" u="sng" dirty="0" err="1" smtClean="0"/>
              <a:t>NoSQL</a:t>
            </a:r>
            <a:endParaRPr lang="en-US" u="sng" dirty="0" smtClean="0"/>
          </a:p>
          <a:p>
            <a:pPr lvl="1"/>
            <a:r>
              <a:rPr lang="en-US" dirty="0"/>
              <a:t>O</a:t>
            </a:r>
            <a:r>
              <a:rPr lang="en-US" dirty="0" smtClean="0"/>
              <a:t>ne object at a time manipulation?</a:t>
            </a:r>
          </a:p>
          <a:p>
            <a:pPr lvl="1"/>
            <a:r>
              <a:rPr lang="en-US" dirty="0" smtClean="0"/>
              <a:t>Lots of concurrent users/apps?</a:t>
            </a:r>
          </a:p>
          <a:p>
            <a:pPr lvl="1"/>
            <a:r>
              <a:rPr lang="en-US" dirty="0" smtClean="0"/>
              <a:t>Can you live without joins?</a:t>
            </a:r>
          </a:p>
          <a:p>
            <a:pPr lvl="1"/>
            <a:r>
              <a:rPr lang="en-US" dirty="0" smtClean="0"/>
              <a:t>System administration?</a:t>
            </a:r>
          </a:p>
          <a:p>
            <a:pPr lvl="1"/>
            <a:r>
              <a:rPr lang="en-US" dirty="0" smtClean="0"/>
              <a:t>Need interactive response times? </a:t>
            </a:r>
          </a:p>
          <a:p>
            <a:pPr lvl="2"/>
            <a:r>
              <a:rPr lang="en-US" dirty="0" smtClean="0"/>
              <a:t>e.g., you’re powering a web application</a:t>
            </a:r>
          </a:p>
        </p:txBody>
      </p:sp>
    </p:spTree>
    <p:extLst>
      <p:ext uri="{BB962C8B-B14F-4D97-AF65-F5344CB8AC3E}">
        <p14:creationId xmlns:p14="http://schemas.microsoft.com/office/powerpoint/2010/main" val="34214003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13</a:t>
            </a:fld>
            <a:endParaRPr lang="en-US"/>
          </a:p>
        </p:txBody>
      </p:sp>
      <p:sp>
        <p:nvSpPr>
          <p:cNvPr id="8" name="Content Placeholder 7"/>
          <p:cNvSpPr>
            <a:spLocks noGrp="1"/>
          </p:cNvSpPr>
          <p:nvPr>
            <p:ph idx="1"/>
          </p:nvPr>
        </p:nvSpPr>
        <p:spPr/>
        <p:txBody>
          <a:bodyPr/>
          <a:lstStyle/>
          <a:p>
            <a:r>
              <a:rPr lang="en-US" u="sng" dirty="0" smtClean="0"/>
              <a:t>Cloud Services</a:t>
            </a:r>
          </a:p>
          <a:p>
            <a:pPr lvl="1"/>
            <a:r>
              <a:rPr lang="en-US" dirty="0" smtClean="0"/>
              <a:t>No local hardware</a:t>
            </a:r>
          </a:p>
          <a:p>
            <a:pPr lvl="1"/>
            <a:r>
              <a:rPr lang="en-US" dirty="0" smtClean="0"/>
              <a:t>No local sys admin support</a:t>
            </a:r>
          </a:p>
          <a:p>
            <a:pPr lvl="1"/>
            <a:r>
              <a:rPr lang="en-US" dirty="0" smtClean="0"/>
              <a:t>Inconsistent workloads</a:t>
            </a:r>
          </a:p>
        </p:txBody>
      </p:sp>
    </p:spTree>
    <p:extLst>
      <p:ext uri="{BB962C8B-B14F-4D97-AF65-F5344CB8AC3E}">
        <p14:creationId xmlns:p14="http://schemas.microsoft.com/office/powerpoint/2010/main" val="42653518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54696" cy="914400"/>
          </a:xfrm>
        </p:spPr>
        <p:txBody>
          <a:bodyPr/>
          <a:lstStyle/>
          <a:p>
            <a:r>
              <a:rPr lang="en-US" dirty="0" smtClean="0"/>
              <a:t>Roadmap</a:t>
            </a:r>
            <a:endParaRPr lang="en-US" dirty="0"/>
          </a:p>
        </p:txBody>
      </p:sp>
      <p:sp>
        <p:nvSpPr>
          <p:cNvPr id="3" name="Content Placeholder 2"/>
          <p:cNvSpPr>
            <a:spLocks noGrp="1"/>
          </p:cNvSpPr>
          <p:nvPr>
            <p:ph idx="1"/>
          </p:nvPr>
        </p:nvSpPr>
        <p:spPr>
          <a:xfrm>
            <a:off x="374650" y="1346200"/>
            <a:ext cx="8769350" cy="4762500"/>
          </a:xfrm>
        </p:spPr>
        <p:txBody>
          <a:bodyPr/>
          <a:lstStyle/>
          <a:p>
            <a:r>
              <a:rPr lang="en-US" sz="2400" dirty="0" smtClean="0">
                <a:solidFill>
                  <a:schemeClr val="bg1">
                    <a:lumMod val="65000"/>
                  </a:schemeClr>
                </a:solidFill>
              </a:rPr>
              <a:t>Intro</a:t>
            </a:r>
          </a:p>
          <a:p>
            <a:r>
              <a:rPr lang="en-US" sz="2400" dirty="0" smtClean="0">
                <a:solidFill>
                  <a:schemeClr val="bg1">
                    <a:lumMod val="65000"/>
                  </a:schemeClr>
                </a:solidFill>
              </a:rPr>
              <a:t>Decision procedures</a:t>
            </a:r>
          </a:p>
          <a:p>
            <a:r>
              <a:rPr lang="en-US" sz="2400" dirty="0" err="1">
                <a:solidFill>
                  <a:srgbClr val="000000"/>
                </a:solidFill>
              </a:rPr>
              <a:t>Key-Value Store Example:</a:t>
            </a:r>
          </a:p>
          <a:p>
            <a:pPr lvl="1"/>
            <a:r>
              <a:rPr lang="en-US" sz="2000" dirty="0" err="1">
                <a:solidFill>
                  <a:srgbClr val="000000"/>
                </a:solidFill>
              </a:rPr>
              <a:t>memcached</a:t>
            </a:r>
          </a:p>
          <a:p>
            <a:r>
              <a:rPr lang="en-US" sz="2400" dirty="0" err="1" smtClean="0"/>
              <a:t>Document Store Example</a:t>
            </a:r>
            <a:r>
              <a:rPr lang="en-US" sz="2400" dirty="0" smtClean="0"/>
              <a:t>: </a:t>
            </a:r>
          </a:p>
          <a:p>
            <a:pPr lvl="1"/>
            <a:r>
              <a:rPr lang="en-US" sz="2000" dirty="0" err="1" smtClean="0">
                <a:solidFill>
                  <a:srgbClr val="000000"/>
                </a:solidFill>
              </a:rPr>
              <a:t>CouchDB</a:t>
            </a:r>
          </a:p>
          <a:p>
            <a:r>
              <a:rPr lang="en-US" sz="2400" dirty="0" err="1">
                <a:solidFill>
                  <a:srgbClr val="000000"/>
                </a:solidFill>
              </a:rPr>
              <a:t>Extensible Record Store Example</a:t>
            </a:r>
            <a:r>
              <a:rPr lang="en-US" sz="2400" dirty="0">
                <a:solidFill>
                  <a:srgbClr val="000000"/>
                </a:solidFill>
              </a:rPr>
              <a:t>: </a:t>
            </a:r>
          </a:p>
          <a:p>
            <a:pPr lvl="1"/>
            <a:r>
              <a:rPr lang="en-US" sz="2000" dirty="0">
                <a:solidFill>
                  <a:srgbClr val="000000"/>
                </a:solidFill>
              </a:rPr>
              <a:t>Apache </a:t>
            </a:r>
            <a:r>
              <a:rPr lang="en-US" sz="2000" dirty="0" err="1">
                <a:solidFill>
                  <a:srgbClr val="000000"/>
                </a:solidFill>
              </a:rPr>
              <a:t>Hbase</a:t>
            </a:r>
            <a:r>
              <a:rPr lang="en-US" sz="2000" dirty="0">
                <a:solidFill>
                  <a:srgbClr val="000000"/>
                </a:solidFill>
              </a:rPr>
              <a:t> / Google </a:t>
            </a:r>
            <a:r>
              <a:rPr lang="en-US" sz="2000" dirty="0" err="1">
                <a:solidFill>
                  <a:srgbClr val="000000"/>
                </a:solidFill>
              </a:rPr>
              <a:t>BigTable</a:t>
            </a:r>
            <a:endParaRPr lang="en-US" sz="2000" dirty="0" smtClean="0">
              <a:solidFill>
                <a:srgbClr val="000000"/>
              </a:solidFill>
            </a:endParaRPr>
          </a:p>
          <a:p>
            <a:r>
              <a:rPr lang="en-US" sz="2400" dirty="0" smtClean="0">
                <a:solidFill>
                  <a:srgbClr val="000000"/>
                </a:solidFill>
              </a:rPr>
              <a:t>Discriminators</a:t>
            </a:r>
          </a:p>
          <a:p>
            <a:pPr lvl="1"/>
            <a:r>
              <a:rPr lang="en-US" sz="2000" dirty="0">
                <a:solidFill>
                  <a:srgbClr val="000000"/>
                </a:solidFill>
              </a:rPr>
              <a:t>Programming Model</a:t>
            </a:r>
          </a:p>
          <a:p>
            <a:pPr lvl="1"/>
            <a:r>
              <a:rPr lang="en-US" sz="2000" dirty="0" smtClean="0">
                <a:solidFill>
                  <a:srgbClr val="000000"/>
                </a:solidFill>
              </a:rPr>
              <a:t>Consistency, Latency</a:t>
            </a:r>
          </a:p>
          <a:p>
            <a:pPr lvl="1"/>
            <a:r>
              <a:rPr lang="en-US" sz="2000" dirty="0" smtClean="0">
                <a:solidFill>
                  <a:srgbClr val="000000"/>
                </a:solidFill>
              </a:rPr>
              <a:t>Cloud vs. Local</a:t>
            </a:r>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14</a:t>
            </a:fld>
            <a:endParaRPr lang="en-US"/>
          </a:p>
        </p:txBody>
      </p:sp>
    </p:spTree>
    <p:extLst>
      <p:ext uri="{BB962C8B-B14F-4D97-AF65-F5344CB8AC3E}">
        <p14:creationId xmlns:p14="http://schemas.microsoft.com/office/powerpoint/2010/main" val="37023342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25383070"/>
              </p:ext>
            </p:extLst>
          </p:nvPr>
        </p:nvGraphicFramePr>
        <p:xfrm>
          <a:off x="457200" y="1219200"/>
          <a:ext cx="8229600" cy="3917640"/>
        </p:xfrm>
        <a:graphic>
          <a:graphicData uri="http://schemas.openxmlformats.org/drawingml/2006/table">
            <a:tbl>
              <a:tblPr/>
              <a:tblGrid>
                <a:gridCol w="424679"/>
                <a:gridCol w="964137"/>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 (Hbase)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Accumulo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CE6F1"/>
                    </a:solidFill>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c>
                  <a:txBody>
                    <a:bodyPr/>
                    <a:lstStyle/>
                    <a:p>
                      <a:pPr algn="ctr" fontAlgn="b"/>
                      <a:r>
                        <a:rPr lang="en-US" sz="1100" b="1" i="0" u="none" strike="noStrike" dirty="0" err="1">
                          <a:solidFill>
                            <a:srgbClr val="000000"/>
                          </a:solidFill>
                          <a:effectLst/>
                          <a:latin typeface="Calibri"/>
                        </a:rPr>
                        <a:t>sql</a:t>
                      </a:r>
                      <a:r>
                        <a:rPr lang="en-US" sz="1100" b="1" i="0" u="none" strike="noStrike" dirty="0">
                          <a:solidFill>
                            <a:srgbClr val="000000"/>
                          </a:solidFill>
                          <a:effectLst/>
                          <a:latin typeface="Calibri"/>
                        </a:rPr>
                        <a:t>-like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CE6F1"/>
                    </a:solidFill>
                  </a:tcPr>
                </a:tc>
              </a:tr>
            </a:tbl>
          </a:graphicData>
        </a:graphic>
      </p:graphicFrame>
      <p:sp>
        <p:nvSpPr>
          <p:cNvPr id="8" name="TextBox 7"/>
          <p:cNvSpPr txBox="1"/>
          <p:nvPr/>
        </p:nvSpPr>
        <p:spPr>
          <a:xfrm>
            <a:off x="2438400" y="5410200"/>
            <a:ext cx="4606925" cy="369332"/>
          </a:xfrm>
          <a:prstGeom prst="rect">
            <a:avLst/>
          </a:prstGeom>
          <a:noFill/>
        </p:spPr>
        <p:txBody>
          <a:bodyPr wrap="square" rtlCol="0">
            <a:spAutoFit/>
          </a:bodyPr>
          <a:lstStyle/>
          <a:p>
            <a:r>
              <a:rPr lang="en-US"/>
              <a:t>MapReduce-based Systems</a:t>
            </a:r>
          </a:p>
        </p:txBody>
      </p:sp>
    </p:spTree>
    <p:extLst>
      <p:ext uri="{BB962C8B-B14F-4D97-AF65-F5344CB8AC3E}">
        <p14:creationId xmlns:p14="http://schemas.microsoft.com/office/powerpoint/2010/main" val="32850707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16</a:t>
            </a:fld>
            <a:endParaRPr lang="en-US"/>
          </a:p>
        </p:txBody>
      </p:sp>
      <p:sp>
        <p:nvSpPr>
          <p:cNvPr id="14" name="TextBox 13"/>
          <p:cNvSpPr txBox="1"/>
          <p:nvPr/>
        </p:nvSpPr>
        <p:spPr>
          <a:xfrm>
            <a:off x="8150726" y="1505502"/>
            <a:ext cx="887664" cy="369332"/>
          </a:xfrm>
          <a:prstGeom prst="rect">
            <a:avLst/>
          </a:prstGeom>
          <a:noFill/>
        </p:spPr>
        <p:txBody>
          <a:bodyPr wrap="square" rtlCol="0">
            <a:spAutoFit/>
          </a:bodyPr>
          <a:lstStyle/>
          <a:p>
            <a:r>
              <a:rPr lang="en-US"/>
              <a:t>2004</a:t>
            </a:r>
          </a:p>
        </p:txBody>
      </p:sp>
      <p:sp>
        <p:nvSpPr>
          <p:cNvPr id="16" name="Oval 15"/>
          <p:cNvSpPr/>
          <p:nvPr/>
        </p:nvSpPr>
        <p:spPr>
          <a:xfrm>
            <a:off x="2846136" y="3276600"/>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Hadoop</a:t>
            </a:r>
          </a:p>
        </p:txBody>
      </p:sp>
      <p:sp>
        <p:nvSpPr>
          <p:cNvPr id="17" name="TextBox 16"/>
          <p:cNvSpPr txBox="1"/>
          <p:nvPr/>
        </p:nvSpPr>
        <p:spPr>
          <a:xfrm>
            <a:off x="8150726" y="2021710"/>
            <a:ext cx="887664" cy="369332"/>
          </a:xfrm>
          <a:prstGeom prst="rect">
            <a:avLst/>
          </a:prstGeom>
          <a:noFill/>
        </p:spPr>
        <p:txBody>
          <a:bodyPr wrap="square" rtlCol="0">
            <a:spAutoFit/>
          </a:bodyPr>
          <a:lstStyle/>
          <a:p>
            <a:r>
              <a:rPr lang="en-US"/>
              <a:t>2005</a:t>
            </a:r>
          </a:p>
        </p:txBody>
      </p:sp>
      <p:sp>
        <p:nvSpPr>
          <p:cNvPr id="19" name="Oval 18"/>
          <p:cNvSpPr/>
          <p:nvPr/>
        </p:nvSpPr>
        <p:spPr>
          <a:xfrm>
            <a:off x="2590800" y="1447800"/>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MapReduce</a:t>
            </a:r>
          </a:p>
        </p:txBody>
      </p:sp>
      <p:sp>
        <p:nvSpPr>
          <p:cNvPr id="24" name="TextBox 23"/>
          <p:cNvSpPr txBox="1"/>
          <p:nvPr/>
        </p:nvSpPr>
        <p:spPr>
          <a:xfrm>
            <a:off x="8150726" y="2537918"/>
            <a:ext cx="887664" cy="369332"/>
          </a:xfrm>
          <a:prstGeom prst="rect">
            <a:avLst/>
          </a:prstGeom>
          <a:noFill/>
        </p:spPr>
        <p:txBody>
          <a:bodyPr wrap="square" rtlCol="0">
            <a:spAutoFit/>
          </a:bodyPr>
          <a:lstStyle/>
          <a:p>
            <a:r>
              <a:rPr lang="en-US"/>
              <a:t>2006</a:t>
            </a:r>
          </a:p>
        </p:txBody>
      </p:sp>
      <p:sp>
        <p:nvSpPr>
          <p:cNvPr id="25" name="TextBox 24"/>
          <p:cNvSpPr txBox="1"/>
          <p:nvPr/>
        </p:nvSpPr>
        <p:spPr>
          <a:xfrm>
            <a:off x="8150726" y="3054126"/>
            <a:ext cx="887664" cy="369332"/>
          </a:xfrm>
          <a:prstGeom prst="rect">
            <a:avLst/>
          </a:prstGeom>
          <a:noFill/>
        </p:spPr>
        <p:txBody>
          <a:bodyPr wrap="square" rtlCol="0">
            <a:spAutoFit/>
          </a:bodyPr>
          <a:lstStyle/>
          <a:p>
            <a:r>
              <a:rPr lang="en-US"/>
              <a:t>2007</a:t>
            </a:r>
          </a:p>
        </p:txBody>
      </p:sp>
      <p:sp>
        <p:nvSpPr>
          <p:cNvPr id="26" name="TextBox 25"/>
          <p:cNvSpPr txBox="1"/>
          <p:nvPr/>
        </p:nvSpPr>
        <p:spPr>
          <a:xfrm>
            <a:off x="8150726" y="3570334"/>
            <a:ext cx="887664" cy="369332"/>
          </a:xfrm>
          <a:prstGeom prst="rect">
            <a:avLst/>
          </a:prstGeom>
          <a:noFill/>
        </p:spPr>
        <p:txBody>
          <a:bodyPr wrap="square" rtlCol="0">
            <a:spAutoFit/>
          </a:bodyPr>
          <a:lstStyle/>
          <a:p>
            <a:r>
              <a:rPr lang="en-US"/>
              <a:t>2008</a:t>
            </a:r>
          </a:p>
        </p:txBody>
      </p:sp>
      <p:sp>
        <p:nvSpPr>
          <p:cNvPr id="27" name="TextBox 26"/>
          <p:cNvSpPr txBox="1"/>
          <p:nvPr/>
        </p:nvSpPr>
        <p:spPr>
          <a:xfrm>
            <a:off x="8150726" y="4086544"/>
            <a:ext cx="887664" cy="369332"/>
          </a:xfrm>
          <a:prstGeom prst="rect">
            <a:avLst/>
          </a:prstGeom>
          <a:noFill/>
        </p:spPr>
        <p:txBody>
          <a:bodyPr wrap="square" rtlCol="0">
            <a:spAutoFit/>
          </a:bodyPr>
          <a:lstStyle/>
          <a:p>
            <a:r>
              <a:rPr lang="en-US"/>
              <a:t>2009</a:t>
            </a:r>
          </a:p>
        </p:txBody>
      </p:sp>
      <p:sp>
        <p:nvSpPr>
          <p:cNvPr id="31" name="TextBox 30"/>
          <p:cNvSpPr txBox="1"/>
          <p:nvPr/>
        </p:nvSpPr>
        <p:spPr>
          <a:xfrm>
            <a:off x="8180136" y="4618976"/>
            <a:ext cx="887664" cy="369332"/>
          </a:xfrm>
          <a:prstGeom prst="rect">
            <a:avLst/>
          </a:prstGeom>
          <a:noFill/>
        </p:spPr>
        <p:txBody>
          <a:bodyPr wrap="square" rtlCol="0">
            <a:spAutoFit/>
          </a:bodyPr>
          <a:lstStyle/>
          <a:p>
            <a:r>
              <a:rPr lang="en-US"/>
              <a:t>2010</a:t>
            </a:r>
          </a:p>
        </p:txBody>
      </p:sp>
      <p:sp>
        <p:nvSpPr>
          <p:cNvPr id="32" name="TextBox 31"/>
          <p:cNvSpPr txBox="1"/>
          <p:nvPr/>
        </p:nvSpPr>
        <p:spPr>
          <a:xfrm>
            <a:off x="8180136" y="5135184"/>
            <a:ext cx="887664" cy="369332"/>
          </a:xfrm>
          <a:prstGeom prst="rect">
            <a:avLst/>
          </a:prstGeom>
          <a:noFill/>
        </p:spPr>
        <p:txBody>
          <a:bodyPr wrap="square" rtlCol="0">
            <a:spAutoFit/>
          </a:bodyPr>
          <a:lstStyle/>
          <a:p>
            <a:r>
              <a:rPr lang="en-US"/>
              <a:t>2011</a:t>
            </a:r>
          </a:p>
        </p:txBody>
      </p:sp>
      <p:sp>
        <p:nvSpPr>
          <p:cNvPr id="33" name="TextBox 32"/>
          <p:cNvSpPr txBox="1"/>
          <p:nvPr/>
        </p:nvSpPr>
        <p:spPr>
          <a:xfrm>
            <a:off x="8180136" y="5651394"/>
            <a:ext cx="887664" cy="369332"/>
          </a:xfrm>
          <a:prstGeom prst="rect">
            <a:avLst/>
          </a:prstGeom>
          <a:noFill/>
        </p:spPr>
        <p:txBody>
          <a:bodyPr wrap="square" rtlCol="0">
            <a:spAutoFit/>
          </a:bodyPr>
          <a:lstStyle/>
          <a:p>
            <a:r>
              <a:rPr lang="en-US"/>
              <a:t>2012</a:t>
            </a:r>
          </a:p>
        </p:txBody>
      </p:sp>
      <p:cxnSp>
        <p:nvCxnSpPr>
          <p:cNvPr id="36" name="Straight Connector 35"/>
          <p:cNvCxnSpPr>
            <a:stCxn id="19" idx="4"/>
            <a:endCxn id="16" idx="0"/>
          </p:cNvCxnSpPr>
          <p:nvPr/>
        </p:nvCxnSpPr>
        <p:spPr>
          <a:xfrm>
            <a:off x="3507289" y="1911682"/>
            <a:ext cx="24647" cy="1364918"/>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262520" y="5551791"/>
            <a:ext cx="16376" cy="5232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09599" y="685800"/>
            <a:ext cx="5451475" cy="523220"/>
          </a:xfrm>
          <a:prstGeom prst="rect">
            <a:avLst/>
          </a:prstGeom>
          <a:noFill/>
        </p:spPr>
        <p:txBody>
          <a:bodyPr wrap="square" rtlCol="0">
            <a:spAutoFit/>
          </a:bodyPr>
          <a:lstStyle/>
          <a:p>
            <a:r>
              <a:rPr lang="en-US" sz="2800"/>
              <a:t>MapReduce-based Systems</a:t>
            </a:r>
          </a:p>
        </p:txBody>
      </p:sp>
      <p:sp>
        <p:nvSpPr>
          <p:cNvPr id="53" name="Oval 52"/>
          <p:cNvSpPr/>
          <p:nvPr/>
        </p:nvSpPr>
        <p:spPr>
          <a:xfrm>
            <a:off x="6019800" y="155691"/>
            <a:ext cx="556210" cy="240698"/>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684468" y="6383"/>
            <a:ext cx="1970499" cy="523220"/>
          </a:xfrm>
          <a:prstGeom prst="rect">
            <a:avLst/>
          </a:prstGeom>
          <a:noFill/>
        </p:spPr>
        <p:txBody>
          <a:bodyPr wrap="square" rtlCol="0">
            <a:spAutoFit/>
          </a:bodyPr>
          <a:lstStyle/>
          <a:p>
            <a:r>
              <a:rPr lang="en-US" sz="1400">
                <a:solidFill>
                  <a:schemeClr val="accent4"/>
                </a:solidFill>
              </a:rPr>
              <a:t>non-Google open source implementation</a:t>
            </a:r>
          </a:p>
        </p:txBody>
      </p:sp>
      <p:cxnSp>
        <p:nvCxnSpPr>
          <p:cNvPr id="56" name="Straight Connector 55"/>
          <p:cNvCxnSpPr/>
          <p:nvPr/>
        </p:nvCxnSpPr>
        <p:spPr>
          <a:xfrm flipH="1">
            <a:off x="6216567" y="692183"/>
            <a:ext cx="228600" cy="16991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673767" y="499679"/>
            <a:ext cx="1866984" cy="523220"/>
          </a:xfrm>
          <a:prstGeom prst="rect">
            <a:avLst/>
          </a:prstGeom>
          <a:noFill/>
        </p:spPr>
        <p:txBody>
          <a:bodyPr wrap="square" rtlCol="0">
            <a:spAutoFit/>
          </a:bodyPr>
          <a:lstStyle/>
          <a:p>
            <a:r>
              <a:rPr lang="en-US" sz="1400">
                <a:solidFill>
                  <a:schemeClr val="accent1"/>
                </a:solidFill>
              </a:rPr>
              <a:t>direct influence / shared features</a:t>
            </a:r>
          </a:p>
        </p:txBody>
      </p:sp>
      <p:cxnSp>
        <p:nvCxnSpPr>
          <p:cNvPr id="60" name="Straight Connector 59"/>
          <p:cNvCxnSpPr/>
          <p:nvPr/>
        </p:nvCxnSpPr>
        <p:spPr>
          <a:xfrm flipH="1">
            <a:off x="6261682" y="1112467"/>
            <a:ext cx="228600" cy="169919"/>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662741" y="1019409"/>
            <a:ext cx="1600200" cy="307777"/>
          </a:xfrm>
          <a:prstGeom prst="rect">
            <a:avLst/>
          </a:prstGeom>
          <a:noFill/>
        </p:spPr>
        <p:txBody>
          <a:bodyPr wrap="square" rtlCol="0">
            <a:spAutoFit/>
          </a:bodyPr>
          <a:lstStyle/>
          <a:p>
            <a:r>
              <a:rPr lang="en-US" sz="1400">
                <a:solidFill>
                  <a:schemeClr val="accent1"/>
                </a:solidFill>
              </a:rPr>
              <a:t>compatible</a:t>
            </a:r>
          </a:p>
        </p:txBody>
      </p:sp>
      <p:cxnSp>
        <p:nvCxnSpPr>
          <p:cNvPr id="70" name="Straight Connector 69"/>
          <p:cNvCxnSpPr/>
          <p:nvPr/>
        </p:nvCxnSpPr>
        <p:spPr>
          <a:xfrm flipH="1">
            <a:off x="6261682" y="1461681"/>
            <a:ext cx="228600" cy="169919"/>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662741" y="1368623"/>
            <a:ext cx="1600200" cy="307777"/>
          </a:xfrm>
          <a:prstGeom prst="rect">
            <a:avLst/>
          </a:prstGeom>
          <a:noFill/>
        </p:spPr>
        <p:txBody>
          <a:bodyPr wrap="square" rtlCol="0">
            <a:spAutoFit/>
          </a:bodyPr>
          <a:lstStyle/>
          <a:p>
            <a:r>
              <a:rPr lang="en-US" sz="1400">
                <a:solidFill>
                  <a:schemeClr val="accent4"/>
                </a:solidFill>
              </a:rPr>
              <a:t>implementation of</a:t>
            </a:r>
          </a:p>
        </p:txBody>
      </p:sp>
      <p:sp>
        <p:nvSpPr>
          <p:cNvPr id="42" name="Oval 41"/>
          <p:cNvSpPr/>
          <p:nvPr/>
        </p:nvSpPr>
        <p:spPr>
          <a:xfrm>
            <a:off x="4188312" y="3709604"/>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Pig</a:t>
            </a:r>
          </a:p>
        </p:txBody>
      </p:sp>
      <p:sp>
        <p:nvSpPr>
          <p:cNvPr id="43" name="Oval 42"/>
          <p:cNvSpPr/>
          <p:nvPr/>
        </p:nvSpPr>
        <p:spPr>
          <a:xfrm>
            <a:off x="1981200" y="3962400"/>
            <a:ext cx="1371600" cy="481396"/>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HIVE</a:t>
            </a:r>
          </a:p>
        </p:txBody>
      </p:sp>
      <p:sp>
        <p:nvSpPr>
          <p:cNvPr id="44" name="Oval 43"/>
          <p:cNvSpPr/>
          <p:nvPr/>
        </p:nvSpPr>
        <p:spPr>
          <a:xfrm>
            <a:off x="304800" y="5107666"/>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Tenzing</a:t>
            </a:r>
          </a:p>
        </p:txBody>
      </p:sp>
      <p:sp>
        <p:nvSpPr>
          <p:cNvPr id="46" name="Oval 45"/>
          <p:cNvSpPr/>
          <p:nvPr/>
        </p:nvSpPr>
        <p:spPr>
          <a:xfrm>
            <a:off x="1474536" y="5595362"/>
            <a:ext cx="1371600" cy="481396"/>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Impala</a:t>
            </a:r>
          </a:p>
        </p:txBody>
      </p:sp>
      <p:cxnSp>
        <p:nvCxnSpPr>
          <p:cNvPr id="47" name="Straight Connector 46"/>
          <p:cNvCxnSpPr>
            <a:stCxn id="16" idx="5"/>
            <a:endCxn id="42" idx="1"/>
          </p:cNvCxnSpPr>
          <p:nvPr/>
        </p:nvCxnSpPr>
        <p:spPr>
          <a:xfrm>
            <a:off x="4016870" y="3687497"/>
            <a:ext cx="372308" cy="9260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6" idx="3"/>
            <a:endCxn id="43" idx="0"/>
          </p:cNvCxnSpPr>
          <p:nvPr/>
        </p:nvCxnSpPr>
        <p:spPr>
          <a:xfrm flipH="1">
            <a:off x="2667000" y="3687497"/>
            <a:ext cx="380002" cy="27490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8655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366883737"/>
              </p:ext>
            </p:extLst>
          </p:nvPr>
        </p:nvGraphicFramePr>
        <p:xfrm>
          <a:off x="477253" y="1371600"/>
          <a:ext cx="8229600" cy="3917640"/>
        </p:xfrm>
        <a:graphic>
          <a:graphicData uri="http://schemas.openxmlformats.org/drawingml/2006/table">
            <a:tbl>
              <a:tblPr/>
              <a:tblGrid>
                <a:gridCol w="424679"/>
                <a:gridCol w="964137"/>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BigTable (Hbase)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Calibri"/>
                        </a:rPr>
                        <a:t>Accumulo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BF1DE"/>
                    </a:solidFill>
                  </a:tcPr>
                </a:tc>
              </a:tr>
              <a:tr h="176758">
                <a:tc>
                  <a:txBody>
                    <a:bodyPr/>
                    <a:lstStyle/>
                    <a:p>
                      <a:pPr algn="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00024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18</a:t>
            </a:fld>
            <a:endParaRPr lang="en-US"/>
          </a:p>
        </p:txBody>
      </p:sp>
      <p:sp>
        <p:nvSpPr>
          <p:cNvPr id="9" name="Oval 8"/>
          <p:cNvSpPr/>
          <p:nvPr/>
        </p:nvSpPr>
        <p:spPr>
          <a:xfrm>
            <a:off x="5274176" y="2490643"/>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BigTable</a:t>
            </a:r>
          </a:p>
        </p:txBody>
      </p:sp>
      <p:sp>
        <p:nvSpPr>
          <p:cNvPr id="12" name="Oval 11"/>
          <p:cNvSpPr/>
          <p:nvPr/>
        </p:nvSpPr>
        <p:spPr>
          <a:xfrm>
            <a:off x="3402433" y="3505200"/>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Cassandra</a:t>
            </a:r>
          </a:p>
        </p:txBody>
      </p:sp>
      <p:sp>
        <p:nvSpPr>
          <p:cNvPr id="14" name="TextBox 13"/>
          <p:cNvSpPr txBox="1"/>
          <p:nvPr/>
        </p:nvSpPr>
        <p:spPr>
          <a:xfrm>
            <a:off x="8150726" y="1505502"/>
            <a:ext cx="887664" cy="369332"/>
          </a:xfrm>
          <a:prstGeom prst="rect">
            <a:avLst/>
          </a:prstGeom>
          <a:noFill/>
        </p:spPr>
        <p:txBody>
          <a:bodyPr wrap="square" rtlCol="0">
            <a:spAutoFit/>
          </a:bodyPr>
          <a:lstStyle/>
          <a:p>
            <a:r>
              <a:rPr lang="en-US"/>
              <a:t>2004</a:t>
            </a:r>
          </a:p>
        </p:txBody>
      </p:sp>
      <p:sp>
        <p:nvSpPr>
          <p:cNvPr id="17" name="TextBox 16"/>
          <p:cNvSpPr txBox="1"/>
          <p:nvPr/>
        </p:nvSpPr>
        <p:spPr>
          <a:xfrm>
            <a:off x="8150726" y="2021710"/>
            <a:ext cx="887664" cy="369332"/>
          </a:xfrm>
          <a:prstGeom prst="rect">
            <a:avLst/>
          </a:prstGeom>
          <a:noFill/>
        </p:spPr>
        <p:txBody>
          <a:bodyPr wrap="square" rtlCol="0">
            <a:spAutoFit/>
          </a:bodyPr>
          <a:lstStyle/>
          <a:p>
            <a:r>
              <a:rPr lang="en-US"/>
              <a:t>2005</a:t>
            </a:r>
          </a:p>
        </p:txBody>
      </p:sp>
      <p:sp>
        <p:nvSpPr>
          <p:cNvPr id="19" name="Oval 18"/>
          <p:cNvSpPr/>
          <p:nvPr/>
        </p:nvSpPr>
        <p:spPr>
          <a:xfrm>
            <a:off x="3527509" y="1060118"/>
            <a:ext cx="2017462"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memcached</a:t>
            </a:r>
          </a:p>
        </p:txBody>
      </p:sp>
      <p:sp>
        <p:nvSpPr>
          <p:cNvPr id="24" name="TextBox 23"/>
          <p:cNvSpPr txBox="1"/>
          <p:nvPr/>
        </p:nvSpPr>
        <p:spPr>
          <a:xfrm>
            <a:off x="8150726" y="2537918"/>
            <a:ext cx="887664" cy="369332"/>
          </a:xfrm>
          <a:prstGeom prst="rect">
            <a:avLst/>
          </a:prstGeom>
          <a:noFill/>
        </p:spPr>
        <p:txBody>
          <a:bodyPr wrap="square" rtlCol="0">
            <a:spAutoFit/>
          </a:bodyPr>
          <a:lstStyle/>
          <a:p>
            <a:r>
              <a:rPr lang="en-US"/>
              <a:t>2006</a:t>
            </a:r>
          </a:p>
        </p:txBody>
      </p:sp>
      <p:sp>
        <p:nvSpPr>
          <p:cNvPr id="25" name="TextBox 24"/>
          <p:cNvSpPr txBox="1"/>
          <p:nvPr/>
        </p:nvSpPr>
        <p:spPr>
          <a:xfrm>
            <a:off x="8150726" y="3054126"/>
            <a:ext cx="887664" cy="369332"/>
          </a:xfrm>
          <a:prstGeom prst="rect">
            <a:avLst/>
          </a:prstGeom>
          <a:noFill/>
        </p:spPr>
        <p:txBody>
          <a:bodyPr wrap="square" rtlCol="0">
            <a:spAutoFit/>
          </a:bodyPr>
          <a:lstStyle/>
          <a:p>
            <a:r>
              <a:rPr lang="en-US"/>
              <a:t>2007</a:t>
            </a:r>
          </a:p>
        </p:txBody>
      </p:sp>
      <p:sp>
        <p:nvSpPr>
          <p:cNvPr id="26" name="TextBox 25"/>
          <p:cNvSpPr txBox="1"/>
          <p:nvPr/>
        </p:nvSpPr>
        <p:spPr>
          <a:xfrm>
            <a:off x="8150726" y="3570334"/>
            <a:ext cx="887664" cy="369332"/>
          </a:xfrm>
          <a:prstGeom prst="rect">
            <a:avLst/>
          </a:prstGeom>
          <a:noFill/>
        </p:spPr>
        <p:txBody>
          <a:bodyPr wrap="square" rtlCol="0">
            <a:spAutoFit/>
          </a:bodyPr>
          <a:lstStyle/>
          <a:p>
            <a:r>
              <a:rPr lang="en-US"/>
              <a:t>2008</a:t>
            </a:r>
          </a:p>
        </p:txBody>
      </p:sp>
      <p:sp>
        <p:nvSpPr>
          <p:cNvPr id="27" name="TextBox 26"/>
          <p:cNvSpPr txBox="1"/>
          <p:nvPr/>
        </p:nvSpPr>
        <p:spPr>
          <a:xfrm>
            <a:off x="8150726" y="4086544"/>
            <a:ext cx="887664" cy="369332"/>
          </a:xfrm>
          <a:prstGeom prst="rect">
            <a:avLst/>
          </a:prstGeom>
          <a:noFill/>
        </p:spPr>
        <p:txBody>
          <a:bodyPr wrap="square" rtlCol="0">
            <a:spAutoFit/>
          </a:bodyPr>
          <a:lstStyle/>
          <a:p>
            <a:r>
              <a:rPr lang="en-US"/>
              <a:t>2009</a:t>
            </a:r>
          </a:p>
        </p:txBody>
      </p:sp>
      <p:sp>
        <p:nvSpPr>
          <p:cNvPr id="28" name="Oval 27"/>
          <p:cNvSpPr/>
          <p:nvPr/>
        </p:nvSpPr>
        <p:spPr>
          <a:xfrm>
            <a:off x="5362407" y="5604119"/>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Spanner</a:t>
            </a:r>
          </a:p>
        </p:txBody>
      </p:sp>
      <p:sp>
        <p:nvSpPr>
          <p:cNvPr id="30" name="Oval 29"/>
          <p:cNvSpPr/>
          <p:nvPr/>
        </p:nvSpPr>
        <p:spPr>
          <a:xfrm>
            <a:off x="5346031" y="5087909"/>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Megastore</a:t>
            </a:r>
          </a:p>
        </p:txBody>
      </p:sp>
      <p:sp>
        <p:nvSpPr>
          <p:cNvPr id="31" name="TextBox 30"/>
          <p:cNvSpPr txBox="1"/>
          <p:nvPr/>
        </p:nvSpPr>
        <p:spPr>
          <a:xfrm>
            <a:off x="8180136" y="4618976"/>
            <a:ext cx="887664" cy="369332"/>
          </a:xfrm>
          <a:prstGeom prst="rect">
            <a:avLst/>
          </a:prstGeom>
          <a:noFill/>
        </p:spPr>
        <p:txBody>
          <a:bodyPr wrap="square" rtlCol="0">
            <a:spAutoFit/>
          </a:bodyPr>
          <a:lstStyle/>
          <a:p>
            <a:r>
              <a:rPr lang="en-US"/>
              <a:t>2010</a:t>
            </a:r>
          </a:p>
        </p:txBody>
      </p:sp>
      <p:sp>
        <p:nvSpPr>
          <p:cNvPr id="32" name="TextBox 31"/>
          <p:cNvSpPr txBox="1"/>
          <p:nvPr/>
        </p:nvSpPr>
        <p:spPr>
          <a:xfrm>
            <a:off x="8180136" y="5135184"/>
            <a:ext cx="887664" cy="369332"/>
          </a:xfrm>
          <a:prstGeom prst="rect">
            <a:avLst/>
          </a:prstGeom>
          <a:noFill/>
        </p:spPr>
        <p:txBody>
          <a:bodyPr wrap="square" rtlCol="0">
            <a:spAutoFit/>
          </a:bodyPr>
          <a:lstStyle/>
          <a:p>
            <a:r>
              <a:rPr lang="en-US"/>
              <a:t>2011</a:t>
            </a:r>
          </a:p>
        </p:txBody>
      </p:sp>
      <p:sp>
        <p:nvSpPr>
          <p:cNvPr id="33" name="TextBox 32"/>
          <p:cNvSpPr txBox="1"/>
          <p:nvPr/>
        </p:nvSpPr>
        <p:spPr>
          <a:xfrm>
            <a:off x="8180136" y="5651394"/>
            <a:ext cx="887664" cy="369332"/>
          </a:xfrm>
          <a:prstGeom prst="rect">
            <a:avLst/>
          </a:prstGeom>
          <a:noFill/>
        </p:spPr>
        <p:txBody>
          <a:bodyPr wrap="square" rtlCol="0">
            <a:spAutoFit/>
          </a:bodyPr>
          <a:lstStyle/>
          <a:p>
            <a:r>
              <a:rPr lang="en-US"/>
              <a:t>2012</a:t>
            </a:r>
          </a:p>
        </p:txBody>
      </p:sp>
      <p:cxnSp>
        <p:nvCxnSpPr>
          <p:cNvPr id="45" name="Straight Connector 44"/>
          <p:cNvCxnSpPr>
            <a:stCxn id="9" idx="4"/>
            <a:endCxn id="30" idx="0"/>
          </p:cNvCxnSpPr>
          <p:nvPr/>
        </p:nvCxnSpPr>
        <p:spPr>
          <a:xfrm>
            <a:off x="6190665" y="2954525"/>
            <a:ext cx="71855" cy="213338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0" idx="4"/>
            <a:endCxn id="28" idx="0"/>
          </p:cNvCxnSpPr>
          <p:nvPr/>
        </p:nvCxnSpPr>
        <p:spPr>
          <a:xfrm>
            <a:off x="6262520" y="5551791"/>
            <a:ext cx="16376" cy="5232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609600" y="685800"/>
            <a:ext cx="4435976" cy="523220"/>
          </a:xfrm>
          <a:prstGeom prst="rect">
            <a:avLst/>
          </a:prstGeom>
          <a:noFill/>
        </p:spPr>
        <p:txBody>
          <a:bodyPr wrap="square" rtlCol="0">
            <a:spAutoFit/>
          </a:bodyPr>
          <a:lstStyle/>
          <a:p>
            <a:r>
              <a:rPr lang="en-US" sz="2800"/>
              <a:t>NoSQL Systems</a:t>
            </a:r>
          </a:p>
        </p:txBody>
      </p:sp>
      <p:cxnSp>
        <p:nvCxnSpPr>
          <p:cNvPr id="56" name="Straight Connector 55"/>
          <p:cNvCxnSpPr/>
          <p:nvPr/>
        </p:nvCxnSpPr>
        <p:spPr>
          <a:xfrm flipH="1">
            <a:off x="6216567" y="192504"/>
            <a:ext cx="228600" cy="16991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673767" y="0"/>
            <a:ext cx="1866984" cy="523220"/>
          </a:xfrm>
          <a:prstGeom prst="rect">
            <a:avLst/>
          </a:prstGeom>
          <a:noFill/>
        </p:spPr>
        <p:txBody>
          <a:bodyPr wrap="square" rtlCol="0">
            <a:spAutoFit/>
          </a:bodyPr>
          <a:lstStyle/>
          <a:p>
            <a:r>
              <a:rPr lang="en-US" sz="1400">
                <a:solidFill>
                  <a:schemeClr val="accent1"/>
                </a:solidFill>
              </a:rPr>
              <a:t>direct influence / shared features</a:t>
            </a:r>
          </a:p>
        </p:txBody>
      </p:sp>
      <p:cxnSp>
        <p:nvCxnSpPr>
          <p:cNvPr id="60" name="Straight Connector 59"/>
          <p:cNvCxnSpPr/>
          <p:nvPr/>
        </p:nvCxnSpPr>
        <p:spPr>
          <a:xfrm flipH="1">
            <a:off x="6261682" y="612788"/>
            <a:ext cx="228600" cy="169919"/>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662741" y="519730"/>
            <a:ext cx="1600200" cy="307777"/>
          </a:xfrm>
          <a:prstGeom prst="rect">
            <a:avLst/>
          </a:prstGeom>
          <a:noFill/>
        </p:spPr>
        <p:txBody>
          <a:bodyPr wrap="square" rtlCol="0">
            <a:spAutoFit/>
          </a:bodyPr>
          <a:lstStyle/>
          <a:p>
            <a:r>
              <a:rPr lang="en-US" sz="1400">
                <a:solidFill>
                  <a:schemeClr val="accent1"/>
                </a:solidFill>
              </a:rPr>
              <a:t>compatible</a:t>
            </a:r>
          </a:p>
        </p:txBody>
      </p:sp>
      <p:cxnSp>
        <p:nvCxnSpPr>
          <p:cNvPr id="70" name="Straight Connector 69"/>
          <p:cNvCxnSpPr/>
          <p:nvPr/>
        </p:nvCxnSpPr>
        <p:spPr>
          <a:xfrm flipH="1">
            <a:off x="6261682" y="962002"/>
            <a:ext cx="228600" cy="169919"/>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662741" y="868944"/>
            <a:ext cx="1600200" cy="307777"/>
          </a:xfrm>
          <a:prstGeom prst="rect">
            <a:avLst/>
          </a:prstGeom>
          <a:noFill/>
        </p:spPr>
        <p:txBody>
          <a:bodyPr wrap="square" rtlCol="0">
            <a:spAutoFit/>
          </a:bodyPr>
          <a:lstStyle/>
          <a:p>
            <a:r>
              <a:rPr lang="en-US" sz="1400">
                <a:solidFill>
                  <a:schemeClr val="accent4"/>
                </a:solidFill>
              </a:rPr>
              <a:t>implementation of</a:t>
            </a:r>
          </a:p>
        </p:txBody>
      </p:sp>
      <p:sp>
        <p:nvSpPr>
          <p:cNvPr id="43" name="Oval 42"/>
          <p:cNvSpPr/>
          <p:nvPr/>
        </p:nvSpPr>
        <p:spPr>
          <a:xfrm>
            <a:off x="966202" y="2888918"/>
            <a:ext cx="2017462"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Dynamo</a:t>
            </a:r>
          </a:p>
        </p:txBody>
      </p:sp>
      <p:sp>
        <p:nvSpPr>
          <p:cNvPr id="47" name="Oval 46"/>
          <p:cNvSpPr/>
          <p:nvPr/>
        </p:nvSpPr>
        <p:spPr>
          <a:xfrm>
            <a:off x="381000" y="3939666"/>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Voldemort</a:t>
            </a:r>
          </a:p>
        </p:txBody>
      </p:sp>
      <p:cxnSp>
        <p:nvCxnSpPr>
          <p:cNvPr id="49" name="Straight Connector 48"/>
          <p:cNvCxnSpPr>
            <a:stCxn id="9" idx="3"/>
            <a:endCxn id="12" idx="7"/>
          </p:cNvCxnSpPr>
          <p:nvPr/>
        </p:nvCxnSpPr>
        <p:spPr>
          <a:xfrm flipH="1">
            <a:off x="4966978" y="2886591"/>
            <a:ext cx="575631" cy="686543"/>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3" idx="5"/>
            <a:endCxn id="12" idx="1"/>
          </p:cNvCxnSpPr>
          <p:nvPr/>
        </p:nvCxnSpPr>
        <p:spPr>
          <a:xfrm>
            <a:off x="2688214" y="3284866"/>
            <a:ext cx="982652" cy="28826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4"/>
            <a:endCxn id="47" idx="0"/>
          </p:cNvCxnSpPr>
          <p:nvPr/>
        </p:nvCxnSpPr>
        <p:spPr>
          <a:xfrm flipH="1">
            <a:off x="1297489" y="3352800"/>
            <a:ext cx="677444" cy="58686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2294186" y="3955718"/>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Riak</a:t>
            </a:r>
          </a:p>
        </p:txBody>
      </p:sp>
      <p:cxnSp>
        <p:nvCxnSpPr>
          <p:cNvPr id="63" name="Straight Connector 62"/>
          <p:cNvCxnSpPr>
            <a:endCxn id="57" idx="0"/>
          </p:cNvCxnSpPr>
          <p:nvPr/>
        </p:nvCxnSpPr>
        <p:spPr>
          <a:xfrm>
            <a:off x="2294186" y="3352800"/>
            <a:ext cx="916489" cy="60291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3385054" y="5611177"/>
            <a:ext cx="1832978" cy="463882"/>
          </a:xfrm>
          <a:prstGeom prst="ellipse">
            <a:avLst/>
          </a:prstGeom>
          <a:ln>
            <a:gradFill flip="none" rotWithShape="1">
              <a:gsLst>
                <a:gs pos="43000">
                  <a:schemeClr val="accent1">
                    <a:shade val="95000"/>
                    <a:satMod val="10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Accumulo</a:t>
            </a:r>
          </a:p>
        </p:txBody>
      </p:sp>
      <p:cxnSp>
        <p:nvCxnSpPr>
          <p:cNvPr id="65" name="Straight Connector 64"/>
          <p:cNvCxnSpPr/>
          <p:nvPr/>
        </p:nvCxnSpPr>
        <p:spPr>
          <a:xfrm flipH="1">
            <a:off x="4724400" y="2907251"/>
            <a:ext cx="1143000" cy="2703926"/>
          </a:xfrm>
          <a:prstGeom prst="line">
            <a:avLst/>
          </a:prstGeom>
          <a:ln w="12700">
            <a:solidFill>
              <a:schemeClr val="accent4"/>
            </a:solidFill>
            <a:prstDash val="solid"/>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8174456" y="1053432"/>
            <a:ext cx="887664" cy="369332"/>
          </a:xfrm>
          <a:prstGeom prst="rect">
            <a:avLst/>
          </a:prstGeom>
          <a:noFill/>
        </p:spPr>
        <p:txBody>
          <a:bodyPr wrap="square" rtlCol="0">
            <a:spAutoFit/>
          </a:bodyPr>
          <a:lstStyle/>
          <a:p>
            <a:r>
              <a:rPr lang="en-US"/>
              <a:t>2003</a:t>
            </a:r>
          </a:p>
        </p:txBody>
      </p:sp>
      <p:sp>
        <p:nvSpPr>
          <p:cNvPr id="68" name="Oval 67"/>
          <p:cNvSpPr/>
          <p:nvPr/>
        </p:nvSpPr>
        <p:spPr>
          <a:xfrm>
            <a:off x="775778" y="1983492"/>
            <a:ext cx="1832978" cy="463882"/>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CouchDB</a:t>
            </a:r>
          </a:p>
        </p:txBody>
      </p:sp>
      <p:sp>
        <p:nvSpPr>
          <p:cNvPr id="69" name="Oval 68"/>
          <p:cNvSpPr/>
          <p:nvPr/>
        </p:nvSpPr>
        <p:spPr>
          <a:xfrm>
            <a:off x="6241550" y="3041318"/>
            <a:ext cx="1832978" cy="463882"/>
          </a:xfrm>
          <a:prstGeom prst="ellipse">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MongoDB</a:t>
            </a:r>
          </a:p>
        </p:txBody>
      </p:sp>
    </p:spTree>
    <p:extLst>
      <p:ext uri="{BB962C8B-B14F-4D97-AF65-F5344CB8AC3E}">
        <p14:creationId xmlns:p14="http://schemas.microsoft.com/office/powerpoint/2010/main" val="17210127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19</a:t>
            </a:fld>
            <a:endParaRPr lang="en-US"/>
          </a:p>
        </p:txBody>
      </p:sp>
      <p:sp>
        <p:nvSpPr>
          <p:cNvPr id="8" name="TextBox 7"/>
          <p:cNvSpPr txBox="1"/>
          <p:nvPr/>
        </p:nvSpPr>
        <p:spPr>
          <a:xfrm>
            <a:off x="990600" y="5181600"/>
            <a:ext cx="3886200" cy="369332"/>
          </a:xfrm>
          <a:prstGeom prst="rect">
            <a:avLst/>
          </a:prstGeom>
          <a:noFill/>
        </p:spPr>
        <p:txBody>
          <a:bodyPr wrap="square" rtlCol="0">
            <a:spAutoFit/>
          </a:bodyPr>
          <a:lstStyle/>
          <a:p>
            <a:r>
              <a:rPr lang="en-US"/>
              <a:t>A lot of these systems give up joins!</a:t>
            </a:r>
          </a:p>
        </p:txBody>
      </p:sp>
      <p:graphicFrame>
        <p:nvGraphicFramePr>
          <p:cNvPr id="9" name="Table 8"/>
          <p:cNvGraphicFramePr>
            <a:graphicFrameLocks noGrp="1"/>
          </p:cNvGraphicFramePr>
          <p:nvPr>
            <p:extLst>
              <p:ext uri="{D42A27DB-BD31-4B8C-83A1-F6EECF244321}">
                <p14:modId xmlns:p14="http://schemas.microsoft.com/office/powerpoint/2010/main" val="2257067425"/>
              </p:ext>
            </p:extLst>
          </p:nvPr>
        </p:nvGraphicFramePr>
        <p:xfrm>
          <a:off x="474580" y="1295400"/>
          <a:ext cx="8229598" cy="3573510"/>
        </p:xfrm>
        <a:graphic>
          <a:graphicData uri="http://schemas.openxmlformats.org/drawingml/2006/table">
            <a:tbl>
              <a:tblPr/>
              <a:tblGrid>
                <a:gridCol w="388883"/>
                <a:gridCol w="620110"/>
                <a:gridCol w="956441"/>
                <a:gridCol w="483476"/>
                <a:gridCol w="483476"/>
                <a:gridCol w="609600"/>
                <a:gridCol w="851338"/>
                <a:gridCol w="861848"/>
                <a:gridCol w="651641"/>
                <a:gridCol w="430924"/>
                <a:gridCol w="651641"/>
                <a:gridCol w="651641"/>
                <a:gridCol w="588579"/>
              </a:tblGrid>
              <a:tr h="315310">
                <a:tc>
                  <a:txBody>
                    <a:bodyPr/>
                    <a:lstStyle/>
                    <a:p>
                      <a:pPr algn="ctr" fontAlgn="b"/>
                      <a:r>
                        <a:rPr lang="en-US" sz="1000" b="0" i="1" u="none" strike="noStrike">
                          <a:solidFill>
                            <a:srgbClr val="000000"/>
                          </a:solidFill>
                          <a:effectLst/>
                          <a:latin typeface="Calibri"/>
                        </a:rPr>
                        <a:t>Year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source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System/</a:t>
                      </a:r>
                      <a:br>
                        <a:rPr lang="en-US" sz="1000" b="0" i="1" u="none" strike="noStrike">
                          <a:solidFill>
                            <a:srgbClr val="000000"/>
                          </a:solidFill>
                          <a:effectLst/>
                          <a:latin typeface="Calibri"/>
                        </a:rPr>
                      </a:br>
                      <a:r>
                        <a:rPr lang="en-US" sz="1000" b="0" i="1" u="none" strike="noStrike">
                          <a:solidFill>
                            <a:srgbClr val="000000"/>
                          </a:solidFill>
                          <a:effectLst/>
                          <a:latin typeface="Calibri"/>
                        </a:rPr>
                        <a:t>Paper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Scale to </a:t>
                      </a:r>
                      <a:br>
                        <a:rPr lang="en-US" sz="1000" b="0" i="1" u="none" strike="noStrike">
                          <a:solidFill>
                            <a:srgbClr val="000000"/>
                          </a:solidFill>
                          <a:effectLst/>
                          <a:latin typeface="Calibri"/>
                        </a:rPr>
                      </a:br>
                      <a:r>
                        <a:rPr lang="en-US" sz="1000" b="0" i="1" u="none" strike="noStrike">
                          <a:solidFill>
                            <a:srgbClr val="000000"/>
                          </a:solidFill>
                          <a:effectLst/>
                          <a:latin typeface="Calibri"/>
                        </a:rPr>
                        <a:t>1000s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Primary</a:t>
                      </a:r>
                      <a:br>
                        <a:rPr lang="en-US" sz="1000" b="0" i="1" u="none" strike="noStrike">
                          <a:solidFill>
                            <a:srgbClr val="000000"/>
                          </a:solidFill>
                          <a:effectLst/>
                          <a:latin typeface="Calibri"/>
                        </a:rPr>
                      </a:br>
                      <a:r>
                        <a:rPr lang="en-US" sz="1000" b="0" i="1" u="none" strike="noStrike">
                          <a:solidFill>
                            <a:srgbClr val="000000"/>
                          </a:solidFill>
                          <a:effectLst/>
                          <a:latin typeface="Calibri"/>
                        </a:rPr>
                        <a:t>Index</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Secondary</a:t>
                      </a:r>
                      <a:br>
                        <a:rPr lang="en-US" sz="1000" b="0" i="1" u="none" strike="noStrike">
                          <a:solidFill>
                            <a:srgbClr val="000000"/>
                          </a:solidFill>
                          <a:effectLst/>
                          <a:latin typeface="Calibri"/>
                        </a:rPr>
                      </a:br>
                      <a:r>
                        <a:rPr lang="en-US" sz="1000" b="0" i="1" u="none" strike="noStrike">
                          <a:solidFill>
                            <a:srgbClr val="000000"/>
                          </a:solidFill>
                          <a:effectLst/>
                          <a:latin typeface="Calibri"/>
                        </a:rPr>
                        <a:t>Indexes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Transactions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Joins/</a:t>
                      </a:r>
                      <a:br>
                        <a:rPr lang="en-US" sz="1000" b="0" i="1" u="none" strike="noStrike">
                          <a:solidFill>
                            <a:srgbClr val="000000"/>
                          </a:solidFill>
                          <a:effectLst/>
                          <a:latin typeface="Calibri"/>
                        </a:rPr>
                      </a:br>
                      <a:r>
                        <a:rPr lang="en-US" sz="1000" b="0" i="1" u="none" strike="noStrike">
                          <a:solidFill>
                            <a:srgbClr val="000000"/>
                          </a:solidFill>
                          <a:effectLst/>
                          <a:latin typeface="Calibri"/>
                        </a:rPr>
                        <a:t> Analytics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1" u="none" strike="noStrike">
                          <a:solidFill>
                            <a:srgbClr val="000000"/>
                          </a:solidFill>
                          <a:effectLst/>
                          <a:latin typeface="Calibri"/>
                        </a:rPr>
                        <a:t>Integrity </a:t>
                      </a:r>
                      <a:br>
                        <a:rPr lang="en-US" sz="1000" b="0" i="1" u="none" strike="noStrike">
                          <a:solidFill>
                            <a:srgbClr val="000000"/>
                          </a:solidFill>
                          <a:effectLst/>
                          <a:latin typeface="Calibri"/>
                        </a:rPr>
                      </a:br>
                      <a:r>
                        <a:rPr lang="en-US" sz="1000" b="0" i="1" u="none" strike="noStrike">
                          <a:solidFill>
                            <a:srgbClr val="000000"/>
                          </a:solidFill>
                          <a:effectLst/>
                          <a:latin typeface="Calibri"/>
                        </a:rPr>
                        <a:t>Constraints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Views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 Language/</a:t>
                      </a:r>
                      <a:br>
                        <a:rPr lang="en-US" sz="1000" b="0" i="1" u="none" strike="noStrike">
                          <a:solidFill>
                            <a:srgbClr val="000000"/>
                          </a:solidFill>
                          <a:effectLst/>
                          <a:latin typeface="Calibri"/>
                        </a:rPr>
                      </a:br>
                      <a:r>
                        <a:rPr lang="en-US" sz="1000" b="0" i="1" u="none" strike="noStrike">
                          <a:solidFill>
                            <a:srgbClr val="000000"/>
                          </a:solidFill>
                          <a:effectLst/>
                          <a:latin typeface="Calibri"/>
                        </a:rPr>
                        <a:t>Algebra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Data </a:t>
                      </a:r>
                      <a:br>
                        <a:rPr lang="en-US" sz="1000" b="0" i="1" u="none" strike="noStrike">
                          <a:solidFill>
                            <a:srgbClr val="000000"/>
                          </a:solidFill>
                          <a:effectLst/>
                          <a:latin typeface="Calibri"/>
                        </a:rPr>
                      </a:br>
                      <a:r>
                        <a:rPr lang="en-US" sz="1000" b="0" i="1" u="none" strike="noStrike">
                          <a:solidFill>
                            <a:srgbClr val="000000"/>
                          </a:solidFill>
                          <a:effectLst/>
                          <a:latin typeface="Calibri"/>
                        </a:rPr>
                        <a:t>model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000" b="0" i="1" u="none" strike="noStrike">
                          <a:solidFill>
                            <a:srgbClr val="000000"/>
                          </a:solidFill>
                          <a:effectLst/>
                          <a:latin typeface="Calibri"/>
                        </a:rPr>
                        <a:t>my label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61859">
                <a:tc>
                  <a:txBody>
                    <a:bodyPr/>
                    <a:lstStyle/>
                    <a:p>
                      <a:pPr algn="r" fontAlgn="b"/>
                      <a:r>
                        <a:rPr lang="en-US" sz="1000" b="0" i="0" u="none" strike="noStrike">
                          <a:solidFill>
                            <a:srgbClr val="000000"/>
                          </a:solidFill>
                          <a:effectLst/>
                          <a:latin typeface="Calibri"/>
                        </a:rPr>
                        <a:t>1971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many</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RDBMS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2003</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other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memcached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2004</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MapReduce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2005</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couchbase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CouchDB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document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2006</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BigTable (Hbase)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compat. w/MR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10gen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MongoDB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document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Amazon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Dynamo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2007</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Amazon</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SimpleDB</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Yahoo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Pig</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RA-like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Facebook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HIVE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2008</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Facebook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Cassandra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2009</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other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Voldemort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lookup</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2009</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basho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Riak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EC,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 </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key-val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2010</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Dremel</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Megastore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entity groups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Tenzing</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2011</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Berkeley</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Spark/Shark</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2012</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Google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a:rPr>
                        <a:t>Spanner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2012</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a:rPr>
                        <a:t>Accumulo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a:rPr>
                        <a:t>Accumulo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compat. w/MR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1" i="0" u="none" strike="noStrike">
                          <a:solidFill>
                            <a:srgbClr val="000000"/>
                          </a:solidFill>
                          <a:effectLst/>
                          <a:latin typeface="Calibri"/>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ext. record</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filter</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61859">
                <a:tc>
                  <a:txBody>
                    <a:bodyPr/>
                    <a:lstStyle/>
                    <a:p>
                      <a:pPr algn="r" fontAlgn="b"/>
                      <a:r>
                        <a:rPr lang="en-US" sz="1000" b="0" i="0" u="none" strike="noStrike">
                          <a:solidFill>
                            <a:srgbClr val="000000"/>
                          </a:solidFill>
                          <a:effectLst/>
                          <a:latin typeface="Calibri"/>
                        </a:rPr>
                        <a:t>2013</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a:rPr>
                        <a:t>Cloudera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alibri"/>
                        </a:rPr>
                        <a:t>Impala</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O</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Zapf Dingbats"/>
                        </a:rPr>
                        <a:t>✔</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tables</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a:rPr>
                        <a:t>SQL-like</a:t>
                      </a:r>
                    </a:p>
                  </a:txBody>
                  <a:tcPr marL="10510" marR="10510" marT="1051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0696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32647873"/>
              </p:ext>
            </p:extLst>
          </p:nvPr>
        </p:nvGraphicFramePr>
        <p:xfrm>
          <a:off x="457200" y="1447800"/>
          <a:ext cx="8229600" cy="3570882"/>
        </p:xfrm>
        <a:graphic>
          <a:graphicData uri="http://schemas.openxmlformats.org/drawingml/2006/table">
            <a:tbl>
              <a:tblPr/>
              <a:tblGrid>
                <a:gridCol w="457200"/>
                <a:gridCol w="931616"/>
                <a:gridCol w="527980"/>
                <a:gridCol w="527980"/>
                <a:gridCol w="665714"/>
                <a:gridCol w="929704"/>
                <a:gridCol w="941182"/>
                <a:gridCol w="711625"/>
                <a:gridCol w="470591"/>
                <a:gridCol w="711625"/>
                <a:gridCol w="711625"/>
                <a:gridCol w="642758"/>
              </a:tblGrid>
              <a:tr h="344335">
                <a:tc>
                  <a:txBody>
                    <a:bodyPr/>
                    <a:lstStyle/>
                    <a:p>
                      <a:pPr algn="ctr" fontAlgn="b"/>
                      <a:r>
                        <a:rPr lang="en-US" sz="1100" b="0" i="1" u="none" strike="noStrike">
                          <a:solidFill>
                            <a:srgbClr val="000000"/>
                          </a:solidFill>
                          <a:effectLst/>
                          <a:latin typeface="Calibri"/>
                        </a:rPr>
                        <a:t>Year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6758">
                <a:tc>
                  <a:txBody>
                    <a:bodyPr/>
                    <a:lstStyle/>
                    <a:p>
                      <a:pPr algn="ctr" fontAlgn="b"/>
                      <a:r>
                        <a:rPr lang="en-US" sz="1100" b="0" i="0" u="none" strike="noStrike">
                          <a:solidFill>
                            <a:srgbClr val="000000"/>
                          </a:solidFill>
                          <a:effectLst/>
                          <a:latin typeface="Calibri"/>
                        </a:rPr>
                        <a:t>1971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2004</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2005</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2006</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BigTable/Hbase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2007</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2008</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2009</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2010</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nosql</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2011</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2012</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6758">
                <a:tc>
                  <a:txBody>
                    <a:bodyPr/>
                    <a:lstStyle/>
                    <a:p>
                      <a:pPr algn="ctr" fontAlgn="b"/>
                      <a:r>
                        <a:rPr lang="en-US" sz="1100" b="0" i="0" u="none" strike="noStrike">
                          <a:solidFill>
                            <a:srgbClr val="000000"/>
                          </a:solidFill>
                          <a:effectLst/>
                          <a:latin typeface="Calibri"/>
                        </a:rPr>
                        <a:t>2013</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Impala</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478" marR="11478" marT="11478"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
        <p:nvSpPr>
          <p:cNvPr id="8" name="TextBox 7"/>
          <p:cNvSpPr txBox="1"/>
          <p:nvPr/>
        </p:nvSpPr>
        <p:spPr>
          <a:xfrm>
            <a:off x="914400" y="838200"/>
            <a:ext cx="5486400" cy="369332"/>
          </a:xfrm>
          <a:prstGeom prst="rect">
            <a:avLst/>
          </a:prstGeom>
          <a:noFill/>
        </p:spPr>
        <p:txBody>
          <a:bodyPr wrap="square" rtlCol="0">
            <a:spAutoFit/>
          </a:bodyPr>
          <a:lstStyle/>
          <a:p>
            <a:r>
              <a:rPr lang="en-US"/>
              <a:t>NoSQL and related systems, by feature</a:t>
            </a:r>
          </a:p>
        </p:txBody>
      </p:sp>
    </p:spTree>
    <p:extLst>
      <p:ext uri="{BB962C8B-B14F-4D97-AF65-F5344CB8AC3E}">
        <p14:creationId xmlns:p14="http://schemas.microsoft.com/office/powerpoint/2010/main" val="7485476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sz="2000" dirty="0" smtClean="0"/>
              <a:t>Ex: Show all comments by “Sue” on any blog post by “Jim”</a:t>
            </a:r>
          </a:p>
          <a:p>
            <a:endParaRPr lang="en-US" sz="2000" dirty="0" smtClean="0"/>
          </a:p>
          <a:p>
            <a:r>
              <a:rPr lang="en-US" sz="2000" dirty="0" smtClean="0"/>
              <a:t>Method 1:</a:t>
            </a:r>
          </a:p>
          <a:p>
            <a:pPr lvl="1"/>
            <a:r>
              <a:rPr lang="en-US" sz="1800" dirty="0" smtClean="0"/>
              <a:t>Lookup all blog posts by Jim</a:t>
            </a:r>
          </a:p>
          <a:p>
            <a:pPr lvl="1"/>
            <a:r>
              <a:rPr lang="en-US" sz="1800" dirty="0" smtClean="0"/>
              <a:t>For each post, lookup all comments and filter for “Sue”</a:t>
            </a:r>
          </a:p>
          <a:p>
            <a:r>
              <a:rPr lang="en-US" sz="2000" dirty="0" smtClean="0"/>
              <a:t>Method 2:</a:t>
            </a:r>
          </a:p>
          <a:p>
            <a:pPr lvl="1"/>
            <a:r>
              <a:rPr lang="en-US" sz="1800" dirty="0" smtClean="0"/>
              <a:t>Lookup all comments by Sue</a:t>
            </a:r>
          </a:p>
          <a:p>
            <a:pPr lvl="1"/>
            <a:r>
              <a:rPr lang="en-US" sz="1800" dirty="0" smtClean="0"/>
              <a:t>For each comment, lookup all posts and filter for “Jim”</a:t>
            </a:r>
          </a:p>
          <a:p>
            <a:r>
              <a:rPr lang="en-US" sz="2000" dirty="0"/>
              <a:t>Method 3: </a:t>
            </a:r>
          </a:p>
          <a:p>
            <a:pPr lvl="1"/>
            <a:r>
              <a:rPr lang="en-US" sz="1800" dirty="0"/>
              <a:t>Filter comments by Sue, filter posts by Jim,</a:t>
            </a:r>
          </a:p>
          <a:p>
            <a:pPr lvl="1"/>
            <a:r>
              <a:rPr lang="en-US" sz="1800" dirty="0"/>
              <a:t>Sort all comments by blog </a:t>
            </a:r>
            <a:r>
              <a:rPr lang="en-US" sz="1800" dirty="0" smtClean="0"/>
              <a:t>id, sort all blogs by blog id</a:t>
            </a:r>
          </a:p>
          <a:p>
            <a:pPr lvl="1"/>
            <a:r>
              <a:rPr lang="en-US" sz="1800" dirty="0" smtClean="0"/>
              <a:t>Pull one from each list to find matches </a:t>
            </a:r>
            <a:endParaRPr lang="en-US" sz="1800"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20</a:t>
            </a:fld>
            <a:endParaRPr lang="en-US"/>
          </a:p>
        </p:txBody>
      </p:sp>
    </p:spTree>
    <p:extLst>
      <p:ext uri="{BB962C8B-B14F-4D97-AF65-F5344CB8AC3E}">
        <p14:creationId xmlns:p14="http://schemas.microsoft.com/office/powerpoint/2010/main" val="3550891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54244742"/>
              </p:ext>
            </p:extLst>
          </p:nvPr>
        </p:nvGraphicFramePr>
        <p:xfrm>
          <a:off x="457200" y="1143000"/>
          <a:ext cx="8229600" cy="3747780"/>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RA-like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lookup</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filter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40368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Two value propositions</a:t>
            </a:r>
          </a:p>
          <a:p>
            <a:pPr lvl="1"/>
            <a:r>
              <a:rPr lang="en-US"/>
              <a:t>Performance: “I started with MySQL, but had a hard time scaling it out in a distributed environment”</a:t>
            </a:r>
          </a:p>
          <a:p>
            <a:pPr lvl="1"/>
            <a:r>
              <a:rPr lang="en-US"/>
              <a:t>Flexibility: “My data doesn’t conform to a rigid schema”</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22</a:t>
            </a:fld>
            <a:endParaRPr lang="en-US"/>
          </a:p>
        </p:txBody>
      </p:sp>
      <p:sp>
        <p:nvSpPr>
          <p:cNvPr id="7" name="Title 6"/>
          <p:cNvSpPr>
            <a:spLocks noGrp="1"/>
          </p:cNvSpPr>
          <p:nvPr>
            <p:ph type="title"/>
          </p:nvPr>
        </p:nvSpPr>
        <p:spPr/>
        <p:txBody>
          <a:bodyPr/>
          <a:lstStyle/>
          <a:p>
            <a:r>
              <a:rPr lang="en-US"/>
              <a:t>NoSQL Criticism</a:t>
            </a:r>
          </a:p>
        </p:txBody>
      </p:sp>
      <p:sp>
        <p:nvSpPr>
          <p:cNvPr id="8" name="TextBox 7"/>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65960" y="2548440"/>
              <a:ext cx="195480" cy="1560960"/>
            </p14:xfrm>
          </p:contentPart>
        </mc:Choice>
        <mc:Fallback xmlns="">
          <p:pic>
            <p:nvPicPr>
              <p:cNvPr id="2" name="Ink 1"/>
              <p:cNvPicPr/>
              <p:nvPr/>
            </p:nvPicPr>
            <p:blipFill>
              <a:blip r:embed="rId3"/>
              <a:stretch>
                <a:fillRect/>
              </a:stretch>
            </p:blipFill>
            <p:spPr>
              <a:xfrm>
                <a:off x="1059480" y="2540880"/>
                <a:ext cx="209520" cy="1574640"/>
              </a:xfrm>
              <a:prstGeom prst="rect">
                <a:avLst/>
              </a:prstGeom>
            </p:spPr>
          </p:pic>
        </mc:Fallback>
      </mc:AlternateContent>
    </p:spTree>
    <p:extLst>
      <p:ext uri="{BB962C8B-B14F-4D97-AF65-F5344CB8AC3E}">
        <p14:creationId xmlns:p14="http://schemas.microsoft.com/office/powerpoint/2010/main" val="17279014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Criticism: flexibility argument</a:t>
            </a:r>
          </a:p>
        </p:txBody>
      </p:sp>
      <p:sp>
        <p:nvSpPr>
          <p:cNvPr id="3" name="Content Placeholder 2"/>
          <p:cNvSpPr>
            <a:spLocks noGrp="1"/>
          </p:cNvSpPr>
          <p:nvPr>
            <p:ph idx="1"/>
          </p:nvPr>
        </p:nvSpPr>
        <p:spPr/>
        <p:txBody>
          <a:bodyPr/>
          <a:lstStyle/>
          <a:p>
            <a:r>
              <a:rPr lang="en-US"/>
              <a:t>Who are the customers of NoSQL? </a:t>
            </a:r>
          </a:p>
          <a:p>
            <a:pPr lvl="1"/>
            <a:r>
              <a:rPr lang="en-US"/>
              <a:t>Lots of startups </a:t>
            </a:r>
          </a:p>
          <a:p>
            <a:r>
              <a:rPr lang="en-US"/>
              <a:t>Very few enterprises. Why? most applications are traditional OLTP on structured data; a few other applications around the “edges”, but considered less important </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23</a:t>
            </a:fld>
            <a:endParaRPr lang="en-US"/>
          </a:p>
        </p:txBody>
      </p:sp>
      <p:sp>
        <p:nvSpPr>
          <p:cNvPr id="7" name="TextBox 6"/>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p:spTree>
    <p:extLst>
      <p:ext uri="{BB962C8B-B14F-4D97-AF65-F5344CB8AC3E}">
        <p14:creationId xmlns:p14="http://schemas.microsoft.com/office/powerpoint/2010/main" val="235359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Criticism: Flexibility Argument</a:t>
            </a:r>
          </a:p>
        </p:txBody>
      </p:sp>
      <p:sp>
        <p:nvSpPr>
          <p:cNvPr id="3" name="Content Placeholder 2"/>
          <p:cNvSpPr>
            <a:spLocks noGrp="1"/>
          </p:cNvSpPr>
          <p:nvPr>
            <p:ph idx="1"/>
          </p:nvPr>
        </p:nvSpPr>
        <p:spPr>
          <a:xfrm>
            <a:off x="381000" y="1828800"/>
            <a:ext cx="8159497" cy="4297363"/>
          </a:xfrm>
        </p:spPr>
        <p:txBody>
          <a:bodyPr/>
          <a:lstStyle/>
          <a:p>
            <a:r>
              <a:rPr lang="en-US"/>
              <a:t>No ACID Equals No Interest </a:t>
            </a:r>
          </a:p>
          <a:p>
            <a:pPr lvl="1"/>
            <a:r>
              <a:rPr lang="en-US"/>
              <a:t>Screwing up mission-critical data is no-no-no </a:t>
            </a:r>
          </a:p>
          <a:p>
            <a:r>
              <a:rPr lang="en-US"/>
              <a:t>Low-level Query Language is Death</a:t>
            </a:r>
          </a:p>
          <a:p>
            <a:pPr lvl="1"/>
            <a:r>
              <a:rPr lang="en-US"/>
              <a:t>Remember CODASYL? </a:t>
            </a:r>
          </a:p>
          <a:p>
            <a:r>
              <a:rPr lang="en-US"/>
              <a:t>NoSQL means NoStandards</a:t>
            </a:r>
          </a:p>
          <a:p>
            <a:pPr lvl="1"/>
            <a:r>
              <a:rPr lang="en-US"/>
              <a:t>One (typical) large enterprise has 10,000 databases. These need accepted standards</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24</a:t>
            </a:fld>
            <a:endParaRPr lang="en-US"/>
          </a:p>
        </p:txBody>
      </p:sp>
      <p:sp>
        <p:nvSpPr>
          <p:cNvPr id="7" name="TextBox 6"/>
          <p:cNvSpPr txBox="1"/>
          <p:nvPr/>
        </p:nvSpPr>
        <p:spPr>
          <a:xfrm>
            <a:off x="5334000" y="152400"/>
            <a:ext cx="3048000" cy="369332"/>
          </a:xfrm>
          <a:prstGeom prst="rect">
            <a:avLst/>
          </a:prstGeom>
          <a:solidFill>
            <a:schemeClr val="accent4">
              <a:lumMod val="40000"/>
              <a:lumOff val="60000"/>
            </a:schemeClr>
          </a:solidFill>
        </p:spPr>
        <p:txBody>
          <a:bodyPr wrap="square" rtlCol="0">
            <a:spAutoFit/>
          </a:bodyPr>
          <a:lstStyle/>
          <a:p>
            <a:r>
              <a:rPr lang="en-US"/>
              <a:t>Stonebraker CACM (blog 2)</a:t>
            </a:r>
          </a:p>
        </p:txBody>
      </p:sp>
    </p:spTree>
    <p:extLst>
      <p:ext uri="{BB962C8B-B14F-4D97-AF65-F5344CB8AC3E}">
        <p14:creationId xmlns:p14="http://schemas.microsoft.com/office/powerpoint/2010/main" val="8793318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38542001"/>
              </p:ext>
            </p:extLst>
          </p:nvPr>
        </p:nvGraphicFramePr>
        <p:xfrm>
          <a:off x="457200" y="1295400"/>
          <a:ext cx="8229600" cy="3750643"/>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C0504D"/>
                          </a:solidFill>
                          <a:effectLst/>
                          <a:latin typeface="Calibri"/>
                        </a:rPr>
                        <a:t>Scale to </a:t>
                      </a:r>
                      <a:br>
                        <a:rPr lang="en-US" sz="1100" b="0" i="1" u="none" strike="noStrike">
                          <a:solidFill>
                            <a:srgbClr val="C0504D"/>
                          </a:solidFill>
                          <a:effectLst/>
                          <a:latin typeface="Calibri"/>
                        </a:rPr>
                      </a:br>
                      <a:r>
                        <a:rPr lang="en-US" sz="1100" b="0" i="1" u="none" strike="noStrike">
                          <a:solidFill>
                            <a:srgbClr val="C0504D"/>
                          </a:solidFill>
                          <a:effectLst/>
                          <a:latin typeface="Calibri"/>
                        </a:rPr>
                        <a:t>1000s</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C0504D"/>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BF8F"/>
                    </a:solidFill>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batch</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18187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ctr" fontAlgn="b"/>
                      <a:r>
                        <a:rPr lang="en-US" sz="1100" b="0" i="0" u="none" strike="noStrike">
                          <a:solidFill>
                            <a:srgbClr val="C0504D"/>
                          </a:solidFill>
                          <a:effectLst/>
                          <a:latin typeface="Zapf Dingbats"/>
                        </a:rPr>
                        <a:t>✔</a:t>
                      </a:r>
                    </a:p>
                  </a:txBody>
                  <a:tcPr marL="11367" marR="11367" marT="113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1270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bl>
          </a:graphicData>
        </a:graphic>
      </p:graphicFrame>
      <p:sp>
        <p:nvSpPr>
          <p:cNvPr id="9" name="TextBox 8"/>
          <p:cNvSpPr txBox="1"/>
          <p:nvPr/>
        </p:nvSpPr>
        <p:spPr>
          <a:xfrm>
            <a:off x="2285999" y="5486400"/>
            <a:ext cx="3775075" cy="369332"/>
          </a:xfrm>
          <a:prstGeom prst="rect">
            <a:avLst/>
          </a:prstGeom>
          <a:noFill/>
        </p:spPr>
        <p:txBody>
          <a:bodyPr wrap="square" rtlCol="0">
            <a:spAutoFit/>
          </a:bodyPr>
          <a:lstStyle/>
          <a:p>
            <a:r>
              <a:rPr lang="en-US"/>
              <a:t>Scale was the primary motivation!</a:t>
            </a:r>
          </a:p>
        </p:txBody>
      </p:sp>
    </p:spTree>
    <p:extLst>
      <p:ext uri="{BB962C8B-B14F-4D97-AF65-F5344CB8AC3E}">
        <p14:creationId xmlns:p14="http://schemas.microsoft.com/office/powerpoint/2010/main" val="22357620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Rick Cattell’s Clustering</a:t>
            </a:r>
          </a:p>
        </p:txBody>
      </p:sp>
      <p:sp>
        <p:nvSpPr>
          <p:cNvPr id="8" name="Content Placeholder 7"/>
          <p:cNvSpPr>
            <a:spLocks noGrp="1"/>
          </p:cNvSpPr>
          <p:nvPr>
            <p:ph idx="1"/>
          </p:nvPr>
        </p:nvSpPr>
        <p:spPr/>
        <p:txBody>
          <a:bodyPr/>
          <a:lstStyle/>
          <a:p>
            <a:r>
              <a:rPr lang="en-US"/>
              <a:t>Key-Value Stores</a:t>
            </a:r>
          </a:p>
          <a:p>
            <a:pPr lvl="1"/>
            <a:r>
              <a:rPr lang="en-US"/>
              <a:t>e.g., Memcached, Dynamo, Voldemort, Riak</a:t>
            </a:r>
          </a:p>
          <a:p>
            <a:r>
              <a:rPr lang="en-US"/>
              <a:t>Document Stores</a:t>
            </a:r>
          </a:p>
          <a:p>
            <a:pPr lvl="1"/>
            <a:r>
              <a:rPr lang="en-US"/>
              <a:t>e.g., MongoDB, CouchDB</a:t>
            </a:r>
          </a:p>
          <a:p>
            <a:r>
              <a:rPr lang="en-US"/>
              <a:t>Extensible Record Store</a:t>
            </a:r>
          </a:p>
          <a:p>
            <a:pPr lvl="1"/>
            <a:r>
              <a:rPr lang="en-US"/>
              <a:t>e.g., BigTable</a:t>
            </a:r>
          </a:p>
        </p:txBody>
      </p:sp>
      <p:sp>
        <p:nvSpPr>
          <p:cNvPr id="5" name="Date Placeholder 4"/>
          <p:cNvSpPr>
            <a:spLocks noGrp="1"/>
          </p:cNvSpPr>
          <p:nvPr>
            <p:ph type="dt" sz="half" idx="10"/>
          </p:nvPr>
        </p:nvSpPr>
        <p:spPr/>
        <p:txBody>
          <a:bodyPr/>
          <a:lstStyle/>
          <a:p>
            <a:fld id="{966B5652-D0B8-5546-967C-CE31A81E6E69}" type="datetime1">
              <a:rPr lang="en-US"/>
              <a:pPr/>
              <a:t>6/21/15</a:t>
            </a:fld>
            <a:endParaRPr lang="en-US"/>
          </a:p>
        </p:txBody>
      </p:sp>
      <p:sp>
        <p:nvSpPr>
          <p:cNvPr id="6" name="Footer Placeholder 5"/>
          <p:cNvSpPr>
            <a:spLocks noGrp="1"/>
          </p:cNvSpPr>
          <p:nvPr>
            <p:ph type="ftr" sz="quarter" idx="11"/>
          </p:nvPr>
        </p:nvSpPr>
        <p:spPr/>
        <p:txBody>
          <a:bodyPr/>
          <a:lstStyle/>
          <a:p>
            <a:r>
              <a:rPr lang="en-US"/>
              <a:t>Bill Howe, UW</a:t>
            </a:r>
          </a:p>
        </p:txBody>
      </p:sp>
      <p:sp>
        <p:nvSpPr>
          <p:cNvPr id="7" name="Slide Number Placeholder 6"/>
          <p:cNvSpPr>
            <a:spLocks noGrp="1"/>
          </p:cNvSpPr>
          <p:nvPr>
            <p:ph type="sldNum" sz="quarter" idx="12"/>
          </p:nvPr>
        </p:nvSpPr>
        <p:spPr/>
        <p:txBody>
          <a:bodyPr/>
          <a:lstStyle/>
          <a:p>
            <a:fld id="{79899398-7B4C-7B44-8640-70577409CFAF}" type="slidenum">
              <a:rPr lang="en-US"/>
              <a:pPr/>
              <a:t>4</a:t>
            </a:fld>
            <a:endParaRPr lang="en-US"/>
          </a:p>
        </p:txBody>
      </p:sp>
    </p:spTree>
    <p:extLst>
      <p:ext uri="{BB962C8B-B14F-4D97-AF65-F5344CB8AC3E}">
        <p14:creationId xmlns:p14="http://schemas.microsoft.com/office/powerpoint/2010/main" val="135947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a:t>
            </a:fld>
            <a:endParaRPr lang="en-US"/>
          </a:p>
        </p:txBody>
      </p:sp>
      <p:sp>
        <p:nvSpPr>
          <p:cNvPr id="8" name="TextBox 7"/>
          <p:cNvSpPr txBox="1"/>
          <p:nvPr/>
        </p:nvSpPr>
        <p:spPr>
          <a:xfrm>
            <a:off x="301124" y="5181600"/>
            <a:ext cx="4499476" cy="923330"/>
          </a:xfrm>
          <a:prstGeom prst="rect">
            <a:avLst/>
          </a:prstGeom>
          <a:noFill/>
        </p:spPr>
        <p:txBody>
          <a:bodyPr wrap="square" rtlCol="0">
            <a:spAutoFit/>
          </a:bodyPr>
          <a:lstStyle/>
          <a:p>
            <a:r>
              <a:rPr lang="en-US"/>
              <a:t>Rick Cattel’s clustering from</a:t>
            </a:r>
          </a:p>
          <a:p>
            <a:r>
              <a:rPr lang="en-US" i="1"/>
              <a:t>“Scalable SQL and NoSQL Data Stores”</a:t>
            </a:r>
          </a:p>
          <a:p>
            <a:r>
              <a:rPr lang="en-US" i="1"/>
              <a:t>SIGMOD Record, 2010</a:t>
            </a:r>
          </a:p>
        </p:txBody>
      </p:sp>
      <p:sp>
        <p:nvSpPr>
          <p:cNvPr id="9" name="Rectangle 8"/>
          <p:cNvSpPr/>
          <p:nvPr/>
        </p:nvSpPr>
        <p:spPr>
          <a:xfrm>
            <a:off x="4724400" y="5181600"/>
            <a:ext cx="2514600" cy="260866"/>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extensible record stores</a:t>
            </a:r>
          </a:p>
        </p:txBody>
      </p:sp>
      <p:sp>
        <p:nvSpPr>
          <p:cNvPr id="10" name="Rectangle 9"/>
          <p:cNvSpPr/>
          <p:nvPr/>
        </p:nvSpPr>
        <p:spPr>
          <a:xfrm>
            <a:off x="4724400" y="5594866"/>
            <a:ext cx="2514600" cy="260866"/>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document stores</a:t>
            </a:r>
          </a:p>
        </p:txBody>
      </p:sp>
      <p:sp>
        <p:nvSpPr>
          <p:cNvPr id="11" name="Rectangle 10"/>
          <p:cNvSpPr/>
          <p:nvPr/>
        </p:nvSpPr>
        <p:spPr>
          <a:xfrm>
            <a:off x="4728076" y="6008132"/>
            <a:ext cx="2514600" cy="260866"/>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key-value stores</a:t>
            </a:r>
          </a:p>
        </p:txBody>
      </p:sp>
      <p:graphicFrame>
        <p:nvGraphicFramePr>
          <p:cNvPr id="12" name="Table 11"/>
          <p:cNvGraphicFramePr>
            <a:graphicFrameLocks noGrp="1"/>
          </p:cNvGraphicFramePr>
          <p:nvPr>
            <p:extLst>
              <p:ext uri="{D42A27DB-BD31-4B8C-83A1-F6EECF244321}">
                <p14:modId xmlns:p14="http://schemas.microsoft.com/office/powerpoint/2010/main" val="3746059123"/>
              </p:ext>
            </p:extLst>
          </p:nvPr>
        </p:nvGraphicFramePr>
        <p:xfrm>
          <a:off x="457200" y="1066800"/>
          <a:ext cx="8229600" cy="3747780"/>
        </p:xfrm>
        <a:graphic>
          <a:graphicData uri="http://schemas.openxmlformats.org/drawingml/2006/table">
            <a:tbl>
              <a:tblPr/>
              <a:tblGrid>
                <a:gridCol w="420573"/>
                <a:gridCol w="1034383"/>
                <a:gridCol w="522875"/>
                <a:gridCol w="522875"/>
                <a:gridCol w="659277"/>
                <a:gridCol w="920715"/>
                <a:gridCol w="932082"/>
                <a:gridCol w="704745"/>
                <a:gridCol w="466041"/>
                <a:gridCol w="704745"/>
                <a:gridCol w="704745"/>
                <a:gridCol w="636544"/>
              </a:tblGrid>
              <a:tr h="341006">
                <a:tc>
                  <a:txBody>
                    <a:bodyPr/>
                    <a:lstStyle/>
                    <a:p>
                      <a:pPr algn="ctr" fontAlgn="b"/>
                      <a:r>
                        <a:rPr lang="en-US" sz="1100" b="0" i="1" u="none" strike="noStrike">
                          <a:solidFill>
                            <a:srgbClr val="000000"/>
                          </a:solidFill>
                          <a:effectLst/>
                          <a:latin typeface="Calibri"/>
                        </a:rPr>
                        <a:t>Year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System/</a:t>
                      </a:r>
                      <a:br>
                        <a:rPr lang="en-US" sz="1100" b="0" i="1" u="none" strike="noStrike">
                          <a:solidFill>
                            <a:srgbClr val="000000"/>
                          </a:solidFill>
                          <a:effectLst/>
                          <a:latin typeface="Calibri"/>
                        </a:rPr>
                      </a:br>
                      <a:r>
                        <a:rPr lang="en-US" sz="1100" b="0" i="1" u="none" strike="noStrike">
                          <a:solidFill>
                            <a:srgbClr val="000000"/>
                          </a:solidFill>
                          <a:effectLst/>
                          <a:latin typeface="Calibri"/>
                        </a:rPr>
                        <a:t>Paper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Scale to </a:t>
                      </a:r>
                      <a:br>
                        <a:rPr lang="en-US" sz="1100" b="0" i="1" u="none" strike="noStrike">
                          <a:solidFill>
                            <a:srgbClr val="000000"/>
                          </a:solidFill>
                          <a:effectLst/>
                          <a:latin typeface="Calibri"/>
                        </a:rPr>
                      </a:br>
                      <a:r>
                        <a:rPr lang="en-US" sz="1100" b="0" i="1" u="none" strike="noStrike">
                          <a:solidFill>
                            <a:srgbClr val="000000"/>
                          </a:solidFill>
                          <a:effectLst/>
                          <a:latin typeface="Calibri"/>
                        </a:rPr>
                        <a:t>1000s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Primary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Secondary</a:t>
                      </a:r>
                      <a:br>
                        <a:rPr lang="en-US" sz="1100" b="0" i="1" u="none" strike="noStrike">
                          <a:solidFill>
                            <a:srgbClr val="000000"/>
                          </a:solidFill>
                          <a:effectLst/>
                          <a:latin typeface="Calibri"/>
                        </a:rPr>
                      </a:br>
                      <a:r>
                        <a:rPr lang="en-US" sz="1100" b="0" i="1" u="none" strike="noStrike">
                          <a:solidFill>
                            <a:srgbClr val="000000"/>
                          </a:solidFill>
                          <a:effectLst/>
                          <a:latin typeface="Calibri"/>
                        </a:rPr>
                        <a:t>Indexes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Transactions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Joins/</a:t>
                      </a:r>
                      <a:br>
                        <a:rPr lang="en-US" sz="1100" b="0" i="1" u="none" strike="noStrike">
                          <a:solidFill>
                            <a:srgbClr val="000000"/>
                          </a:solidFill>
                          <a:effectLst/>
                          <a:latin typeface="Calibri"/>
                        </a:rPr>
                      </a:br>
                      <a:r>
                        <a:rPr lang="en-US" sz="1100" b="0" i="1" u="none" strike="noStrike">
                          <a:solidFill>
                            <a:srgbClr val="000000"/>
                          </a:solidFill>
                          <a:effectLst/>
                          <a:latin typeface="Calibri"/>
                        </a:rPr>
                        <a:t> Analytics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Integrity </a:t>
                      </a:r>
                      <a:br>
                        <a:rPr lang="en-US" sz="1100" b="0" i="1" u="none" strike="noStrike">
                          <a:solidFill>
                            <a:srgbClr val="000000"/>
                          </a:solidFill>
                          <a:effectLst/>
                          <a:latin typeface="Calibri"/>
                        </a:rPr>
                      </a:br>
                      <a:r>
                        <a:rPr lang="en-US" sz="1100" b="0" i="1" u="none" strike="noStrike">
                          <a:solidFill>
                            <a:srgbClr val="000000"/>
                          </a:solidFill>
                          <a:effectLst/>
                          <a:latin typeface="Calibri"/>
                        </a:rPr>
                        <a:t>Constraints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Views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 Language/</a:t>
                      </a:r>
                      <a:br>
                        <a:rPr lang="en-US" sz="1100" b="0" i="1" u="none" strike="noStrike">
                          <a:solidFill>
                            <a:srgbClr val="000000"/>
                          </a:solidFill>
                          <a:effectLst/>
                          <a:latin typeface="Calibri"/>
                        </a:rPr>
                      </a:br>
                      <a:r>
                        <a:rPr lang="en-US" sz="1100" b="0" i="1" u="none" strike="noStrike">
                          <a:solidFill>
                            <a:srgbClr val="000000"/>
                          </a:solidFill>
                          <a:effectLst/>
                          <a:latin typeface="Calibri"/>
                        </a:rPr>
                        <a:t>Algebra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Data </a:t>
                      </a:r>
                      <a:br>
                        <a:rPr lang="en-US" sz="1100" b="0" i="1" u="none" strike="noStrike">
                          <a:solidFill>
                            <a:srgbClr val="000000"/>
                          </a:solidFill>
                          <a:effectLst/>
                          <a:latin typeface="Calibri"/>
                        </a:rPr>
                      </a:br>
                      <a:r>
                        <a:rPr lang="en-US" sz="1100" b="0" i="1" u="none" strike="noStrike">
                          <a:solidFill>
                            <a:srgbClr val="000000"/>
                          </a:solidFill>
                          <a:effectLst/>
                          <a:latin typeface="Calibri"/>
                        </a:rPr>
                        <a:t>model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ctr" fontAlgn="b"/>
                      <a:r>
                        <a:rPr lang="en-US" sz="1100" b="0" i="1" u="none" strike="noStrike">
                          <a:solidFill>
                            <a:srgbClr val="000000"/>
                          </a:solidFill>
                          <a:effectLst/>
                          <a:latin typeface="Calibri"/>
                        </a:rPr>
                        <a:t>my label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r>
              <a:tr h="175050">
                <a:tc>
                  <a:txBody>
                    <a:bodyPr/>
                    <a:lstStyle/>
                    <a:p>
                      <a:pPr algn="r" fontAlgn="b"/>
                      <a:r>
                        <a:rPr lang="en-US" sz="1100" b="0" i="0" u="none" strike="noStrike">
                          <a:solidFill>
                            <a:srgbClr val="000000"/>
                          </a:solidFill>
                          <a:effectLst/>
                          <a:latin typeface="Calibri"/>
                        </a:rPr>
                        <a:t>1971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RDBMS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memcached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2004</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MapReduce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batch</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2005</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Calibri"/>
                        </a:rPr>
                        <a:t>CouchDB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r>
              <a:tr h="175050">
                <a:tc>
                  <a:txBody>
                    <a:bodyPr/>
                    <a:lstStyle/>
                    <a:p>
                      <a:pPr algn="r" fontAlgn="b"/>
                      <a:r>
                        <a:rPr lang="en-US" sz="1100" b="0" i="0" u="none" strike="noStrike">
                          <a:solidFill>
                            <a:srgbClr val="000000"/>
                          </a:solidFill>
                          <a:effectLst/>
                          <a:latin typeface="Calibri"/>
                        </a:rPr>
                        <a:t>2006</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BigTable (Hbase)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Calibri"/>
                        </a:rPr>
                        <a:t>MongoDB</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document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6B8B7"/>
                    </a:solidFill>
                  </a:tcPr>
                </a:tc>
              </a:tr>
              <a:tr h="175050">
                <a:tc>
                  <a:txBody>
                    <a:bodyPr/>
                    <a:lstStyle/>
                    <a:p>
                      <a:pPr algn="r" fontAlgn="b"/>
                      <a:r>
                        <a:rPr lang="en-US" sz="1100" b="0" i="0" u="none" strike="noStrike">
                          <a:solidFill>
                            <a:srgbClr val="000000"/>
                          </a:solidFill>
                          <a:effectLst/>
                          <a:latin typeface="Calibri"/>
                        </a:rPr>
                        <a:t>2007</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Dynamo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Pig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HIVE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2008</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Cassandra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Voldemort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2009</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Riak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EC,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0" i="0" u="none" strike="noStrike">
                          <a:solidFill>
                            <a:srgbClr val="000000"/>
                          </a:solidFill>
                          <a:effectLst/>
                          <a:latin typeface="Calibri"/>
                        </a:rPr>
                        <a:t> </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key-val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4D79B"/>
                    </a:solidFill>
                  </a:tcPr>
                </a:tc>
              </a:tr>
              <a:tr h="175050">
                <a:tc>
                  <a:txBody>
                    <a:bodyPr/>
                    <a:lstStyle/>
                    <a:p>
                      <a:pPr algn="r" fontAlgn="b"/>
                      <a:r>
                        <a:rPr lang="en-US" sz="1100" b="0" i="0" u="none" strike="noStrike">
                          <a:solidFill>
                            <a:srgbClr val="000000"/>
                          </a:solidFill>
                          <a:effectLst/>
                          <a:latin typeface="Calibri"/>
                        </a:rPr>
                        <a:t>2010</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Dremel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Megastore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entity groups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Tenzing</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2011</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Spark/Shark</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Spanner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2012</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Calibri"/>
                        </a:rPr>
                        <a:t>Accumulo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compat. w/MR</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ext. record</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c>
                  <a:txBody>
                    <a:bodyPr/>
                    <a:lstStyle/>
                    <a:p>
                      <a:pPr algn="ctr" fontAlgn="b"/>
                      <a:r>
                        <a:rPr lang="en-US" sz="1100" b="1" i="0" u="none" strike="noStrike">
                          <a:solidFill>
                            <a:srgbClr val="000000"/>
                          </a:solidFill>
                          <a:effectLst/>
                          <a:latin typeface="Calibri"/>
                        </a:rPr>
                        <a:t>nosql</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95B3D7"/>
                    </a:solidFill>
                  </a:tcPr>
                </a:tc>
              </a:tr>
              <a:tr h="175050">
                <a:tc>
                  <a:txBody>
                    <a:bodyPr/>
                    <a:lstStyle/>
                    <a:p>
                      <a:pPr algn="r" fontAlgn="b"/>
                      <a:r>
                        <a:rPr lang="en-US" sz="1100" b="0" i="0" u="none" strike="noStrike">
                          <a:solidFill>
                            <a:srgbClr val="000000"/>
                          </a:solidFill>
                          <a:effectLst/>
                          <a:latin typeface="Calibri"/>
                        </a:rPr>
                        <a:t>2013</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Impala</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O</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Zapf Dingbats"/>
                        </a:rPr>
                        <a:t>✔</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tables</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sql-like</a:t>
                      </a:r>
                    </a:p>
                  </a:txBody>
                  <a:tcPr marL="11367" marR="11367" marT="11367"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4575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Impact Systems (Rick Cattel)</a:t>
            </a:r>
          </a:p>
        </p:txBody>
      </p:sp>
      <p:sp>
        <p:nvSpPr>
          <p:cNvPr id="3" name="Content Placeholder 2"/>
          <p:cNvSpPr>
            <a:spLocks noGrp="1"/>
          </p:cNvSpPr>
          <p:nvPr>
            <p:ph idx="1"/>
          </p:nvPr>
        </p:nvSpPr>
        <p:spPr/>
        <p:txBody>
          <a:bodyPr/>
          <a:lstStyle/>
          <a:p>
            <a:r>
              <a:rPr lang="en-US" sz="2400"/>
              <a:t>Memcached demonstrated that in-memory indexes can be highly scalable, distributing and replicating objects over multiple nodes.</a:t>
            </a:r>
          </a:p>
          <a:p>
            <a:r>
              <a:rPr lang="en-US" sz="2400"/>
              <a:t>Dynamo pioneered the idea of [using] eventual consistency as a way to achieve higher availability and scalability: data fetched are not guaranteed to be up-to-date, but updates are guaranteed to be propagated to all nodes eventually.</a:t>
            </a:r>
          </a:p>
          <a:p>
            <a:r>
              <a:rPr lang="en-US" sz="2400"/>
              <a:t>BigTable demonstrated that persistent record storage could be scaled to thousands of nodes, a feat that most of the other systems aspire to.</a:t>
            </a:r>
          </a:p>
        </p:txBody>
      </p:sp>
      <p:sp>
        <p:nvSpPr>
          <p:cNvPr id="4" name="Date Placeholder 3"/>
          <p:cNvSpPr>
            <a:spLocks noGrp="1"/>
          </p:cNvSpPr>
          <p:nvPr>
            <p:ph type="dt" sz="half" idx="10"/>
          </p:nvPr>
        </p:nvSpPr>
        <p:spPr/>
        <p:txBody>
          <a:bodyPr/>
          <a:lstStyle/>
          <a:p>
            <a:fld id="{7B55FEDD-6FD9-7942-8E57-CDDA6D5C3512}" type="datetime1">
              <a:rPr lang="en-US" smtClean="0"/>
              <a:t>6/21/15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6</a:t>
            </a:fld>
            <a:endParaRPr lang="en-US"/>
          </a:p>
        </p:txBody>
      </p:sp>
    </p:spTree>
    <p:extLst>
      <p:ext uri="{BB962C8B-B14F-4D97-AF65-F5344CB8AC3E}">
        <p14:creationId xmlns:p14="http://schemas.microsoft.com/office/powerpoint/2010/main" val="208363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Features (Rick Cattel)</a:t>
            </a:r>
          </a:p>
        </p:txBody>
      </p:sp>
      <p:sp>
        <p:nvSpPr>
          <p:cNvPr id="3" name="Content Placeholder 2"/>
          <p:cNvSpPr>
            <a:spLocks noGrp="1"/>
          </p:cNvSpPr>
          <p:nvPr>
            <p:ph idx="1"/>
          </p:nvPr>
        </p:nvSpPr>
        <p:spPr/>
        <p:txBody>
          <a:bodyPr/>
          <a:lstStyle/>
          <a:p>
            <a:r>
              <a:rPr lang="en-US" sz="2000"/>
              <a:t>Ability to horizontally scale “simple operation” throughput over many servers</a:t>
            </a:r>
          </a:p>
          <a:p>
            <a:pPr lvl="1"/>
            <a:r>
              <a:rPr lang="en-US" sz="1600" dirty="0"/>
              <a:t>Simple = key lookups, read/write of 1 or few records</a:t>
            </a:r>
            <a:endParaRPr lang="en-US" sz="1600"/>
          </a:p>
          <a:p>
            <a:r>
              <a:rPr lang="en-US" sz="2000"/>
              <a:t>The ability to replicate and partition data over many servers</a:t>
            </a:r>
          </a:p>
          <a:p>
            <a:pPr lvl="1"/>
            <a:r>
              <a:rPr lang="en-US" sz="1600"/>
              <a:t>Consider “sharding” and “horizontal partitioning” to be synonyms</a:t>
            </a:r>
          </a:p>
          <a:p>
            <a:r>
              <a:rPr lang="en-US" sz="2000"/>
              <a:t>A simple API</a:t>
            </a:r>
          </a:p>
          <a:p>
            <a:r>
              <a:rPr lang="en-US" sz="2000"/>
              <a:t>A weaker concurrency model than ACID transactions</a:t>
            </a:r>
          </a:p>
          <a:p>
            <a:r>
              <a:rPr lang="en-US" sz="2000"/>
              <a:t>Efficient use of distributed indexes and RAM for data storage</a:t>
            </a:r>
          </a:p>
          <a:p>
            <a:r>
              <a:rPr lang="en-US" sz="2000"/>
              <a:t>The ability to dynamically add new attributes to data records</a:t>
            </a:r>
          </a:p>
        </p:txBody>
      </p:sp>
      <p:sp>
        <p:nvSpPr>
          <p:cNvPr id="4" name="Date Placeholder 3"/>
          <p:cNvSpPr>
            <a:spLocks noGrp="1"/>
          </p:cNvSpPr>
          <p:nvPr>
            <p:ph type="dt" sz="half" idx="10"/>
          </p:nvPr>
        </p:nvSpPr>
        <p:spPr/>
        <p:txBody>
          <a:bodyPr/>
          <a:lstStyle/>
          <a:p>
            <a:fld id="{A538D889-D014-DA4B-812E-4450A0452776}" type="datetime1">
              <a:rPr lang="en-US"/>
              <a:pPr/>
              <a:t>6/21/15</a:t>
            </a:fld>
            <a:endParaRPr lang="en-US"/>
          </a:p>
        </p:txBody>
      </p:sp>
      <p:sp>
        <p:nvSpPr>
          <p:cNvPr id="5" name="Footer Placeholder 4"/>
          <p:cNvSpPr>
            <a:spLocks noGrp="1"/>
          </p:cNvSpPr>
          <p:nvPr>
            <p:ph type="ftr" sz="quarter" idx="11"/>
          </p:nvPr>
        </p:nvSpPr>
        <p:spPr/>
        <p:txBody>
          <a:bodyPr/>
          <a:lstStyle/>
          <a:p>
            <a:r>
              <a:rPr lang="en-US"/>
              <a:t>Bill Howe, UW</a:t>
            </a:r>
          </a:p>
        </p:txBody>
      </p:sp>
      <p:sp>
        <p:nvSpPr>
          <p:cNvPr id="6" name="Slide Number Placeholder 5"/>
          <p:cNvSpPr>
            <a:spLocks noGrp="1"/>
          </p:cNvSpPr>
          <p:nvPr>
            <p:ph type="sldNum" sz="quarter" idx="12"/>
          </p:nvPr>
        </p:nvSpPr>
        <p:spPr/>
        <p:txBody>
          <a:bodyPr/>
          <a:lstStyle/>
          <a:p>
            <a:fld id="{7D78C84B-DFE9-364A-8F18-56CFDAADC423}" type="slidenum">
              <a:rPr lang="en-US"/>
              <a:pPr/>
              <a:t>7</a:t>
            </a:fld>
            <a:endParaRPr lang="en-US"/>
          </a:p>
        </p:txBody>
      </p:sp>
    </p:spTree>
    <p:extLst>
      <p:ext uri="{BB962C8B-B14F-4D97-AF65-F5344CB8AC3E}">
        <p14:creationId xmlns:p14="http://schemas.microsoft.com/office/powerpoint/2010/main" val="143134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1800"/>
            <a:ext cx="7854696" cy="914400"/>
          </a:xfrm>
        </p:spPr>
        <p:txBody>
          <a:bodyPr/>
          <a:lstStyle/>
          <a:p>
            <a:r>
              <a:rPr lang="en-US" dirty="0" smtClean="0"/>
              <a:t>A different (non-disjoint) clustering</a:t>
            </a:r>
            <a:endParaRPr lang="en-US" dirty="0"/>
          </a:p>
        </p:txBody>
      </p:sp>
      <p:sp>
        <p:nvSpPr>
          <p:cNvPr id="14" name="Content Placeholder 13"/>
          <p:cNvSpPr>
            <a:spLocks noGrp="1"/>
          </p:cNvSpPr>
          <p:nvPr>
            <p:ph idx="1"/>
          </p:nvPr>
        </p:nvSpPr>
        <p:spPr>
          <a:xfrm>
            <a:off x="333374" y="1346200"/>
            <a:ext cx="8493125" cy="4762500"/>
          </a:xfrm>
        </p:spPr>
        <p:txBody>
          <a:bodyPr/>
          <a:lstStyle/>
          <a:p>
            <a:r>
              <a:rPr lang="en-US" sz="2400" u="sng" dirty="0" smtClean="0"/>
              <a:t>Parallel Relational Databases</a:t>
            </a:r>
          </a:p>
          <a:p>
            <a:pPr lvl="1"/>
            <a:r>
              <a:rPr lang="en-US" sz="2000" dirty="0" smtClean="0"/>
              <a:t>Teradata, </a:t>
            </a:r>
            <a:r>
              <a:rPr lang="en-US" sz="2000" dirty="0" err="1" smtClean="0"/>
              <a:t>Greenplum</a:t>
            </a:r>
            <a:r>
              <a:rPr lang="en-US" sz="2000" dirty="0" smtClean="0"/>
              <a:t>, </a:t>
            </a:r>
            <a:r>
              <a:rPr lang="en-US" sz="2000" dirty="0" err="1" smtClean="0"/>
              <a:t>Netezza</a:t>
            </a:r>
            <a:r>
              <a:rPr lang="en-US" sz="2000" dirty="0" smtClean="0"/>
              <a:t>, Aster Data Systems, </a:t>
            </a:r>
            <a:r>
              <a:rPr lang="en-US" sz="2000" dirty="0" err="1" smtClean="0"/>
              <a:t>Vertica, …</a:t>
            </a:r>
            <a:endParaRPr lang="en-US" sz="2000" dirty="0"/>
          </a:p>
          <a:p>
            <a:pPr lvl="1"/>
            <a:r>
              <a:rPr lang="en-US" sz="2000" dirty="0" smtClean="0"/>
              <a:t>(Not MySQL or </a:t>
            </a:r>
            <a:r>
              <a:rPr lang="en-US" sz="2000" dirty="0" err="1" smtClean="0"/>
              <a:t>PostgreSQL</a:t>
            </a:r>
            <a:r>
              <a:rPr lang="en-US" sz="2000" dirty="0" smtClean="0"/>
              <a:t>)</a:t>
            </a:r>
          </a:p>
          <a:p>
            <a:r>
              <a:rPr lang="en-US" sz="2400" u="sng" dirty="0" err="1" smtClean="0"/>
              <a:t>NoSQL</a:t>
            </a:r>
            <a:r>
              <a:rPr lang="en-US" sz="2400" u="sng" dirty="0" smtClean="0"/>
              <a:t> systems</a:t>
            </a:r>
          </a:p>
          <a:p>
            <a:pPr lvl="1"/>
            <a:r>
              <a:rPr lang="en-US" sz="2000" dirty="0" smtClean="0"/>
              <a:t>“Key-value stores”, “Document Stores” and “Extensible Record Stores”</a:t>
            </a:r>
          </a:p>
          <a:p>
            <a:pPr lvl="1"/>
            <a:r>
              <a:rPr lang="en-US" sz="2000" dirty="0" smtClean="0"/>
              <a:t>Cassandra, </a:t>
            </a:r>
            <a:r>
              <a:rPr lang="en-US" sz="2000" dirty="0" err="1" smtClean="0"/>
              <a:t>CouchDB</a:t>
            </a:r>
            <a:r>
              <a:rPr lang="en-US" sz="2000" dirty="0" smtClean="0"/>
              <a:t>, </a:t>
            </a:r>
            <a:r>
              <a:rPr lang="en-US" sz="2000" dirty="0" err="1" smtClean="0"/>
              <a:t>MongoDB</a:t>
            </a:r>
            <a:r>
              <a:rPr lang="en-US" sz="2000" dirty="0"/>
              <a:t>, BigTable/</a:t>
            </a:r>
            <a:r>
              <a:rPr lang="en-US" sz="2000" dirty="0" err="1" smtClean="0"/>
              <a:t>Hbase/Accumulo</a:t>
            </a:r>
            <a:endParaRPr lang="en-US" sz="2000" dirty="0" smtClean="0"/>
          </a:p>
          <a:p>
            <a:r>
              <a:rPr lang="en-US" sz="2400" u="sng" dirty="0" err="1" smtClean="0"/>
              <a:t>MapReduce</a:t>
            </a:r>
            <a:r>
              <a:rPr lang="en-US" sz="2400" u="sng" dirty="0" smtClean="0"/>
              <a:t>-based systems</a:t>
            </a:r>
          </a:p>
          <a:p>
            <a:pPr lvl="1"/>
            <a:r>
              <a:rPr lang="en-US" sz="2000" dirty="0" err="1" smtClean="0"/>
              <a:t>Hadoop</a:t>
            </a:r>
            <a:r>
              <a:rPr lang="en-US" sz="2000" dirty="0" smtClean="0"/>
              <a:t>, Pig, HIVE</a:t>
            </a:r>
          </a:p>
          <a:p>
            <a:r>
              <a:rPr lang="en-US" sz="2400" u="sng" dirty="0"/>
              <a:t>Cloud services</a:t>
            </a:r>
          </a:p>
          <a:p>
            <a:pPr lvl="1"/>
            <a:r>
              <a:rPr lang="en-US" sz="2000" dirty="0" err="1" smtClean="0"/>
              <a:t>DynamoDB, SimpleDB</a:t>
            </a:r>
            <a:r>
              <a:rPr lang="en-US" sz="2000" dirty="0" smtClean="0"/>
              <a:t>, S3, Megastore, </a:t>
            </a:r>
            <a:r>
              <a:rPr lang="en-US" sz="2000" dirty="0" err="1" smtClean="0"/>
              <a:t>BigQuery</a:t>
            </a:r>
          </a:p>
          <a:p>
            <a:pPr lvl="1"/>
            <a:r>
              <a:rPr lang="en-US" sz="2000" dirty="0" err="1"/>
              <a:t>CouchBase, </a:t>
            </a:r>
            <a:endParaRPr lang="en-US" sz="2000" dirty="0" smtClean="0"/>
          </a:p>
        </p:txBody>
      </p:sp>
      <p:sp>
        <p:nvSpPr>
          <p:cNvPr id="5" name="Date Placeholder 4"/>
          <p:cNvSpPr>
            <a:spLocks noGrp="1"/>
          </p:cNvSpPr>
          <p:nvPr>
            <p:ph type="dt" sz="half" idx="10"/>
          </p:nvPr>
        </p:nvSpPr>
        <p:spPr/>
        <p:txBody>
          <a:bodyPr/>
          <a:lstStyle/>
          <a:p>
            <a:fld id="{966B5652-D0B8-5546-967C-CE31A81E6E69}" type="datetime1">
              <a:rPr lang="en-US" smtClean="0"/>
              <a:pPr/>
              <a:t>6/21/15</a:t>
            </a:fld>
            <a:endParaRPr lang="en-US" dirty="0"/>
          </a:p>
        </p:txBody>
      </p:sp>
      <p:sp>
        <p:nvSpPr>
          <p:cNvPr id="6" name="Footer Placeholder 5"/>
          <p:cNvSpPr>
            <a:spLocks noGrp="1"/>
          </p:cNvSpPr>
          <p:nvPr>
            <p:ph type="ftr" sz="quarter" idx="11"/>
          </p:nvPr>
        </p:nvSpPr>
        <p:spPr/>
        <p:txBody>
          <a:bodyPr/>
          <a:lstStyle/>
          <a:p>
            <a:r>
              <a:rPr lang="en-US" dirty="0" smtClean="0"/>
              <a:t>Bill Howe, UW</a:t>
            </a:r>
            <a:endParaRPr lang="en-US" dirty="0"/>
          </a:p>
        </p:txBody>
      </p:sp>
      <p:sp>
        <p:nvSpPr>
          <p:cNvPr id="7" name="Slide Number Placeholder 6"/>
          <p:cNvSpPr>
            <a:spLocks noGrp="1"/>
          </p:cNvSpPr>
          <p:nvPr>
            <p:ph type="sldNum" sz="quarter" idx="12"/>
          </p:nvPr>
        </p:nvSpPr>
        <p:spPr/>
        <p:txBody>
          <a:bodyPr/>
          <a:lstStyle/>
          <a:p>
            <a:fld id="{79899398-7B4C-7B44-8640-70577409CFAF}" type="slidenum">
              <a:rPr lang="en-US" smtClean="0"/>
              <a:pPr/>
              <a:t>8</a:t>
            </a:fld>
            <a:endParaRPr lang="en-US"/>
          </a:p>
        </p:txBody>
      </p:sp>
    </p:spTree>
    <p:extLst>
      <p:ext uri="{BB962C8B-B14F-4D97-AF65-F5344CB8AC3E}">
        <p14:creationId xmlns:p14="http://schemas.microsoft.com/office/powerpoint/2010/main" val="9608742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decision procedure</a:t>
            </a:r>
            <a:endParaRPr lang="en-US" dirty="0"/>
          </a:p>
        </p:txBody>
      </p:sp>
      <p:sp>
        <p:nvSpPr>
          <p:cNvPr id="4" name="Date Placeholder 3"/>
          <p:cNvSpPr>
            <a:spLocks noGrp="1"/>
          </p:cNvSpPr>
          <p:nvPr>
            <p:ph type="dt" sz="half" idx="10"/>
          </p:nvPr>
        </p:nvSpPr>
        <p:spPr/>
        <p:txBody>
          <a:bodyPr/>
          <a:lstStyle/>
          <a:p>
            <a:fld id="{A538D889-D014-DA4B-812E-4450A0452776}" type="datetime1">
              <a:rPr lang="en-US" smtClean="0"/>
              <a:pPr/>
              <a:t>6/21/15</a:t>
            </a:fld>
            <a:endParaRPr lang="en-US"/>
          </a:p>
        </p:txBody>
      </p:sp>
      <p:sp>
        <p:nvSpPr>
          <p:cNvPr id="5" name="Footer Placeholder 4"/>
          <p:cNvSpPr>
            <a:spLocks noGrp="1"/>
          </p:cNvSpPr>
          <p:nvPr>
            <p:ph type="ftr" sz="quarter" idx="11"/>
          </p:nvPr>
        </p:nvSpPr>
        <p:spPr/>
        <p:txBody>
          <a:bodyPr/>
          <a:lstStyle/>
          <a:p>
            <a:r>
              <a:rPr lang="en-US" smtClean="0"/>
              <a:t>Bill Howe, UW</a:t>
            </a:r>
            <a:endParaRPr lang="en-US"/>
          </a:p>
        </p:txBody>
      </p:sp>
      <p:sp>
        <p:nvSpPr>
          <p:cNvPr id="6" name="Slide Number Placeholder 5"/>
          <p:cNvSpPr>
            <a:spLocks noGrp="1"/>
          </p:cNvSpPr>
          <p:nvPr>
            <p:ph type="sldNum" sz="quarter" idx="12"/>
          </p:nvPr>
        </p:nvSpPr>
        <p:spPr/>
        <p:txBody>
          <a:bodyPr/>
          <a:lstStyle/>
          <a:p>
            <a:fld id="{7D78C84B-DFE9-364A-8F18-56CFDAADC423}" type="slidenum">
              <a:rPr lang="en-US" smtClean="0"/>
              <a:pPr/>
              <a:t>9</a:t>
            </a:fld>
            <a:endParaRPr lang="en-US"/>
          </a:p>
        </p:txBody>
      </p:sp>
      <p:sp>
        <p:nvSpPr>
          <p:cNvPr id="8" name="Content Placeholder 7"/>
          <p:cNvSpPr>
            <a:spLocks noGrp="1"/>
          </p:cNvSpPr>
          <p:nvPr>
            <p:ph idx="1"/>
          </p:nvPr>
        </p:nvSpPr>
        <p:spPr/>
        <p:txBody>
          <a:bodyPr/>
          <a:lstStyle/>
          <a:p>
            <a:r>
              <a:rPr lang="en-US" u="sng" dirty="0" smtClean="0"/>
              <a:t>Parallel Relational Databases</a:t>
            </a:r>
          </a:p>
          <a:p>
            <a:pPr lvl="1"/>
            <a:r>
              <a:rPr lang="en-US" dirty="0" smtClean="0"/>
              <a:t>Schema?</a:t>
            </a:r>
          </a:p>
          <a:p>
            <a:pPr lvl="1"/>
            <a:r>
              <a:rPr lang="en-US" dirty="0" smtClean="0"/>
              <a:t>Complex queries?</a:t>
            </a:r>
          </a:p>
          <a:p>
            <a:pPr lvl="1"/>
            <a:r>
              <a:rPr lang="en-US" dirty="0" smtClean="0"/>
              <a:t>Transactions?</a:t>
            </a:r>
          </a:p>
          <a:p>
            <a:pPr lvl="1"/>
            <a:r>
              <a:rPr lang="en-US" dirty="0" smtClean="0"/>
              <a:t>High-performance?</a:t>
            </a:r>
          </a:p>
          <a:p>
            <a:pPr lvl="2"/>
            <a:r>
              <a:rPr lang="en-US" dirty="0" smtClean="0"/>
              <a:t>indexing, views, cost-based optimization, ….</a:t>
            </a:r>
          </a:p>
          <a:p>
            <a:pPr lvl="1"/>
            <a:r>
              <a:rPr lang="en-US" dirty="0" smtClean="0"/>
              <a:t>Are you rich? </a:t>
            </a:r>
          </a:p>
          <a:p>
            <a:pPr lvl="2"/>
            <a:r>
              <a:rPr lang="en-US" dirty="0" smtClean="0"/>
              <a:t>~$20k-$125k / TB</a:t>
            </a:r>
          </a:p>
        </p:txBody>
      </p:sp>
    </p:spTree>
    <p:extLst>
      <p:ext uri="{BB962C8B-B14F-4D97-AF65-F5344CB8AC3E}">
        <p14:creationId xmlns:p14="http://schemas.microsoft.com/office/powerpoint/2010/main" val="2995246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40284</TotalTime>
  <Words>3347</Words>
  <Application>Microsoft Macintosh PowerPoint</Application>
  <PresentationFormat>On-screen Show (4:3)</PresentationFormat>
  <Paragraphs>1973</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Roundup</vt:lpstr>
      <vt:lpstr>PowerPoint Presentation</vt:lpstr>
      <vt:lpstr>PowerPoint Presentation</vt:lpstr>
      <vt:lpstr>Rick Cattell’s Clustering</vt:lpstr>
      <vt:lpstr>PowerPoint Presentation</vt:lpstr>
      <vt:lpstr>Major Impact Systems (Rick Cattel)</vt:lpstr>
      <vt:lpstr>NoSQL Features (Rick Cattel)</vt:lpstr>
      <vt:lpstr>A different (non-disjoint) clustering</vt:lpstr>
      <vt:lpstr>Rough decision procedure</vt:lpstr>
      <vt:lpstr>Rough decision procedure</vt:lpstr>
      <vt:lpstr>Rough decision procedure</vt:lpstr>
      <vt:lpstr>Rough decision procedure</vt:lpstr>
      <vt:lpstr>Rough decision procedure</vt:lpstr>
      <vt:lpstr>Roadmap</vt:lpstr>
      <vt:lpstr>PowerPoint Presentation</vt:lpstr>
      <vt:lpstr>PowerPoint Presentation</vt:lpstr>
      <vt:lpstr>PowerPoint Presentation</vt:lpstr>
      <vt:lpstr>PowerPoint Presentation</vt:lpstr>
      <vt:lpstr>PowerPoint Presentation</vt:lpstr>
      <vt:lpstr>Joins</vt:lpstr>
      <vt:lpstr>PowerPoint Presentation</vt:lpstr>
      <vt:lpstr>NoSQL Criticism</vt:lpstr>
      <vt:lpstr>NoSQL Criticism: flexibility argument</vt:lpstr>
      <vt:lpstr>NoSQL Criticism: Flexibility Argument</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516</cp:revision>
  <dcterms:created xsi:type="dcterms:W3CDTF">2009-09-22T17:54:40Z</dcterms:created>
  <dcterms:modified xsi:type="dcterms:W3CDTF">2015-06-21T12:47:33Z</dcterms:modified>
</cp:coreProperties>
</file>