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259" r:id="rId2"/>
    <p:sldId id="260" r:id="rId3"/>
    <p:sldId id="262" r:id="rId4"/>
    <p:sldId id="380" r:id="rId5"/>
    <p:sldId id="321" r:id="rId6"/>
    <p:sldId id="322" r:id="rId7"/>
    <p:sldId id="325" r:id="rId8"/>
    <p:sldId id="345" r:id="rId9"/>
    <p:sldId id="349" r:id="rId10"/>
    <p:sldId id="350" r:id="rId11"/>
    <p:sldId id="351" r:id="rId12"/>
    <p:sldId id="381" r:id="rId13"/>
    <p:sldId id="394" r:id="rId14"/>
    <p:sldId id="268" r:id="rId15"/>
    <p:sldId id="267" r:id="rId16"/>
    <p:sldId id="352" r:id="rId17"/>
    <p:sldId id="353" r:id="rId18"/>
    <p:sldId id="354" r:id="rId19"/>
    <p:sldId id="270" r:id="rId20"/>
    <p:sldId id="274" r:id="rId21"/>
    <p:sldId id="393" r:id="rId22"/>
    <p:sldId id="271" r:id="rId23"/>
    <p:sldId id="272" r:id="rId24"/>
    <p:sldId id="273" r:id="rId25"/>
    <p:sldId id="278" r:id="rId26"/>
    <p:sldId id="386" r:id="rId27"/>
    <p:sldId id="388" r:id="rId28"/>
    <p:sldId id="387" r:id="rId29"/>
    <p:sldId id="389" r:id="rId30"/>
    <p:sldId id="382" r:id="rId31"/>
    <p:sldId id="383" r:id="rId32"/>
    <p:sldId id="384" r:id="rId33"/>
    <p:sldId id="390" r:id="rId34"/>
    <p:sldId id="391" r:id="rId35"/>
    <p:sldId id="392" r:id="rId36"/>
    <p:sldId id="385" r:id="rId37"/>
  </p:sldIdLst>
  <p:sldSz cx="9144000" cy="6858000" type="screen4x3"/>
  <p:notesSz cx="6858000" cy="9144000"/>
  <p:custDataLst>
    <p:tags r:id="rId4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6DC8FBBA-8970-AE41-B305-59E82BDE6B12}">
          <p14:sldIdLst>
            <p14:sldId id="259"/>
            <p14:sldId id="260"/>
            <p14:sldId id="262"/>
            <p14:sldId id="380"/>
            <p14:sldId id="321"/>
            <p14:sldId id="322"/>
            <p14:sldId id="325"/>
            <p14:sldId id="345"/>
            <p14:sldId id="349"/>
            <p14:sldId id="350"/>
            <p14:sldId id="351"/>
            <p14:sldId id="381"/>
            <p14:sldId id="394"/>
            <p14:sldId id="268"/>
            <p14:sldId id="267"/>
            <p14:sldId id="352"/>
            <p14:sldId id="353"/>
            <p14:sldId id="354"/>
            <p14:sldId id="270"/>
            <p14:sldId id="274"/>
            <p14:sldId id="393"/>
            <p14:sldId id="271"/>
            <p14:sldId id="272"/>
            <p14:sldId id="273"/>
            <p14:sldId id="278"/>
            <p14:sldId id="386"/>
            <p14:sldId id="388"/>
            <p14:sldId id="387"/>
            <p14:sldId id="389"/>
            <p14:sldId id="382"/>
            <p14:sldId id="383"/>
            <p14:sldId id="384"/>
            <p14:sldId id="390"/>
            <p14:sldId id="391"/>
            <p14:sldId id="392"/>
            <p14:sldId id="3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C896"/>
    <a:srgbClr val="39275B"/>
    <a:srgbClr val="C79900"/>
    <a:srgbClr val="F4F4F4"/>
    <a:srgbClr val="D7A900"/>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60" autoAdjust="0"/>
  </p:normalViewPr>
  <p:slideViewPr>
    <p:cSldViewPr snapToObjects="1">
      <p:cViewPr>
        <p:scale>
          <a:sx n="95" d="100"/>
          <a:sy n="95" d="100"/>
        </p:scale>
        <p:origin x="-192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tags" Target="tags/tag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386E03-FF8F-F043-A96F-D7A5AEA854C0}" type="datetimeFigureOut">
              <a:rPr lang="en-US" smtClean="0"/>
              <a:t>6/21/15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952214-2CEE-284F-AE70-A49E5EAB5985}" type="slidenum">
              <a:rPr lang="en-US" smtClean="0"/>
              <a:t>‹#›</a:t>
            </a:fld>
            <a:endParaRPr lang="en-US"/>
          </a:p>
        </p:txBody>
      </p:sp>
    </p:spTree>
    <p:extLst>
      <p:ext uri="{BB962C8B-B14F-4D97-AF65-F5344CB8AC3E}">
        <p14:creationId xmlns:p14="http://schemas.microsoft.com/office/powerpoint/2010/main" val="33764204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07555-D59D-914D-83F8-C070483982F1}" type="datetimeFigureOut">
              <a:rPr lang="en-US" smtClean="0"/>
              <a:t>6/21/15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C4DC8-0FA3-3C40-B18F-539AC78115EF}" type="slidenum">
              <a:rPr lang="en-US" smtClean="0"/>
              <a:t>‹#›</a:t>
            </a:fld>
            <a:endParaRPr lang="en-US"/>
          </a:p>
        </p:txBody>
      </p:sp>
    </p:spTree>
    <p:extLst>
      <p:ext uri="{BB962C8B-B14F-4D97-AF65-F5344CB8AC3E}">
        <p14:creationId xmlns:p14="http://schemas.microsoft.com/office/powerpoint/2010/main" val="16763225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6D4BA7-013F-B841-9F66-A0925010BBCF}" type="slidenum">
              <a:rPr lang="en-US"/>
              <a:pPr/>
              <a:t>1</a:t>
            </a:fld>
            <a:endParaRPr lang="en-US"/>
          </a:p>
        </p:txBody>
      </p:sp>
      <p:sp>
        <p:nvSpPr>
          <p:cNvPr id="3717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171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a:spcBef>
                <a:spcPct val="0"/>
              </a:spcBef>
            </a:pPr>
            <a:r>
              <a:rPr lang="en-US"/>
              <a:t>It provides a means of describing data with its natural structure only--that is, without superimposing any additional structure for machine representation purposes. Accordingly, it provides a basis for a high level data language which will yield maximal independence between programs on the one hand and machine representation on the other. </a:t>
            </a:r>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a:p>
            <a:r>
              <a:rPr lang="en-US" baseline="0"/>
              <a:t>This is the complexity of three matrix multiply algorithms plotted against the sparsi – a naïve sparse</a:t>
            </a:r>
            <a:endParaRPr lang="en-US"/>
          </a:p>
          <a:p>
            <a:endParaRPr lang="en-US"/>
          </a:p>
        </p:txBody>
      </p:sp>
      <p:sp>
        <p:nvSpPr>
          <p:cNvPr id="4" name="Slide Number Placeholder 3"/>
          <p:cNvSpPr>
            <a:spLocks noGrp="1"/>
          </p:cNvSpPr>
          <p:nvPr>
            <p:ph type="sldNum" sz="quarter" idx="10"/>
          </p:nvPr>
        </p:nvSpPr>
        <p:spPr/>
        <p:txBody>
          <a:bodyPr/>
          <a:lstStyle/>
          <a:p>
            <a:fld id="{97C145C9-386D-46F1-91C1-654A528BA147}" type="slidenum">
              <a:rPr lang="en-US" smtClean="0"/>
              <a:pPr/>
              <a:t>34</a:t>
            </a:fld>
            <a:endParaRPr lang="en-US"/>
          </a:p>
        </p:txBody>
      </p:sp>
    </p:spTree>
    <p:extLst>
      <p:ext uri="{BB962C8B-B14F-4D97-AF65-F5344CB8AC3E}">
        <p14:creationId xmlns:p14="http://schemas.microsoft.com/office/powerpoint/2010/main" val="18889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let’s do </a:t>
            </a:r>
          </a:p>
        </p:txBody>
      </p:sp>
      <p:sp>
        <p:nvSpPr>
          <p:cNvPr id="4" name="Slide Number Placeholder 3"/>
          <p:cNvSpPr>
            <a:spLocks noGrp="1"/>
          </p:cNvSpPr>
          <p:nvPr>
            <p:ph type="sldNum" sz="quarter" idx="10"/>
          </p:nvPr>
        </p:nvSpPr>
        <p:spPr/>
        <p:txBody>
          <a:bodyPr/>
          <a:lstStyle/>
          <a:p>
            <a:fld id="{97C145C9-386D-46F1-91C1-654A528BA147}" type="slidenum">
              <a:rPr lang="en-US" smtClean="0"/>
              <a:pPr/>
              <a:t>35</a:t>
            </a:fld>
            <a:endParaRPr lang="en-US"/>
          </a:p>
        </p:txBody>
      </p:sp>
    </p:spTree>
    <p:extLst>
      <p:ext uri="{BB962C8B-B14F-4D97-AF65-F5344CB8AC3E}">
        <p14:creationId xmlns:p14="http://schemas.microsoft.com/office/powerpoint/2010/main" val="288843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Whenever</a:t>
            </a:r>
            <a:r>
              <a:rPr lang="en-US" baseline="0"/>
              <a:t> anything moves around, your data is broken</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2</a:t>
            </a:fld>
            <a:endParaRPr lang="en-US"/>
          </a:p>
        </p:txBody>
      </p:sp>
    </p:spTree>
    <p:extLst>
      <p:ext uri="{BB962C8B-B14F-4D97-AF65-F5344CB8AC3E}">
        <p14:creationId xmlns:p14="http://schemas.microsoft.com/office/powerpoint/2010/main" val="1408795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1531CB-882A-E34A-A169-290F3991B671}" type="slidenum">
              <a:rPr lang="en-US"/>
              <a:pPr/>
              <a:t>3</a:t>
            </a:fld>
            <a:endParaRPr lang="en-US"/>
          </a:p>
        </p:txBody>
      </p:sp>
      <p:sp>
        <p:nvSpPr>
          <p:cNvPr id="3758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5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It turns out that you can express a wide variety of computations using only a handful of operators.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want to use an index in a</a:t>
            </a:r>
            <a:r>
              <a:rPr lang="en-US" baseline="0"/>
              <a:t> programming language, you have to refactor your code – not so with a database.</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8</a:t>
            </a:fld>
            <a:endParaRPr lang="en-US"/>
          </a:p>
        </p:txBody>
      </p:sp>
    </p:spTree>
    <p:extLst>
      <p:ext uri="{BB962C8B-B14F-4D97-AF65-F5344CB8AC3E}">
        <p14:creationId xmlns:p14="http://schemas.microsoft.com/office/powerpoint/2010/main" val="54059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Schema-on-read</a:t>
            </a:r>
            <a:r>
              <a:rPr lang="en-US" baseline="0"/>
              <a:t> folks are winning this debate: there’s just too much heterogeity</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13</a:t>
            </a:fld>
            <a:endParaRPr lang="en-US"/>
          </a:p>
        </p:txBody>
      </p:sp>
    </p:spTree>
    <p:extLst>
      <p:ext uri="{BB962C8B-B14F-4D97-AF65-F5344CB8AC3E}">
        <p14:creationId xmlns:p14="http://schemas.microsoft.com/office/powerpoint/2010/main" val="1035172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 fundamental error</a:t>
            </a:r>
            <a:r>
              <a:rPr lang="en-US" baseline="0" dirty="0" smtClean="0"/>
              <a:t> made by computer scientists, and it’s probably the fault of the database community, is to assume that strong semantic integration is a prerequisite for query and analytics.</a:t>
            </a:r>
          </a:p>
          <a:p>
            <a:endParaRPr lang="en-US" baseline="0" dirty="0" smtClean="0"/>
          </a:p>
          <a:p>
            <a:r>
              <a:rPr lang="en-US" baseline="0" dirty="0" smtClean="0"/>
              <a:t>It isn’t.  It’s the final goal, not some insignificant preamble to analysis.</a:t>
            </a:r>
          </a:p>
          <a:p>
            <a:endParaRPr lang="en-US" baseline="0" dirty="0" smtClean="0"/>
          </a:p>
          <a:p>
            <a:r>
              <a:rPr lang="en-US" baseline="0" dirty="0" smtClean="0"/>
              <a:t>Domain scientists know this – they take a very pragmatic approach.  They write code to do data handling, they write code to do analytics, and they do data integration on the fly in a task-specific way.</a:t>
            </a:r>
          </a:p>
          <a:p>
            <a:endParaRPr lang="en-US" baseline="0" dirty="0" smtClean="0"/>
          </a:p>
          <a:p>
            <a:r>
              <a:rPr lang="en-US" baseline="0" dirty="0" smtClean="0"/>
              <a:t>So one of my goals is to convince you of is that you can decouple declarative query from semantic integration, and doing so gives scientists a very powerful tool.</a:t>
            </a:r>
            <a:endParaRPr lang="en-US" dirty="0"/>
          </a:p>
        </p:txBody>
      </p:sp>
      <p:sp>
        <p:nvSpPr>
          <p:cNvPr id="4" name="Slide Number Placeholder 3"/>
          <p:cNvSpPr>
            <a:spLocks noGrp="1"/>
          </p:cNvSpPr>
          <p:nvPr>
            <p:ph type="sldNum" sz="quarter" idx="10"/>
          </p:nvPr>
        </p:nvSpPr>
        <p:spPr/>
        <p:txBody>
          <a:bodyPr/>
          <a:lstStyle/>
          <a:p>
            <a:fld id="{1B2C4DC8-0FA3-3C40-B18F-539AC78115EF}" type="slidenum">
              <a:rPr lang="en-US" smtClean="0"/>
              <a:t>17</a:t>
            </a:fld>
            <a:endParaRPr lang="en-US"/>
          </a:p>
        </p:txBody>
      </p:sp>
    </p:spTree>
    <p:extLst>
      <p:ext uri="{BB962C8B-B14F-4D97-AF65-F5344CB8AC3E}">
        <p14:creationId xmlns:p14="http://schemas.microsoft.com/office/powerpoint/2010/main" val="3546277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 fundamental error</a:t>
            </a:r>
            <a:r>
              <a:rPr lang="en-US" baseline="0" dirty="0" smtClean="0"/>
              <a:t> made by computer scientists, and it’s probably the fault of the database community, is to assume that semantic integration is a prerequisite for query and analytics.</a:t>
            </a:r>
          </a:p>
          <a:p>
            <a:endParaRPr lang="en-US" baseline="0" dirty="0" smtClean="0"/>
          </a:p>
          <a:p>
            <a:r>
              <a:rPr lang="en-US" baseline="0" dirty="0" smtClean="0"/>
              <a:t>It isn’t.  It’s the final goal, not some insignificant preamble to analysis.</a:t>
            </a:r>
          </a:p>
          <a:p>
            <a:endParaRPr lang="en-US" baseline="0" dirty="0" smtClean="0"/>
          </a:p>
          <a:p>
            <a:r>
              <a:rPr lang="en-US" baseline="0" dirty="0" smtClean="0"/>
              <a:t>Domain scientists know this – they take a very pragmatic approach.  They write code to do data handling, they write code to do analytics, and they do data integration on the fly in a task-specific way.</a:t>
            </a:r>
          </a:p>
          <a:p>
            <a:endParaRPr lang="en-US" baseline="0" dirty="0" smtClean="0"/>
          </a:p>
          <a:p>
            <a:r>
              <a:rPr lang="en-US" baseline="0" dirty="0" smtClean="0"/>
              <a:t>So one of my goals is to convince you of is that you can decouple declarative query from semantic integration, and doing so gives scientists a very powerful tool.</a:t>
            </a:r>
            <a:endParaRPr lang="en-US" dirty="0"/>
          </a:p>
        </p:txBody>
      </p:sp>
      <p:sp>
        <p:nvSpPr>
          <p:cNvPr id="4" name="Slide Number Placeholder 3"/>
          <p:cNvSpPr>
            <a:spLocks noGrp="1"/>
          </p:cNvSpPr>
          <p:nvPr>
            <p:ph type="sldNum" sz="quarter" idx="10"/>
          </p:nvPr>
        </p:nvSpPr>
        <p:spPr/>
        <p:txBody>
          <a:bodyPr/>
          <a:lstStyle/>
          <a:p>
            <a:fld id="{1B2C4DC8-0FA3-3C40-B18F-539AC78115EF}" type="slidenum">
              <a:rPr lang="en-US" smtClean="0"/>
              <a:t>18</a:t>
            </a:fld>
            <a:endParaRPr lang="en-US"/>
          </a:p>
        </p:txBody>
      </p:sp>
    </p:spTree>
    <p:extLst>
      <p:ext uri="{BB962C8B-B14F-4D97-AF65-F5344CB8AC3E}">
        <p14:creationId xmlns:p14="http://schemas.microsoft.com/office/powerpoint/2010/main" val="3546277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p>
          <a:p>
            <a:endParaRPr lang="en-US"/>
          </a:p>
        </p:txBody>
      </p:sp>
      <p:sp>
        <p:nvSpPr>
          <p:cNvPr id="4" name="Slide Number Placeholder 3"/>
          <p:cNvSpPr>
            <a:spLocks noGrp="1"/>
          </p:cNvSpPr>
          <p:nvPr>
            <p:ph type="sldNum" sz="quarter" idx="10"/>
          </p:nvPr>
        </p:nvSpPr>
        <p:spPr/>
        <p:txBody>
          <a:bodyPr/>
          <a:lstStyle/>
          <a:p>
            <a:fld id="{97C145C9-386D-46F1-91C1-654A528BA147}" type="slidenum">
              <a:rPr lang="en-US" smtClean="0"/>
              <a:pPr/>
              <a:t>29</a:t>
            </a:fld>
            <a:endParaRPr lang="en-US"/>
          </a:p>
        </p:txBody>
      </p:sp>
    </p:spTree>
    <p:extLst>
      <p:ext uri="{BB962C8B-B14F-4D97-AF65-F5344CB8AC3E}">
        <p14:creationId xmlns:p14="http://schemas.microsoft.com/office/powerpoint/2010/main" val="3708400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Can</a:t>
            </a:r>
            <a:r>
              <a:rPr lang="en-US" baseline="0"/>
              <a:t> you just run this in a database and expect good performance.  Of course not.</a:t>
            </a:r>
          </a:p>
          <a:p>
            <a:endParaRPr lang="en-US"/>
          </a:p>
          <a:p>
            <a:r>
              <a:rPr lang="en-US" baseline="0"/>
              <a:t>But i</a:t>
            </a:r>
            <a:r>
              <a:rPr lang="en-US"/>
              <a:t>s this</a:t>
            </a:r>
            <a:r>
              <a:rPr lang="en-US" baseline="0"/>
              <a:t> a fundamentally bad idea to run it this way?  </a:t>
            </a:r>
          </a:p>
          <a:p>
            <a:endParaRPr lang="en-US" baseline="0"/>
          </a:p>
          <a:p>
            <a:r>
              <a:rPr lang="en-US" baseline="0"/>
              <a:t>Maybe not.</a:t>
            </a:r>
          </a:p>
          <a:p>
            <a:endParaRPr lang="en-US"/>
          </a:p>
        </p:txBody>
      </p:sp>
      <p:sp>
        <p:nvSpPr>
          <p:cNvPr id="4" name="Slide Number Placeholder 3"/>
          <p:cNvSpPr>
            <a:spLocks noGrp="1"/>
          </p:cNvSpPr>
          <p:nvPr>
            <p:ph type="sldNum" sz="quarter" idx="10"/>
          </p:nvPr>
        </p:nvSpPr>
        <p:spPr/>
        <p:txBody>
          <a:bodyPr/>
          <a:lstStyle/>
          <a:p>
            <a:fld id="{97C145C9-386D-46F1-91C1-654A528BA147}" type="slidenum">
              <a:rPr lang="en-US" smtClean="0"/>
              <a:pPr/>
              <a:t>33</a:t>
            </a:fld>
            <a:endParaRPr lang="en-US"/>
          </a:p>
        </p:txBody>
      </p:sp>
    </p:spTree>
    <p:extLst>
      <p:ext uri="{BB962C8B-B14F-4D97-AF65-F5344CB8AC3E}">
        <p14:creationId xmlns:p14="http://schemas.microsoft.com/office/powerpoint/2010/main" val="1427607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bg1">
                <a:lumMod val="85000"/>
              </a:schemeClr>
            </a:gs>
            <a:gs pos="40000">
              <a:schemeClr val="bg1">
                <a:lumMod val="85000"/>
              </a:schemeClr>
            </a:gs>
            <a:gs pos="100000">
              <a:schemeClr val="bg1">
                <a:lumMod val="75000"/>
              </a:schemeClr>
            </a:gs>
          </a:gsLst>
          <a:lin ang="11340000" scaled="0"/>
          <a:tileRect/>
        </a:gradFill>
        <a:effectLst/>
      </p:bgPr>
    </p:bg>
    <p:spTree>
      <p:nvGrpSpPr>
        <p:cNvPr id="1" name=""/>
        <p:cNvGrpSpPr/>
        <p:nvPr/>
      </p:nvGrpSpPr>
      <p:grpSpPr>
        <a:xfrm>
          <a:off x="0" y="0"/>
          <a:ext cx="0" cy="0"/>
          <a:chOff x="0" y="0"/>
          <a:chExt cx="0" cy="0"/>
        </a:xfrm>
      </p:grpSpPr>
      <p:pic>
        <p:nvPicPr>
          <p:cNvPr id="4" name="Picture 6" descr="684412_high_Purp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0"/>
            <a:ext cx="9144000" cy="6858000"/>
          </a:xfrm>
          <a:prstGeom prst="rect">
            <a:avLst/>
          </a:prstGeom>
          <a:solidFill>
            <a:srgbClr val="39275B">
              <a:alpha val="59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ectangle 5"/>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7" name="Picture 7" descr="UW.Wordmark_ctr_whit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 y="352425"/>
            <a:ext cx="2551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8" descr="UW_W-Logo_RGB.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848600" cy="1470025"/>
          </a:xfrm>
        </p:spPr>
        <p:txBody>
          <a:bodyPr/>
          <a:lstStyle>
            <a:lvl1pP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097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Date Placeholder 3"/>
          <p:cNvSpPr>
            <a:spLocks noGrp="1"/>
          </p:cNvSpPr>
          <p:nvPr>
            <p:ph type="dt" sz="half" idx="10"/>
          </p:nvPr>
        </p:nvSpPr>
        <p:spPr>
          <a:xfrm>
            <a:off x="685800" y="6356350"/>
            <a:ext cx="2133600" cy="365125"/>
          </a:xfrm>
        </p:spPr>
        <p:txBody>
          <a:bodyPr/>
          <a:lstStyle>
            <a:lvl1pPr>
              <a:defRPr>
                <a:solidFill>
                  <a:srgbClr val="FFFFFF"/>
                </a:solidFill>
              </a:defRPr>
            </a:lvl1pPr>
          </a:lstStyle>
          <a:p>
            <a:fld id="{46284D85-FEAC-6D4D-ADD9-3BD8F167427A}" type="datetime1">
              <a:rPr lang="en-US" smtClean="0"/>
              <a:t>6/21/15</a:t>
            </a:fld>
            <a:endParaRPr lang="en-US"/>
          </a:p>
        </p:txBody>
      </p:sp>
      <p:sp>
        <p:nvSpPr>
          <p:cNvPr id="11" name="Footer Placeholder 4"/>
          <p:cNvSpPr>
            <a:spLocks noGrp="1"/>
          </p:cNvSpPr>
          <p:nvPr>
            <p:ph type="ftr" sz="quarter" idx="11"/>
          </p:nvPr>
        </p:nvSpPr>
        <p:spPr>
          <a:xfrm>
            <a:off x="3162300" y="6356350"/>
            <a:ext cx="2895600" cy="365125"/>
          </a:xfrm>
        </p:spPr>
        <p:txBody>
          <a:bodyPr/>
          <a:lstStyle>
            <a:lvl1pPr>
              <a:defRPr>
                <a:solidFill>
                  <a:srgbClr val="FFFFFF"/>
                </a:solidFill>
              </a:defRPr>
            </a:lvl1pPr>
          </a:lstStyle>
          <a:p>
            <a:pPr>
              <a:defRPr/>
            </a:pPr>
            <a:r>
              <a:rPr lang="en-US" smtClean="0"/>
              <a:t>Bill Howe, UW</a:t>
            </a:r>
            <a:endParaRPr lang="en-US"/>
          </a:p>
        </p:txBody>
      </p:sp>
      <p:sp>
        <p:nvSpPr>
          <p:cNvPr id="12" name="Slide Number Placeholder 5"/>
          <p:cNvSpPr>
            <a:spLocks noGrp="1"/>
          </p:cNvSpPr>
          <p:nvPr>
            <p:ph type="sldNum" sz="quarter" idx="12"/>
          </p:nvPr>
        </p:nvSpPr>
        <p:spPr>
          <a:xfrm>
            <a:off x="6400800" y="6356350"/>
            <a:ext cx="2133600" cy="365125"/>
          </a:xfrm>
        </p:spPr>
        <p:txBody>
          <a:bodyPr/>
          <a:lstStyle>
            <a:lvl1pPr>
              <a:defRPr>
                <a:solidFill>
                  <a:srgbClr val="FFFFFF"/>
                </a:solidFill>
              </a:defRPr>
            </a:lvl1pPr>
          </a:lstStyle>
          <a:p>
            <a:fld id="{692883AC-E72C-294B-86D2-A63D5043FD85}" type="slidenum">
              <a:rPr lang="en-US"/>
              <a:pPr/>
              <a:t>‹#›</a:t>
            </a:fld>
            <a:endParaRPr lang="en-US"/>
          </a:p>
        </p:txBody>
      </p:sp>
    </p:spTree>
    <p:extLst>
      <p:ext uri="{BB962C8B-B14F-4D97-AF65-F5344CB8AC3E}">
        <p14:creationId xmlns:p14="http://schemas.microsoft.com/office/powerpoint/2010/main" val="187949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382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449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000AE5-584D-C440-9AD8-C8FC349C2170}" type="datetime1">
              <a:rPr lang="en-US" smtClean="0"/>
              <a:t>6/21/15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9C2025F-BD38-A44C-A022-81B9B849CBBE}" type="slidenum">
              <a:rPr lang="en-US"/>
              <a:pPr/>
              <a:t>‹#›</a:t>
            </a:fld>
            <a:endParaRPr lang="en-US"/>
          </a:p>
        </p:txBody>
      </p:sp>
    </p:spTree>
    <p:extLst>
      <p:ext uri="{BB962C8B-B14F-4D97-AF65-F5344CB8AC3E}">
        <p14:creationId xmlns:p14="http://schemas.microsoft.com/office/powerpoint/2010/main" val="180576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364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36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8C3D354-CDAA-004A-BBB7-92BEBA53B5C0}" type="datetime1">
              <a:rPr lang="en-US" smtClean="0"/>
              <a:t>6/21/15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81648DF-5E37-9E4E-8E74-0E0631D04E65}" type="slidenum">
              <a:rPr lang="en-US"/>
              <a:pPr/>
              <a:t>‹#›</a:t>
            </a:fld>
            <a:endParaRPr lang="en-US"/>
          </a:p>
        </p:txBody>
      </p:sp>
    </p:spTree>
    <p:extLst>
      <p:ext uri="{BB962C8B-B14F-4D97-AF65-F5344CB8AC3E}">
        <p14:creationId xmlns:p14="http://schemas.microsoft.com/office/powerpoint/2010/main" val="138808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5"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7"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762000"/>
            <a:ext cx="7854696" cy="914400"/>
          </a:xfrm>
        </p:spPr>
        <p:txBody>
          <a:bodyPr/>
          <a:lstStyle>
            <a:lvl1pPr algn="l">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685801" y="1828800"/>
            <a:ext cx="7854696" cy="42973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10"/>
          </p:nvPr>
        </p:nvSpPr>
        <p:spPr>
          <a:xfrm>
            <a:off x="685800" y="6356350"/>
            <a:ext cx="2133600" cy="365125"/>
          </a:xfrm>
        </p:spPr>
        <p:txBody>
          <a:bodyPr/>
          <a:lstStyle>
            <a:lvl1pPr>
              <a:defRPr/>
            </a:lvl1pPr>
          </a:lstStyle>
          <a:p>
            <a:fld id="{7B55FEDD-6FD9-7942-8E57-CDDA6D5C3512}" type="datetime1">
              <a:rPr lang="en-US" smtClean="0"/>
              <a:t>6/21/15</a:t>
            </a:fld>
            <a:endParaRPr lang="en-US"/>
          </a:p>
        </p:txBody>
      </p:sp>
      <p:sp>
        <p:nvSpPr>
          <p:cNvPr id="9" name="Footer Placeholder 4"/>
          <p:cNvSpPr>
            <a:spLocks noGrp="1"/>
          </p:cNvSpPr>
          <p:nvPr>
            <p:ph type="ftr" sz="quarter" idx="11"/>
          </p:nvPr>
        </p:nvSpPr>
        <p:spPr>
          <a:xfrm>
            <a:off x="3165475" y="6356350"/>
            <a:ext cx="2895600" cy="365125"/>
          </a:xfrm>
        </p:spPr>
        <p:txBody>
          <a:bodyPr/>
          <a:lstStyle>
            <a:lvl1pPr>
              <a:defRPr/>
            </a:lvl1pPr>
          </a:lstStyle>
          <a:p>
            <a:pPr>
              <a:defRPr/>
            </a:pPr>
            <a:r>
              <a:rPr lang="en-US" smtClean="0"/>
              <a:t>Bill Howe, UW</a:t>
            </a:r>
            <a:endParaRPr lang="en-US" dirty="0"/>
          </a:p>
        </p:txBody>
      </p:sp>
      <p:sp>
        <p:nvSpPr>
          <p:cNvPr id="10" name="Slide Number Placeholder 5"/>
          <p:cNvSpPr>
            <a:spLocks noGrp="1"/>
          </p:cNvSpPr>
          <p:nvPr>
            <p:ph type="sldNum" sz="quarter" idx="12"/>
          </p:nvPr>
        </p:nvSpPr>
        <p:spPr>
          <a:xfrm>
            <a:off x="6407150" y="6356350"/>
            <a:ext cx="2133600" cy="365125"/>
          </a:xfrm>
        </p:spPr>
        <p:txBody>
          <a:bodyPr/>
          <a:lstStyle>
            <a:lvl1pPr>
              <a:defRPr/>
            </a:lvl1pPr>
          </a:lstStyle>
          <a:p>
            <a:fld id="{A12D6CCC-2396-634D-8A9D-DFA1A30244AA}" type="slidenum">
              <a:rPr lang="en-US"/>
              <a:pPr/>
              <a:t>‹#›</a:t>
            </a:fld>
            <a:endParaRPr lang="en-US"/>
          </a:p>
        </p:txBody>
      </p:sp>
    </p:spTree>
    <p:extLst>
      <p:ext uri="{BB962C8B-B14F-4D97-AF65-F5344CB8AC3E}">
        <p14:creationId xmlns:p14="http://schemas.microsoft.com/office/powerpoint/2010/main" val="319195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460E162-5E18-CC42-AEFF-80654EBA5EC9}" type="datetime1">
              <a:rPr lang="en-US" smtClean="0"/>
              <a:t>6/21/15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BE0DD67-BB51-4341-BE04-6FACCCE28F1F}" type="slidenum">
              <a:rPr lang="en-US"/>
              <a:pPr/>
              <a:t>‹#›</a:t>
            </a:fld>
            <a:endParaRPr lang="en-US"/>
          </a:p>
        </p:txBody>
      </p:sp>
      <p:sp>
        <p:nvSpPr>
          <p:cNvPr id="7" name="Rectangle 6"/>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8"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55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D29959A-35A8-9348-83C4-31B0671CA6F4}" type="datetime1">
              <a:rPr lang="en-US" smtClean="0"/>
              <a:t>6/21/15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7174E72A-CE54-AB49-9729-B884B92568C1}"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82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76399"/>
            <a:ext cx="4040188"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76399"/>
            <a:ext cx="4041775" cy="498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1EED5640-A054-AD43-A009-5122F633A555}" type="datetime1">
              <a:rPr lang="en-US" smtClean="0"/>
              <a:t>6/21/15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9" name="Slide Number Placeholder 5"/>
          <p:cNvSpPr>
            <a:spLocks noGrp="1"/>
          </p:cNvSpPr>
          <p:nvPr>
            <p:ph type="sldNum" sz="quarter" idx="12"/>
          </p:nvPr>
        </p:nvSpPr>
        <p:spPr/>
        <p:txBody>
          <a:bodyPr/>
          <a:lstStyle>
            <a:lvl1pPr>
              <a:defRPr/>
            </a:lvl1pPr>
          </a:lstStyle>
          <a:p>
            <a:fld id="{1EB80FAF-06AB-7741-A545-C8911F3DDED2}" type="slidenum">
              <a:rPr lang="en-US"/>
              <a:pPr/>
              <a:t>‹#›</a:t>
            </a:fld>
            <a:endParaRPr lang="en-US"/>
          </a:p>
        </p:txBody>
      </p:sp>
      <p:sp>
        <p:nvSpPr>
          <p:cNvPr id="10" name="Rectangle 9"/>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1"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3"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41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144F366-C044-4B4C-9ED0-43C134576ECA}" type="datetime1">
              <a:rPr lang="en-US" smtClean="0"/>
              <a:t>6/21/15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5" name="Slide Number Placeholder 5"/>
          <p:cNvSpPr>
            <a:spLocks noGrp="1"/>
          </p:cNvSpPr>
          <p:nvPr>
            <p:ph type="sldNum" sz="quarter" idx="12"/>
          </p:nvPr>
        </p:nvSpPr>
        <p:spPr/>
        <p:txBody>
          <a:bodyPr/>
          <a:lstStyle>
            <a:lvl1pPr>
              <a:defRPr/>
            </a:lvl1pPr>
          </a:lstStyle>
          <a:p>
            <a:fld id="{707BE93F-5C7A-5B41-A729-CD25FF97C964}" type="slidenum">
              <a:rPr lang="en-US"/>
              <a:pPr/>
              <a:t>‹#›</a:t>
            </a:fld>
            <a:endParaRPr lang="en-US"/>
          </a:p>
        </p:txBody>
      </p:sp>
      <p:sp>
        <p:nvSpPr>
          <p:cNvPr id="6" name="Rectangle 5"/>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7"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44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5FCB4E5-F5CA-CD47-9AE3-A07BD6AB5419}" type="datetime1">
              <a:rPr lang="en-US" smtClean="0"/>
              <a:t>6/21/15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4" name="Slide Number Placeholder 5"/>
          <p:cNvSpPr>
            <a:spLocks noGrp="1"/>
          </p:cNvSpPr>
          <p:nvPr>
            <p:ph type="sldNum" sz="quarter" idx="12"/>
          </p:nvPr>
        </p:nvSpPr>
        <p:spPr/>
        <p:txBody>
          <a:bodyPr/>
          <a:lstStyle>
            <a:lvl1pPr>
              <a:defRPr/>
            </a:lvl1pPr>
          </a:lstStyle>
          <a:p>
            <a:fld id="{354DEEC5-EA09-464B-9CF2-C5C5C68E1237}" type="slidenum">
              <a:rPr lang="en-US"/>
              <a:pPr/>
              <a:t>‹#›</a:t>
            </a:fld>
            <a:endParaRPr lang="en-US"/>
          </a:p>
        </p:txBody>
      </p:sp>
    </p:spTree>
    <p:extLst>
      <p:ext uri="{BB962C8B-B14F-4D97-AF65-F5344CB8AC3E}">
        <p14:creationId xmlns:p14="http://schemas.microsoft.com/office/powerpoint/2010/main" val="348043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FF7E3BA-6CFD-3F4B-B6A9-0E95C2C35C95}" type="datetime1">
              <a:rPr lang="en-US" smtClean="0"/>
              <a:t>6/21/15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157139CD-AAD3-944F-B5E6-7F016C31DF0E}"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50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761999"/>
            <a:ext cx="5486400" cy="39655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4C999BE-CC0D-BA40-AC64-6591B8579716}" type="datetime1">
              <a:rPr lang="en-US" smtClean="0"/>
              <a:t>6/21/15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05C78931-4823-DD4F-8A70-63C081F743DA}"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410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76400"/>
            <a:ext cx="82296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Frutiger 55 Roman" charset="0"/>
              </a:defRPr>
            </a:lvl1pPr>
          </a:lstStyle>
          <a:p>
            <a:fld id="{7BC5C81F-24D6-B24D-AABC-683A945C8813}" type="datetime1">
              <a:rPr lang="en-US" smtClean="0"/>
              <a:t>6/21/15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Frutiger 55 Roman"/>
                <a:ea typeface="ＭＳ Ｐゴシック" charset="-128"/>
                <a:cs typeface="ＭＳ Ｐゴシック" charset="-128"/>
              </a:defRPr>
            </a:lvl1pPr>
          </a:lstStyle>
          <a:p>
            <a:pPr>
              <a:defRPr/>
            </a:pPr>
            <a:r>
              <a:rPr lang="en-US" smtClean="0"/>
              <a:t>Bill Howe, UW eScience Institute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Frutiger 55 Roman" charset="0"/>
              </a:defRPr>
            </a:lvl1pPr>
          </a:lstStyle>
          <a:p>
            <a:fld id="{BE813726-3EE7-B74D-9376-57C8D899FEF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p:txStyles>
    <p:titleStyle>
      <a:lvl1pPr algn="ctr" defTabSz="457200" rtl="0" eaLnBrk="0" fontAlgn="base" hangingPunct="0">
        <a:spcBef>
          <a:spcPct val="0"/>
        </a:spcBef>
        <a:spcAft>
          <a:spcPct val="0"/>
        </a:spcAft>
        <a:defRPr sz="4400" kern="1200">
          <a:solidFill>
            <a:schemeClr val="tx1"/>
          </a:solidFill>
          <a:latin typeface="Frutiger 55 Roman"/>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Frutiger 55 Roman"/>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Frutiger 55 Roman"/>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Frutiger 55 Roman"/>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Frutiger 55 Roman"/>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Frutiger 55 Roman"/>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015CEF9D-6C08-734C-8D65-BC070E1CACBE}" type="datetime1">
              <a:rPr lang="en-US"/>
              <a:pPr/>
              <a:t>6/21/15</a:t>
            </a:fld>
            <a:endParaRPr lang="en-US"/>
          </a:p>
        </p:txBody>
      </p:sp>
      <p:sp>
        <p:nvSpPr>
          <p:cNvPr id="8" name="Footer Placeholder 4"/>
          <p:cNvSpPr>
            <a:spLocks noGrp="1"/>
          </p:cNvSpPr>
          <p:nvPr>
            <p:ph type="ftr" sz="quarter" idx="11"/>
          </p:nvPr>
        </p:nvSpPr>
        <p:spPr/>
        <p:txBody>
          <a:bodyPr/>
          <a:lstStyle/>
          <a:p>
            <a:r>
              <a:rPr lang="en-US"/>
              <a:t>Bill Howe, eScience Institute</a:t>
            </a:r>
          </a:p>
        </p:txBody>
      </p:sp>
      <p:sp>
        <p:nvSpPr>
          <p:cNvPr id="9" name="Slide Number Placeholder 5"/>
          <p:cNvSpPr>
            <a:spLocks noGrp="1"/>
          </p:cNvSpPr>
          <p:nvPr>
            <p:ph type="sldNum" sz="quarter" idx="12"/>
          </p:nvPr>
        </p:nvSpPr>
        <p:spPr/>
        <p:txBody>
          <a:bodyPr/>
          <a:lstStyle/>
          <a:p>
            <a:fld id="{3F6E12DB-A5A8-E142-B69F-B59A9AE9B26A}" type="slidenum">
              <a:rPr lang="en-US"/>
              <a:pPr/>
              <a:t>1</a:t>
            </a:fld>
            <a:endParaRPr lang="en-US"/>
          </a:p>
        </p:txBody>
      </p:sp>
      <p:sp>
        <p:nvSpPr>
          <p:cNvPr id="370690" name="Text Box 2"/>
          <p:cNvSpPr txBox="1">
            <a:spLocks noChangeArrowheads="1"/>
          </p:cNvSpPr>
          <p:nvPr/>
        </p:nvSpPr>
        <p:spPr bwMode="auto">
          <a:xfrm>
            <a:off x="381000" y="1406525"/>
            <a:ext cx="8512175"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a:latin typeface="Arial" charset="0"/>
              </a:rPr>
              <a:t>Pre-Relational: if your data changed, your application broke.</a:t>
            </a:r>
          </a:p>
          <a:p>
            <a:pPr eaLnBrk="1" hangingPunct="1">
              <a:spcBef>
                <a:spcPct val="50000"/>
              </a:spcBef>
            </a:pPr>
            <a:r>
              <a:rPr lang="en-US">
                <a:latin typeface="Arial" charset="0"/>
              </a:rPr>
              <a:t>Early RDBMS were buggy and slow (and often reviled), but required only 5% of the application code.</a:t>
            </a:r>
          </a:p>
        </p:txBody>
      </p:sp>
      <p:sp>
        <p:nvSpPr>
          <p:cNvPr id="370691" name="Rectangle 3"/>
          <p:cNvSpPr>
            <a:spLocks noChangeArrowheads="1"/>
          </p:cNvSpPr>
          <p:nvPr/>
        </p:nvSpPr>
        <p:spPr bwMode="auto">
          <a:xfrm>
            <a:off x="782638" y="3041650"/>
            <a:ext cx="7810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ja-JP" altLang="en-US" sz="2000" i="1">
                <a:latin typeface="Arial"/>
              </a:rPr>
              <a:t>“</a:t>
            </a:r>
            <a:r>
              <a:rPr lang="en-US" sz="2000" i="1">
                <a:latin typeface="Arial" charset="0"/>
              </a:rPr>
              <a:t>Activities of users at terminals and most application programs </a:t>
            </a:r>
            <a:r>
              <a:rPr lang="en-US" sz="2000" i="1">
                <a:solidFill>
                  <a:srgbClr val="D10002"/>
                </a:solidFill>
                <a:latin typeface="Arial" charset="0"/>
              </a:rPr>
              <a:t>should remain unaffected when the internal representation of data is changed</a:t>
            </a:r>
            <a:r>
              <a:rPr lang="en-US" sz="2000" i="1">
                <a:latin typeface="Arial" charset="0"/>
              </a:rPr>
              <a:t> and even when some aspects of the external representation are changed.</a:t>
            </a:r>
            <a:r>
              <a:rPr lang="ja-JP" altLang="en-US" sz="2000" i="1">
                <a:latin typeface="Arial"/>
              </a:rPr>
              <a:t>”</a:t>
            </a:r>
            <a:endParaRPr lang="en-US" sz="2000" i="1">
              <a:latin typeface="Arial" charset="0"/>
            </a:endParaRPr>
          </a:p>
        </p:txBody>
      </p:sp>
      <p:sp>
        <p:nvSpPr>
          <p:cNvPr id="370692" name="Rectangle 4"/>
          <p:cNvSpPr>
            <a:spLocks noChangeArrowheads="1"/>
          </p:cNvSpPr>
          <p:nvPr/>
        </p:nvSpPr>
        <p:spPr bwMode="auto">
          <a:xfrm>
            <a:off x="850900" y="4913313"/>
            <a:ext cx="75739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sz="2000" b="1">
                <a:solidFill>
                  <a:schemeClr val="hlink"/>
                </a:solidFill>
                <a:latin typeface="Arial" charset="0"/>
              </a:rPr>
              <a:t>Key Ideas:</a:t>
            </a:r>
            <a:r>
              <a:rPr lang="en-US" sz="2000">
                <a:latin typeface="Arial" charset="0"/>
              </a:rPr>
              <a:t> Programs that manipulate tabular data exhibit an </a:t>
            </a:r>
            <a:r>
              <a:rPr lang="en-US" sz="2000" u="sng">
                <a:solidFill>
                  <a:srgbClr val="D10002"/>
                </a:solidFill>
                <a:latin typeface="Arial" charset="0"/>
              </a:rPr>
              <a:t>algebraic structure</a:t>
            </a:r>
            <a:r>
              <a:rPr lang="en-US" sz="2000">
                <a:latin typeface="Arial" charset="0"/>
              </a:rPr>
              <a:t> allowing reasoning and manipulation independently of physical data representation</a:t>
            </a:r>
          </a:p>
        </p:txBody>
      </p:sp>
      <p:sp>
        <p:nvSpPr>
          <p:cNvPr id="370693" name="Rectangle 5"/>
          <p:cNvSpPr>
            <a:spLocks noGrp="1" noChangeArrowheads="1"/>
          </p:cNvSpPr>
          <p:nvPr>
            <p:ph type="title"/>
          </p:nvPr>
        </p:nvSpPr>
        <p:spPr>
          <a:xfrm>
            <a:off x="685800" y="492125"/>
            <a:ext cx="7854696" cy="914400"/>
          </a:xfrm>
        </p:spPr>
        <p:txBody>
          <a:bodyPr/>
          <a:lstStyle/>
          <a:p>
            <a:r>
              <a:rPr lang="en-US"/>
              <a:t>Relational Database History</a:t>
            </a:r>
          </a:p>
        </p:txBody>
      </p:sp>
      <p:sp>
        <p:nvSpPr>
          <p:cNvPr id="370694" name="Rectangle 6"/>
          <p:cNvSpPr>
            <a:spLocks noChangeArrowheads="1"/>
          </p:cNvSpPr>
          <p:nvPr/>
        </p:nvSpPr>
        <p:spPr bwMode="auto">
          <a:xfrm>
            <a:off x="4267200" y="4025900"/>
            <a:ext cx="166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000" i="1">
                <a:latin typeface="Arial" charset="0"/>
              </a:rPr>
              <a:t>-- Codd 1979</a:t>
            </a:r>
          </a:p>
        </p:txBody>
      </p:sp>
    </p:spTree>
    <p:extLst>
      <p:ext uri="{BB962C8B-B14F-4D97-AF65-F5344CB8AC3E}">
        <p14:creationId xmlns:p14="http://schemas.microsoft.com/office/powerpoint/2010/main" val="13624228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0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1292" y="3352800"/>
            <a:ext cx="5692775" cy="1200329"/>
          </a:xfrm>
          <a:prstGeom prst="rect">
            <a:avLst/>
          </a:prstGeom>
        </p:spPr>
        <p:txBody>
          <a:bodyPr wrap="square">
            <a:spAutoFit/>
          </a:bodyPr>
          <a:lstStyle/>
          <a:p>
            <a:r>
              <a:rPr lang="en-US"/>
              <a:t>SELECT roi.id, count(rd.id)</a:t>
            </a:r>
          </a:p>
          <a:p>
            <a:r>
              <a:rPr lang="en-US"/>
              <a:t>FROM </a:t>
            </a:r>
            <a:r>
              <a:rPr lang="en-US">
                <a:solidFill>
                  <a:srgbClr val="0000FF"/>
                </a:solidFill>
              </a:rPr>
              <a:t>regions_of_interest roi</a:t>
            </a:r>
            <a:r>
              <a:rPr lang="en-US"/>
              <a:t>, </a:t>
            </a:r>
            <a:r>
              <a:rPr lang="en-US">
                <a:solidFill>
                  <a:srgbClr val="008000"/>
                </a:solidFill>
              </a:rPr>
              <a:t>reads rd</a:t>
            </a:r>
          </a:p>
          <a:p>
            <a:r>
              <a:rPr lang="en-US"/>
              <a:t>WHERE </a:t>
            </a:r>
            <a:r>
              <a:rPr lang="en-US">
                <a:solidFill>
                  <a:srgbClr val="0000FF"/>
                </a:solidFill>
              </a:rPr>
              <a:t>roi.start</a:t>
            </a:r>
            <a:r>
              <a:rPr lang="en-US"/>
              <a:t> &lt;= </a:t>
            </a:r>
            <a:r>
              <a:rPr lang="en-US">
                <a:solidFill>
                  <a:srgbClr val="008000"/>
                </a:solidFill>
              </a:rPr>
              <a:t>rd.start</a:t>
            </a:r>
            <a:r>
              <a:rPr lang="en-US"/>
              <a:t> AND </a:t>
            </a:r>
            <a:r>
              <a:rPr lang="en-US">
                <a:solidFill>
                  <a:srgbClr val="008000"/>
                </a:solidFill>
              </a:rPr>
              <a:t>rd.[end] </a:t>
            </a:r>
            <a:r>
              <a:rPr lang="en-US"/>
              <a:t>&lt;= </a:t>
            </a:r>
            <a:r>
              <a:rPr lang="en-US">
                <a:solidFill>
                  <a:srgbClr val="0000FF"/>
                </a:solidFill>
              </a:rPr>
              <a:t>roi.[end]</a:t>
            </a:r>
          </a:p>
          <a:p>
            <a:r>
              <a:rPr lang="en-US"/>
              <a:t>GROUP BY roi.id​</a:t>
            </a:r>
          </a:p>
        </p:txBody>
      </p:sp>
      <p:sp>
        <p:nvSpPr>
          <p:cNvPr id="6" name="TextBox 5"/>
          <p:cNvSpPr txBox="1"/>
          <p:nvPr/>
        </p:nvSpPr>
        <p:spPr>
          <a:xfrm>
            <a:off x="381000" y="695980"/>
            <a:ext cx="6705600" cy="523220"/>
          </a:xfrm>
          <a:prstGeom prst="rect">
            <a:avLst/>
          </a:prstGeom>
          <a:noFill/>
        </p:spPr>
        <p:txBody>
          <a:bodyPr wrap="square" rtlCol="0">
            <a:spAutoFit/>
          </a:bodyPr>
          <a:lstStyle/>
          <a:p>
            <a:r>
              <a:rPr lang="en-US" sz="2800"/>
              <a:t>As a query</a:t>
            </a:r>
          </a:p>
        </p:txBody>
      </p:sp>
      <p:sp>
        <p:nvSpPr>
          <p:cNvPr id="23" name="Rectangle 22"/>
          <p:cNvSpPr/>
          <p:nvPr/>
        </p:nvSpPr>
        <p:spPr>
          <a:xfrm>
            <a:off x="3307181" y="1889125"/>
            <a:ext cx="2063750" cy="777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V="1">
            <a:off x="3497680" y="2127250"/>
            <a:ext cx="1666875" cy="15875"/>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3919955" y="2444750"/>
            <a:ext cx="546100" cy="952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44905" y="1836003"/>
            <a:ext cx="2819400" cy="461665"/>
          </a:xfrm>
          <a:prstGeom prst="rect">
            <a:avLst/>
          </a:prstGeom>
          <a:noFill/>
        </p:spPr>
        <p:txBody>
          <a:bodyPr wrap="square" rtlCol="0">
            <a:spAutoFit/>
          </a:bodyPr>
          <a:lstStyle/>
          <a:p>
            <a:pPr algn="r"/>
            <a:r>
              <a:rPr lang="en-US" sz="2400">
                <a:solidFill>
                  <a:srgbClr val="0000FF"/>
                </a:solidFill>
              </a:rPr>
              <a:t>“region of interest”</a:t>
            </a:r>
          </a:p>
        </p:txBody>
      </p:sp>
      <p:sp>
        <p:nvSpPr>
          <p:cNvPr id="27" name="TextBox 26"/>
          <p:cNvSpPr txBox="1"/>
          <p:nvPr/>
        </p:nvSpPr>
        <p:spPr>
          <a:xfrm>
            <a:off x="802105" y="2200275"/>
            <a:ext cx="2590800" cy="461665"/>
          </a:xfrm>
          <a:prstGeom prst="rect">
            <a:avLst/>
          </a:prstGeom>
          <a:noFill/>
        </p:spPr>
        <p:txBody>
          <a:bodyPr wrap="square" rtlCol="0">
            <a:spAutoFit/>
          </a:bodyPr>
          <a:lstStyle/>
          <a:p>
            <a:r>
              <a:rPr lang="en-US" sz="2400">
                <a:solidFill>
                  <a:schemeClr val="accent3">
                    <a:lumMod val="75000"/>
                  </a:schemeClr>
                </a:solidFill>
              </a:rPr>
              <a:t>sequence “read”</a:t>
            </a:r>
          </a:p>
        </p:txBody>
      </p:sp>
    </p:spTree>
    <p:extLst>
      <p:ext uri="{BB962C8B-B14F-4D97-AF65-F5344CB8AC3E}">
        <p14:creationId xmlns:p14="http://schemas.microsoft.com/office/powerpoint/2010/main" val="383089950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911850" y="1055724"/>
            <a:ext cx="2063750" cy="777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73048" y="2429213"/>
            <a:ext cx="5619751" cy="1200329"/>
          </a:xfrm>
          <a:prstGeom prst="rect">
            <a:avLst/>
          </a:prstGeom>
        </p:spPr>
        <p:txBody>
          <a:bodyPr wrap="square">
            <a:spAutoFit/>
          </a:bodyPr>
          <a:lstStyle/>
          <a:p>
            <a:r>
              <a:rPr lang="en-US"/>
              <a:t>SELECT roi.id, count(rd.start)</a:t>
            </a:r>
          </a:p>
          <a:p>
            <a:r>
              <a:rPr lang="en-US"/>
              <a:t>FROM </a:t>
            </a:r>
            <a:r>
              <a:rPr lang="en-US">
                <a:solidFill>
                  <a:srgbClr val="0000FF"/>
                </a:solidFill>
              </a:rPr>
              <a:t>regions_of_interest roi</a:t>
            </a:r>
            <a:r>
              <a:rPr lang="en-US"/>
              <a:t>, </a:t>
            </a:r>
            <a:r>
              <a:rPr lang="en-US">
                <a:solidFill>
                  <a:srgbClr val="008000"/>
                </a:solidFill>
              </a:rPr>
              <a:t>reads rd</a:t>
            </a:r>
          </a:p>
          <a:p>
            <a:r>
              <a:rPr lang="en-US"/>
              <a:t>WHERE </a:t>
            </a:r>
            <a:r>
              <a:rPr lang="en-US">
                <a:solidFill>
                  <a:srgbClr val="0000FF"/>
                </a:solidFill>
              </a:rPr>
              <a:t>roi.start</a:t>
            </a:r>
            <a:r>
              <a:rPr lang="en-US"/>
              <a:t> &lt;= </a:t>
            </a:r>
            <a:r>
              <a:rPr lang="en-US">
                <a:solidFill>
                  <a:srgbClr val="008000"/>
                </a:solidFill>
              </a:rPr>
              <a:t>rd.start</a:t>
            </a:r>
            <a:r>
              <a:rPr lang="en-US"/>
              <a:t> AND </a:t>
            </a:r>
            <a:r>
              <a:rPr lang="en-US">
                <a:solidFill>
                  <a:srgbClr val="008000"/>
                </a:solidFill>
              </a:rPr>
              <a:t>rd.[end] </a:t>
            </a:r>
            <a:r>
              <a:rPr lang="en-US"/>
              <a:t>&lt;= </a:t>
            </a:r>
            <a:r>
              <a:rPr lang="en-US">
                <a:solidFill>
                  <a:srgbClr val="0000FF"/>
                </a:solidFill>
              </a:rPr>
              <a:t>roi.[end]</a:t>
            </a:r>
          </a:p>
          <a:p>
            <a:r>
              <a:rPr lang="en-US"/>
              <a:t>GROUP BY roi.id​</a:t>
            </a:r>
          </a:p>
        </p:txBody>
      </p:sp>
      <p:sp>
        <p:nvSpPr>
          <p:cNvPr id="6" name="TextBox 5"/>
          <p:cNvSpPr txBox="1"/>
          <p:nvPr/>
        </p:nvSpPr>
        <p:spPr>
          <a:xfrm>
            <a:off x="609600" y="903982"/>
            <a:ext cx="3987801" cy="1077218"/>
          </a:xfrm>
          <a:prstGeom prst="rect">
            <a:avLst/>
          </a:prstGeom>
          <a:noFill/>
        </p:spPr>
        <p:txBody>
          <a:bodyPr wrap="square" rtlCol="0">
            <a:spAutoFit/>
          </a:bodyPr>
          <a:lstStyle/>
          <a:p>
            <a:r>
              <a:rPr lang="en-US" sz="3200"/>
              <a:t>Why databases get a bad reputation</a:t>
            </a:r>
          </a:p>
        </p:txBody>
      </p:sp>
      <p:cxnSp>
        <p:nvCxnSpPr>
          <p:cNvPr id="8" name="Straight Connector 7"/>
          <p:cNvCxnSpPr/>
          <p:nvPr/>
        </p:nvCxnSpPr>
        <p:spPr>
          <a:xfrm flipV="1">
            <a:off x="6102349" y="1293849"/>
            <a:ext cx="1666875" cy="15875"/>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524624" y="1611349"/>
            <a:ext cx="546100" cy="952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096000" y="2635250"/>
            <a:ext cx="2847975" cy="523220"/>
          </a:xfrm>
          <a:prstGeom prst="rect">
            <a:avLst/>
          </a:prstGeom>
          <a:noFill/>
        </p:spPr>
        <p:txBody>
          <a:bodyPr wrap="square" rtlCol="0">
            <a:spAutoFit/>
          </a:bodyPr>
          <a:lstStyle/>
          <a:p>
            <a:r>
              <a:rPr lang="en-US" sz="2800">
                <a:solidFill>
                  <a:schemeClr val="accent2"/>
                </a:solidFill>
              </a:rPr>
              <a:t>many minutes</a:t>
            </a:r>
          </a:p>
        </p:txBody>
      </p:sp>
      <p:grpSp>
        <p:nvGrpSpPr>
          <p:cNvPr id="2" name="Group 1"/>
          <p:cNvGrpSpPr/>
          <p:nvPr/>
        </p:nvGrpSpPr>
        <p:grpSpPr>
          <a:xfrm>
            <a:off x="304800" y="4073089"/>
            <a:ext cx="8715375" cy="1477328"/>
            <a:chOff x="304800" y="4073089"/>
            <a:chExt cx="8715375" cy="1477328"/>
          </a:xfrm>
        </p:grpSpPr>
        <p:sp>
          <p:nvSpPr>
            <p:cNvPr id="4" name="Rectangle 3"/>
            <p:cNvSpPr/>
            <p:nvPr/>
          </p:nvSpPr>
          <p:spPr>
            <a:xfrm>
              <a:off x="304800" y="4073089"/>
              <a:ext cx="6858000" cy="1477328"/>
            </a:xfrm>
            <a:prstGeom prst="rect">
              <a:avLst/>
            </a:prstGeom>
          </p:spPr>
          <p:txBody>
            <a:bodyPr wrap="square">
              <a:spAutoFit/>
            </a:bodyPr>
            <a:lstStyle/>
            <a:p>
              <a:r>
                <a:rPr lang="en-US"/>
                <a:t>SELECT roi.id, count(rd.start) as cnt</a:t>
              </a:r>
            </a:p>
            <a:p>
              <a:r>
                <a:rPr lang="en-US"/>
                <a:t>FROM </a:t>
              </a:r>
              <a:r>
                <a:rPr lang="en-US">
                  <a:solidFill>
                    <a:srgbClr val="0000FF"/>
                  </a:solidFill>
                </a:rPr>
                <a:t>regions_of_interest roi</a:t>
              </a:r>
              <a:r>
                <a:rPr lang="en-US"/>
                <a:t>, indexed_reads </a:t>
              </a:r>
              <a:r>
                <a:rPr lang="en-US">
                  <a:solidFill>
                    <a:srgbClr val="008000"/>
                  </a:solidFill>
                </a:rPr>
                <a:t>rd</a:t>
              </a:r>
            </a:p>
            <a:p>
              <a:r>
                <a:rPr lang="en-US"/>
                <a:t>WHERE </a:t>
              </a:r>
              <a:r>
                <a:rPr lang="en-US">
                  <a:solidFill>
                    <a:srgbClr val="0000FF"/>
                  </a:solidFill>
                </a:rPr>
                <a:t>roi.start</a:t>
              </a:r>
              <a:r>
                <a:rPr lang="en-US"/>
                <a:t> &lt;= </a:t>
              </a:r>
              <a:r>
                <a:rPr lang="en-US">
                  <a:solidFill>
                    <a:srgbClr val="008000"/>
                  </a:solidFill>
                </a:rPr>
                <a:t>rd.start</a:t>
              </a:r>
              <a:r>
                <a:rPr lang="en-US"/>
                <a:t> AND </a:t>
              </a:r>
              <a:r>
                <a:rPr lang="en-US">
                  <a:solidFill>
                    <a:srgbClr val="008000"/>
                  </a:solidFill>
                </a:rPr>
                <a:t>rd.start</a:t>
              </a:r>
              <a:r>
                <a:rPr lang="en-US"/>
                <a:t> &lt;= </a:t>
              </a:r>
              <a:r>
                <a:rPr lang="en-US">
                  <a:solidFill>
                    <a:srgbClr val="0000FF"/>
                  </a:solidFill>
                </a:rPr>
                <a:t>roi.[end] </a:t>
              </a:r>
            </a:p>
            <a:p>
              <a:r>
                <a:rPr lang="en-US"/>
                <a:t>     </a:t>
              </a:r>
              <a:r>
                <a:rPr lang="en-US" i="1">
                  <a:solidFill>
                    <a:srgbClr val="FF0000"/>
                  </a:solidFill>
                </a:rPr>
                <a:t>AND roi.start &lt;= rd.[end] AND rd.[end] &gt;= roi.[end]</a:t>
              </a:r>
            </a:p>
            <a:p>
              <a:r>
                <a:rPr lang="en-US"/>
                <a:t>GROUP BY roi.id</a:t>
              </a:r>
            </a:p>
          </p:txBody>
        </p:sp>
        <p:sp>
          <p:nvSpPr>
            <p:cNvPr id="16" name="TextBox 15"/>
            <p:cNvSpPr txBox="1"/>
            <p:nvPr/>
          </p:nvSpPr>
          <p:spPr>
            <a:xfrm>
              <a:off x="6172200" y="4660900"/>
              <a:ext cx="2847975" cy="523220"/>
            </a:xfrm>
            <a:prstGeom prst="rect">
              <a:avLst/>
            </a:prstGeom>
            <a:noFill/>
          </p:spPr>
          <p:txBody>
            <a:bodyPr wrap="square" rtlCol="0">
              <a:spAutoFit/>
            </a:bodyPr>
            <a:lstStyle/>
            <a:p>
              <a:r>
                <a:rPr lang="en-US" sz="2800">
                  <a:solidFill>
                    <a:srgbClr val="C0504D"/>
                  </a:solidFill>
                </a:rPr>
                <a:t>3 seconds!</a:t>
              </a:r>
            </a:p>
          </p:txBody>
        </p:sp>
      </p:grpSp>
      <p:sp>
        <p:nvSpPr>
          <p:cNvPr id="18" name="TextBox 17"/>
          <p:cNvSpPr txBox="1"/>
          <p:nvPr/>
        </p:nvSpPr>
        <p:spPr>
          <a:xfrm>
            <a:off x="5083174" y="1023974"/>
            <a:ext cx="952501" cy="461665"/>
          </a:xfrm>
          <a:prstGeom prst="rect">
            <a:avLst/>
          </a:prstGeom>
          <a:noFill/>
        </p:spPr>
        <p:txBody>
          <a:bodyPr wrap="square" rtlCol="0">
            <a:spAutoFit/>
          </a:bodyPr>
          <a:lstStyle/>
          <a:p>
            <a:r>
              <a:rPr lang="en-US" sz="2400"/>
              <a:t>roi</a:t>
            </a:r>
          </a:p>
        </p:txBody>
      </p:sp>
      <p:sp>
        <p:nvSpPr>
          <p:cNvPr id="19" name="TextBox 18"/>
          <p:cNvSpPr txBox="1"/>
          <p:nvPr/>
        </p:nvSpPr>
        <p:spPr>
          <a:xfrm>
            <a:off x="4879975" y="1366874"/>
            <a:ext cx="1009649" cy="461665"/>
          </a:xfrm>
          <a:prstGeom prst="rect">
            <a:avLst/>
          </a:prstGeom>
          <a:noFill/>
        </p:spPr>
        <p:txBody>
          <a:bodyPr wrap="square" rtlCol="0">
            <a:spAutoFit/>
          </a:bodyPr>
          <a:lstStyle/>
          <a:p>
            <a:r>
              <a:rPr lang="en-US" sz="2400"/>
              <a:t>read</a:t>
            </a:r>
          </a:p>
        </p:txBody>
      </p:sp>
      <p:grpSp>
        <p:nvGrpSpPr>
          <p:cNvPr id="22" name="Group 21"/>
          <p:cNvGrpSpPr/>
          <p:nvPr/>
        </p:nvGrpSpPr>
        <p:grpSpPr>
          <a:xfrm>
            <a:off x="6103940" y="3248025"/>
            <a:ext cx="2840036" cy="2344182"/>
            <a:chOff x="5730876" y="3248025"/>
            <a:chExt cx="2840036" cy="2344182"/>
          </a:xfrm>
        </p:grpSpPr>
        <p:sp>
          <p:nvSpPr>
            <p:cNvPr id="20" name="TextBox 19"/>
            <p:cNvSpPr txBox="1"/>
            <p:nvPr/>
          </p:nvSpPr>
          <p:spPr>
            <a:xfrm>
              <a:off x="5799136" y="5222875"/>
              <a:ext cx="2476500" cy="369332"/>
            </a:xfrm>
            <a:prstGeom prst="rect">
              <a:avLst/>
            </a:prstGeom>
            <a:noFill/>
          </p:spPr>
          <p:txBody>
            <a:bodyPr wrap="square" rtlCol="0">
              <a:spAutoFit/>
            </a:bodyPr>
            <a:lstStyle/>
            <a:p>
              <a:r>
                <a:rPr lang="en-US" i="1"/>
                <a:t>two-sided index scan</a:t>
              </a:r>
            </a:p>
          </p:txBody>
        </p:sp>
        <p:sp>
          <p:nvSpPr>
            <p:cNvPr id="21" name="TextBox 20"/>
            <p:cNvSpPr txBox="1"/>
            <p:nvPr/>
          </p:nvSpPr>
          <p:spPr>
            <a:xfrm>
              <a:off x="5730876" y="3248025"/>
              <a:ext cx="2840036" cy="646331"/>
            </a:xfrm>
            <a:prstGeom prst="rect">
              <a:avLst/>
            </a:prstGeom>
            <a:noFill/>
          </p:spPr>
          <p:txBody>
            <a:bodyPr wrap="square" rtlCol="0">
              <a:spAutoFit/>
            </a:bodyPr>
            <a:lstStyle/>
            <a:p>
              <a:r>
                <a:rPr lang="en-US" i="1"/>
                <a:t>one-sided index scan, plus filter</a:t>
              </a:r>
            </a:p>
          </p:txBody>
        </p:sp>
      </p:grpSp>
      <p:sp>
        <p:nvSpPr>
          <p:cNvPr id="3" name="TextBox 2"/>
          <p:cNvSpPr txBox="1"/>
          <p:nvPr/>
        </p:nvSpPr>
        <p:spPr>
          <a:xfrm>
            <a:off x="609600" y="6139934"/>
            <a:ext cx="7696200" cy="461665"/>
          </a:xfrm>
          <a:prstGeom prst="rect">
            <a:avLst/>
          </a:prstGeom>
          <a:noFill/>
        </p:spPr>
        <p:txBody>
          <a:bodyPr wrap="square" rtlCol="0">
            <a:spAutoFit/>
          </a:bodyPr>
          <a:lstStyle/>
          <a:p>
            <a:r>
              <a:rPr lang="en-US" sz="2400" i="1"/>
              <a:t>The broken promise of declarative query…</a:t>
            </a:r>
          </a:p>
        </p:txBody>
      </p:sp>
    </p:spTree>
    <p:extLst>
      <p:ext uri="{BB962C8B-B14F-4D97-AF65-F5344CB8AC3E}">
        <p14:creationId xmlns:p14="http://schemas.microsoft.com/office/powerpoint/2010/main" val="31860876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6553200" cy="914400"/>
          </a:xfrm>
        </p:spPr>
        <p:txBody>
          <a:bodyPr/>
          <a:lstStyle/>
          <a:p>
            <a:r>
              <a:rPr lang="en-US"/>
              <a:t>Which key ideas remain important for ad hoc data science activities?</a:t>
            </a:r>
          </a:p>
        </p:txBody>
      </p:sp>
      <p:sp>
        <p:nvSpPr>
          <p:cNvPr id="3" name="Content Placeholder 2"/>
          <p:cNvSpPr>
            <a:spLocks noGrp="1"/>
          </p:cNvSpPr>
          <p:nvPr>
            <p:ph idx="1"/>
          </p:nvPr>
        </p:nvSpPr>
        <p:spPr>
          <a:xfrm>
            <a:off x="685800" y="2120482"/>
            <a:ext cx="8458199" cy="4297363"/>
          </a:xfrm>
        </p:spPr>
        <p:txBody>
          <a:bodyPr/>
          <a:lstStyle/>
          <a:p>
            <a:r>
              <a:rPr lang="en-US" sz="2800"/>
              <a:t>Schemas and Physical Data Independence</a:t>
            </a:r>
          </a:p>
          <a:p>
            <a:r>
              <a:rPr lang="en-US" sz="2800"/>
              <a:t>Algebraic Optimization</a:t>
            </a:r>
          </a:p>
          <a:p>
            <a:r>
              <a:rPr lang="en-US" sz="2800"/>
              <a:t>Declarative Languages</a:t>
            </a:r>
          </a:p>
          <a:p>
            <a:r>
              <a:rPr lang="en-US" sz="2800"/>
              <a:t>Views and Logical Data Independence</a:t>
            </a:r>
          </a:p>
          <a:p>
            <a:r>
              <a:rPr lang="en-US" sz="2800"/>
              <a:t>Easy Indexing</a:t>
            </a:r>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12</a:t>
            </a:fld>
            <a:endParaRPr lang="en-US"/>
          </a:p>
        </p:txBody>
      </p:sp>
    </p:spTree>
    <p:extLst>
      <p:ext uri="{BB962C8B-B14F-4D97-AF65-F5344CB8AC3E}">
        <p14:creationId xmlns:p14="http://schemas.microsoft.com/office/powerpoint/2010/main" val="365739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85800" y="762000"/>
            <a:ext cx="7854950" cy="914400"/>
          </a:xfrm>
        </p:spPr>
        <p:txBody>
          <a:bodyPr/>
          <a:lstStyle/>
          <a:p>
            <a:r>
              <a:rPr lang="en-US" sz="2800"/>
              <a:t>Aside: Schema-on-Write vs. Schema-on-Read</a:t>
            </a:r>
            <a:endParaRPr lang="en-US" sz="2800" dirty="0">
              <a:latin typeface="Frutiger 55 Roman" charset="0"/>
              <a:ea typeface="ＭＳ Ｐゴシック" charset="0"/>
              <a:cs typeface="ＭＳ Ｐゴシック" charset="0"/>
            </a:endParaRPr>
          </a:p>
        </p:txBody>
      </p:sp>
      <p:sp>
        <p:nvSpPr>
          <p:cNvPr id="14339" name="Content Placeholder 2"/>
          <p:cNvSpPr>
            <a:spLocks noGrp="1"/>
          </p:cNvSpPr>
          <p:nvPr>
            <p:ph idx="1"/>
          </p:nvPr>
        </p:nvSpPr>
        <p:spPr>
          <a:xfrm>
            <a:off x="685800" y="1676400"/>
            <a:ext cx="6248400" cy="4297363"/>
          </a:xfrm>
        </p:spPr>
        <p:txBody>
          <a:bodyPr/>
          <a:lstStyle/>
          <a:p>
            <a:r>
              <a:rPr lang="en-US" sz="2000" dirty="0" smtClean="0">
                <a:latin typeface="Frutiger 55 Roman" charset="0"/>
                <a:ea typeface="ＭＳ Ｐゴシック" charset="0"/>
                <a:cs typeface="ＭＳ Ｐゴシック" charset="0"/>
              </a:rPr>
              <a:t>A </a:t>
            </a:r>
            <a:r>
              <a:rPr lang="en-US" sz="2000" dirty="0" smtClean="0">
                <a:solidFill>
                  <a:srgbClr val="0000FF"/>
                </a:solidFill>
                <a:latin typeface="Frutiger 55 Roman" charset="0"/>
                <a:ea typeface="ＭＳ Ｐゴシック" charset="0"/>
                <a:cs typeface="ＭＳ Ｐゴシック" charset="0"/>
              </a:rPr>
              <a:t>schema* is a shared consensus </a:t>
            </a:r>
            <a:r>
              <a:rPr lang="en-US" sz="2000" dirty="0" smtClean="0">
                <a:latin typeface="Frutiger 55 Roman" charset="0"/>
                <a:ea typeface="ＭＳ Ｐゴシック" charset="0"/>
                <a:cs typeface="ＭＳ Ｐゴシック" charset="0"/>
              </a:rPr>
              <a:t>about some universe of discourse</a:t>
            </a:r>
          </a:p>
          <a:p>
            <a:r>
              <a:rPr lang="en-US" sz="2000" dirty="0" smtClean="0">
                <a:latin typeface="Frutiger 55 Roman" charset="0"/>
                <a:ea typeface="ＭＳ Ｐゴシック" charset="0"/>
                <a:cs typeface="ＭＳ Ｐゴシック" charset="0"/>
              </a:rPr>
              <a:t>At the frontier of research, this shared consensus does not exist, </a:t>
            </a:r>
            <a:r>
              <a:rPr lang="en-US" sz="2000" i="1" u="sng" dirty="0" smtClean="0">
                <a:latin typeface="Frutiger 55 Roman" charset="0"/>
                <a:ea typeface="ＭＳ Ｐゴシック" charset="0"/>
                <a:cs typeface="ＭＳ Ｐゴシック" charset="0"/>
              </a:rPr>
              <a:t>by definition</a:t>
            </a:r>
            <a:r>
              <a:rPr lang="en-US" sz="2000" u="sng" dirty="0" smtClean="0">
                <a:latin typeface="Frutiger 55 Roman" charset="0"/>
                <a:ea typeface="ＭＳ Ｐゴシック" charset="0"/>
                <a:cs typeface="ＭＳ Ｐゴシック" charset="0"/>
              </a:rPr>
              <a:t> </a:t>
            </a:r>
          </a:p>
          <a:p>
            <a:r>
              <a:rPr lang="en-US" sz="2000">
                <a:latin typeface="Arial" charset="0"/>
              </a:rPr>
              <a:t>Any schema that does emerge will change frequently, </a:t>
            </a:r>
            <a:r>
              <a:rPr lang="en-US" sz="2000" i="1" u="sng">
                <a:latin typeface="Arial" charset="0"/>
              </a:rPr>
              <a:t>by definition</a:t>
            </a:r>
            <a:endParaRPr lang="en-US" sz="2000" u="sng">
              <a:latin typeface="Arial" charset="0"/>
            </a:endParaRPr>
          </a:p>
          <a:p>
            <a:r>
              <a:rPr lang="en-US" sz="2000">
                <a:latin typeface="Arial" charset="0"/>
              </a:rPr>
              <a:t>Data found “in the wild” will typically not conform to any schema, </a:t>
            </a:r>
            <a:r>
              <a:rPr lang="en-US" sz="2000" i="1" u="sng">
                <a:latin typeface="Arial" charset="0"/>
              </a:rPr>
              <a:t>by definition</a:t>
            </a:r>
          </a:p>
          <a:p>
            <a:r>
              <a:rPr lang="en-US" sz="2000">
                <a:latin typeface="Arial" charset="0"/>
              </a:rPr>
              <a:t>But this doesn’t mean we have to live with ad hoc scripts and files</a:t>
            </a:r>
          </a:p>
          <a:p>
            <a:r>
              <a:rPr lang="en-US" sz="2000">
                <a:latin typeface="Arial" charset="0"/>
              </a:rPr>
              <a:t>My answer: Schema-later, “lazy schemification” </a:t>
            </a:r>
            <a:endParaRPr lang="en-US" sz="2000"/>
          </a:p>
        </p:txBody>
      </p:sp>
      <p:sp>
        <p:nvSpPr>
          <p:cNvPr id="2" name="TextBox 1"/>
          <p:cNvSpPr txBox="1"/>
          <p:nvPr/>
        </p:nvSpPr>
        <p:spPr>
          <a:xfrm>
            <a:off x="1084179" y="5486400"/>
            <a:ext cx="7010400" cy="369332"/>
          </a:xfrm>
          <a:prstGeom prst="rect">
            <a:avLst/>
          </a:prstGeom>
          <a:noFill/>
        </p:spPr>
        <p:txBody>
          <a:bodyPr wrap="square" rtlCol="0">
            <a:spAutoFit/>
          </a:bodyPr>
          <a:lstStyle/>
          <a:p>
            <a:r>
              <a:rPr lang="en-US" dirty="0" smtClean="0">
                <a:solidFill>
                  <a:srgbClr val="0000FF"/>
                </a:solidFill>
              </a:rPr>
              <a:t>*</a:t>
            </a:r>
            <a:r>
              <a:rPr lang="en-US" dirty="0" smtClean="0"/>
              <a:t> </a:t>
            </a:r>
            <a:r>
              <a:rPr lang="en-US" dirty="0" smtClean="0">
                <a:latin typeface="Frutiger 55 Roman" charset="0"/>
              </a:rPr>
              <a:t>ontology/metadata standard</a:t>
            </a:r>
            <a:r>
              <a:rPr lang="en-US" dirty="0">
                <a:latin typeface="Frutiger 55 Roman" charset="0"/>
              </a:rPr>
              <a:t>/</a:t>
            </a:r>
            <a:r>
              <a:rPr lang="en-US" dirty="0" smtClean="0">
                <a:latin typeface="Frutiger 55 Roman" charset="0"/>
              </a:rPr>
              <a:t>controlled vocabulary/etc.</a:t>
            </a:r>
            <a:endParaRPr lang="en-US" dirty="0"/>
          </a:p>
        </p:txBody>
      </p:sp>
      <p:sp>
        <p:nvSpPr>
          <p:cNvPr id="3" name="Date Placeholder 2"/>
          <p:cNvSpPr>
            <a:spLocks noGrp="1"/>
          </p:cNvSpPr>
          <p:nvPr>
            <p:ph type="dt" sz="half" idx="10"/>
          </p:nvPr>
        </p:nvSpPr>
        <p:spPr/>
        <p:txBody>
          <a:bodyPr/>
          <a:lstStyle/>
          <a:p>
            <a:fld id="{82DE4E3E-97C1-AC4E-A000-9AB4F3FF0B1B}" type="datetime1">
              <a:rPr lang="en-US" smtClean="0"/>
              <a:t>6/21/15</a:t>
            </a:fld>
            <a:endParaRPr lang="en-US"/>
          </a:p>
        </p:txBody>
      </p:sp>
      <p:sp>
        <p:nvSpPr>
          <p:cNvPr id="4" name="Footer Placeholder 3"/>
          <p:cNvSpPr>
            <a:spLocks noGrp="1"/>
          </p:cNvSpPr>
          <p:nvPr>
            <p:ph type="ftr" sz="quarter" idx="11"/>
          </p:nvPr>
        </p:nvSpPr>
        <p:spPr/>
        <p:txBody>
          <a:bodyPr/>
          <a:lstStyle/>
          <a:p>
            <a:pPr>
              <a:defRPr/>
            </a:pPr>
            <a:r>
              <a:rPr lang="en-US" smtClean="0"/>
              <a:t>Bill Howe, UW</a:t>
            </a:r>
            <a:endParaRPr lang="en-US" dirty="0"/>
          </a:p>
        </p:txBody>
      </p:sp>
      <p:sp>
        <p:nvSpPr>
          <p:cNvPr id="5" name="Slide Number Placeholder 4"/>
          <p:cNvSpPr>
            <a:spLocks noGrp="1"/>
          </p:cNvSpPr>
          <p:nvPr>
            <p:ph type="sldNum" sz="quarter" idx="12"/>
          </p:nvPr>
        </p:nvSpPr>
        <p:spPr/>
        <p:txBody>
          <a:bodyPr/>
          <a:lstStyle/>
          <a:p>
            <a:fld id="{A12D6CCC-2396-634D-8A9D-DFA1A30244AA}" type="slidenum">
              <a:rPr lang="en-US" smtClean="0"/>
              <a:pPr/>
              <a:t>13</a:t>
            </a:fld>
            <a:endParaRPr lang="en-US"/>
          </a:p>
        </p:txBody>
      </p:sp>
    </p:spTree>
    <p:extLst>
      <p:ext uri="{BB962C8B-B14F-4D97-AF65-F5344CB8AC3E}">
        <p14:creationId xmlns:p14="http://schemas.microsoft.com/office/powerpoint/2010/main" val="29015505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In-Database Analytics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14</a:t>
            </a:fld>
            <a:endParaRPr lang="en-US"/>
          </a:p>
        </p:txBody>
      </p:sp>
    </p:spTree>
    <p:extLst>
      <p:ext uri="{BB962C8B-B14F-4D97-AF65-F5344CB8AC3E}">
        <p14:creationId xmlns:p14="http://schemas.microsoft.com/office/powerpoint/2010/main" val="1284566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15</a:t>
            </a:fld>
            <a:endParaRPr lang="en-US"/>
          </a:p>
        </p:txBody>
      </p:sp>
      <p:sp>
        <p:nvSpPr>
          <p:cNvPr id="7" name="Rectangle 6"/>
          <p:cNvSpPr/>
          <p:nvPr/>
        </p:nvSpPr>
        <p:spPr>
          <a:xfrm>
            <a:off x="466391" y="2286000"/>
            <a:ext cx="8159750" cy="1477328"/>
          </a:xfrm>
          <a:prstGeom prst="rect">
            <a:avLst/>
          </a:prstGeom>
        </p:spPr>
        <p:txBody>
          <a:bodyPr wrap="square">
            <a:spAutoFit/>
          </a:bodyPr>
          <a:lstStyle/>
          <a:p>
            <a:r>
              <a:rPr lang="en-US"/>
              <a:t>“There is no point in bringing data ... into the data warehouse environment without integrating it. If the data arrives at the data warehouse in an unintegrated state, it cannot be used to support a corporate view of data. And a corporate view of data is one of the essences of the architected environment.”</a:t>
            </a:r>
          </a:p>
        </p:txBody>
      </p:sp>
      <p:sp>
        <p:nvSpPr>
          <p:cNvPr id="8" name="Rectangle 7"/>
          <p:cNvSpPr/>
          <p:nvPr/>
        </p:nvSpPr>
        <p:spPr>
          <a:xfrm>
            <a:off x="4126825" y="4114800"/>
            <a:ext cx="4813262" cy="369332"/>
          </a:xfrm>
          <a:prstGeom prst="rect">
            <a:avLst/>
          </a:prstGeom>
        </p:spPr>
        <p:txBody>
          <a:bodyPr wrap="none">
            <a:spAutoFit/>
          </a:bodyPr>
          <a:lstStyle/>
          <a:p>
            <a:r>
              <a:rPr lang="en-US"/>
              <a:t>Inmon, 2005, “Building the Data Warehouse”</a:t>
            </a:r>
          </a:p>
        </p:txBody>
      </p:sp>
      <p:sp>
        <p:nvSpPr>
          <p:cNvPr id="9" name="TextBox 8"/>
          <p:cNvSpPr txBox="1"/>
          <p:nvPr/>
        </p:nvSpPr>
        <p:spPr>
          <a:xfrm>
            <a:off x="1489074" y="4985266"/>
            <a:ext cx="5826126" cy="1200328"/>
          </a:xfrm>
          <a:prstGeom prst="rect">
            <a:avLst/>
          </a:prstGeom>
          <a:noFill/>
        </p:spPr>
        <p:txBody>
          <a:bodyPr wrap="square" rtlCol="0">
            <a:spAutoFit/>
          </a:bodyPr>
          <a:lstStyle/>
          <a:p>
            <a:r>
              <a:rPr lang="en-US" sz="2400" i="1">
                <a:solidFill>
                  <a:srgbClr val="FF0000"/>
                </a:solidFill>
              </a:rPr>
              <a:t>Old model: Warehouseing</a:t>
            </a:r>
          </a:p>
          <a:p>
            <a:r>
              <a:rPr lang="en-US" sz="2400" i="1">
                <a:solidFill>
                  <a:srgbClr val="FF0000"/>
                </a:solidFill>
              </a:rPr>
              <a:t>New model: Warehousing + “Data Lake”</a:t>
            </a:r>
          </a:p>
          <a:p>
            <a:endParaRPr lang="en-US" sz="2400" i="1">
              <a:solidFill>
                <a:srgbClr val="FF0000"/>
              </a:solidFill>
            </a:endParaRPr>
          </a:p>
        </p:txBody>
      </p:sp>
    </p:spTree>
    <p:extLst>
      <p:ext uri="{BB962C8B-B14F-4D97-AF65-F5344CB8AC3E}">
        <p14:creationId xmlns:p14="http://schemas.microsoft.com/office/powerpoint/2010/main" val="224321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a:pPr/>
              <a:t>16</a:t>
            </a:fld>
            <a:endParaRPr lang="en-US"/>
          </a:p>
        </p:txBody>
      </p:sp>
      <p:pic>
        <p:nvPicPr>
          <p:cNvPr id="7" name="Picture 6" descr="450px-Maslow's_Hierarchy_of_Need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219200"/>
            <a:ext cx="7239000" cy="5437292"/>
          </a:xfrm>
          <a:prstGeom prst="rect">
            <a:avLst/>
          </a:prstGeom>
        </p:spPr>
      </p:pic>
      <p:sp>
        <p:nvSpPr>
          <p:cNvPr id="10" name="Title 1"/>
          <p:cNvSpPr>
            <a:spLocks noGrp="1"/>
          </p:cNvSpPr>
          <p:nvPr>
            <p:ph type="title"/>
          </p:nvPr>
        </p:nvSpPr>
        <p:spPr>
          <a:xfrm>
            <a:off x="415925" y="609600"/>
            <a:ext cx="7854950" cy="914400"/>
          </a:xfrm>
        </p:spPr>
        <p:txBody>
          <a:bodyPr>
            <a:noAutofit/>
          </a:bodyPr>
          <a:lstStyle/>
          <a:p>
            <a:pPr algn="l"/>
            <a:r>
              <a:rPr lang="en-US" sz="2400" dirty="0" smtClean="0">
                <a:latin typeface="Frutiger 55 Roman" charset="0"/>
                <a:ea typeface="ＭＳ Ｐゴシック" charset="0"/>
                <a:cs typeface="ＭＳ Ｐゴシック" charset="0"/>
              </a:rPr>
              <a:t>Maslow’s Needs Hierarchy</a:t>
            </a:r>
            <a:endParaRPr lang="en-US" sz="2400" dirty="0">
              <a:latin typeface="Frutiger 55 Roman" charset="0"/>
              <a:ea typeface="ＭＳ Ｐゴシック" charset="0"/>
              <a:cs typeface="ＭＳ Ｐゴシック" charset="0"/>
            </a:endParaRPr>
          </a:p>
        </p:txBody>
      </p:sp>
      <p:sp>
        <p:nvSpPr>
          <p:cNvPr id="11" name="Rectangle 10"/>
          <p:cNvSpPr/>
          <p:nvPr/>
        </p:nvSpPr>
        <p:spPr>
          <a:xfrm>
            <a:off x="696295" y="1524000"/>
            <a:ext cx="3723305" cy="923330"/>
          </a:xfrm>
          <a:prstGeom prst="rect">
            <a:avLst/>
          </a:prstGeom>
        </p:spPr>
        <p:txBody>
          <a:bodyPr wrap="square">
            <a:spAutoFit/>
          </a:bodyPr>
          <a:lstStyle/>
          <a:p>
            <a:r>
              <a:rPr lang="en-US" i="1" dirty="0" smtClean="0"/>
              <a:t>“As each need is satisfied, the next higher level in the hierarchy dominates conscious functioning.”</a:t>
            </a:r>
          </a:p>
        </p:txBody>
      </p:sp>
      <p:sp>
        <p:nvSpPr>
          <p:cNvPr id="12" name="Rectangle 11"/>
          <p:cNvSpPr/>
          <p:nvPr/>
        </p:nvSpPr>
        <p:spPr>
          <a:xfrm>
            <a:off x="3110285" y="2447330"/>
            <a:ext cx="1408030" cy="338554"/>
          </a:xfrm>
          <a:prstGeom prst="rect">
            <a:avLst/>
          </a:prstGeom>
        </p:spPr>
        <p:txBody>
          <a:bodyPr wrap="none">
            <a:spAutoFit/>
          </a:bodyPr>
          <a:lstStyle/>
          <a:p>
            <a:r>
              <a:rPr lang="en-US" sz="1600" i="1" dirty="0">
                <a:latin typeface="Frutiger 55 Roman" charset="0"/>
              </a:rPr>
              <a:t>-- Maslow 43</a:t>
            </a:r>
            <a:endParaRPr lang="en-US" sz="2400" i="1"/>
          </a:p>
        </p:txBody>
      </p:sp>
    </p:spTree>
    <p:extLst>
      <p:ext uri="{BB962C8B-B14F-4D97-AF65-F5344CB8AC3E}">
        <p14:creationId xmlns:p14="http://schemas.microsoft.com/office/powerpoint/2010/main" val="12791092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73050" y="323850"/>
            <a:ext cx="7854950" cy="914400"/>
          </a:xfrm>
        </p:spPr>
        <p:txBody>
          <a:bodyPr>
            <a:noAutofit/>
          </a:bodyPr>
          <a:lstStyle/>
          <a:p>
            <a:pPr algn="l"/>
            <a:r>
              <a:rPr lang="en-US" sz="2400" dirty="0" smtClean="0">
                <a:latin typeface="Frutiger 55 Roman" charset="0"/>
                <a:ea typeface="ＭＳ Ｐゴシック" charset="0"/>
                <a:cs typeface="ＭＳ Ｐゴシック" charset="0"/>
              </a:rPr>
              <a:t>A “Needs Hierarchy” of Science Data Management</a:t>
            </a:r>
            <a:endParaRPr lang="en-US" sz="2400" dirty="0">
              <a:latin typeface="Frutiger 55 Roman" charset="0"/>
              <a:ea typeface="ＭＳ Ｐゴシック" charset="0"/>
              <a:cs typeface="ＭＳ Ｐゴシック" charset="0"/>
            </a:endParaRPr>
          </a:p>
        </p:txBody>
      </p:sp>
      <p:pic>
        <p:nvPicPr>
          <p:cNvPr id="4" name="Picture 3" descr="450px-Maslow's_Hierarchy_of_Need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219200"/>
            <a:ext cx="7239000" cy="5437292"/>
          </a:xfrm>
          <a:prstGeom prst="rect">
            <a:avLst/>
          </a:prstGeom>
        </p:spPr>
      </p:pic>
      <p:sp>
        <p:nvSpPr>
          <p:cNvPr id="5" name="TextBox 4"/>
          <p:cNvSpPr txBox="1"/>
          <p:nvPr/>
        </p:nvSpPr>
        <p:spPr>
          <a:xfrm>
            <a:off x="1630944" y="5803666"/>
            <a:ext cx="1534531" cy="461665"/>
          </a:xfrm>
          <a:prstGeom prst="rect">
            <a:avLst/>
          </a:prstGeom>
          <a:solidFill>
            <a:schemeClr val="bg1"/>
          </a:solidFill>
        </p:spPr>
        <p:txBody>
          <a:bodyPr wrap="square" rtlCol="0">
            <a:spAutoFit/>
          </a:bodyPr>
          <a:lstStyle/>
          <a:p>
            <a:r>
              <a:rPr lang="en-US" sz="2400" dirty="0" smtClean="0"/>
              <a:t>storage</a:t>
            </a:r>
            <a:endParaRPr lang="en-US" sz="2400" dirty="0"/>
          </a:p>
        </p:txBody>
      </p:sp>
      <p:sp>
        <p:nvSpPr>
          <p:cNvPr id="8" name="TextBox 7"/>
          <p:cNvSpPr txBox="1"/>
          <p:nvPr/>
        </p:nvSpPr>
        <p:spPr>
          <a:xfrm>
            <a:off x="1630945" y="5142028"/>
            <a:ext cx="1828799" cy="461665"/>
          </a:xfrm>
          <a:prstGeom prst="rect">
            <a:avLst/>
          </a:prstGeom>
          <a:solidFill>
            <a:schemeClr val="bg1"/>
          </a:solidFill>
        </p:spPr>
        <p:txBody>
          <a:bodyPr wrap="square" rtlCol="0">
            <a:spAutoFit/>
          </a:bodyPr>
          <a:lstStyle/>
          <a:p>
            <a:r>
              <a:rPr lang="en-US" sz="2400" dirty="0" smtClean="0"/>
              <a:t>sharing</a:t>
            </a:r>
            <a:endParaRPr lang="en-US" sz="2400" dirty="0"/>
          </a:p>
        </p:txBody>
      </p:sp>
      <p:sp>
        <p:nvSpPr>
          <p:cNvPr id="21" name="Slide Number Placeholder 20"/>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smtClean="0"/>
              <a:pPr/>
              <a:t>17</a:t>
            </a:fld>
            <a:endParaRPr lang="en-US"/>
          </a:p>
        </p:txBody>
      </p:sp>
      <p:sp>
        <p:nvSpPr>
          <p:cNvPr id="14" name="TextBox 13"/>
          <p:cNvSpPr txBox="1"/>
          <p:nvPr/>
        </p:nvSpPr>
        <p:spPr>
          <a:xfrm>
            <a:off x="1577472" y="3131762"/>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15" name="TextBox 14"/>
          <p:cNvSpPr txBox="1"/>
          <p:nvPr/>
        </p:nvSpPr>
        <p:spPr>
          <a:xfrm>
            <a:off x="1712493" y="3895550"/>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17" name="TextBox 16"/>
          <p:cNvSpPr txBox="1"/>
          <p:nvPr/>
        </p:nvSpPr>
        <p:spPr>
          <a:xfrm>
            <a:off x="1676400" y="4536351"/>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9" name="TextBox 8"/>
          <p:cNvSpPr txBox="1"/>
          <p:nvPr/>
        </p:nvSpPr>
        <p:spPr>
          <a:xfrm>
            <a:off x="1673725" y="3895942"/>
            <a:ext cx="2057401" cy="461665"/>
          </a:xfrm>
          <a:prstGeom prst="rect">
            <a:avLst/>
          </a:prstGeom>
          <a:solidFill>
            <a:schemeClr val="bg1"/>
          </a:solidFill>
        </p:spPr>
        <p:txBody>
          <a:bodyPr wrap="square" rtlCol="0">
            <a:spAutoFit/>
          </a:bodyPr>
          <a:lstStyle/>
          <a:p>
            <a:r>
              <a:rPr lang="en-US" sz="2400" dirty="0" smtClean="0">
                <a:solidFill>
                  <a:srgbClr val="0000FF"/>
                </a:solidFill>
              </a:rPr>
              <a:t>query</a:t>
            </a:r>
            <a:endParaRPr lang="en-US" sz="2400" dirty="0">
              <a:solidFill>
                <a:srgbClr val="0000FF"/>
              </a:solidFill>
            </a:endParaRPr>
          </a:p>
        </p:txBody>
      </p:sp>
      <p:sp>
        <p:nvSpPr>
          <p:cNvPr id="10" name="TextBox 9"/>
          <p:cNvSpPr txBox="1"/>
          <p:nvPr/>
        </p:nvSpPr>
        <p:spPr>
          <a:xfrm>
            <a:off x="1577472" y="4531439"/>
            <a:ext cx="2462465" cy="461665"/>
          </a:xfrm>
          <a:prstGeom prst="rect">
            <a:avLst/>
          </a:prstGeom>
          <a:solidFill>
            <a:schemeClr val="bg1"/>
          </a:solidFill>
        </p:spPr>
        <p:txBody>
          <a:bodyPr wrap="square" rtlCol="0">
            <a:spAutoFit/>
          </a:bodyPr>
          <a:lstStyle/>
          <a:p>
            <a:r>
              <a:rPr lang="en-US" sz="2400" dirty="0" smtClean="0">
                <a:solidFill>
                  <a:srgbClr val="0000FF"/>
                </a:solidFill>
              </a:rPr>
              <a:t>integration</a:t>
            </a:r>
            <a:endParaRPr lang="en-US" sz="2400" dirty="0">
              <a:solidFill>
                <a:srgbClr val="0000FF"/>
              </a:solidFill>
            </a:endParaRPr>
          </a:p>
        </p:txBody>
      </p:sp>
      <p:sp>
        <p:nvSpPr>
          <p:cNvPr id="12" name="TextBox 11"/>
          <p:cNvSpPr txBox="1"/>
          <p:nvPr/>
        </p:nvSpPr>
        <p:spPr>
          <a:xfrm>
            <a:off x="1699125" y="3145955"/>
            <a:ext cx="2286001" cy="461665"/>
          </a:xfrm>
          <a:prstGeom prst="rect">
            <a:avLst/>
          </a:prstGeom>
          <a:solidFill>
            <a:schemeClr val="bg1"/>
          </a:solidFill>
        </p:spPr>
        <p:txBody>
          <a:bodyPr wrap="square" rtlCol="0">
            <a:spAutoFit/>
          </a:bodyPr>
          <a:lstStyle/>
          <a:p>
            <a:r>
              <a:rPr lang="en-US" sz="2400" dirty="0" smtClean="0">
                <a:solidFill>
                  <a:srgbClr val="0000FF"/>
                </a:solidFill>
              </a:rPr>
              <a:t>analytics</a:t>
            </a:r>
            <a:endParaRPr lang="en-US" sz="2400" dirty="0">
              <a:solidFill>
                <a:srgbClr val="0000FF"/>
              </a:solidFill>
            </a:endParaRPr>
          </a:p>
        </p:txBody>
      </p:sp>
      <p:sp>
        <p:nvSpPr>
          <p:cNvPr id="18" name="Rectangle 17"/>
          <p:cNvSpPr/>
          <p:nvPr/>
        </p:nvSpPr>
        <p:spPr>
          <a:xfrm>
            <a:off x="696295" y="1524000"/>
            <a:ext cx="3723305" cy="923330"/>
          </a:xfrm>
          <a:prstGeom prst="rect">
            <a:avLst/>
          </a:prstGeom>
        </p:spPr>
        <p:txBody>
          <a:bodyPr wrap="square">
            <a:spAutoFit/>
          </a:bodyPr>
          <a:lstStyle/>
          <a:p>
            <a:r>
              <a:rPr lang="en-US" i="1" dirty="0" smtClean="0"/>
              <a:t>“As each need is satisfied, the next higher level in the hierarchy dominates conscious functioning.”</a:t>
            </a:r>
          </a:p>
        </p:txBody>
      </p:sp>
      <p:sp>
        <p:nvSpPr>
          <p:cNvPr id="19" name="Rectangle 18"/>
          <p:cNvSpPr/>
          <p:nvPr/>
        </p:nvSpPr>
        <p:spPr>
          <a:xfrm>
            <a:off x="3110285" y="2447330"/>
            <a:ext cx="1408030" cy="338554"/>
          </a:xfrm>
          <a:prstGeom prst="rect">
            <a:avLst/>
          </a:prstGeom>
        </p:spPr>
        <p:txBody>
          <a:bodyPr wrap="none">
            <a:spAutoFit/>
          </a:bodyPr>
          <a:lstStyle/>
          <a:p>
            <a:r>
              <a:rPr lang="en-US" sz="1600" i="1" dirty="0">
                <a:latin typeface="Frutiger 55 Roman" charset="0"/>
              </a:rPr>
              <a:t>-- Maslow 43</a:t>
            </a:r>
            <a:endParaRPr lang="en-US" sz="2400" i="1"/>
          </a:p>
        </p:txBody>
      </p:sp>
    </p:spTree>
    <p:extLst>
      <p:ext uri="{BB962C8B-B14F-4D97-AF65-F5344CB8AC3E}">
        <p14:creationId xmlns:p14="http://schemas.microsoft.com/office/powerpoint/2010/main" val="194568934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15925" y="323850"/>
            <a:ext cx="7854950" cy="914400"/>
          </a:xfrm>
        </p:spPr>
        <p:txBody>
          <a:bodyPr>
            <a:noAutofit/>
          </a:bodyPr>
          <a:lstStyle/>
          <a:p>
            <a:pPr algn="l"/>
            <a:r>
              <a:rPr lang="en-US" sz="2400" dirty="0" smtClean="0">
                <a:latin typeface="Frutiger 55 Roman" charset="0"/>
                <a:ea typeface="ＭＳ Ｐゴシック" charset="0"/>
                <a:cs typeface="ＭＳ Ｐゴシック" charset="0"/>
              </a:rPr>
              <a:t>A “Needs Hierarchy” of Science Data Management</a:t>
            </a:r>
            <a:endParaRPr lang="en-US" sz="2400" dirty="0">
              <a:latin typeface="Frutiger 55 Roman" charset="0"/>
              <a:ea typeface="ＭＳ Ｐゴシック" charset="0"/>
              <a:cs typeface="ＭＳ Ｐゴシック" charset="0"/>
            </a:endParaRPr>
          </a:p>
        </p:txBody>
      </p:sp>
      <p:pic>
        <p:nvPicPr>
          <p:cNvPr id="4" name="Picture 3" descr="450px-Maslow's_Hierarchy_of_Need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219200"/>
            <a:ext cx="7239000" cy="5437292"/>
          </a:xfrm>
          <a:prstGeom prst="rect">
            <a:avLst/>
          </a:prstGeom>
        </p:spPr>
      </p:pic>
      <p:sp>
        <p:nvSpPr>
          <p:cNvPr id="5" name="TextBox 4"/>
          <p:cNvSpPr txBox="1"/>
          <p:nvPr/>
        </p:nvSpPr>
        <p:spPr>
          <a:xfrm>
            <a:off x="1630944" y="5803666"/>
            <a:ext cx="1534531" cy="461665"/>
          </a:xfrm>
          <a:prstGeom prst="rect">
            <a:avLst/>
          </a:prstGeom>
          <a:solidFill>
            <a:schemeClr val="bg1"/>
          </a:solidFill>
        </p:spPr>
        <p:txBody>
          <a:bodyPr wrap="square" rtlCol="0">
            <a:spAutoFit/>
          </a:bodyPr>
          <a:lstStyle/>
          <a:p>
            <a:r>
              <a:rPr lang="en-US" sz="2400" dirty="0" smtClean="0"/>
              <a:t>storage</a:t>
            </a:r>
            <a:endParaRPr lang="en-US" sz="2400" dirty="0"/>
          </a:p>
        </p:txBody>
      </p:sp>
      <p:sp>
        <p:nvSpPr>
          <p:cNvPr id="8" name="TextBox 7"/>
          <p:cNvSpPr txBox="1"/>
          <p:nvPr/>
        </p:nvSpPr>
        <p:spPr>
          <a:xfrm>
            <a:off x="1630945" y="5142028"/>
            <a:ext cx="1828799" cy="461665"/>
          </a:xfrm>
          <a:prstGeom prst="rect">
            <a:avLst/>
          </a:prstGeom>
          <a:solidFill>
            <a:schemeClr val="bg1"/>
          </a:solidFill>
        </p:spPr>
        <p:txBody>
          <a:bodyPr wrap="square" rtlCol="0">
            <a:spAutoFit/>
          </a:bodyPr>
          <a:lstStyle/>
          <a:p>
            <a:r>
              <a:rPr lang="en-US" sz="2400" dirty="0" smtClean="0"/>
              <a:t>sharing</a:t>
            </a:r>
            <a:endParaRPr lang="en-US" sz="2400" dirty="0"/>
          </a:p>
        </p:txBody>
      </p:sp>
      <p:sp>
        <p:nvSpPr>
          <p:cNvPr id="21" name="Slide Number Placeholder 20"/>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smtClean="0"/>
              <a:pPr/>
              <a:t>18</a:t>
            </a:fld>
            <a:endParaRPr lang="en-US"/>
          </a:p>
        </p:txBody>
      </p:sp>
      <p:sp>
        <p:nvSpPr>
          <p:cNvPr id="14" name="TextBox 13"/>
          <p:cNvSpPr txBox="1"/>
          <p:nvPr/>
        </p:nvSpPr>
        <p:spPr>
          <a:xfrm>
            <a:off x="1577472" y="3131762"/>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15" name="TextBox 14"/>
          <p:cNvSpPr txBox="1"/>
          <p:nvPr/>
        </p:nvSpPr>
        <p:spPr>
          <a:xfrm>
            <a:off x="1712493" y="3895550"/>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17" name="TextBox 16"/>
          <p:cNvSpPr txBox="1"/>
          <p:nvPr/>
        </p:nvSpPr>
        <p:spPr>
          <a:xfrm>
            <a:off x="1676400" y="4536351"/>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10" name="TextBox 9"/>
          <p:cNvSpPr txBox="1"/>
          <p:nvPr/>
        </p:nvSpPr>
        <p:spPr>
          <a:xfrm>
            <a:off x="1603375" y="4531439"/>
            <a:ext cx="2436562" cy="461665"/>
          </a:xfrm>
          <a:prstGeom prst="rect">
            <a:avLst/>
          </a:prstGeom>
          <a:noFill/>
        </p:spPr>
        <p:txBody>
          <a:bodyPr wrap="square" rtlCol="0">
            <a:spAutoFit/>
          </a:bodyPr>
          <a:lstStyle/>
          <a:p>
            <a:r>
              <a:rPr lang="en-US" sz="2400" dirty="0" smtClean="0">
                <a:solidFill>
                  <a:srgbClr val="FF0000"/>
                </a:solidFill>
              </a:rPr>
              <a:t>integration</a:t>
            </a:r>
            <a:endParaRPr lang="en-US" sz="2400" dirty="0">
              <a:solidFill>
                <a:srgbClr val="FF0000"/>
              </a:solidFill>
            </a:endParaRPr>
          </a:p>
        </p:txBody>
      </p:sp>
      <p:grpSp>
        <p:nvGrpSpPr>
          <p:cNvPr id="2" name="Group 1"/>
          <p:cNvGrpSpPr/>
          <p:nvPr/>
        </p:nvGrpSpPr>
        <p:grpSpPr>
          <a:xfrm>
            <a:off x="1673725" y="3145955"/>
            <a:ext cx="2311401" cy="1211652"/>
            <a:chOff x="1673725" y="3145955"/>
            <a:chExt cx="2311401" cy="1211652"/>
          </a:xfrm>
        </p:grpSpPr>
        <p:sp>
          <p:nvSpPr>
            <p:cNvPr id="9" name="TextBox 8"/>
            <p:cNvSpPr txBox="1"/>
            <p:nvPr/>
          </p:nvSpPr>
          <p:spPr>
            <a:xfrm>
              <a:off x="1673725" y="3895942"/>
              <a:ext cx="2057401" cy="461665"/>
            </a:xfrm>
            <a:prstGeom prst="rect">
              <a:avLst/>
            </a:prstGeom>
            <a:noFill/>
          </p:spPr>
          <p:txBody>
            <a:bodyPr wrap="square" rtlCol="0">
              <a:spAutoFit/>
            </a:bodyPr>
            <a:lstStyle/>
            <a:p>
              <a:r>
                <a:rPr lang="en-US" sz="2400" dirty="0" smtClean="0">
                  <a:solidFill>
                    <a:srgbClr val="0000FF"/>
                  </a:solidFill>
                </a:rPr>
                <a:t>query</a:t>
              </a:r>
              <a:endParaRPr lang="en-US" sz="2400" dirty="0">
                <a:solidFill>
                  <a:srgbClr val="0000FF"/>
                </a:solidFill>
              </a:endParaRPr>
            </a:p>
          </p:txBody>
        </p:sp>
        <p:sp>
          <p:nvSpPr>
            <p:cNvPr id="12" name="TextBox 11"/>
            <p:cNvSpPr txBox="1"/>
            <p:nvPr/>
          </p:nvSpPr>
          <p:spPr>
            <a:xfrm>
              <a:off x="1699125" y="3145955"/>
              <a:ext cx="2286001" cy="461665"/>
            </a:xfrm>
            <a:prstGeom prst="rect">
              <a:avLst/>
            </a:prstGeom>
            <a:noFill/>
          </p:spPr>
          <p:txBody>
            <a:bodyPr wrap="square" rtlCol="0">
              <a:spAutoFit/>
            </a:bodyPr>
            <a:lstStyle/>
            <a:p>
              <a:r>
                <a:rPr lang="en-US" sz="2400" dirty="0" smtClean="0">
                  <a:solidFill>
                    <a:srgbClr val="0000FF"/>
                  </a:solidFill>
                </a:rPr>
                <a:t>analytics</a:t>
              </a:r>
              <a:endParaRPr lang="en-US" sz="2400" dirty="0">
                <a:solidFill>
                  <a:srgbClr val="0000FF"/>
                </a:solidFill>
              </a:endParaRPr>
            </a:p>
          </p:txBody>
        </p:sp>
      </p:grpSp>
      <p:sp>
        <p:nvSpPr>
          <p:cNvPr id="18" name="Rectangle 17"/>
          <p:cNvSpPr/>
          <p:nvPr/>
        </p:nvSpPr>
        <p:spPr>
          <a:xfrm>
            <a:off x="696295" y="1524000"/>
            <a:ext cx="3723305" cy="923330"/>
          </a:xfrm>
          <a:prstGeom prst="rect">
            <a:avLst/>
          </a:prstGeom>
        </p:spPr>
        <p:txBody>
          <a:bodyPr wrap="square">
            <a:spAutoFit/>
          </a:bodyPr>
          <a:lstStyle/>
          <a:p>
            <a:r>
              <a:rPr lang="en-US" i="1" dirty="0" smtClean="0"/>
              <a:t>“As each need is satisfied, the next higher level in the hierarchy dominates conscious functioning.”</a:t>
            </a:r>
          </a:p>
        </p:txBody>
      </p:sp>
      <p:sp>
        <p:nvSpPr>
          <p:cNvPr id="19" name="Rectangle 18"/>
          <p:cNvSpPr/>
          <p:nvPr/>
        </p:nvSpPr>
        <p:spPr>
          <a:xfrm>
            <a:off x="3110285" y="2447330"/>
            <a:ext cx="1408030" cy="338554"/>
          </a:xfrm>
          <a:prstGeom prst="rect">
            <a:avLst/>
          </a:prstGeom>
        </p:spPr>
        <p:txBody>
          <a:bodyPr wrap="none">
            <a:spAutoFit/>
          </a:bodyPr>
          <a:lstStyle/>
          <a:p>
            <a:r>
              <a:rPr lang="en-US" sz="1600" i="1" dirty="0">
                <a:latin typeface="Frutiger 55 Roman" charset="0"/>
              </a:rPr>
              <a:t>-- Maslow 43</a:t>
            </a:r>
            <a:endParaRPr lang="en-US" sz="2400" i="1"/>
          </a:p>
        </p:txBody>
      </p:sp>
    </p:spTree>
    <p:extLst>
      <p:ext uri="{BB962C8B-B14F-4D97-AF65-F5344CB8AC3E}">
        <p14:creationId xmlns:p14="http://schemas.microsoft.com/office/powerpoint/2010/main" val="507797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61111E-6 -2.96296E-6 C -0.0467 -0.01365 -0.09375 -0.03611 -0.11111 -0.06435 C -0.12848 -0.09259 -0.12153 -0.14745 -0.10469 -0.1699 C -0.08785 -0.19236 -0.02952 -0.19305 -0.00973 -0.19907 " pathEditMode="relative" rAng="0" ptsTypes="aaaa">
                                      <p:cBhvr>
                                        <p:cTn id="6" dur="2000" fill="hold"/>
                                        <p:tgtEl>
                                          <p:spTgt spid="10"/>
                                        </p:tgtEl>
                                        <p:attrNameLst>
                                          <p:attrName>ppt_x</p:attrName>
                                          <p:attrName>ppt_y</p:attrName>
                                        </p:attrNameLst>
                                      </p:cBhvr>
                                      <p:rCtr x="-6424" y="-995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3.61111E-6 -7.40741E-7 C -0.01528 0.00926 -0.09184 0.0419 -0.09219 0.05625 C -0.09254 0.0706 -0.02153 0.07986 -0.00278 0.08611 " pathEditMode="relative" rAng="0" ptsTypes="aaa">
                                      <p:cBhvr>
                                        <p:cTn id="10" dur="2000" fill="hold"/>
                                        <p:tgtEl>
                                          <p:spTgt spid="2"/>
                                        </p:tgtEl>
                                        <p:attrNameLst>
                                          <p:attrName>ppt_x</p:attrName>
                                          <p:attrName>ppt_y</p:attrName>
                                        </p:attrNameLst>
                                      </p:cBhvr>
                                      <p:rCtr x="-4635" y="4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Matrix Addition, vector representation</a:t>
            </a:r>
          </a:p>
        </p:txBody>
      </p:sp>
      <p:sp>
        <p:nvSpPr>
          <p:cNvPr id="4" name="Date Placeholder 3"/>
          <p:cNvSpPr>
            <a:spLocks noGrp="1"/>
          </p:cNvSpPr>
          <p:nvPr>
            <p:ph type="dt" sz="half" idx="10"/>
          </p:nvPr>
        </p:nvSpPr>
        <p:spPr/>
        <p:txBody>
          <a:bodyPr/>
          <a:lstStyle/>
          <a:p>
            <a:fld id="{C460E162-5E18-CC42-AEFF-80654EBA5EC9}"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p>
            <a:fld id="{ABE0DD67-BB51-4341-BE04-6FACCCE28F1F}" type="slidenum">
              <a:rPr lang="en-US"/>
              <a:pPr/>
              <a:t>19</a:t>
            </a:fld>
            <a:endParaRPr lang="en-US"/>
          </a:p>
        </p:txBody>
      </p:sp>
      <p:sp>
        <p:nvSpPr>
          <p:cNvPr id="9" name="Rectangle 8"/>
          <p:cNvSpPr/>
          <p:nvPr/>
        </p:nvSpPr>
        <p:spPr>
          <a:xfrm>
            <a:off x="1371600" y="3429000"/>
            <a:ext cx="5257800" cy="923330"/>
          </a:xfrm>
          <a:prstGeom prst="rect">
            <a:avLst/>
          </a:prstGeom>
        </p:spPr>
        <p:txBody>
          <a:bodyPr wrap="square">
            <a:spAutoFit/>
          </a:bodyPr>
          <a:lstStyle/>
          <a:p>
            <a:r>
              <a:rPr lang="en-US"/>
              <a:t>SELECT A.row_number, A.vector + B.vector</a:t>
            </a:r>
          </a:p>
          <a:p>
            <a:r>
              <a:rPr lang="en-US"/>
              <a:t>FROM A, B</a:t>
            </a:r>
          </a:p>
          <a:p>
            <a:r>
              <a:rPr lang="en-US"/>
              <a:t>WHERE A.row_number = B.row_number;</a:t>
            </a:r>
          </a:p>
        </p:txBody>
      </p:sp>
      <p:sp>
        <p:nvSpPr>
          <p:cNvPr id="11" name="TextBox 10"/>
          <p:cNvSpPr txBox="1"/>
          <p:nvPr/>
        </p:nvSpPr>
        <p:spPr>
          <a:xfrm>
            <a:off x="652379" y="2057400"/>
            <a:ext cx="3919621" cy="830997"/>
          </a:xfrm>
          <a:prstGeom prst="rect">
            <a:avLst/>
          </a:prstGeom>
          <a:solidFill>
            <a:schemeClr val="accent5">
              <a:lumMod val="40000"/>
              <a:lumOff val="60000"/>
            </a:schemeClr>
          </a:solidFill>
        </p:spPr>
        <p:txBody>
          <a:bodyPr wrap="square" rtlCol="0">
            <a:spAutoFit/>
          </a:bodyPr>
          <a:lstStyle/>
          <a:p>
            <a:r>
              <a:rPr lang="en-US" sz="2400" i="1">
                <a:solidFill>
                  <a:srgbClr val="000090"/>
                </a:solidFill>
              </a:rPr>
              <a:t>A(row_number, row float[])</a:t>
            </a:r>
          </a:p>
          <a:p>
            <a:r>
              <a:rPr lang="en-US" sz="2400" i="1">
                <a:solidFill>
                  <a:srgbClr val="000090"/>
                </a:solidFill>
              </a:rPr>
              <a:t>B(row_number, row float[])</a:t>
            </a:r>
          </a:p>
        </p:txBody>
      </p:sp>
    </p:spTree>
    <p:extLst>
      <p:ext uri="{BB962C8B-B14F-4D97-AF65-F5344CB8AC3E}">
        <p14:creationId xmlns:p14="http://schemas.microsoft.com/office/powerpoint/2010/main" val="380590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Date Placeholder 3"/>
          <p:cNvSpPr>
            <a:spLocks noGrp="1"/>
          </p:cNvSpPr>
          <p:nvPr>
            <p:ph type="dt" sz="half" idx="10"/>
          </p:nvPr>
        </p:nvSpPr>
        <p:spPr/>
        <p:txBody>
          <a:bodyPr/>
          <a:lstStyle/>
          <a:p>
            <a:fld id="{3EDF34DE-7E34-A043-81BA-510956E5C600}" type="datetime1">
              <a:rPr lang="en-US"/>
              <a:pPr/>
              <a:t>6/21/15</a:t>
            </a:fld>
            <a:endParaRPr lang="en-US"/>
          </a:p>
        </p:txBody>
      </p:sp>
      <p:sp>
        <p:nvSpPr>
          <p:cNvPr id="54" name="Footer Placeholder 4"/>
          <p:cNvSpPr>
            <a:spLocks noGrp="1"/>
          </p:cNvSpPr>
          <p:nvPr>
            <p:ph type="ftr" sz="quarter" idx="11"/>
          </p:nvPr>
        </p:nvSpPr>
        <p:spPr/>
        <p:txBody>
          <a:bodyPr/>
          <a:lstStyle/>
          <a:p>
            <a:r>
              <a:rPr lang="en-US"/>
              <a:t>Bill Howe, eScience Institute</a:t>
            </a:r>
          </a:p>
        </p:txBody>
      </p:sp>
      <p:sp>
        <p:nvSpPr>
          <p:cNvPr id="55" name="Slide Number Placeholder 5"/>
          <p:cNvSpPr>
            <a:spLocks noGrp="1"/>
          </p:cNvSpPr>
          <p:nvPr>
            <p:ph type="sldNum" sz="quarter" idx="12"/>
          </p:nvPr>
        </p:nvSpPr>
        <p:spPr/>
        <p:txBody>
          <a:bodyPr/>
          <a:lstStyle/>
          <a:p>
            <a:fld id="{AC8E5D5F-24CD-E044-8068-760674C509B2}" type="slidenum">
              <a:rPr lang="en-US"/>
              <a:pPr/>
              <a:t>2</a:t>
            </a:fld>
            <a:endParaRPr lang="en-US"/>
          </a:p>
        </p:txBody>
      </p:sp>
      <p:sp>
        <p:nvSpPr>
          <p:cNvPr id="372738" name="Rectangle 2"/>
          <p:cNvSpPr>
            <a:spLocks noGrp="1" noChangeArrowheads="1"/>
          </p:cNvSpPr>
          <p:nvPr>
            <p:ph type="title"/>
          </p:nvPr>
        </p:nvSpPr>
        <p:spPr>
          <a:xfrm>
            <a:off x="667338" y="345407"/>
            <a:ext cx="7854696" cy="914400"/>
          </a:xfrm>
        </p:spPr>
        <p:txBody>
          <a:bodyPr/>
          <a:lstStyle/>
          <a:p>
            <a:r>
              <a:rPr lang="en-US"/>
              <a:t>Key Idea: “Physical Data Independence”</a:t>
            </a:r>
          </a:p>
        </p:txBody>
      </p:sp>
      <p:sp>
        <p:nvSpPr>
          <p:cNvPr id="372739" name="AutoShape 3"/>
          <p:cNvSpPr>
            <a:spLocks noChangeArrowheads="1"/>
          </p:cNvSpPr>
          <p:nvPr/>
        </p:nvSpPr>
        <p:spPr bwMode="auto">
          <a:xfrm>
            <a:off x="927100" y="5175250"/>
            <a:ext cx="1184275" cy="914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72740" name="Group 4"/>
          <p:cNvGrpSpPr>
            <a:grpSpLocks/>
          </p:cNvGrpSpPr>
          <p:nvPr/>
        </p:nvGrpSpPr>
        <p:grpSpPr bwMode="auto">
          <a:xfrm>
            <a:off x="1125538" y="5529262"/>
            <a:ext cx="833437" cy="407988"/>
            <a:chOff x="483" y="991"/>
            <a:chExt cx="726" cy="434"/>
          </a:xfrm>
        </p:grpSpPr>
        <p:sp>
          <p:nvSpPr>
            <p:cNvPr id="372741" name="Oval 5"/>
            <p:cNvSpPr>
              <a:spLocks noChangeArrowheads="1"/>
            </p:cNvSpPr>
            <p:nvPr/>
          </p:nvSpPr>
          <p:spPr bwMode="auto">
            <a:xfrm>
              <a:off x="483" y="1026"/>
              <a:ext cx="221" cy="17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2" name="Oval 6"/>
            <p:cNvSpPr>
              <a:spLocks noChangeArrowheads="1"/>
            </p:cNvSpPr>
            <p:nvPr/>
          </p:nvSpPr>
          <p:spPr bwMode="auto">
            <a:xfrm>
              <a:off x="766" y="1275"/>
              <a:ext cx="195" cy="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3" name="Oval 7"/>
            <p:cNvSpPr>
              <a:spLocks noChangeArrowheads="1"/>
            </p:cNvSpPr>
            <p:nvPr/>
          </p:nvSpPr>
          <p:spPr bwMode="auto">
            <a:xfrm>
              <a:off x="970" y="991"/>
              <a:ext cx="239" cy="1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372744" name="AutoShape 8"/>
            <p:cNvCxnSpPr>
              <a:cxnSpLocks noChangeShapeType="1"/>
              <a:stCxn id="372742" idx="7"/>
              <a:endCxn id="372743" idx="3"/>
            </p:cNvCxnSpPr>
            <p:nvPr/>
          </p:nvCxnSpPr>
          <p:spPr bwMode="auto">
            <a:xfrm flipV="1">
              <a:off x="932" y="1157"/>
              <a:ext cx="73" cy="1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2745" name="AutoShape 9"/>
            <p:cNvCxnSpPr>
              <a:cxnSpLocks noChangeShapeType="1"/>
              <a:stCxn id="372742" idx="1"/>
              <a:endCxn id="372741" idx="5"/>
            </p:cNvCxnSpPr>
            <p:nvPr/>
          </p:nvCxnSpPr>
          <p:spPr bwMode="auto">
            <a:xfrm flipH="1" flipV="1">
              <a:off x="672" y="1177"/>
              <a:ext cx="123" cy="1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2746" name="AutoShape 10"/>
            <p:cNvCxnSpPr>
              <a:cxnSpLocks noChangeShapeType="1"/>
              <a:stCxn id="372741" idx="6"/>
              <a:endCxn id="372743" idx="2"/>
            </p:cNvCxnSpPr>
            <p:nvPr/>
          </p:nvCxnSpPr>
          <p:spPr bwMode="auto">
            <a:xfrm flipV="1">
              <a:off x="704" y="1089"/>
              <a:ext cx="266" cy="2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372747" name="Rectangle 11"/>
          <p:cNvSpPr>
            <a:spLocks noChangeArrowheads="1"/>
          </p:cNvSpPr>
          <p:nvPr/>
        </p:nvSpPr>
        <p:spPr bwMode="auto">
          <a:xfrm>
            <a:off x="312200" y="1984375"/>
            <a:ext cx="892175" cy="6492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8" name="Rectangle 12"/>
          <p:cNvSpPr>
            <a:spLocks noChangeArrowheads="1"/>
          </p:cNvSpPr>
          <p:nvPr/>
        </p:nvSpPr>
        <p:spPr bwMode="auto">
          <a:xfrm>
            <a:off x="312200" y="1971675"/>
            <a:ext cx="900113" cy="2047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9" name="Line 13"/>
          <p:cNvSpPr>
            <a:spLocks noChangeShapeType="1"/>
          </p:cNvSpPr>
          <p:nvPr/>
        </p:nvSpPr>
        <p:spPr bwMode="auto">
          <a:xfrm>
            <a:off x="320138" y="2176462"/>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0" name="Line 14"/>
          <p:cNvSpPr>
            <a:spLocks noChangeShapeType="1"/>
          </p:cNvSpPr>
          <p:nvPr/>
        </p:nvSpPr>
        <p:spPr bwMode="auto">
          <a:xfrm>
            <a:off x="318550" y="2338387"/>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1" name="Line 15"/>
          <p:cNvSpPr>
            <a:spLocks noChangeShapeType="1"/>
          </p:cNvSpPr>
          <p:nvPr/>
        </p:nvSpPr>
        <p:spPr bwMode="auto">
          <a:xfrm>
            <a:off x="318550" y="2479675"/>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372752" name="Group 16"/>
          <p:cNvGrpSpPr>
            <a:grpSpLocks/>
          </p:cNvGrpSpPr>
          <p:nvPr/>
        </p:nvGrpSpPr>
        <p:grpSpPr bwMode="auto">
          <a:xfrm>
            <a:off x="559850" y="1982787"/>
            <a:ext cx="219075" cy="639763"/>
            <a:chOff x="537" y="1956"/>
            <a:chExt cx="138" cy="501"/>
          </a:xfrm>
        </p:grpSpPr>
        <p:sp>
          <p:nvSpPr>
            <p:cNvPr id="372753" name="Line 17"/>
            <p:cNvSpPr>
              <a:spLocks noChangeShapeType="1"/>
            </p:cNvSpPr>
            <p:nvPr/>
          </p:nvSpPr>
          <p:spPr bwMode="auto">
            <a:xfrm>
              <a:off x="537" y="1957"/>
              <a:ext cx="0" cy="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4" name="Line 18"/>
            <p:cNvSpPr>
              <a:spLocks noChangeShapeType="1"/>
            </p:cNvSpPr>
            <p:nvPr/>
          </p:nvSpPr>
          <p:spPr bwMode="auto">
            <a:xfrm>
              <a:off x="675" y="1956"/>
              <a:ext cx="0" cy="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372755" name="Group 19"/>
          <p:cNvGrpSpPr>
            <a:grpSpLocks/>
          </p:cNvGrpSpPr>
          <p:nvPr/>
        </p:nvGrpSpPr>
        <p:grpSpPr bwMode="auto">
          <a:xfrm>
            <a:off x="1674275" y="1828800"/>
            <a:ext cx="1614488" cy="914400"/>
            <a:chOff x="541" y="1905"/>
            <a:chExt cx="903" cy="567"/>
          </a:xfrm>
        </p:grpSpPr>
        <p:sp>
          <p:nvSpPr>
            <p:cNvPr id="372756" name="Rectangle 20"/>
            <p:cNvSpPr>
              <a:spLocks noChangeArrowheads="1"/>
            </p:cNvSpPr>
            <p:nvPr/>
          </p:nvSpPr>
          <p:spPr bwMode="auto">
            <a:xfrm>
              <a:off x="541" y="1914"/>
              <a:ext cx="895" cy="55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57" name="Rectangle 21"/>
            <p:cNvSpPr>
              <a:spLocks noChangeArrowheads="1"/>
            </p:cNvSpPr>
            <p:nvPr/>
          </p:nvSpPr>
          <p:spPr bwMode="auto">
            <a:xfrm>
              <a:off x="541" y="1905"/>
              <a:ext cx="903" cy="14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58" name="Line 22"/>
            <p:cNvSpPr>
              <a:spLocks noChangeShapeType="1"/>
            </p:cNvSpPr>
            <p:nvPr/>
          </p:nvSpPr>
          <p:spPr bwMode="auto">
            <a:xfrm>
              <a:off x="549" y="2047"/>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9" name="Line 23"/>
            <p:cNvSpPr>
              <a:spLocks noChangeShapeType="1"/>
            </p:cNvSpPr>
            <p:nvPr/>
          </p:nvSpPr>
          <p:spPr bwMode="auto">
            <a:xfrm>
              <a:off x="548" y="2160"/>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0" name="Line 24"/>
            <p:cNvSpPr>
              <a:spLocks noChangeShapeType="1"/>
            </p:cNvSpPr>
            <p:nvPr/>
          </p:nvSpPr>
          <p:spPr bwMode="auto">
            <a:xfrm>
              <a:off x="547" y="2258"/>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1" name="Line 25"/>
            <p:cNvSpPr>
              <a:spLocks noChangeShapeType="1"/>
            </p:cNvSpPr>
            <p:nvPr/>
          </p:nvSpPr>
          <p:spPr bwMode="auto">
            <a:xfrm>
              <a:off x="546" y="2371"/>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2" name="Line 26"/>
            <p:cNvSpPr>
              <a:spLocks noChangeShapeType="1"/>
            </p:cNvSpPr>
            <p:nvPr/>
          </p:nvSpPr>
          <p:spPr bwMode="auto">
            <a:xfrm>
              <a:off x="789" y="1914"/>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3" name="Line 27"/>
            <p:cNvSpPr>
              <a:spLocks noChangeShapeType="1"/>
            </p:cNvSpPr>
            <p:nvPr/>
          </p:nvSpPr>
          <p:spPr bwMode="auto">
            <a:xfrm>
              <a:off x="1009" y="1913"/>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4" name="Line 28"/>
            <p:cNvSpPr>
              <a:spLocks noChangeShapeType="1"/>
            </p:cNvSpPr>
            <p:nvPr/>
          </p:nvSpPr>
          <p:spPr bwMode="auto">
            <a:xfrm>
              <a:off x="1158" y="1911"/>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cxnSp>
        <p:nvCxnSpPr>
          <p:cNvPr id="372765" name="AutoShape 29"/>
          <p:cNvCxnSpPr>
            <a:cxnSpLocks noChangeShapeType="1"/>
            <a:stCxn id="372748" idx="3"/>
            <a:endCxn id="372757" idx="1"/>
          </p:cNvCxnSpPr>
          <p:nvPr/>
        </p:nvCxnSpPr>
        <p:spPr bwMode="auto">
          <a:xfrm flipV="1">
            <a:off x="1212313" y="1943100"/>
            <a:ext cx="461962" cy="131762"/>
          </a:xfrm>
          <a:prstGeom prst="bentConnector3">
            <a:avLst>
              <a:gd name="adj1" fmla="val 4982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2766" name="Text Box 30"/>
          <p:cNvSpPr txBox="1">
            <a:spLocks noChangeArrowheads="1"/>
          </p:cNvSpPr>
          <p:nvPr/>
        </p:nvSpPr>
        <p:spPr bwMode="auto">
          <a:xfrm>
            <a:off x="375709" y="3429000"/>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sz="1800" i="1">
                <a:latin typeface="Arial" charset="0"/>
              </a:rPr>
              <a:t>physical data independence</a:t>
            </a:r>
          </a:p>
        </p:txBody>
      </p:sp>
      <p:sp>
        <p:nvSpPr>
          <p:cNvPr id="372780" name="Text Box 44"/>
          <p:cNvSpPr txBox="1">
            <a:spLocks noChangeArrowheads="1"/>
          </p:cNvSpPr>
          <p:nvPr/>
        </p:nvSpPr>
        <p:spPr bwMode="auto">
          <a:xfrm>
            <a:off x="3136900" y="5480050"/>
            <a:ext cx="1066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600">
                <a:latin typeface="Tahoma" charset="0"/>
              </a:rPr>
              <a:t>files and pointers</a:t>
            </a:r>
          </a:p>
        </p:txBody>
      </p:sp>
      <p:sp>
        <p:nvSpPr>
          <p:cNvPr id="372781" name="Text Box 45"/>
          <p:cNvSpPr txBox="1">
            <a:spLocks noChangeArrowheads="1"/>
          </p:cNvSpPr>
          <p:nvPr/>
        </p:nvSpPr>
        <p:spPr bwMode="auto">
          <a:xfrm>
            <a:off x="3198275" y="21336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600">
                <a:latin typeface="Tahoma" charset="0"/>
              </a:rPr>
              <a:t>relations</a:t>
            </a:r>
          </a:p>
        </p:txBody>
      </p:sp>
      <p:sp>
        <p:nvSpPr>
          <p:cNvPr id="372783" name="Line 47"/>
          <p:cNvSpPr>
            <a:spLocks noChangeShapeType="1"/>
          </p:cNvSpPr>
          <p:nvPr/>
        </p:nvSpPr>
        <p:spPr bwMode="auto">
          <a:xfrm>
            <a:off x="4203700" y="1141413"/>
            <a:ext cx="0" cy="518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85" name="Rectangle 49"/>
          <p:cNvSpPr>
            <a:spLocks noChangeArrowheads="1"/>
          </p:cNvSpPr>
          <p:nvPr/>
        </p:nvSpPr>
        <p:spPr bwMode="auto">
          <a:xfrm>
            <a:off x="4360863" y="1621795"/>
            <a:ext cx="419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a:solidFill>
                  <a:srgbClr val="0011CF"/>
                </a:solidFill>
                <a:latin typeface="Courier New" charset="0"/>
              </a:rPr>
              <a:t>SELECT </a:t>
            </a:r>
            <a:r>
              <a:rPr lang="en-US" b="1">
                <a:solidFill>
                  <a:srgbClr val="FF0000"/>
                </a:solidFill>
                <a:latin typeface="Courier New" charset="0"/>
              </a:rPr>
              <a:t>seq</a:t>
            </a:r>
            <a:r>
              <a:rPr lang="en-US" b="1">
                <a:solidFill>
                  <a:srgbClr val="0011CF"/>
                </a:solidFill>
                <a:latin typeface="Courier New" charset="0"/>
              </a:rPr>
              <a:t>     </a:t>
            </a:r>
          </a:p>
          <a:p>
            <a:r>
              <a:rPr lang="en-US" b="1">
                <a:solidFill>
                  <a:srgbClr val="0011CF"/>
                </a:solidFill>
                <a:latin typeface="Courier New" charset="0"/>
              </a:rPr>
              <a:t>  FROM </a:t>
            </a:r>
            <a:r>
              <a:rPr lang="en-US" b="1">
                <a:solidFill>
                  <a:srgbClr val="FF0000"/>
                </a:solidFill>
                <a:latin typeface="Courier New" charset="0"/>
              </a:rPr>
              <a:t>ncbi_sequences</a:t>
            </a:r>
            <a:endParaRPr lang="en-US" b="1">
              <a:solidFill>
                <a:srgbClr val="0011CF"/>
              </a:solidFill>
              <a:latin typeface="Courier New" charset="0"/>
            </a:endParaRPr>
          </a:p>
          <a:p>
            <a:r>
              <a:rPr lang="en-US" b="1">
                <a:solidFill>
                  <a:srgbClr val="0011CF"/>
                </a:solidFill>
                <a:latin typeface="Courier New" charset="0"/>
              </a:rPr>
              <a:t> WHERE </a:t>
            </a:r>
            <a:r>
              <a:rPr lang="en-US" b="1">
                <a:solidFill>
                  <a:srgbClr val="FF0000"/>
                </a:solidFill>
                <a:latin typeface="Courier New" charset="0"/>
              </a:rPr>
              <a:t>seq</a:t>
            </a:r>
            <a:r>
              <a:rPr lang="en-US" b="1">
                <a:solidFill>
                  <a:srgbClr val="0011CF"/>
                </a:solidFill>
                <a:latin typeface="Courier New" charset="0"/>
              </a:rPr>
              <a:t> = </a:t>
            </a:r>
            <a:r>
              <a:rPr lang="ja-JP" altLang="en-US" b="1">
                <a:solidFill>
                  <a:srgbClr val="0011CF"/>
                </a:solidFill>
                <a:latin typeface="Arial"/>
              </a:rPr>
              <a:t>‘</a:t>
            </a:r>
            <a:r>
              <a:rPr lang="en-US" b="1">
                <a:solidFill>
                  <a:srgbClr val="0011CF"/>
                </a:solidFill>
                <a:latin typeface="Courier New" charset="0"/>
              </a:rPr>
              <a:t>GATTACGATATTA</a:t>
            </a:r>
            <a:r>
              <a:rPr lang="ja-JP" altLang="en-US" b="1">
                <a:solidFill>
                  <a:srgbClr val="0011CF"/>
                </a:solidFill>
                <a:latin typeface="Arial"/>
              </a:rPr>
              <a:t>’</a:t>
            </a:r>
            <a:r>
              <a:rPr lang="en-US" b="1">
                <a:solidFill>
                  <a:srgbClr val="0011CF"/>
                </a:solidFill>
                <a:latin typeface="Courier New" charset="0"/>
              </a:rPr>
              <a:t>;</a:t>
            </a:r>
          </a:p>
        </p:txBody>
      </p:sp>
      <p:sp>
        <p:nvSpPr>
          <p:cNvPr id="372786" name="Rectangle 50"/>
          <p:cNvSpPr>
            <a:spLocks noChangeArrowheads="1"/>
          </p:cNvSpPr>
          <p:nvPr/>
        </p:nvSpPr>
        <p:spPr bwMode="auto">
          <a:xfrm>
            <a:off x="4251325" y="3896047"/>
            <a:ext cx="463708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b="1">
                <a:solidFill>
                  <a:srgbClr val="0011CF"/>
                </a:solidFill>
                <a:latin typeface="Courier New" charset="0"/>
              </a:rPr>
              <a:t>f = fopen(</a:t>
            </a:r>
            <a:r>
              <a:rPr lang="ja-JP" altLang="en-US" sz="2000" b="1">
                <a:solidFill>
                  <a:srgbClr val="FF0000"/>
                </a:solidFill>
                <a:latin typeface="Arial"/>
              </a:rPr>
              <a:t>‘</a:t>
            </a:r>
            <a:r>
              <a:rPr lang="en-US" sz="2000" b="1">
                <a:solidFill>
                  <a:srgbClr val="FF0000"/>
                </a:solidFill>
                <a:latin typeface="Courier New" charset="0"/>
              </a:rPr>
              <a:t>table_file</a:t>
            </a:r>
            <a:r>
              <a:rPr lang="ja-JP" altLang="en-US" sz="2000" b="1">
                <a:solidFill>
                  <a:srgbClr val="FF0000"/>
                </a:solidFill>
                <a:latin typeface="Arial"/>
              </a:rPr>
              <a:t>’</a:t>
            </a:r>
            <a:r>
              <a:rPr lang="en-US" sz="2000" b="1">
                <a:solidFill>
                  <a:srgbClr val="0011CF"/>
                </a:solidFill>
                <a:latin typeface="Courier New" charset="0"/>
              </a:rPr>
              <a:t>);</a:t>
            </a:r>
          </a:p>
          <a:p>
            <a:r>
              <a:rPr lang="en-US" sz="2000" b="1">
                <a:solidFill>
                  <a:srgbClr val="0011CF"/>
                </a:solidFill>
                <a:latin typeface="Courier New" charset="0"/>
              </a:rPr>
              <a:t>fseek(</a:t>
            </a:r>
            <a:r>
              <a:rPr lang="en-US" sz="2000" b="1">
                <a:solidFill>
                  <a:srgbClr val="FF0000"/>
                </a:solidFill>
                <a:latin typeface="Courier New" charset="0"/>
              </a:rPr>
              <a:t>10030440</a:t>
            </a:r>
            <a:r>
              <a:rPr lang="en-US" sz="2000" b="1">
                <a:solidFill>
                  <a:srgbClr val="0011CF"/>
                </a:solidFill>
                <a:latin typeface="Courier New" charset="0"/>
              </a:rPr>
              <a:t>);</a:t>
            </a:r>
          </a:p>
          <a:p>
            <a:r>
              <a:rPr lang="en-US" sz="2000" b="1">
                <a:solidFill>
                  <a:srgbClr val="0011CF"/>
                </a:solidFill>
                <a:latin typeface="Courier New" charset="0"/>
              </a:rPr>
              <a:t>while (True) {</a:t>
            </a:r>
          </a:p>
          <a:p>
            <a:r>
              <a:rPr lang="en-US" sz="2000" b="1">
                <a:solidFill>
                  <a:srgbClr val="0011CF"/>
                </a:solidFill>
                <a:latin typeface="Courier New" charset="0"/>
              </a:rPr>
              <a:t>  fread(&amp;buf, 1, 8192, f);</a:t>
            </a:r>
          </a:p>
          <a:p>
            <a:r>
              <a:rPr lang="en-US" sz="2000" b="1">
                <a:solidFill>
                  <a:srgbClr val="0011CF"/>
                </a:solidFill>
                <a:latin typeface="Courier New" charset="0"/>
              </a:rPr>
              <a:t>  if (buf == GATTACGATATTA) {</a:t>
            </a:r>
          </a:p>
          <a:p>
            <a:r>
              <a:rPr lang="en-US" sz="2000" b="1">
                <a:solidFill>
                  <a:srgbClr val="0011CF"/>
                </a:solidFill>
                <a:latin typeface="Courier New" charset="0"/>
              </a:rPr>
              <a:t>    . . .</a:t>
            </a:r>
          </a:p>
        </p:txBody>
      </p:sp>
      <p:sp>
        <p:nvSpPr>
          <p:cNvPr id="372787" name="Line 51"/>
          <p:cNvSpPr>
            <a:spLocks noChangeShapeType="1"/>
          </p:cNvSpPr>
          <p:nvPr/>
        </p:nvSpPr>
        <p:spPr bwMode="auto">
          <a:xfrm>
            <a:off x="4345322" y="3426828"/>
            <a:ext cx="4176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6784813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Matrix Multiplication</a:t>
            </a:r>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20</a:t>
            </a:fld>
            <a:endParaRPr lang="en-US"/>
          </a:p>
        </p:txBody>
      </p:sp>
      <p:pic>
        <p:nvPicPr>
          <p:cNvPr id="7" name="Picture 6"/>
          <p:cNvPicPr>
            <a:picLocks noChangeAspect="1"/>
          </p:cNvPicPr>
          <p:nvPr/>
        </p:nvPicPr>
        <p:blipFill>
          <a:blip r:embed="rId2"/>
          <a:stretch>
            <a:fillRect/>
          </a:stretch>
        </p:blipFill>
        <p:spPr>
          <a:xfrm>
            <a:off x="2578100" y="1676400"/>
            <a:ext cx="3975100" cy="3492500"/>
          </a:xfrm>
          <a:prstGeom prst="rect">
            <a:avLst/>
          </a:prstGeom>
        </p:spPr>
      </p:pic>
    </p:spTree>
    <p:extLst>
      <p:ext uri="{BB962C8B-B14F-4D97-AF65-F5344CB8AC3E}">
        <p14:creationId xmlns:p14="http://schemas.microsoft.com/office/powerpoint/2010/main" val="535478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6516687" cy="1362075"/>
          </a:xfrm>
        </p:spPr>
        <p:txBody>
          <a:bodyPr/>
          <a:lstStyle/>
          <a:p>
            <a:r>
              <a:rPr lang="en-US"/>
              <a:t>Exercise: Text Analytics in SQL</a:t>
            </a:r>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21</a:t>
            </a:fld>
            <a:endParaRPr lang="en-US"/>
          </a:p>
        </p:txBody>
      </p:sp>
    </p:spTree>
    <p:extLst>
      <p:ext uri="{BB962C8B-B14F-4D97-AF65-F5344CB8AC3E}">
        <p14:creationId xmlns:p14="http://schemas.microsoft.com/office/powerpoint/2010/main" val="30321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Matrix multiplication, vector representation</a:t>
            </a:r>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22</a:t>
            </a:fld>
            <a:endParaRPr lang="en-US"/>
          </a:p>
        </p:txBody>
      </p:sp>
      <p:sp>
        <p:nvSpPr>
          <p:cNvPr id="7" name="Rectangle 6"/>
          <p:cNvSpPr/>
          <p:nvPr/>
        </p:nvSpPr>
        <p:spPr>
          <a:xfrm>
            <a:off x="990600" y="3244334"/>
            <a:ext cx="7391400" cy="400110"/>
          </a:xfrm>
          <a:prstGeom prst="rect">
            <a:avLst/>
          </a:prstGeom>
        </p:spPr>
        <p:txBody>
          <a:bodyPr wrap="square">
            <a:spAutoFit/>
          </a:bodyPr>
          <a:lstStyle/>
          <a:p>
            <a:r>
              <a:rPr lang="en-US" sz="2000"/>
              <a:t>SELECT 1, array_accum(row_number, vector*v) FROM A;</a:t>
            </a:r>
          </a:p>
        </p:txBody>
      </p:sp>
      <p:sp>
        <p:nvSpPr>
          <p:cNvPr id="8" name="Rectangle 7"/>
          <p:cNvSpPr/>
          <p:nvPr/>
        </p:nvSpPr>
        <p:spPr>
          <a:xfrm>
            <a:off x="990600" y="2209800"/>
            <a:ext cx="3869994" cy="461665"/>
          </a:xfrm>
          <a:prstGeom prst="rect">
            <a:avLst/>
          </a:prstGeom>
          <a:solidFill>
            <a:schemeClr val="accent5">
              <a:lumMod val="40000"/>
              <a:lumOff val="60000"/>
            </a:schemeClr>
          </a:solidFill>
        </p:spPr>
        <p:txBody>
          <a:bodyPr wrap="square" rtlCol="0">
            <a:spAutoFit/>
          </a:bodyPr>
          <a:lstStyle/>
          <a:p>
            <a:r>
              <a:rPr lang="en-US" sz="2400" i="1">
                <a:solidFill>
                  <a:srgbClr val="000090"/>
                </a:solidFill>
              </a:rPr>
              <a:t>A(row_number, row float[])</a:t>
            </a:r>
          </a:p>
        </p:txBody>
      </p:sp>
      <p:pic>
        <p:nvPicPr>
          <p:cNvPr id="9" name="Picture 8" descr="Picture 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4191000"/>
            <a:ext cx="2800464" cy="584146"/>
          </a:xfrm>
          <a:prstGeom prst="rect">
            <a:avLst/>
          </a:prstGeom>
        </p:spPr>
      </p:pic>
    </p:spTree>
    <p:extLst>
      <p:ext uri="{BB962C8B-B14F-4D97-AF65-F5344CB8AC3E}">
        <p14:creationId xmlns:p14="http://schemas.microsoft.com/office/powerpoint/2010/main" val="338709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Matrix Transpose, vector representation</a:t>
            </a:r>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23</a:t>
            </a:fld>
            <a:endParaRPr lang="en-US"/>
          </a:p>
        </p:txBody>
      </p:sp>
      <p:sp>
        <p:nvSpPr>
          <p:cNvPr id="7" name="Rectangle 6"/>
          <p:cNvSpPr/>
          <p:nvPr/>
        </p:nvSpPr>
        <p:spPr>
          <a:xfrm>
            <a:off x="685800" y="2900065"/>
            <a:ext cx="8382000" cy="923330"/>
          </a:xfrm>
          <a:prstGeom prst="rect">
            <a:avLst/>
          </a:prstGeom>
        </p:spPr>
        <p:txBody>
          <a:bodyPr wrap="square">
            <a:spAutoFit/>
          </a:bodyPr>
          <a:lstStyle/>
          <a:p>
            <a:r>
              <a:rPr lang="en-US"/>
              <a:t>SELECT S.col_number, array_accum(A.row_number, A.vector[S.col_number])</a:t>
            </a:r>
          </a:p>
          <a:p>
            <a:r>
              <a:rPr lang="en-US"/>
              <a:t>FROM A, generate_series(1,3) AS S(col_number)</a:t>
            </a:r>
          </a:p>
          <a:p>
            <a:r>
              <a:rPr lang="en-US"/>
              <a:t>GROUP BY S.col_number;</a:t>
            </a:r>
          </a:p>
        </p:txBody>
      </p:sp>
      <p:sp>
        <p:nvSpPr>
          <p:cNvPr id="9" name="TextBox 8"/>
          <p:cNvSpPr txBox="1"/>
          <p:nvPr/>
        </p:nvSpPr>
        <p:spPr>
          <a:xfrm>
            <a:off x="1219200" y="4724400"/>
            <a:ext cx="5334000" cy="400110"/>
          </a:xfrm>
          <a:prstGeom prst="rect">
            <a:avLst/>
          </a:prstGeom>
          <a:noFill/>
        </p:spPr>
        <p:txBody>
          <a:bodyPr wrap="square" rtlCol="0">
            <a:spAutoFit/>
          </a:bodyPr>
          <a:lstStyle/>
          <a:p>
            <a:r>
              <a:rPr lang="en-US" sz="2000"/>
              <a:t>generate_series is a </a:t>
            </a:r>
            <a:r>
              <a:rPr lang="en-US" sz="2000" i="1"/>
              <a:t>table function</a:t>
            </a:r>
          </a:p>
        </p:txBody>
      </p:sp>
      <p:sp>
        <p:nvSpPr>
          <p:cNvPr id="10" name="Rectangle 9"/>
          <p:cNvSpPr/>
          <p:nvPr/>
        </p:nvSpPr>
        <p:spPr>
          <a:xfrm>
            <a:off x="884403" y="1978967"/>
            <a:ext cx="3869994" cy="461665"/>
          </a:xfrm>
          <a:prstGeom prst="rect">
            <a:avLst/>
          </a:prstGeom>
          <a:solidFill>
            <a:schemeClr val="accent5">
              <a:lumMod val="40000"/>
              <a:lumOff val="60000"/>
            </a:schemeClr>
          </a:solidFill>
        </p:spPr>
        <p:txBody>
          <a:bodyPr wrap="square" rtlCol="0">
            <a:spAutoFit/>
          </a:bodyPr>
          <a:lstStyle/>
          <a:p>
            <a:r>
              <a:rPr lang="en-US" sz="2400" i="1">
                <a:solidFill>
                  <a:srgbClr val="000090"/>
                </a:solidFill>
              </a:rPr>
              <a:t>A(row_number, row float[])</a:t>
            </a:r>
          </a:p>
        </p:txBody>
      </p:sp>
    </p:spTree>
    <p:extLst>
      <p:ext uri="{BB962C8B-B14F-4D97-AF65-F5344CB8AC3E}">
        <p14:creationId xmlns:p14="http://schemas.microsoft.com/office/powerpoint/2010/main" val="2230954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Matrix Multiplication, sparse representation</a:t>
            </a:r>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24</a:t>
            </a:fld>
            <a:endParaRPr lang="en-US"/>
          </a:p>
        </p:txBody>
      </p:sp>
      <p:sp>
        <p:nvSpPr>
          <p:cNvPr id="7" name="Rectangle 6"/>
          <p:cNvSpPr/>
          <p:nvPr/>
        </p:nvSpPr>
        <p:spPr>
          <a:xfrm>
            <a:off x="792747" y="3429000"/>
            <a:ext cx="7239000" cy="1200329"/>
          </a:xfrm>
          <a:prstGeom prst="rect">
            <a:avLst/>
          </a:prstGeom>
        </p:spPr>
        <p:txBody>
          <a:bodyPr wrap="square">
            <a:spAutoFit/>
          </a:bodyPr>
          <a:lstStyle/>
          <a:p>
            <a:r>
              <a:rPr lang="en-US"/>
              <a:t>SELECT A.row_number, B.column_number, SUM(A.value * B.value)</a:t>
            </a:r>
          </a:p>
          <a:p>
            <a:r>
              <a:rPr lang="en-US"/>
              <a:t>FROM A, B</a:t>
            </a:r>
          </a:p>
          <a:p>
            <a:r>
              <a:rPr lang="en-US"/>
              <a:t>WHERE A.column_number = B.row_number</a:t>
            </a:r>
          </a:p>
          <a:p>
            <a:r>
              <a:rPr lang="en-US"/>
              <a:t>GROUP BY A.row_number, B.column_number</a:t>
            </a:r>
          </a:p>
        </p:txBody>
      </p:sp>
      <p:sp>
        <p:nvSpPr>
          <p:cNvPr id="8" name="TextBox 7"/>
          <p:cNvSpPr txBox="1"/>
          <p:nvPr/>
        </p:nvSpPr>
        <p:spPr>
          <a:xfrm>
            <a:off x="792747" y="2057400"/>
            <a:ext cx="6248400" cy="830997"/>
          </a:xfrm>
          <a:prstGeom prst="rect">
            <a:avLst/>
          </a:prstGeom>
          <a:solidFill>
            <a:schemeClr val="accent5">
              <a:lumMod val="40000"/>
              <a:lumOff val="60000"/>
            </a:schemeClr>
          </a:solidFill>
        </p:spPr>
        <p:txBody>
          <a:bodyPr wrap="square" rtlCol="0">
            <a:spAutoFit/>
          </a:bodyPr>
          <a:lstStyle/>
          <a:p>
            <a:r>
              <a:rPr lang="en-US" sz="2400" i="1">
                <a:solidFill>
                  <a:srgbClr val="000090"/>
                </a:solidFill>
              </a:rPr>
              <a:t>A(row_number, column_number, value)</a:t>
            </a:r>
          </a:p>
          <a:p>
            <a:r>
              <a:rPr lang="en-US" sz="2400" i="1">
                <a:solidFill>
                  <a:srgbClr val="000090"/>
                </a:solidFill>
              </a:rPr>
              <a:t>B(row_number, column_number, value)</a:t>
            </a:r>
          </a:p>
        </p:txBody>
      </p:sp>
    </p:spTree>
    <p:extLst>
      <p:ext uri="{BB962C8B-B14F-4D97-AF65-F5344CB8AC3E}">
        <p14:creationId xmlns:p14="http://schemas.microsoft.com/office/powerpoint/2010/main" val="3465922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25</a:t>
            </a:fld>
            <a:endParaRPr lang="en-US"/>
          </a:p>
        </p:txBody>
      </p:sp>
      <p:sp>
        <p:nvSpPr>
          <p:cNvPr id="7" name="Rectangle 6"/>
          <p:cNvSpPr/>
          <p:nvPr/>
        </p:nvSpPr>
        <p:spPr>
          <a:xfrm>
            <a:off x="387350" y="1676400"/>
            <a:ext cx="8153400" cy="2031325"/>
          </a:xfrm>
          <a:prstGeom prst="rect">
            <a:avLst/>
          </a:prstGeom>
        </p:spPr>
        <p:txBody>
          <a:bodyPr wrap="square">
            <a:spAutoFit/>
          </a:bodyPr>
          <a:lstStyle/>
          <a:p>
            <a:r>
              <a:rPr lang="en-US"/>
              <a:t>Prior to the implementation of this functionality within the DBMS, one Greenplum customer was accustomed to calculating the OLS by exporting data and importing the data into R for calculation, a process that took several hours to complete. They reported signicant performance improvement when they moved to running the regression within the DBMS. Most of the benet derived from running the analysis in parallel close to the data with minimal data movement.</a:t>
            </a:r>
          </a:p>
        </p:txBody>
      </p:sp>
      <p:sp>
        <p:nvSpPr>
          <p:cNvPr id="8" name="TextBox 7"/>
          <p:cNvSpPr txBox="1"/>
          <p:nvPr/>
        </p:nvSpPr>
        <p:spPr>
          <a:xfrm>
            <a:off x="5105400" y="5867400"/>
            <a:ext cx="3276600" cy="369332"/>
          </a:xfrm>
          <a:prstGeom prst="rect">
            <a:avLst/>
          </a:prstGeom>
          <a:noFill/>
        </p:spPr>
        <p:txBody>
          <a:bodyPr wrap="square" rtlCol="0">
            <a:spAutoFit/>
          </a:bodyPr>
          <a:lstStyle/>
          <a:p>
            <a:r>
              <a:rPr lang="en-US"/>
              <a:t>src: Cohen et al., VLDB 2009</a:t>
            </a:r>
          </a:p>
        </p:txBody>
      </p:sp>
    </p:spTree>
    <p:extLst>
      <p:ext uri="{BB962C8B-B14F-4D97-AF65-F5344CB8AC3E}">
        <p14:creationId xmlns:p14="http://schemas.microsoft.com/office/powerpoint/2010/main" val="818080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Relational Algorithmics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26</a:t>
            </a:fld>
            <a:endParaRPr lang="en-US"/>
          </a:p>
        </p:txBody>
      </p:sp>
    </p:spTree>
    <p:extLst>
      <p:ext uri="{BB962C8B-B14F-4D97-AF65-F5344CB8AC3E}">
        <p14:creationId xmlns:p14="http://schemas.microsoft.com/office/powerpoint/2010/main" val="3974143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5800" y="762000"/>
            <a:ext cx="8458200" cy="914400"/>
          </a:xfrm>
        </p:spPr>
        <p:txBody>
          <a:bodyPr/>
          <a:lstStyle/>
          <a:p>
            <a:r>
              <a:rPr lang="en-US"/>
              <a:t>Two choices for large-scale complex analytics</a:t>
            </a:r>
          </a:p>
        </p:txBody>
      </p:sp>
      <p:sp>
        <p:nvSpPr>
          <p:cNvPr id="8" name="Content Placeholder 7"/>
          <p:cNvSpPr>
            <a:spLocks noGrp="1"/>
          </p:cNvSpPr>
          <p:nvPr>
            <p:ph idx="1"/>
          </p:nvPr>
        </p:nvSpPr>
        <p:spPr/>
        <p:txBody>
          <a:bodyPr/>
          <a:lstStyle/>
          <a:p>
            <a:pPr marL="514350" indent="-514350">
              <a:buFont typeface="+mj-lt"/>
              <a:buAutoNum type="arabicPeriod"/>
            </a:pPr>
            <a:r>
              <a:rPr lang="en-US"/>
              <a:t>Program in an expressive language, work to parallelize</a:t>
            </a:r>
          </a:p>
          <a:p>
            <a:pPr marL="514350" indent="-514350">
              <a:buFont typeface="+mj-lt"/>
              <a:buAutoNum type="arabicPeriod"/>
            </a:pPr>
            <a:r>
              <a:rPr lang="en-US"/>
              <a:t>Program in a parallel language, work to express </a:t>
            </a:r>
          </a:p>
          <a:p>
            <a:pPr marL="0" indent="0">
              <a:buNone/>
            </a:pPr>
            <a:endParaRPr lang="en-US"/>
          </a:p>
        </p:txBody>
      </p:sp>
      <p:sp>
        <p:nvSpPr>
          <p:cNvPr id="4" name="Date Placeholder 3"/>
          <p:cNvSpPr>
            <a:spLocks noGrp="1"/>
          </p:cNvSpPr>
          <p:nvPr>
            <p:ph type="dt" sz="half" idx="10"/>
          </p:nvPr>
        </p:nvSpPr>
        <p:spPr/>
        <p:txBody>
          <a:bodyPr/>
          <a:lstStyle/>
          <a:p>
            <a:fld id="{C460E162-5E18-CC42-AEFF-80654EBA5EC9}"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p>
            <a:fld id="{ABE0DD67-BB51-4341-BE04-6FACCCE28F1F}" type="slidenum">
              <a:rPr lang="en-US"/>
              <a:pPr/>
              <a:t>27</a:t>
            </a:fld>
            <a:endParaRPr lang="en-US"/>
          </a:p>
        </p:txBody>
      </p:sp>
      <p:sp>
        <p:nvSpPr>
          <p:cNvPr id="9" name="TextBox 8"/>
          <p:cNvSpPr txBox="1"/>
          <p:nvPr/>
        </p:nvSpPr>
        <p:spPr>
          <a:xfrm>
            <a:off x="1524000" y="4712732"/>
            <a:ext cx="4199787" cy="1077218"/>
          </a:xfrm>
          <a:prstGeom prst="rect">
            <a:avLst/>
          </a:prstGeom>
          <a:solidFill>
            <a:schemeClr val="bg1"/>
          </a:solidFill>
          <a:ln>
            <a:solidFill>
              <a:schemeClr val="tx1"/>
            </a:solidFill>
          </a:ln>
          <a:effectLst>
            <a:outerShdw blurRad="50800" dist="88900" dir="2700000" algn="tl" rotWithShape="0">
              <a:srgbClr val="000000">
                <a:alpha val="43000"/>
              </a:srgbClr>
            </a:outerShdw>
          </a:effectLst>
        </p:spPr>
        <p:txBody>
          <a:bodyPr wrap="none">
            <a:prstTxWarp prst="textNoShape">
              <a:avLst/>
            </a:prstTxWarp>
            <a:spAutoFit/>
          </a:bodyPr>
          <a:lstStyle>
            <a:defPPr>
              <a:defRPr lang="en-US"/>
            </a:defPPr>
            <a:lvl1pPr marL="0" defTabSz="914400" eaLnBrk="1" latinLnBrk="0" hangingPunct="1">
              <a:defRPr sz="3200">
                <a:solidFill>
                  <a:prstClr val="black"/>
                </a:solidFill>
                <a:latin typeface="Arial"/>
                <a:ea typeface="ＭＳ Ｐゴシック" pitchFamily="112" charset="-128"/>
                <a:cs typeface="ＭＳ Ｐゴシック" pitchFamily="112" charset="-128"/>
              </a:defRPr>
            </a:lvl1pPr>
            <a:lvl2pPr eaLnBrk="1" latinLnBrk="0" hangingPunct="1">
              <a:defRPr sz="1800">
                <a:latin typeface="+mn-lt"/>
                <a:ea typeface="+mn-ea"/>
                <a:cs typeface="+mn-cs"/>
              </a:defRPr>
            </a:lvl2pPr>
            <a:lvl3pPr eaLnBrk="1" latinLnBrk="0" hangingPunct="1">
              <a:defRPr sz="1800">
                <a:latin typeface="+mn-lt"/>
                <a:ea typeface="+mn-ea"/>
                <a:cs typeface="+mn-cs"/>
              </a:defRPr>
            </a:lvl3pPr>
            <a:lvl4pPr eaLnBrk="1" latinLnBrk="0" hangingPunct="1">
              <a:defRPr sz="1800">
                <a:latin typeface="+mn-lt"/>
                <a:ea typeface="+mn-ea"/>
                <a:cs typeface="+mn-cs"/>
              </a:defRPr>
            </a:lvl4pPr>
            <a:lvl5pPr eaLnBrk="1" latinLnBrk="0" hangingPunct="1">
              <a:defRPr sz="1800">
                <a:latin typeface="+mn-lt"/>
                <a:ea typeface="+mn-ea"/>
                <a:cs typeface="+mn-cs"/>
              </a:defRPr>
            </a:lvl5pPr>
            <a:lvl6pPr>
              <a:defRPr sz="1800">
                <a:latin typeface="+mn-lt"/>
                <a:ea typeface="+mn-ea"/>
                <a:cs typeface="+mn-cs"/>
              </a:defRPr>
            </a:lvl6pPr>
            <a:lvl7pPr>
              <a:defRPr sz="1800">
                <a:latin typeface="+mn-lt"/>
                <a:ea typeface="+mn-ea"/>
                <a:cs typeface="+mn-cs"/>
              </a:defRPr>
            </a:lvl7pPr>
            <a:lvl8pPr>
              <a:defRPr sz="1800">
                <a:latin typeface="+mn-lt"/>
                <a:ea typeface="+mn-ea"/>
                <a:cs typeface="+mn-cs"/>
              </a:defRPr>
            </a:lvl8pPr>
            <a:lvl9pPr>
              <a:defRPr sz="1800">
                <a:latin typeface="+mn-lt"/>
                <a:ea typeface="+mn-ea"/>
                <a:cs typeface="+mn-cs"/>
              </a:defRPr>
            </a:lvl9pPr>
          </a:lstStyle>
          <a:p>
            <a:r>
              <a:rPr lang="en-US"/>
              <a:t>First approach: </a:t>
            </a:r>
            <a:r>
              <a:rPr lang="en-US">
                <a:solidFill>
                  <a:srgbClr val="0000FF"/>
                </a:solidFill>
              </a:rPr>
              <a:t>HPC</a:t>
            </a:r>
          </a:p>
          <a:p>
            <a:r>
              <a:rPr lang="en-US"/>
              <a:t>Second approach: </a:t>
            </a:r>
            <a:r>
              <a:rPr lang="en-US">
                <a:solidFill>
                  <a:srgbClr val="0000FF"/>
                </a:solidFill>
              </a:rPr>
              <a:t>DB</a:t>
            </a:r>
          </a:p>
        </p:txBody>
      </p:sp>
    </p:spTree>
    <p:extLst>
      <p:ext uri="{BB962C8B-B14F-4D97-AF65-F5344CB8AC3E}">
        <p14:creationId xmlns:p14="http://schemas.microsoft.com/office/powerpoint/2010/main" val="821183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a:pPr/>
              <a:t>28</a:t>
            </a:fld>
            <a:endParaRPr lang="en-US"/>
          </a:p>
        </p:txBody>
      </p:sp>
      <p:sp>
        <p:nvSpPr>
          <p:cNvPr id="7" name="Rectangle 6"/>
          <p:cNvSpPr/>
          <p:nvPr/>
        </p:nvSpPr>
        <p:spPr>
          <a:xfrm>
            <a:off x="685800" y="1027610"/>
            <a:ext cx="7396747" cy="5693865"/>
          </a:xfrm>
          <a:prstGeom prst="rect">
            <a:avLst/>
          </a:prstGeom>
        </p:spPr>
        <p:txBody>
          <a:bodyPr wrap="square">
            <a:spAutoFit/>
          </a:bodyPr>
          <a:lstStyle/>
          <a:p>
            <a:r>
              <a:rPr lang="en-US" sz="1400" b="1">
                <a:latin typeface="Courier New"/>
                <a:cs typeface="Courier New"/>
              </a:rPr>
              <a:t>A = LOAD('points.txt', id:int, x:float, y:float)</a:t>
            </a:r>
          </a:p>
          <a:p>
            <a:endParaRPr lang="en-US" sz="1400" b="1">
              <a:latin typeface="Courier New"/>
              <a:cs typeface="Courier New"/>
            </a:endParaRPr>
          </a:p>
          <a:p>
            <a:r>
              <a:rPr lang="en-US" sz="1400" b="1">
                <a:latin typeface="Courier New"/>
                <a:cs typeface="Courier New"/>
              </a:rPr>
              <a:t>E = LIMIT(A, 4);</a:t>
            </a:r>
          </a:p>
          <a:p>
            <a:r>
              <a:rPr lang="en-US" sz="1400" b="1">
                <a:latin typeface="Courier New"/>
                <a:cs typeface="Courier New"/>
              </a:rPr>
              <a:t>F = SEQUENCE();</a:t>
            </a:r>
          </a:p>
          <a:p>
            <a:r>
              <a:rPr lang="en-US" sz="1400" b="1">
                <a:latin typeface="Courier New"/>
                <a:cs typeface="Courier New"/>
              </a:rPr>
              <a:t>Centroids = [FROM E EMIT (id=F.next, x=E.x, y=E.y)];</a:t>
            </a:r>
          </a:p>
          <a:p>
            <a:r>
              <a:rPr lang="en-US" sz="1400" b="1">
                <a:latin typeface="Courier New"/>
                <a:cs typeface="Courier New"/>
              </a:rPr>
              <a:t>Kmeans = [FROM A EMIT (id=id, x=x, y=y, cluster_id=0)]</a:t>
            </a:r>
          </a:p>
          <a:p>
            <a:endParaRPr lang="en-US" sz="1400" b="1">
              <a:latin typeface="Courier New"/>
              <a:cs typeface="Courier New"/>
            </a:endParaRPr>
          </a:p>
          <a:p>
            <a:r>
              <a:rPr lang="en-US" sz="1400" b="1">
                <a:latin typeface="Courier New"/>
                <a:cs typeface="Courier New"/>
              </a:rPr>
              <a:t>DO</a:t>
            </a:r>
          </a:p>
          <a:p>
            <a:r>
              <a:rPr lang="en-US" sz="1400" b="1">
                <a:latin typeface="Courier New"/>
                <a:cs typeface="Courier New"/>
              </a:rPr>
              <a:t>I = CROSS(Kmeans, Centroids);</a:t>
            </a:r>
          </a:p>
          <a:p>
            <a:r>
              <a:rPr lang="en-US" sz="1400" b="1">
                <a:latin typeface="Courier New"/>
                <a:cs typeface="Courier New"/>
              </a:rPr>
              <a:t>  J = [FROM I EMIT (Kmeans.id, Kmeans.x, Kmeans.y,   </a:t>
            </a:r>
          </a:p>
          <a:p>
            <a:r>
              <a:rPr lang="en-US" sz="1400" b="1">
                <a:latin typeface="Courier New"/>
                <a:cs typeface="Courier New"/>
              </a:rPr>
              <a:t>       Centroids.cluster_id,</a:t>
            </a:r>
          </a:p>
          <a:p>
            <a:r>
              <a:rPr lang="en-US" sz="1400" b="1">
                <a:latin typeface="Courier New"/>
                <a:cs typeface="Courier New"/>
              </a:rPr>
              <a:t>       $distance(Kmeans.x, Kmeans.y, Centroids.x, Centroids.y))];</a:t>
            </a:r>
          </a:p>
          <a:p>
            <a:endParaRPr lang="en-US" sz="1400" b="1">
              <a:latin typeface="Courier New"/>
              <a:cs typeface="Courier New"/>
            </a:endParaRPr>
          </a:p>
          <a:p>
            <a:r>
              <a:rPr lang="en-US" sz="1400" b="1">
                <a:latin typeface="Courier New"/>
                <a:cs typeface="Courier New"/>
              </a:rPr>
              <a:t>  K = [FROM J EMIT id, distance=$min(distance)];</a:t>
            </a:r>
          </a:p>
          <a:p>
            <a:r>
              <a:rPr lang="en-US" sz="1400" b="1">
                <a:latin typeface="Courier New"/>
                <a:cs typeface="Courier New"/>
              </a:rPr>
              <a:t>  L = JOIN(J, id, K, id)</a:t>
            </a:r>
          </a:p>
          <a:p>
            <a:r>
              <a:rPr lang="en-US" sz="1400" b="1">
                <a:latin typeface="Courier New"/>
                <a:cs typeface="Courier New"/>
              </a:rPr>
              <a:t>  M = [FROM L WHERE J.distance &lt;= K.distance EMIT </a:t>
            </a:r>
          </a:p>
          <a:p>
            <a:r>
              <a:rPr lang="en-US" sz="1400" b="1">
                <a:latin typeface="Courier New"/>
                <a:cs typeface="Courier New"/>
              </a:rPr>
              <a:t>         (id=J.id, x=J.x, y=J.y, cluster_id=J.cluster_id)];</a:t>
            </a:r>
          </a:p>
          <a:p>
            <a:endParaRPr lang="en-US" sz="1400" b="1">
              <a:latin typeface="Courier New"/>
              <a:cs typeface="Courier New"/>
            </a:endParaRPr>
          </a:p>
          <a:p>
            <a:r>
              <a:rPr lang="en-US" sz="1400" b="1">
                <a:latin typeface="Courier New"/>
                <a:cs typeface="Courier New"/>
              </a:rPr>
              <a:t>  Kmeans' = [FROM M EMIT (id, x, y, $min(cluster_id))];</a:t>
            </a:r>
          </a:p>
          <a:p>
            <a:endParaRPr lang="en-US" sz="1400" b="1">
              <a:latin typeface="Courier New"/>
              <a:cs typeface="Courier New"/>
            </a:endParaRPr>
          </a:p>
          <a:p>
            <a:r>
              <a:rPr lang="en-US" sz="1400" b="1">
                <a:latin typeface="Courier New"/>
                <a:cs typeface="Courier New"/>
              </a:rPr>
              <a:t>  Delta = DIFF(Kmeans', Kmeans)</a:t>
            </a:r>
          </a:p>
          <a:p>
            <a:r>
              <a:rPr lang="en-US" sz="1400" b="1">
                <a:latin typeface="Courier New"/>
                <a:cs typeface="Courier New"/>
              </a:rPr>
              <a:t>  Kmeans = Kmeans'</a:t>
            </a:r>
          </a:p>
          <a:p>
            <a:endParaRPr lang="en-US" sz="1400" b="1">
              <a:latin typeface="Courier New"/>
              <a:cs typeface="Courier New"/>
            </a:endParaRPr>
          </a:p>
          <a:p>
            <a:r>
              <a:rPr lang="en-US" sz="1400" b="1">
                <a:latin typeface="Courier New"/>
                <a:cs typeface="Courier New"/>
              </a:rPr>
              <a:t>  Centroids = [FROM Kmeans' EMIT (cluster_id, x=avg(x), y=avg(y))];</a:t>
            </a:r>
          </a:p>
          <a:p>
            <a:endParaRPr lang="en-US" sz="1400" b="1">
              <a:latin typeface="Courier New"/>
              <a:cs typeface="Courier New"/>
            </a:endParaRPr>
          </a:p>
          <a:p>
            <a:r>
              <a:rPr lang="en-US" sz="1400" b="1">
                <a:latin typeface="Courier New"/>
                <a:cs typeface="Courier New"/>
              </a:rPr>
              <a:t>WHILE DELTA != {}</a:t>
            </a:r>
          </a:p>
        </p:txBody>
      </p:sp>
      <p:sp>
        <p:nvSpPr>
          <p:cNvPr id="2" name="TextBox 1"/>
          <p:cNvSpPr txBox="1"/>
          <p:nvPr/>
        </p:nvSpPr>
        <p:spPr>
          <a:xfrm>
            <a:off x="609600" y="162580"/>
            <a:ext cx="8143875" cy="523220"/>
          </a:xfrm>
          <a:prstGeom prst="rect">
            <a:avLst/>
          </a:prstGeom>
          <a:solidFill>
            <a:schemeClr val="bg1"/>
          </a:solidFill>
        </p:spPr>
        <p:txBody>
          <a:bodyPr wrap="square" rtlCol="0">
            <a:spAutoFit/>
          </a:bodyPr>
          <a:lstStyle/>
          <a:p>
            <a:r>
              <a:rPr lang="en-US" sz="2800">
                <a:solidFill>
                  <a:srgbClr val="000000"/>
                </a:solidFill>
              </a:rPr>
              <a:t>    Ex: K-Means in RA+While</a:t>
            </a:r>
          </a:p>
        </p:txBody>
      </p:sp>
    </p:spTree>
    <p:extLst>
      <p:ext uri="{BB962C8B-B14F-4D97-AF65-F5344CB8AC3E}">
        <p14:creationId xmlns:p14="http://schemas.microsoft.com/office/powerpoint/2010/main" val="113121012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6525"/>
            <a:ext cx="7710488" cy="1143000"/>
          </a:xfrm>
        </p:spPr>
        <p:txBody>
          <a:bodyPr/>
          <a:lstStyle/>
          <a:p>
            <a:pPr algn="l"/>
            <a:r>
              <a:rPr lang="en-US" sz="3600"/>
              <a:t>Market Basket Analysis in mostly RA</a:t>
            </a:r>
          </a:p>
        </p:txBody>
      </p:sp>
      <p:sp>
        <p:nvSpPr>
          <p:cNvPr id="5" name="Rectangle 4"/>
          <p:cNvSpPr/>
          <p:nvPr/>
        </p:nvSpPr>
        <p:spPr>
          <a:xfrm>
            <a:off x="143948" y="1217354"/>
            <a:ext cx="7590184" cy="4524316"/>
          </a:xfrm>
          <a:prstGeom prst="rect">
            <a:avLst/>
          </a:prstGeom>
        </p:spPr>
        <p:txBody>
          <a:bodyPr wrap="square">
            <a:spAutoFit/>
          </a:bodyPr>
          <a:lstStyle/>
          <a:p>
            <a:r>
              <a:rPr lang="en-US" sz="1600">
                <a:solidFill>
                  <a:schemeClr val="accent4">
                    <a:lumMod val="75000"/>
                  </a:schemeClr>
                </a:solidFill>
              </a:rPr>
              <a:t>const SUPPORT: 1000;</a:t>
            </a:r>
          </a:p>
          <a:p>
            <a:r>
              <a:rPr lang="en-US" sz="1600">
                <a:solidFill>
                  <a:schemeClr val="accent4">
                    <a:lumMod val="75000"/>
                  </a:schemeClr>
                </a:solidFill>
              </a:rPr>
              <a:t>txraw = Scan(txdetail);</a:t>
            </a:r>
          </a:p>
          <a:p>
            <a:r>
              <a:rPr lang="en-US" sz="1600">
                <a:solidFill>
                  <a:schemeClr val="accent4">
                    <a:lumMod val="75000"/>
                  </a:schemeClr>
                </a:solidFill>
              </a:rPr>
              <a:t>tx = [from txraw emit ProductID as product_id, TxHeaderID as header_id];</a:t>
            </a:r>
          </a:p>
          <a:p>
            <a:r>
              <a:rPr lang="en-US" sz="1600">
                <a:solidFill>
                  <a:schemeClr val="accent4">
                    <a:lumMod val="75000"/>
                  </a:schemeClr>
                </a:solidFill>
              </a:rPr>
              <a:t>counts = [from tx emit product_id, count(header_id) as cnt];</a:t>
            </a:r>
          </a:p>
          <a:p>
            <a:r>
              <a:rPr lang="en-US" sz="1600">
                <a:solidFill>
                  <a:schemeClr val="accent4">
                    <a:lumMod val="75000"/>
                  </a:schemeClr>
                </a:solidFill>
              </a:rPr>
              <a:t>supported_products = [from counts where cnt &gt; SUPPORT emit product_id];</a:t>
            </a:r>
          </a:p>
          <a:p>
            <a:endParaRPr lang="en-US" sz="1600"/>
          </a:p>
          <a:p>
            <a:r>
              <a:rPr lang="en-US" sz="1600">
                <a:solidFill>
                  <a:schemeClr val="accent5">
                    <a:lumMod val="75000"/>
                  </a:schemeClr>
                </a:solidFill>
              </a:rPr>
              <a:t>tx2 = [from tx as p, supported_products as s</a:t>
            </a:r>
          </a:p>
          <a:p>
            <a:r>
              <a:rPr lang="en-US" sz="1600">
                <a:solidFill>
                  <a:schemeClr val="accent5">
                    <a:lumMod val="75000"/>
                  </a:schemeClr>
                </a:solidFill>
              </a:rPr>
              <a:t>            where p.product_id = s.product_id</a:t>
            </a:r>
          </a:p>
          <a:p>
            <a:r>
              <a:rPr lang="en-US" sz="1600">
                <a:solidFill>
                  <a:schemeClr val="accent5">
                    <a:lumMod val="75000"/>
                  </a:schemeClr>
                </a:solidFill>
              </a:rPr>
              <a:t>            emit p.header_id, p.product_id];</a:t>
            </a:r>
          </a:p>
          <a:p>
            <a:endParaRPr lang="en-US" sz="1600">
              <a:solidFill>
                <a:srgbClr val="008000"/>
              </a:solidFill>
            </a:endParaRPr>
          </a:p>
          <a:p>
            <a:r>
              <a:rPr lang="en-US" sz="1600">
                <a:solidFill>
                  <a:schemeClr val="accent6">
                    <a:lumMod val="75000"/>
                  </a:schemeClr>
                </a:solidFill>
              </a:rPr>
              <a:t>Pairs = [from intel_heavy_baskets as b1, intel_heavy_basketsas b2</a:t>
            </a:r>
          </a:p>
          <a:p>
            <a:r>
              <a:rPr lang="en-US" sz="1600">
                <a:solidFill>
                  <a:schemeClr val="accent6">
                    <a:lumMod val="75000"/>
                  </a:schemeClr>
                </a:solidFill>
              </a:rPr>
              <a:t>where b1.header_id=b2.header_id</a:t>
            </a:r>
          </a:p>
          <a:p>
            <a:r>
              <a:rPr lang="en-US" sz="1600">
                <a:solidFill>
                  <a:schemeClr val="accent6">
                    <a:lumMod val="75000"/>
                  </a:schemeClr>
                </a:solidFill>
              </a:rPr>
              <a:t>     and b1.product_id &gt; b2.product_id</a:t>
            </a:r>
          </a:p>
          <a:p>
            <a:r>
              <a:rPr lang="en-US" sz="1600">
                <a:solidFill>
                  <a:schemeClr val="accent6">
                    <a:lumMod val="75000"/>
                  </a:schemeClr>
                </a:solidFill>
              </a:rPr>
              <a:t>emit b1.product_id as item1,</a:t>
            </a:r>
          </a:p>
          <a:p>
            <a:r>
              <a:rPr lang="en-US" sz="1600">
                <a:solidFill>
                  <a:schemeClr val="accent6">
                    <a:lumMod val="75000"/>
                  </a:schemeClr>
                </a:solidFill>
              </a:rPr>
              <a:t>b2.product_id as item2, count(b1.header_id) as cnt];</a:t>
            </a:r>
          </a:p>
          <a:p>
            <a:endParaRPr lang="en-US" sz="1600">
              <a:solidFill>
                <a:schemeClr val="accent6">
                  <a:lumMod val="75000"/>
                </a:schemeClr>
              </a:solidFill>
            </a:endParaRPr>
          </a:p>
          <a:p>
            <a:r>
              <a:rPr lang="en-US" sz="1600">
                <a:solidFill>
                  <a:schemeClr val="accent6">
                    <a:lumMod val="75000"/>
                  </a:schemeClr>
                </a:solidFill>
              </a:rPr>
              <a:t>FreqPairs = [from Pairs where cnt &gt; SUPPORT emit *];</a:t>
            </a:r>
          </a:p>
          <a:p>
            <a:r>
              <a:rPr lang="en-US" sz="1600"/>
              <a:t>Store(FreqPairs, intel_frequent_item_pairs);</a:t>
            </a:r>
          </a:p>
        </p:txBody>
      </p:sp>
      <p:sp>
        <p:nvSpPr>
          <p:cNvPr id="8" name="TextBox 7"/>
          <p:cNvSpPr txBox="1"/>
          <p:nvPr/>
        </p:nvSpPr>
        <p:spPr>
          <a:xfrm>
            <a:off x="5030504" y="1251217"/>
            <a:ext cx="3954738" cy="473947"/>
          </a:xfrm>
          <a:prstGeom prst="rect">
            <a:avLst/>
          </a:prstGeom>
          <a:solidFill>
            <a:schemeClr val="accent4">
              <a:lumMod val="60000"/>
              <a:lumOff val="40000"/>
              <a:alpha val="27000"/>
            </a:schemeClr>
          </a:solidFill>
        </p:spPr>
        <p:txBody>
          <a:bodyPr wrap="square" rtlCol="0">
            <a:spAutoFit/>
          </a:bodyPr>
          <a:lstStyle/>
          <a:p>
            <a:pPr algn="ctr"/>
            <a:r>
              <a:rPr lang="en-US" sz="2400"/>
              <a:t>Find heavy-hitter products</a:t>
            </a:r>
          </a:p>
        </p:txBody>
      </p:sp>
      <p:sp>
        <p:nvSpPr>
          <p:cNvPr id="11" name="TextBox 10"/>
          <p:cNvSpPr txBox="1"/>
          <p:nvPr/>
        </p:nvSpPr>
        <p:spPr>
          <a:xfrm>
            <a:off x="4993341" y="2863371"/>
            <a:ext cx="3845859" cy="461665"/>
          </a:xfrm>
          <a:prstGeom prst="rect">
            <a:avLst/>
          </a:prstGeom>
          <a:solidFill>
            <a:schemeClr val="accent5">
              <a:lumMod val="60000"/>
              <a:lumOff val="40000"/>
              <a:alpha val="27000"/>
            </a:schemeClr>
          </a:solidFill>
        </p:spPr>
        <p:txBody>
          <a:bodyPr wrap="square" rtlCol="0">
            <a:spAutoFit/>
          </a:bodyPr>
          <a:lstStyle/>
          <a:p>
            <a:pPr algn="ctr"/>
            <a:r>
              <a:rPr lang="en-US" sz="2400"/>
              <a:t>Find heavy-hitter baskets</a:t>
            </a:r>
          </a:p>
        </p:txBody>
      </p:sp>
      <p:sp>
        <p:nvSpPr>
          <p:cNvPr id="12" name="TextBox 11"/>
          <p:cNvSpPr txBox="1"/>
          <p:nvPr/>
        </p:nvSpPr>
        <p:spPr>
          <a:xfrm>
            <a:off x="5032004" y="4437610"/>
            <a:ext cx="3461127" cy="461665"/>
          </a:xfrm>
          <a:prstGeom prst="rect">
            <a:avLst/>
          </a:prstGeom>
          <a:solidFill>
            <a:schemeClr val="accent6">
              <a:lumMod val="60000"/>
              <a:lumOff val="40000"/>
              <a:alpha val="27000"/>
            </a:schemeClr>
          </a:solidFill>
        </p:spPr>
        <p:txBody>
          <a:bodyPr wrap="square" rtlCol="0">
            <a:spAutoFit/>
          </a:bodyPr>
          <a:lstStyle/>
          <a:p>
            <a:pPr algn="ctr"/>
            <a:r>
              <a:rPr lang="en-US" sz="2400"/>
              <a:t>Find frequent item pairs</a:t>
            </a:r>
          </a:p>
        </p:txBody>
      </p:sp>
      <p:sp>
        <p:nvSpPr>
          <p:cNvPr id="4" name="Rectangle 3"/>
          <p:cNvSpPr/>
          <p:nvPr/>
        </p:nvSpPr>
        <p:spPr>
          <a:xfrm>
            <a:off x="6058285" y="5210155"/>
            <a:ext cx="2926957" cy="923330"/>
          </a:xfrm>
          <a:prstGeom prst="rect">
            <a:avLst/>
          </a:prstGeom>
        </p:spPr>
        <p:txBody>
          <a:bodyPr wrap="square">
            <a:spAutoFit/>
          </a:bodyPr>
          <a:lstStyle/>
          <a:p>
            <a:r>
              <a:rPr lang="en-US" i="1"/>
              <a:t>185 million transactions</a:t>
            </a:r>
          </a:p>
          <a:p>
            <a:r>
              <a:rPr lang="en-US" i="1"/>
              <a:t>26 million baskets</a:t>
            </a:r>
          </a:p>
          <a:p>
            <a:r>
              <a:rPr lang="en-US" i="1"/>
              <a:t>9 million unique products</a:t>
            </a:r>
          </a:p>
        </p:txBody>
      </p:sp>
    </p:spTree>
    <p:extLst>
      <p:ext uri="{BB962C8B-B14F-4D97-AF65-F5344CB8AC3E}">
        <p14:creationId xmlns:p14="http://schemas.microsoft.com/office/powerpoint/2010/main" val="34352471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Date Placeholder 3"/>
          <p:cNvSpPr>
            <a:spLocks noGrp="1"/>
          </p:cNvSpPr>
          <p:nvPr>
            <p:ph type="dt" sz="half" idx="10"/>
          </p:nvPr>
        </p:nvSpPr>
        <p:spPr/>
        <p:txBody>
          <a:bodyPr/>
          <a:lstStyle/>
          <a:p>
            <a:fld id="{DDF8157A-6DA9-344F-8BCF-6A9526E46967}" type="datetime1">
              <a:rPr lang="en-US"/>
              <a:pPr/>
              <a:t>6/21/15</a:t>
            </a:fld>
            <a:endParaRPr lang="en-US"/>
          </a:p>
        </p:txBody>
      </p:sp>
      <p:sp>
        <p:nvSpPr>
          <p:cNvPr id="64" name="Footer Placeholder 4"/>
          <p:cNvSpPr>
            <a:spLocks noGrp="1"/>
          </p:cNvSpPr>
          <p:nvPr>
            <p:ph type="ftr" sz="quarter" idx="11"/>
          </p:nvPr>
        </p:nvSpPr>
        <p:spPr/>
        <p:txBody>
          <a:bodyPr/>
          <a:lstStyle/>
          <a:p>
            <a:r>
              <a:rPr lang="en-US"/>
              <a:t>Bill Howe, eScience Institute</a:t>
            </a:r>
          </a:p>
        </p:txBody>
      </p:sp>
      <p:sp>
        <p:nvSpPr>
          <p:cNvPr id="65" name="Slide Number Placeholder 5"/>
          <p:cNvSpPr>
            <a:spLocks noGrp="1"/>
          </p:cNvSpPr>
          <p:nvPr>
            <p:ph type="sldNum" sz="quarter" idx="12"/>
          </p:nvPr>
        </p:nvSpPr>
        <p:spPr/>
        <p:txBody>
          <a:bodyPr/>
          <a:lstStyle/>
          <a:p>
            <a:fld id="{097B523C-8B64-3545-8237-FB23C9A56A5E}" type="slidenum">
              <a:rPr lang="en-US"/>
              <a:pPr/>
              <a:t>3</a:t>
            </a:fld>
            <a:endParaRPr lang="en-US"/>
          </a:p>
        </p:txBody>
      </p:sp>
      <p:sp>
        <p:nvSpPr>
          <p:cNvPr id="374786" name="Rectangle 2"/>
          <p:cNvSpPr>
            <a:spLocks noGrp="1" noChangeArrowheads="1"/>
          </p:cNvSpPr>
          <p:nvPr>
            <p:ph type="title"/>
          </p:nvPr>
        </p:nvSpPr>
        <p:spPr>
          <a:xfrm>
            <a:off x="685800" y="381000"/>
            <a:ext cx="7854696" cy="914400"/>
          </a:xfrm>
        </p:spPr>
        <p:txBody>
          <a:bodyPr/>
          <a:lstStyle/>
          <a:p>
            <a:r>
              <a:rPr lang="en-US"/>
              <a:t>Key Idea: An </a:t>
            </a:r>
            <a:r>
              <a:rPr lang="en-US" i="1">
                <a:solidFill>
                  <a:srgbClr val="FF0000"/>
                </a:solidFill>
              </a:rPr>
              <a:t>Algebra of Tables</a:t>
            </a:r>
            <a:endParaRPr lang="en-US"/>
          </a:p>
        </p:txBody>
      </p:sp>
      <p:sp>
        <p:nvSpPr>
          <p:cNvPr id="374787" name="Rectangle 3"/>
          <p:cNvSpPr>
            <a:spLocks noChangeArrowheads="1"/>
          </p:cNvSpPr>
          <p:nvPr/>
        </p:nvSpPr>
        <p:spPr bwMode="auto">
          <a:xfrm>
            <a:off x="1392238" y="1316038"/>
            <a:ext cx="1562100" cy="1238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788" name="Rectangle 4"/>
          <p:cNvSpPr>
            <a:spLocks noChangeArrowheads="1"/>
          </p:cNvSpPr>
          <p:nvPr/>
        </p:nvSpPr>
        <p:spPr bwMode="auto">
          <a:xfrm>
            <a:off x="1392238" y="1301750"/>
            <a:ext cx="15621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789" name="Line 5"/>
          <p:cNvSpPr>
            <a:spLocks noChangeShapeType="1"/>
          </p:cNvSpPr>
          <p:nvPr/>
        </p:nvSpPr>
        <p:spPr bwMode="auto">
          <a:xfrm>
            <a:off x="1406525" y="1530350"/>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0" name="Line 6"/>
          <p:cNvSpPr>
            <a:spLocks noChangeShapeType="1"/>
          </p:cNvSpPr>
          <p:nvPr/>
        </p:nvSpPr>
        <p:spPr bwMode="auto">
          <a:xfrm>
            <a:off x="1404938" y="1712913"/>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1" name="Line 7"/>
          <p:cNvSpPr>
            <a:spLocks noChangeShapeType="1"/>
          </p:cNvSpPr>
          <p:nvPr/>
        </p:nvSpPr>
        <p:spPr bwMode="auto">
          <a:xfrm>
            <a:off x="1401763" y="1871663"/>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2" name="Line 8"/>
          <p:cNvSpPr>
            <a:spLocks noChangeShapeType="1"/>
          </p:cNvSpPr>
          <p:nvPr/>
        </p:nvSpPr>
        <p:spPr bwMode="auto">
          <a:xfrm>
            <a:off x="1400175" y="2052638"/>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3" name="Line 9"/>
          <p:cNvSpPr>
            <a:spLocks noChangeShapeType="1"/>
          </p:cNvSpPr>
          <p:nvPr/>
        </p:nvSpPr>
        <p:spPr bwMode="auto">
          <a:xfrm>
            <a:off x="1817688" y="131762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4" name="Line 10"/>
          <p:cNvSpPr>
            <a:spLocks noChangeShapeType="1"/>
          </p:cNvSpPr>
          <p:nvPr/>
        </p:nvSpPr>
        <p:spPr bwMode="auto">
          <a:xfrm>
            <a:off x="2193925" y="1316038"/>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5" name="Line 11"/>
          <p:cNvSpPr>
            <a:spLocks noChangeShapeType="1"/>
          </p:cNvSpPr>
          <p:nvPr/>
        </p:nvSpPr>
        <p:spPr bwMode="auto">
          <a:xfrm>
            <a:off x="2449513" y="131127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6" name="Line 12"/>
          <p:cNvSpPr>
            <a:spLocks noChangeShapeType="1"/>
          </p:cNvSpPr>
          <p:nvPr/>
        </p:nvSpPr>
        <p:spPr bwMode="auto">
          <a:xfrm>
            <a:off x="1398588" y="2219325"/>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7" name="Line 13"/>
          <p:cNvSpPr>
            <a:spLocks noChangeShapeType="1"/>
          </p:cNvSpPr>
          <p:nvPr/>
        </p:nvSpPr>
        <p:spPr bwMode="auto">
          <a:xfrm>
            <a:off x="1397000" y="2371725"/>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8" name="Line 14"/>
          <p:cNvSpPr>
            <a:spLocks noChangeShapeType="1"/>
          </p:cNvSpPr>
          <p:nvPr/>
        </p:nvSpPr>
        <p:spPr bwMode="auto">
          <a:xfrm>
            <a:off x="2671763" y="1309688"/>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9" name="AutoShape 15"/>
          <p:cNvSpPr>
            <a:spLocks noChangeArrowheads="1"/>
          </p:cNvSpPr>
          <p:nvPr/>
        </p:nvSpPr>
        <p:spPr bwMode="auto">
          <a:xfrm>
            <a:off x="1263650" y="1839913"/>
            <a:ext cx="1854200" cy="434975"/>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00" name="Text Box 16"/>
          <p:cNvSpPr txBox="1">
            <a:spLocks noChangeArrowheads="1"/>
          </p:cNvSpPr>
          <p:nvPr/>
        </p:nvSpPr>
        <p:spPr bwMode="auto">
          <a:xfrm>
            <a:off x="5778500" y="1704975"/>
            <a:ext cx="2824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600">
                <a:sym typeface="Symbol" charset="0"/>
              </a:rPr>
              <a:t>select</a:t>
            </a:r>
            <a:endParaRPr lang="en-US" sz="3600"/>
          </a:p>
        </p:txBody>
      </p:sp>
      <p:sp>
        <p:nvSpPr>
          <p:cNvPr id="374801" name="Rectangle 17"/>
          <p:cNvSpPr>
            <a:spLocks noChangeArrowheads="1"/>
          </p:cNvSpPr>
          <p:nvPr/>
        </p:nvSpPr>
        <p:spPr bwMode="auto">
          <a:xfrm>
            <a:off x="1395413" y="2762250"/>
            <a:ext cx="1562100" cy="1238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02" name="Rectangle 18"/>
          <p:cNvSpPr>
            <a:spLocks noChangeArrowheads="1"/>
          </p:cNvSpPr>
          <p:nvPr/>
        </p:nvSpPr>
        <p:spPr bwMode="auto">
          <a:xfrm>
            <a:off x="1395413" y="2747963"/>
            <a:ext cx="15621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03" name="Line 19"/>
          <p:cNvSpPr>
            <a:spLocks noChangeShapeType="1"/>
          </p:cNvSpPr>
          <p:nvPr/>
        </p:nvSpPr>
        <p:spPr bwMode="auto">
          <a:xfrm>
            <a:off x="1409700" y="2976563"/>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4" name="Line 20"/>
          <p:cNvSpPr>
            <a:spLocks noChangeShapeType="1"/>
          </p:cNvSpPr>
          <p:nvPr/>
        </p:nvSpPr>
        <p:spPr bwMode="auto">
          <a:xfrm>
            <a:off x="1408113" y="3159125"/>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5" name="Line 21"/>
          <p:cNvSpPr>
            <a:spLocks noChangeShapeType="1"/>
          </p:cNvSpPr>
          <p:nvPr/>
        </p:nvSpPr>
        <p:spPr bwMode="auto">
          <a:xfrm>
            <a:off x="1404938" y="3317875"/>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6" name="Line 22"/>
          <p:cNvSpPr>
            <a:spLocks noChangeShapeType="1"/>
          </p:cNvSpPr>
          <p:nvPr/>
        </p:nvSpPr>
        <p:spPr bwMode="auto">
          <a:xfrm>
            <a:off x="1403350" y="3498850"/>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7" name="Line 23"/>
          <p:cNvSpPr>
            <a:spLocks noChangeShapeType="1"/>
          </p:cNvSpPr>
          <p:nvPr/>
        </p:nvSpPr>
        <p:spPr bwMode="auto">
          <a:xfrm>
            <a:off x="1820863" y="2763838"/>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8" name="Line 24"/>
          <p:cNvSpPr>
            <a:spLocks noChangeShapeType="1"/>
          </p:cNvSpPr>
          <p:nvPr/>
        </p:nvSpPr>
        <p:spPr bwMode="auto">
          <a:xfrm>
            <a:off x="2197100" y="2762250"/>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9" name="Line 25"/>
          <p:cNvSpPr>
            <a:spLocks noChangeShapeType="1"/>
          </p:cNvSpPr>
          <p:nvPr/>
        </p:nvSpPr>
        <p:spPr bwMode="auto">
          <a:xfrm>
            <a:off x="2452688" y="2757488"/>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0" name="Line 26"/>
          <p:cNvSpPr>
            <a:spLocks noChangeShapeType="1"/>
          </p:cNvSpPr>
          <p:nvPr/>
        </p:nvSpPr>
        <p:spPr bwMode="auto">
          <a:xfrm>
            <a:off x="1401763" y="3665538"/>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1" name="Line 27"/>
          <p:cNvSpPr>
            <a:spLocks noChangeShapeType="1"/>
          </p:cNvSpPr>
          <p:nvPr/>
        </p:nvSpPr>
        <p:spPr bwMode="auto">
          <a:xfrm>
            <a:off x="1400175" y="3817938"/>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2" name="Line 28"/>
          <p:cNvSpPr>
            <a:spLocks noChangeShapeType="1"/>
          </p:cNvSpPr>
          <p:nvPr/>
        </p:nvSpPr>
        <p:spPr bwMode="auto">
          <a:xfrm>
            <a:off x="2674938" y="2755900"/>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3" name="AutoShape 29"/>
          <p:cNvSpPr>
            <a:spLocks noChangeArrowheads="1"/>
          </p:cNvSpPr>
          <p:nvPr/>
        </p:nvSpPr>
        <p:spPr bwMode="auto">
          <a:xfrm>
            <a:off x="2386013" y="2701925"/>
            <a:ext cx="635000" cy="1370013"/>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14" name="Text Box 30"/>
          <p:cNvSpPr txBox="1">
            <a:spLocks noChangeArrowheads="1"/>
          </p:cNvSpPr>
          <p:nvPr/>
        </p:nvSpPr>
        <p:spPr bwMode="auto">
          <a:xfrm>
            <a:off x="5797550" y="3084513"/>
            <a:ext cx="2824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600">
                <a:sym typeface="Symbol" charset="0"/>
              </a:rPr>
              <a:t>project</a:t>
            </a:r>
            <a:endParaRPr lang="en-US" sz="3600"/>
          </a:p>
        </p:txBody>
      </p:sp>
      <p:sp>
        <p:nvSpPr>
          <p:cNvPr id="374815" name="Rectangle 31"/>
          <p:cNvSpPr>
            <a:spLocks noChangeArrowheads="1"/>
          </p:cNvSpPr>
          <p:nvPr/>
        </p:nvSpPr>
        <p:spPr bwMode="auto">
          <a:xfrm>
            <a:off x="1374775" y="4225925"/>
            <a:ext cx="1562100" cy="1238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16" name="Rectangle 32"/>
          <p:cNvSpPr>
            <a:spLocks noChangeArrowheads="1"/>
          </p:cNvSpPr>
          <p:nvPr/>
        </p:nvSpPr>
        <p:spPr bwMode="auto">
          <a:xfrm>
            <a:off x="1374775" y="4211638"/>
            <a:ext cx="15621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17" name="Line 33"/>
          <p:cNvSpPr>
            <a:spLocks noChangeShapeType="1"/>
          </p:cNvSpPr>
          <p:nvPr/>
        </p:nvSpPr>
        <p:spPr bwMode="auto">
          <a:xfrm>
            <a:off x="1389063" y="4440238"/>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8" name="Line 34"/>
          <p:cNvSpPr>
            <a:spLocks noChangeShapeType="1"/>
          </p:cNvSpPr>
          <p:nvPr/>
        </p:nvSpPr>
        <p:spPr bwMode="auto">
          <a:xfrm>
            <a:off x="1387475" y="4622800"/>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9" name="Line 35"/>
          <p:cNvSpPr>
            <a:spLocks noChangeShapeType="1"/>
          </p:cNvSpPr>
          <p:nvPr/>
        </p:nvSpPr>
        <p:spPr bwMode="auto">
          <a:xfrm>
            <a:off x="1384300" y="4781550"/>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0" name="Line 36"/>
          <p:cNvSpPr>
            <a:spLocks noChangeShapeType="1"/>
          </p:cNvSpPr>
          <p:nvPr/>
        </p:nvSpPr>
        <p:spPr bwMode="auto">
          <a:xfrm>
            <a:off x="1382713" y="4962525"/>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1" name="Line 37"/>
          <p:cNvSpPr>
            <a:spLocks noChangeShapeType="1"/>
          </p:cNvSpPr>
          <p:nvPr/>
        </p:nvSpPr>
        <p:spPr bwMode="auto">
          <a:xfrm>
            <a:off x="1800225" y="4227513"/>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2" name="Line 38"/>
          <p:cNvSpPr>
            <a:spLocks noChangeShapeType="1"/>
          </p:cNvSpPr>
          <p:nvPr/>
        </p:nvSpPr>
        <p:spPr bwMode="auto">
          <a:xfrm>
            <a:off x="2176463" y="422592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3" name="Line 39"/>
          <p:cNvSpPr>
            <a:spLocks noChangeShapeType="1"/>
          </p:cNvSpPr>
          <p:nvPr/>
        </p:nvSpPr>
        <p:spPr bwMode="auto">
          <a:xfrm>
            <a:off x="2432050" y="4221163"/>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4" name="Line 40"/>
          <p:cNvSpPr>
            <a:spLocks noChangeShapeType="1"/>
          </p:cNvSpPr>
          <p:nvPr/>
        </p:nvSpPr>
        <p:spPr bwMode="auto">
          <a:xfrm>
            <a:off x="1381125" y="5129213"/>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5" name="Line 41"/>
          <p:cNvSpPr>
            <a:spLocks noChangeShapeType="1"/>
          </p:cNvSpPr>
          <p:nvPr/>
        </p:nvSpPr>
        <p:spPr bwMode="auto">
          <a:xfrm>
            <a:off x="1379538" y="5281613"/>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6" name="Line 42"/>
          <p:cNvSpPr>
            <a:spLocks noChangeShapeType="1"/>
          </p:cNvSpPr>
          <p:nvPr/>
        </p:nvSpPr>
        <p:spPr bwMode="auto">
          <a:xfrm>
            <a:off x="2654300" y="421957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7" name="Text Box 43"/>
          <p:cNvSpPr txBox="1">
            <a:spLocks noChangeArrowheads="1"/>
          </p:cNvSpPr>
          <p:nvPr/>
        </p:nvSpPr>
        <p:spPr bwMode="auto">
          <a:xfrm>
            <a:off x="3884613" y="4530725"/>
            <a:ext cx="2824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600">
                <a:sym typeface="Symbol" charset="0"/>
              </a:rPr>
              <a:t>join</a:t>
            </a:r>
            <a:endParaRPr lang="en-US" sz="3600"/>
          </a:p>
        </p:txBody>
      </p:sp>
      <p:sp>
        <p:nvSpPr>
          <p:cNvPr id="374828" name="Rectangle 44"/>
          <p:cNvSpPr>
            <a:spLocks noChangeArrowheads="1"/>
          </p:cNvSpPr>
          <p:nvPr/>
        </p:nvSpPr>
        <p:spPr bwMode="auto">
          <a:xfrm>
            <a:off x="3505200" y="4225925"/>
            <a:ext cx="1562100" cy="1238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29" name="Rectangle 45"/>
          <p:cNvSpPr>
            <a:spLocks noChangeArrowheads="1"/>
          </p:cNvSpPr>
          <p:nvPr/>
        </p:nvSpPr>
        <p:spPr bwMode="auto">
          <a:xfrm>
            <a:off x="3505200" y="4211638"/>
            <a:ext cx="15621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30" name="Line 46"/>
          <p:cNvSpPr>
            <a:spLocks noChangeShapeType="1"/>
          </p:cNvSpPr>
          <p:nvPr/>
        </p:nvSpPr>
        <p:spPr bwMode="auto">
          <a:xfrm>
            <a:off x="3519488" y="4440238"/>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1" name="Line 47"/>
          <p:cNvSpPr>
            <a:spLocks noChangeShapeType="1"/>
          </p:cNvSpPr>
          <p:nvPr/>
        </p:nvSpPr>
        <p:spPr bwMode="auto">
          <a:xfrm>
            <a:off x="3517900" y="4622800"/>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2" name="Line 48"/>
          <p:cNvSpPr>
            <a:spLocks noChangeShapeType="1"/>
          </p:cNvSpPr>
          <p:nvPr/>
        </p:nvSpPr>
        <p:spPr bwMode="auto">
          <a:xfrm>
            <a:off x="3514725" y="4781550"/>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3" name="Line 49"/>
          <p:cNvSpPr>
            <a:spLocks noChangeShapeType="1"/>
          </p:cNvSpPr>
          <p:nvPr/>
        </p:nvSpPr>
        <p:spPr bwMode="auto">
          <a:xfrm>
            <a:off x="3513138" y="4962525"/>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4" name="Line 50"/>
          <p:cNvSpPr>
            <a:spLocks noChangeShapeType="1"/>
          </p:cNvSpPr>
          <p:nvPr/>
        </p:nvSpPr>
        <p:spPr bwMode="auto">
          <a:xfrm>
            <a:off x="3930650" y="4227513"/>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5" name="Line 51"/>
          <p:cNvSpPr>
            <a:spLocks noChangeShapeType="1"/>
          </p:cNvSpPr>
          <p:nvPr/>
        </p:nvSpPr>
        <p:spPr bwMode="auto">
          <a:xfrm>
            <a:off x="4306888" y="422592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6" name="Line 52"/>
          <p:cNvSpPr>
            <a:spLocks noChangeShapeType="1"/>
          </p:cNvSpPr>
          <p:nvPr/>
        </p:nvSpPr>
        <p:spPr bwMode="auto">
          <a:xfrm>
            <a:off x="4562475" y="4221163"/>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7" name="Line 53"/>
          <p:cNvSpPr>
            <a:spLocks noChangeShapeType="1"/>
          </p:cNvSpPr>
          <p:nvPr/>
        </p:nvSpPr>
        <p:spPr bwMode="auto">
          <a:xfrm>
            <a:off x="3511550" y="5129213"/>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8" name="Line 54"/>
          <p:cNvSpPr>
            <a:spLocks noChangeShapeType="1"/>
          </p:cNvSpPr>
          <p:nvPr/>
        </p:nvSpPr>
        <p:spPr bwMode="auto">
          <a:xfrm>
            <a:off x="3509963" y="5281613"/>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9" name="Line 55"/>
          <p:cNvSpPr>
            <a:spLocks noChangeShapeType="1"/>
          </p:cNvSpPr>
          <p:nvPr/>
        </p:nvSpPr>
        <p:spPr bwMode="auto">
          <a:xfrm>
            <a:off x="4784725" y="421957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40" name="AutoShape 56"/>
          <p:cNvSpPr>
            <a:spLocks noChangeArrowheads="1"/>
          </p:cNvSpPr>
          <p:nvPr/>
        </p:nvSpPr>
        <p:spPr bwMode="auto">
          <a:xfrm>
            <a:off x="3430588" y="4733925"/>
            <a:ext cx="1738312" cy="300038"/>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41" name="Text Box 57"/>
          <p:cNvSpPr txBox="1">
            <a:spLocks noChangeArrowheads="1"/>
          </p:cNvSpPr>
          <p:nvPr/>
        </p:nvSpPr>
        <p:spPr bwMode="auto">
          <a:xfrm>
            <a:off x="5840413" y="4565650"/>
            <a:ext cx="2824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600">
                <a:sym typeface="Symbol" charset="0"/>
              </a:rPr>
              <a:t>join</a:t>
            </a:r>
            <a:endParaRPr lang="en-US" sz="3600"/>
          </a:p>
        </p:txBody>
      </p:sp>
      <p:sp>
        <p:nvSpPr>
          <p:cNvPr id="374842" name="AutoShape 58"/>
          <p:cNvSpPr>
            <a:spLocks noChangeArrowheads="1"/>
          </p:cNvSpPr>
          <p:nvPr/>
        </p:nvSpPr>
        <p:spPr bwMode="auto">
          <a:xfrm>
            <a:off x="1308100" y="4721225"/>
            <a:ext cx="1738313" cy="300038"/>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43" name="AutoShape 59"/>
          <p:cNvSpPr>
            <a:spLocks noChangeArrowheads="1"/>
          </p:cNvSpPr>
          <p:nvPr/>
        </p:nvSpPr>
        <p:spPr bwMode="auto">
          <a:xfrm>
            <a:off x="3424238" y="5240338"/>
            <a:ext cx="1738312" cy="300037"/>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374844" name="AutoShape 60"/>
          <p:cNvCxnSpPr>
            <a:cxnSpLocks noChangeShapeType="1"/>
            <a:stCxn id="374842" idx="3"/>
            <a:endCxn id="374840" idx="1"/>
          </p:cNvCxnSpPr>
          <p:nvPr/>
        </p:nvCxnSpPr>
        <p:spPr bwMode="auto">
          <a:xfrm>
            <a:off x="3065463" y="4872038"/>
            <a:ext cx="346075" cy="12700"/>
          </a:xfrm>
          <a:prstGeom prst="curvedConnector3">
            <a:avLst>
              <a:gd name="adj1" fmla="val 5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4845" name="AutoShape 61"/>
          <p:cNvCxnSpPr>
            <a:cxnSpLocks noChangeShapeType="1"/>
            <a:stCxn id="374842" idx="3"/>
            <a:endCxn id="374843" idx="1"/>
          </p:cNvCxnSpPr>
          <p:nvPr/>
        </p:nvCxnSpPr>
        <p:spPr bwMode="auto">
          <a:xfrm>
            <a:off x="3065463" y="4872038"/>
            <a:ext cx="339725" cy="519112"/>
          </a:xfrm>
          <a:prstGeom prst="curvedConnector3">
            <a:avLst>
              <a:gd name="adj1" fmla="val 5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4846" name="Text Box 62"/>
          <p:cNvSpPr txBox="1">
            <a:spLocks noChangeArrowheads="1"/>
          </p:cNvSpPr>
          <p:nvPr/>
        </p:nvSpPr>
        <p:spPr bwMode="auto">
          <a:xfrm>
            <a:off x="1020763" y="5748338"/>
            <a:ext cx="782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i="1"/>
              <a:t>Other operators: aggregate, union, difference, cross product</a:t>
            </a:r>
          </a:p>
        </p:txBody>
      </p:sp>
    </p:spTree>
    <p:extLst>
      <p:ext uri="{BB962C8B-B14F-4D97-AF65-F5344CB8AC3E}">
        <p14:creationId xmlns:p14="http://schemas.microsoft.com/office/powerpoint/2010/main" val="15165660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a:pPr/>
              <a:t>30</a:t>
            </a:fld>
            <a:endParaRPr lang="en-US"/>
          </a:p>
        </p:txBody>
      </p:sp>
      <p:sp>
        <p:nvSpPr>
          <p:cNvPr id="7" name="Rectangle 6"/>
          <p:cNvSpPr/>
          <p:nvPr/>
        </p:nvSpPr>
        <p:spPr>
          <a:xfrm>
            <a:off x="762000" y="1755775"/>
            <a:ext cx="8382000" cy="2677656"/>
          </a:xfrm>
          <a:prstGeom prst="rect">
            <a:avLst/>
          </a:prstGeom>
        </p:spPr>
        <p:txBody>
          <a:bodyPr wrap="square">
            <a:spAutoFit/>
          </a:bodyPr>
          <a:lstStyle/>
          <a:p>
            <a:endParaRPr lang="en-US" sz="1400" b="1">
              <a:latin typeface="Courier New"/>
              <a:cs typeface="Courier New"/>
            </a:endParaRPr>
          </a:p>
          <a:p>
            <a:r>
              <a:rPr lang="en-US" sz="1400" b="1">
                <a:latin typeface="Courier New"/>
                <a:cs typeface="Courier New"/>
              </a:rPr>
              <a:t>CurGood = SCAN(public:adhoc:sc_points);</a:t>
            </a:r>
          </a:p>
          <a:p>
            <a:endParaRPr lang="en-US" sz="1400" b="1">
              <a:latin typeface="Courier New"/>
              <a:cs typeface="Courier New"/>
            </a:endParaRPr>
          </a:p>
          <a:p>
            <a:r>
              <a:rPr lang="en-US" sz="1400" b="1">
                <a:latin typeface="Courier New"/>
                <a:cs typeface="Courier New"/>
              </a:rPr>
              <a:t>DO</a:t>
            </a:r>
          </a:p>
          <a:p>
            <a:r>
              <a:rPr lang="en-US" sz="1400" b="1">
                <a:solidFill>
                  <a:schemeClr val="accent2">
                    <a:lumMod val="50000"/>
                  </a:schemeClr>
                </a:solidFill>
                <a:latin typeface="Courier New"/>
                <a:cs typeface="Courier New"/>
              </a:rPr>
              <a:t>    </a:t>
            </a:r>
            <a:r>
              <a:rPr lang="en-US" sz="1400" b="1">
                <a:solidFill>
                  <a:srgbClr val="A40101"/>
                </a:solidFill>
                <a:latin typeface="Courier New"/>
                <a:cs typeface="Courier New"/>
              </a:rPr>
              <a:t>mean = [FROM CurGood EMIT val=AVG(v)];</a:t>
            </a:r>
          </a:p>
          <a:p>
            <a:r>
              <a:rPr lang="en-US" sz="1400" b="1">
                <a:solidFill>
                  <a:srgbClr val="A40101"/>
                </a:solidFill>
                <a:latin typeface="Courier New"/>
                <a:cs typeface="Courier New"/>
              </a:rPr>
              <a:t>    std = [FROM CurGood EMIT val=STDEV(v)];</a:t>
            </a:r>
          </a:p>
          <a:p>
            <a:r>
              <a:rPr lang="en-US" sz="1400" b="1">
                <a:solidFill>
                  <a:srgbClr val="A40101"/>
                </a:solidFill>
                <a:latin typeface="Courier New"/>
                <a:cs typeface="Courier New"/>
              </a:rPr>
              <a:t>    NewBad = [FROM Good WHERE ABS(Good.v - mean) &gt; 2 * std EMIT *];</a:t>
            </a:r>
          </a:p>
          <a:p>
            <a:r>
              <a:rPr lang="en-US" sz="1400" b="1">
                <a:solidFill>
                  <a:srgbClr val="A40101"/>
                </a:solidFill>
                <a:latin typeface="Courier New"/>
                <a:cs typeface="Courier New"/>
              </a:rPr>
              <a:t>    CurGood = CurGood - NewBad;</a:t>
            </a:r>
          </a:p>
          <a:p>
            <a:r>
              <a:rPr lang="en-US" sz="1400" b="1">
                <a:solidFill>
                  <a:srgbClr val="A40101"/>
                </a:solidFill>
                <a:latin typeface="Courier New"/>
                <a:cs typeface="Courier New"/>
              </a:rPr>
              <a:t>    continue = [FROM NewBad EMIT COUNT(NewBad.v) &gt; 0];</a:t>
            </a:r>
          </a:p>
          <a:p>
            <a:r>
              <a:rPr lang="en-US" sz="1400" b="1">
                <a:latin typeface="Courier New"/>
                <a:cs typeface="Courier New"/>
              </a:rPr>
              <a:t>WHILE continue;</a:t>
            </a:r>
          </a:p>
          <a:p>
            <a:endParaRPr lang="en-US" sz="1400" b="1">
              <a:latin typeface="Courier New"/>
              <a:cs typeface="Courier New"/>
            </a:endParaRPr>
          </a:p>
          <a:p>
            <a:r>
              <a:rPr lang="en-US" sz="1400" b="1">
                <a:latin typeface="Courier New"/>
                <a:cs typeface="Courier New"/>
              </a:rPr>
              <a:t>DUMP(CurGood);</a:t>
            </a:r>
          </a:p>
        </p:txBody>
      </p:sp>
      <p:sp>
        <p:nvSpPr>
          <p:cNvPr id="8" name="TextBox 7"/>
          <p:cNvSpPr txBox="1"/>
          <p:nvPr/>
        </p:nvSpPr>
        <p:spPr>
          <a:xfrm>
            <a:off x="650875" y="381000"/>
            <a:ext cx="4365625" cy="646331"/>
          </a:xfrm>
          <a:prstGeom prst="rect">
            <a:avLst/>
          </a:prstGeom>
          <a:noFill/>
        </p:spPr>
        <p:txBody>
          <a:bodyPr wrap="square" rtlCol="0">
            <a:spAutoFit/>
          </a:bodyPr>
          <a:lstStyle/>
          <a:p>
            <a:r>
              <a:rPr lang="en-US" sz="3600">
                <a:solidFill>
                  <a:srgbClr val="FFFFFF"/>
                </a:solidFill>
              </a:rPr>
              <a:t>Sigma-clipping, V0</a:t>
            </a:r>
          </a:p>
        </p:txBody>
      </p:sp>
      <p:sp>
        <p:nvSpPr>
          <p:cNvPr id="11" name="Oval 10"/>
          <p:cNvSpPr/>
          <p:nvPr/>
        </p:nvSpPr>
        <p:spPr>
          <a:xfrm>
            <a:off x="6037251" y="4530157"/>
            <a:ext cx="221898" cy="149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605310" y="5051818"/>
            <a:ext cx="221898" cy="149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7248814" y="4923457"/>
            <a:ext cx="221898" cy="149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839063" y="4829326"/>
            <a:ext cx="221898" cy="149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6374536" y="4016375"/>
            <a:ext cx="1997083" cy="1797050"/>
            <a:chOff x="6374536" y="4016375"/>
            <a:chExt cx="1997083" cy="1797050"/>
          </a:xfrm>
        </p:grpSpPr>
        <p:sp>
          <p:nvSpPr>
            <p:cNvPr id="15" name="Oval 14"/>
            <p:cNvSpPr/>
            <p:nvPr/>
          </p:nvSpPr>
          <p:spPr>
            <a:xfrm>
              <a:off x="7484026" y="5406949"/>
              <a:ext cx="221898" cy="149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149721" y="4016375"/>
              <a:ext cx="221898" cy="149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18332" y="4187523"/>
              <a:ext cx="221898" cy="149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374536" y="5663671"/>
              <a:ext cx="221898" cy="149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9" name="Straight Connector 18"/>
          <p:cNvCxnSpPr/>
          <p:nvPr/>
        </p:nvCxnSpPr>
        <p:spPr>
          <a:xfrm>
            <a:off x="5540375" y="4822009"/>
            <a:ext cx="3603625" cy="8557"/>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7936112" y="-940979"/>
            <a:ext cx="2676091" cy="740213"/>
            <a:chOff x="6794500" y="4841875"/>
            <a:chExt cx="1914525" cy="549275"/>
          </a:xfrm>
        </p:grpSpPr>
        <p:cxnSp>
          <p:nvCxnSpPr>
            <p:cNvPr id="20" name="Straight Connector 19"/>
            <p:cNvCxnSpPr/>
            <p:nvPr/>
          </p:nvCxnSpPr>
          <p:spPr>
            <a:xfrm>
              <a:off x="6794500" y="4841875"/>
              <a:ext cx="1905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804025" y="5391150"/>
              <a:ext cx="1905000" cy="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3" name="Straight Connector 22"/>
          <p:cNvCxnSpPr/>
          <p:nvPr/>
        </p:nvCxnSpPr>
        <p:spPr>
          <a:xfrm>
            <a:off x="5549900" y="4974409"/>
            <a:ext cx="3603625" cy="8557"/>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5850137" y="4640671"/>
            <a:ext cx="2676091" cy="740213"/>
            <a:chOff x="6794500" y="4841875"/>
            <a:chExt cx="1914525" cy="549275"/>
          </a:xfrm>
        </p:grpSpPr>
        <p:cxnSp>
          <p:nvCxnSpPr>
            <p:cNvPr id="25" name="Straight Connector 24"/>
            <p:cNvCxnSpPr/>
            <p:nvPr/>
          </p:nvCxnSpPr>
          <p:spPr>
            <a:xfrm>
              <a:off x="6794500" y="4841875"/>
              <a:ext cx="1905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804025" y="5391150"/>
              <a:ext cx="19050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5843787" y="4523196"/>
            <a:ext cx="2676091" cy="740213"/>
            <a:chOff x="6794500" y="4841875"/>
            <a:chExt cx="1914525" cy="549275"/>
          </a:xfrm>
        </p:grpSpPr>
        <p:cxnSp>
          <p:nvCxnSpPr>
            <p:cNvPr id="28" name="Straight Connector 27"/>
            <p:cNvCxnSpPr/>
            <p:nvPr/>
          </p:nvCxnSpPr>
          <p:spPr>
            <a:xfrm>
              <a:off x="6794500" y="4841875"/>
              <a:ext cx="1905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04025" y="5391150"/>
              <a:ext cx="1905000"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822473" y="1027331"/>
            <a:ext cx="3158236" cy="523220"/>
          </a:xfrm>
          <a:prstGeom prst="rect">
            <a:avLst/>
          </a:prstGeom>
        </p:spPr>
        <p:txBody>
          <a:bodyPr wrap="none">
            <a:spAutoFit/>
          </a:bodyPr>
          <a:lstStyle/>
          <a:p>
            <a:r>
              <a:rPr lang="en-US" sz="2800">
                <a:solidFill>
                  <a:srgbClr val="000000"/>
                </a:solidFill>
              </a:rPr>
              <a:t>Ex: Sigma-clipping</a:t>
            </a:r>
            <a:endParaRPr lang="en-US" sz="2800"/>
          </a:p>
        </p:txBody>
      </p:sp>
    </p:spTree>
    <p:extLst>
      <p:ext uri="{BB962C8B-B14F-4D97-AF65-F5344CB8AC3E}">
        <p14:creationId xmlns:p14="http://schemas.microsoft.com/office/powerpoint/2010/main" val="2177581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a:pPr/>
              <a:t>31</a:t>
            </a:fld>
            <a:endParaRPr lang="en-US"/>
          </a:p>
        </p:txBody>
      </p:sp>
      <p:sp>
        <p:nvSpPr>
          <p:cNvPr id="7" name="Rectangle 6"/>
          <p:cNvSpPr/>
          <p:nvPr/>
        </p:nvSpPr>
        <p:spPr>
          <a:xfrm>
            <a:off x="650874" y="1755775"/>
            <a:ext cx="8493125" cy="3108544"/>
          </a:xfrm>
          <a:prstGeom prst="rect">
            <a:avLst/>
          </a:prstGeom>
        </p:spPr>
        <p:txBody>
          <a:bodyPr wrap="square">
            <a:spAutoFit/>
          </a:bodyPr>
          <a:lstStyle/>
          <a:p>
            <a:r>
              <a:rPr lang="en-US" sz="1400" b="1">
                <a:latin typeface="Courier New"/>
                <a:cs typeface="Courier New"/>
              </a:rPr>
              <a:t>CurGood = P</a:t>
            </a:r>
          </a:p>
          <a:p>
            <a:r>
              <a:rPr lang="en-US" sz="1400" b="1">
                <a:solidFill>
                  <a:srgbClr val="A40101"/>
                </a:solidFill>
                <a:latin typeface="Courier New"/>
                <a:cs typeface="Courier New"/>
              </a:rPr>
              <a:t>sum = [FROM CurGood EMIT SUM(val)];</a:t>
            </a:r>
          </a:p>
          <a:p>
            <a:r>
              <a:rPr lang="en-US" sz="1400" b="1">
                <a:solidFill>
                  <a:srgbClr val="A40101"/>
                </a:solidFill>
                <a:latin typeface="Courier New"/>
                <a:cs typeface="Courier New"/>
              </a:rPr>
              <a:t>sumsq = [FROM CurGood EMIT SUM(val*val)]</a:t>
            </a:r>
          </a:p>
          <a:p>
            <a:r>
              <a:rPr lang="en-US" sz="1400" b="1">
                <a:solidFill>
                  <a:srgbClr val="A40101"/>
                </a:solidFill>
                <a:latin typeface="Courier New"/>
                <a:cs typeface="Courier New"/>
              </a:rPr>
              <a:t>cnt = [FROM CurGood EMIT CNT(*)];</a:t>
            </a:r>
          </a:p>
          <a:p>
            <a:r>
              <a:rPr lang="en-US" sz="1400" b="1">
                <a:latin typeface="Courier New"/>
                <a:cs typeface="Courier New"/>
              </a:rPr>
              <a:t>NewBad = []</a:t>
            </a:r>
          </a:p>
          <a:p>
            <a:r>
              <a:rPr lang="en-US" sz="1400" b="1">
                <a:latin typeface="Courier New"/>
                <a:cs typeface="Courier New"/>
              </a:rPr>
              <a:t>DO</a:t>
            </a:r>
          </a:p>
          <a:p>
            <a:r>
              <a:rPr lang="en-US" sz="1400" b="1">
                <a:solidFill>
                  <a:srgbClr val="008000"/>
                </a:solidFill>
                <a:latin typeface="Courier New"/>
                <a:cs typeface="Courier New"/>
              </a:rPr>
              <a:t>  sum = sum – [FROM NewBad EMIT SUM(val)];</a:t>
            </a:r>
          </a:p>
          <a:p>
            <a:r>
              <a:rPr lang="en-US" sz="1400" b="1">
                <a:solidFill>
                  <a:srgbClr val="008000"/>
                </a:solidFill>
                <a:latin typeface="Courier New"/>
                <a:cs typeface="Courier New"/>
              </a:rPr>
              <a:t>  sumsq = sum – [FROM NewBad EMIT SUM(val*val)];</a:t>
            </a:r>
          </a:p>
          <a:p>
            <a:r>
              <a:rPr lang="en-US" sz="1400" b="1">
                <a:solidFill>
                  <a:srgbClr val="008000"/>
                </a:solidFill>
                <a:latin typeface="Courier New"/>
                <a:cs typeface="Courier New"/>
              </a:rPr>
              <a:t>  cnt = sum - [FROM NewBad EMIT CNT(*)];</a:t>
            </a:r>
          </a:p>
          <a:p>
            <a:r>
              <a:rPr lang="en-US" sz="1400" b="1">
                <a:solidFill>
                  <a:srgbClr val="008000"/>
                </a:solidFill>
                <a:latin typeface="Courier New"/>
                <a:cs typeface="Courier New"/>
              </a:rPr>
              <a:t>  mean = sum / cnt</a:t>
            </a:r>
          </a:p>
          <a:p>
            <a:r>
              <a:rPr lang="en-US" sz="1400" b="1">
                <a:solidFill>
                  <a:srgbClr val="008000"/>
                </a:solidFill>
                <a:latin typeface="Courier New"/>
                <a:cs typeface="Courier New"/>
              </a:rPr>
              <a:t>  std = sqrt(1/(cnt*(cnt-1)) * (cnt * sumsq - sum*sum))</a:t>
            </a:r>
          </a:p>
          <a:p>
            <a:r>
              <a:rPr lang="en-US" sz="1400" b="1">
                <a:latin typeface="Courier New"/>
                <a:cs typeface="Courier New"/>
              </a:rPr>
              <a:t>  </a:t>
            </a:r>
            <a:r>
              <a:rPr lang="en-US" sz="1400" b="1">
                <a:solidFill>
                  <a:srgbClr val="0000FF"/>
                </a:solidFill>
                <a:latin typeface="Courier New"/>
                <a:cs typeface="Courier New"/>
              </a:rPr>
              <a:t>NewBad = FILTER([ABS(val-mean)&gt;std], CurGood)</a:t>
            </a:r>
          </a:p>
          <a:p>
            <a:r>
              <a:rPr lang="en-US" sz="1400" b="1">
                <a:latin typeface="Courier New"/>
                <a:cs typeface="Courier New"/>
              </a:rPr>
              <a:t>  </a:t>
            </a:r>
            <a:r>
              <a:rPr lang="en-US" sz="1400" b="1">
                <a:solidFill>
                  <a:srgbClr val="A40101"/>
                </a:solidFill>
                <a:latin typeface="Courier New"/>
                <a:cs typeface="Courier New"/>
              </a:rPr>
              <a:t>CurGood = CurGood - NewBad </a:t>
            </a:r>
          </a:p>
          <a:p>
            <a:r>
              <a:rPr lang="en-US" sz="1400" b="1">
                <a:latin typeface="Courier New"/>
                <a:cs typeface="Courier New"/>
              </a:rPr>
              <a:t>WHILE NewBad != {}</a:t>
            </a:r>
          </a:p>
        </p:txBody>
      </p:sp>
      <p:sp>
        <p:nvSpPr>
          <p:cNvPr id="8" name="TextBox 7"/>
          <p:cNvSpPr txBox="1"/>
          <p:nvPr/>
        </p:nvSpPr>
        <p:spPr>
          <a:xfrm>
            <a:off x="650875" y="381000"/>
            <a:ext cx="8493125" cy="646331"/>
          </a:xfrm>
          <a:prstGeom prst="rect">
            <a:avLst/>
          </a:prstGeom>
          <a:noFill/>
        </p:spPr>
        <p:txBody>
          <a:bodyPr wrap="square" rtlCol="0">
            <a:spAutoFit/>
          </a:bodyPr>
          <a:lstStyle/>
          <a:p>
            <a:r>
              <a:rPr lang="en-US" sz="3600">
                <a:solidFill>
                  <a:srgbClr val="FFFFFF"/>
                </a:solidFill>
              </a:rPr>
              <a:t>Sigma-clipping, V1: Incremental</a:t>
            </a:r>
          </a:p>
        </p:txBody>
      </p:sp>
      <p:cxnSp>
        <p:nvCxnSpPr>
          <p:cNvPr id="5" name="Straight Connector 4"/>
          <p:cNvCxnSpPr/>
          <p:nvPr/>
        </p:nvCxnSpPr>
        <p:spPr>
          <a:xfrm>
            <a:off x="6794500" y="4841875"/>
            <a:ext cx="1905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04025" y="5391150"/>
            <a:ext cx="1905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6889750" y="4968875"/>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7296150" y="5248275"/>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7756525" y="5153025"/>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8178800" y="5083175"/>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924800" y="5511800"/>
            <a:ext cx="158750" cy="111125"/>
          </a:xfrm>
          <a:prstGeom prst="ellipse">
            <a:avLst/>
          </a:prstGeom>
          <a:solidFill>
            <a:schemeClr val="accent2">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401050" y="4479925"/>
            <a:ext cx="158750" cy="111125"/>
          </a:xfrm>
          <a:prstGeom prst="ellipse">
            <a:avLst/>
          </a:prstGeom>
          <a:solidFill>
            <a:schemeClr val="accent2">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448550" y="4606925"/>
            <a:ext cx="158750" cy="111125"/>
          </a:xfrm>
          <a:prstGeom prst="ellipse">
            <a:avLst/>
          </a:prstGeom>
          <a:solidFill>
            <a:schemeClr val="accent2">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131050" y="5702300"/>
            <a:ext cx="158750" cy="111125"/>
          </a:xfrm>
          <a:prstGeom prst="ellipse">
            <a:avLst/>
          </a:prstGeom>
          <a:solidFill>
            <a:schemeClr val="accent2">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6454775" y="5089525"/>
            <a:ext cx="2578100" cy="635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364404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a:pPr/>
              <a:t>32</a:t>
            </a:fld>
            <a:endParaRPr lang="en-US"/>
          </a:p>
        </p:txBody>
      </p:sp>
      <p:sp>
        <p:nvSpPr>
          <p:cNvPr id="7" name="Rectangle 6"/>
          <p:cNvSpPr/>
          <p:nvPr/>
        </p:nvSpPr>
        <p:spPr>
          <a:xfrm>
            <a:off x="457200" y="914400"/>
            <a:ext cx="8534400" cy="5594350"/>
          </a:xfrm>
          <a:prstGeom prst="rect">
            <a:avLst/>
          </a:prstGeom>
          <a:solidFill>
            <a:schemeClr val="bg1"/>
          </a:solidFill>
        </p:spPr>
        <p:txBody>
          <a:bodyPr wrap="square">
            <a:spAutoFit/>
          </a:bodyPr>
          <a:lstStyle/>
          <a:p>
            <a:r>
              <a:rPr lang="en-US" sz="1200" b="1">
                <a:latin typeface="Courier New"/>
                <a:cs typeface="Courier New"/>
              </a:rPr>
              <a:t>Points = SCAN(public:adhoc:sc_points);</a:t>
            </a:r>
          </a:p>
          <a:p>
            <a:r>
              <a:rPr lang="en-US" sz="1200" b="1">
                <a:solidFill>
                  <a:srgbClr val="800000"/>
                </a:solidFill>
                <a:latin typeface="Courier New"/>
                <a:cs typeface="Courier New"/>
              </a:rPr>
              <a:t>aggs = [FROM Points EMIT _sum=SUM(v), sumsq=SUM(v*v), cnt=COUNT(v)];</a:t>
            </a:r>
          </a:p>
          <a:p>
            <a:r>
              <a:rPr lang="en-US" sz="1200" b="1">
                <a:latin typeface="Courier New"/>
                <a:cs typeface="Courier New"/>
              </a:rPr>
              <a:t>newBad = []</a:t>
            </a:r>
          </a:p>
          <a:p>
            <a:endParaRPr lang="en-US" sz="1200" b="1">
              <a:latin typeface="Courier New"/>
              <a:cs typeface="Courier New"/>
            </a:endParaRPr>
          </a:p>
          <a:p>
            <a:r>
              <a:rPr lang="en-US" sz="1200" b="1">
                <a:solidFill>
                  <a:srgbClr val="800000"/>
                </a:solidFill>
                <a:latin typeface="Courier New"/>
                <a:cs typeface="Courier New"/>
              </a:rPr>
              <a:t>bounds = [FROM Points EMIT lower=MIN(v), upper=MAX(v)];</a:t>
            </a:r>
          </a:p>
          <a:p>
            <a:endParaRPr lang="en-US" sz="1200" b="1">
              <a:latin typeface="Courier New"/>
              <a:cs typeface="Courier New"/>
            </a:endParaRPr>
          </a:p>
          <a:p>
            <a:r>
              <a:rPr lang="en-US" sz="1200" b="1">
                <a:latin typeface="Courier New"/>
                <a:cs typeface="Courier New"/>
              </a:rPr>
              <a:t>DO</a:t>
            </a:r>
          </a:p>
          <a:p>
            <a:r>
              <a:rPr lang="en-US" sz="1200" b="1">
                <a:latin typeface="Courier New"/>
                <a:cs typeface="Courier New"/>
              </a:rPr>
              <a:t>    </a:t>
            </a:r>
            <a:r>
              <a:rPr lang="en-US" sz="1200" b="1">
                <a:solidFill>
                  <a:srgbClr val="008000"/>
                </a:solidFill>
                <a:latin typeface="Courier New"/>
                <a:cs typeface="Courier New"/>
              </a:rPr>
              <a:t>new_aggs = [FROM newBad EMIT _sum=SUM(v), sumsq=SUM(v*v), cnt=COUNT(v)];</a:t>
            </a:r>
          </a:p>
          <a:p>
            <a:r>
              <a:rPr lang="en-US" sz="1200" b="1">
                <a:latin typeface="Courier New"/>
                <a:cs typeface="Courier New"/>
              </a:rPr>
              <a:t>    </a:t>
            </a:r>
            <a:r>
              <a:rPr lang="en-US" sz="1200" b="1">
                <a:solidFill>
                  <a:srgbClr val="008000"/>
                </a:solidFill>
                <a:latin typeface="Courier New"/>
                <a:cs typeface="Courier New"/>
              </a:rPr>
              <a:t>aggs = [FROM aggs, new_aggs EMIT _sum=aggs._sum - new_aggs._sum,</a:t>
            </a:r>
          </a:p>
          <a:p>
            <a:r>
              <a:rPr lang="en-US" sz="1200" b="1">
                <a:solidFill>
                  <a:srgbClr val="008000"/>
                </a:solidFill>
                <a:latin typeface="Courier New"/>
                <a:cs typeface="Courier New"/>
              </a:rPr>
              <a:t>            sumsq=aggs.sumsq - new_aggs.sumsq, cnt=aggs.cnt - new_aggs.cnt];</a:t>
            </a:r>
          </a:p>
          <a:p>
            <a:endParaRPr lang="en-US" sz="1200" b="1">
              <a:latin typeface="Courier New"/>
              <a:cs typeface="Courier New"/>
            </a:endParaRPr>
          </a:p>
          <a:p>
            <a:r>
              <a:rPr lang="en-US" sz="1200" b="1">
                <a:solidFill>
                  <a:srgbClr val="008000"/>
                </a:solidFill>
                <a:latin typeface="Courier New"/>
                <a:cs typeface="Courier New"/>
              </a:rPr>
              <a:t>    stats = [FROM aggs EMIT mean=_sum/cnt,</a:t>
            </a:r>
          </a:p>
          <a:p>
            <a:r>
              <a:rPr lang="en-US" sz="1200" b="1">
                <a:solidFill>
                  <a:srgbClr val="008000"/>
                </a:solidFill>
                <a:latin typeface="Courier New"/>
                <a:cs typeface="Courier New"/>
              </a:rPr>
              <a:t>             std=SQRT(1.0/(cnt*(cnt-1)) * (cnt * sumsq - _sum * _sum))];</a:t>
            </a:r>
          </a:p>
          <a:p>
            <a:endParaRPr lang="en-US" sz="1200" b="1">
              <a:latin typeface="Courier New"/>
              <a:cs typeface="Courier New"/>
            </a:endParaRPr>
          </a:p>
          <a:p>
            <a:r>
              <a:rPr lang="en-US" sz="1200" b="1">
                <a:latin typeface="Courier New"/>
                <a:cs typeface="Courier New"/>
              </a:rPr>
              <a:t>  </a:t>
            </a:r>
            <a:r>
              <a:rPr lang="en-US" sz="1200" b="1">
                <a:solidFill>
                  <a:srgbClr val="008000"/>
                </a:solidFill>
                <a:latin typeface="Courier New"/>
                <a:cs typeface="Courier New"/>
              </a:rPr>
              <a:t>  newBounds = [FROM stats EMIT lower=mean - 2 * std, upper=mean + 2 * std];</a:t>
            </a:r>
          </a:p>
          <a:p>
            <a:endParaRPr lang="en-US" sz="1200" b="1">
              <a:latin typeface="Courier New"/>
              <a:cs typeface="Courier New"/>
            </a:endParaRPr>
          </a:p>
          <a:p>
            <a:r>
              <a:rPr lang="en-US" sz="1200" b="1">
                <a:latin typeface="Courier New"/>
                <a:cs typeface="Courier New"/>
              </a:rPr>
              <a:t>    </a:t>
            </a:r>
            <a:r>
              <a:rPr lang="en-US" sz="1200" b="1">
                <a:solidFill>
                  <a:srgbClr val="0000FF"/>
                </a:solidFill>
                <a:latin typeface="Courier New"/>
                <a:cs typeface="Courier New"/>
              </a:rPr>
              <a:t>tooLow = [FROM Points, bounds, newBounds WHERE newBounds.lower &gt; v</a:t>
            </a:r>
          </a:p>
          <a:p>
            <a:r>
              <a:rPr lang="en-US" sz="1200" b="1">
                <a:solidFill>
                  <a:srgbClr val="0000FF"/>
                </a:solidFill>
                <a:latin typeface="Courier New"/>
                <a:cs typeface="Courier New"/>
              </a:rPr>
              <a:t>              AND v &gt;= bounds.lower EMIT v=Points.v];</a:t>
            </a:r>
          </a:p>
          <a:p>
            <a:r>
              <a:rPr lang="en-US" sz="1200" b="1">
                <a:latin typeface="Courier New"/>
                <a:cs typeface="Courier New"/>
              </a:rPr>
              <a:t>    </a:t>
            </a:r>
            <a:r>
              <a:rPr lang="en-US" sz="1200" b="1">
                <a:solidFill>
                  <a:srgbClr val="0000FF"/>
                </a:solidFill>
                <a:latin typeface="Courier New"/>
                <a:cs typeface="Courier New"/>
              </a:rPr>
              <a:t>tooHigh = [FROM Points, bounds, newBounds WHERE newBounds.upper &lt; v</a:t>
            </a:r>
          </a:p>
          <a:p>
            <a:r>
              <a:rPr lang="en-US" sz="1200" b="1">
                <a:solidFill>
                  <a:srgbClr val="0000FF"/>
                </a:solidFill>
                <a:latin typeface="Courier New"/>
                <a:cs typeface="Courier New"/>
              </a:rPr>
              <a:t>               AND v &lt;= bounds.upper EMIT v=Points.v];</a:t>
            </a:r>
          </a:p>
          <a:p>
            <a:r>
              <a:rPr lang="en-US" sz="1200" b="1">
                <a:latin typeface="Courier New"/>
                <a:cs typeface="Courier New"/>
              </a:rPr>
              <a:t>    </a:t>
            </a:r>
            <a:r>
              <a:rPr lang="en-US" sz="1200" b="1">
                <a:solidFill>
                  <a:srgbClr val="008000"/>
                </a:solidFill>
                <a:latin typeface="Courier New"/>
                <a:cs typeface="Courier New"/>
              </a:rPr>
              <a:t>newBad = UNIONALL(tooLow, tooHigh);</a:t>
            </a:r>
          </a:p>
          <a:p>
            <a:endParaRPr lang="en-US" sz="1200" b="1">
              <a:latin typeface="Courier New"/>
              <a:cs typeface="Courier New"/>
            </a:endParaRPr>
          </a:p>
          <a:p>
            <a:r>
              <a:rPr lang="en-US" sz="1200" b="1">
                <a:latin typeface="Courier New"/>
                <a:cs typeface="Courier New"/>
              </a:rPr>
              <a:t>  </a:t>
            </a:r>
            <a:r>
              <a:rPr lang="en-US" sz="1200" b="1">
                <a:solidFill>
                  <a:srgbClr val="008000"/>
                </a:solidFill>
                <a:latin typeface="Courier New"/>
                <a:cs typeface="Courier New"/>
              </a:rPr>
              <a:t>  bounds = newBounds;</a:t>
            </a:r>
          </a:p>
          <a:p>
            <a:r>
              <a:rPr lang="en-US" sz="1200" b="1">
                <a:solidFill>
                  <a:srgbClr val="008000"/>
                </a:solidFill>
                <a:latin typeface="Courier New"/>
                <a:cs typeface="Courier New"/>
              </a:rPr>
              <a:t>    continue = [FROM newBad EMIT COUNT(v) &gt; 0];</a:t>
            </a:r>
          </a:p>
          <a:p>
            <a:r>
              <a:rPr lang="en-US" sz="1200" b="1">
                <a:latin typeface="Courier New"/>
                <a:cs typeface="Courier New"/>
              </a:rPr>
              <a:t>WHILE continue;</a:t>
            </a:r>
          </a:p>
          <a:p>
            <a:endParaRPr lang="en-US" sz="1200" b="1">
              <a:latin typeface="Courier New"/>
              <a:cs typeface="Courier New"/>
            </a:endParaRPr>
          </a:p>
          <a:p>
            <a:r>
              <a:rPr lang="en-US" sz="1200" b="1">
                <a:solidFill>
                  <a:srgbClr val="0000FF"/>
                </a:solidFill>
                <a:latin typeface="Courier New"/>
                <a:cs typeface="Courier New"/>
              </a:rPr>
              <a:t>output = [FROM Points, bounds WHERE Points.v &gt; bounds.lower AND</a:t>
            </a:r>
          </a:p>
          <a:p>
            <a:r>
              <a:rPr lang="en-US" sz="1200" b="1">
                <a:solidFill>
                  <a:srgbClr val="0000FF"/>
                </a:solidFill>
                <a:latin typeface="Courier New"/>
                <a:cs typeface="Courier New"/>
              </a:rPr>
              <a:t>          Points.v &lt; bounds.upper EMIT v=Points.v];</a:t>
            </a:r>
          </a:p>
          <a:p>
            <a:r>
              <a:rPr lang="en-US" sz="1200" b="1">
                <a:latin typeface="Courier New"/>
                <a:cs typeface="Courier New"/>
              </a:rPr>
              <a:t>DUMP(output);</a:t>
            </a:r>
          </a:p>
        </p:txBody>
      </p:sp>
      <p:sp>
        <p:nvSpPr>
          <p:cNvPr id="8" name="TextBox 7"/>
          <p:cNvSpPr txBox="1"/>
          <p:nvPr/>
        </p:nvSpPr>
        <p:spPr>
          <a:xfrm>
            <a:off x="650875" y="381000"/>
            <a:ext cx="4365625" cy="646331"/>
          </a:xfrm>
          <a:prstGeom prst="rect">
            <a:avLst/>
          </a:prstGeom>
          <a:noFill/>
        </p:spPr>
        <p:txBody>
          <a:bodyPr wrap="square" rtlCol="0">
            <a:spAutoFit/>
          </a:bodyPr>
          <a:lstStyle/>
          <a:p>
            <a:r>
              <a:rPr lang="en-US" sz="3600">
                <a:solidFill>
                  <a:srgbClr val="FFFFFF"/>
                </a:solidFill>
              </a:rPr>
              <a:t>Sigma-clipping, V2</a:t>
            </a:r>
          </a:p>
        </p:txBody>
      </p:sp>
      <p:cxnSp>
        <p:nvCxnSpPr>
          <p:cNvPr id="3" name="Straight Connector 2"/>
          <p:cNvCxnSpPr/>
          <p:nvPr/>
        </p:nvCxnSpPr>
        <p:spPr>
          <a:xfrm>
            <a:off x="6794500" y="5334000"/>
            <a:ext cx="1905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04025" y="5883275"/>
            <a:ext cx="190500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Oval 3"/>
          <p:cNvSpPr/>
          <p:nvPr/>
        </p:nvSpPr>
        <p:spPr>
          <a:xfrm>
            <a:off x="6889750" y="5429250"/>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7296150" y="5581650"/>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7772400" y="5422900"/>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8178800" y="5575300"/>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7924800" y="6003925"/>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8401050" y="4972050"/>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7448550" y="5099050"/>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31050" y="6194425"/>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778625" y="5064125"/>
            <a:ext cx="1889125" cy="254000"/>
          </a:xfrm>
          <a:prstGeom prst="rect">
            <a:avLst/>
          </a:prstGeom>
          <a:solidFill>
            <a:schemeClr val="accent2">
              <a:lumMod val="40000"/>
              <a:lumOff val="60000"/>
              <a:alpha val="5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788150" y="5883275"/>
            <a:ext cx="1889125" cy="254000"/>
          </a:xfrm>
          <a:prstGeom prst="rect">
            <a:avLst/>
          </a:prstGeom>
          <a:solidFill>
            <a:schemeClr val="accent2">
              <a:lumMod val="40000"/>
              <a:lumOff val="60000"/>
              <a:alpha val="5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83697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00009" y="3478919"/>
            <a:ext cx="8443991" cy="1323439"/>
            <a:chOff x="700009" y="2798598"/>
            <a:chExt cx="8443991" cy="1323439"/>
          </a:xfrm>
        </p:grpSpPr>
        <p:sp>
          <p:nvSpPr>
            <p:cNvPr id="3" name="Rectangle 2"/>
            <p:cNvSpPr/>
            <p:nvPr/>
          </p:nvSpPr>
          <p:spPr>
            <a:xfrm>
              <a:off x="700009" y="2798598"/>
              <a:ext cx="5296483" cy="1323439"/>
            </a:xfrm>
            <a:prstGeom prst="rect">
              <a:avLst/>
            </a:prstGeom>
          </p:spPr>
          <p:txBody>
            <a:bodyPr wrap="square">
              <a:spAutoFit/>
            </a:bodyPr>
            <a:lstStyle/>
            <a:p>
              <a:r>
                <a:rPr lang="en-US" sz="2000" b="1">
                  <a:latin typeface="Courier New"/>
                  <a:cs typeface="Courier New"/>
                </a:rPr>
                <a:t>select </a:t>
              </a:r>
              <a:r>
                <a:rPr lang="en-US" sz="2000">
                  <a:latin typeface="Courier New"/>
                  <a:cs typeface="Courier New"/>
                </a:rPr>
                <a:t>A.i, B.k</a:t>
              </a:r>
              <a:r>
                <a:rPr lang="en-US" sz="2000" b="1">
                  <a:latin typeface="Courier New"/>
                  <a:cs typeface="Courier New"/>
                </a:rPr>
                <a:t>, </a:t>
              </a:r>
              <a:r>
                <a:rPr lang="en-US" sz="2000">
                  <a:latin typeface="Courier New"/>
                  <a:cs typeface="Courier New"/>
                </a:rPr>
                <a:t>sum(A.val*B.val) </a:t>
              </a:r>
            </a:p>
            <a:p>
              <a:r>
                <a:rPr lang="en-US" sz="2000" b="1">
                  <a:latin typeface="Courier New"/>
                  <a:cs typeface="Courier New"/>
                </a:rPr>
                <a:t> from </a:t>
              </a:r>
              <a:r>
                <a:rPr lang="en-US" sz="2000">
                  <a:latin typeface="Courier New"/>
                  <a:cs typeface="Courier New"/>
                </a:rPr>
                <a:t>A, B</a:t>
              </a:r>
            </a:p>
            <a:p>
              <a:r>
                <a:rPr lang="en-US" sz="2000" b="1">
                  <a:latin typeface="Courier New"/>
                  <a:cs typeface="Courier New"/>
                </a:rPr>
                <a:t>where </a:t>
              </a:r>
              <a:r>
                <a:rPr lang="en-US" sz="2000">
                  <a:latin typeface="Courier New"/>
                  <a:cs typeface="Courier New"/>
                </a:rPr>
                <a:t>A.j = B.j</a:t>
              </a:r>
            </a:p>
            <a:p>
              <a:r>
                <a:rPr lang="en-US" sz="2000" b="1">
                  <a:latin typeface="Courier New"/>
                  <a:cs typeface="Courier New"/>
                </a:rPr>
                <a:t>group by </a:t>
              </a:r>
              <a:r>
                <a:rPr lang="en-US" sz="2000">
                  <a:latin typeface="Courier New"/>
                  <a:cs typeface="Courier New"/>
                </a:rPr>
                <a:t>A.i, B.k</a:t>
              </a:r>
            </a:p>
          </p:txBody>
        </p:sp>
        <p:sp>
          <p:nvSpPr>
            <p:cNvPr id="7" name="TextBox 6"/>
            <p:cNvSpPr txBox="1"/>
            <p:nvPr/>
          </p:nvSpPr>
          <p:spPr>
            <a:xfrm>
              <a:off x="6099160" y="2938463"/>
              <a:ext cx="3044840" cy="461665"/>
            </a:xfrm>
            <a:prstGeom prst="rect">
              <a:avLst/>
            </a:prstGeom>
            <a:noFill/>
          </p:spPr>
          <p:txBody>
            <a:bodyPr wrap="square" rtlCol="0">
              <a:spAutoFit/>
            </a:bodyPr>
            <a:lstStyle/>
            <a:p>
              <a:r>
                <a:rPr lang="en-US" sz="2400">
                  <a:solidFill>
                    <a:srgbClr val="0000FF"/>
                  </a:solidFill>
                </a:rPr>
                <a:t>Matrix multiply in RA</a:t>
              </a:r>
            </a:p>
          </p:txBody>
        </p:sp>
      </p:grpSp>
      <p:pic>
        <p:nvPicPr>
          <p:cNvPr id="9" name="Picture 8"/>
          <p:cNvPicPr>
            <a:picLocks noChangeAspect="1"/>
          </p:cNvPicPr>
          <p:nvPr/>
        </p:nvPicPr>
        <p:blipFill>
          <a:blip r:embed="rId3"/>
          <a:stretch>
            <a:fillRect/>
          </a:stretch>
        </p:blipFill>
        <p:spPr>
          <a:xfrm>
            <a:off x="1053952" y="1481820"/>
            <a:ext cx="4800294" cy="1167639"/>
          </a:xfrm>
          <a:prstGeom prst="rect">
            <a:avLst/>
          </a:prstGeom>
        </p:spPr>
      </p:pic>
      <p:sp>
        <p:nvSpPr>
          <p:cNvPr id="11" name="TextBox 10"/>
          <p:cNvSpPr txBox="1"/>
          <p:nvPr/>
        </p:nvSpPr>
        <p:spPr>
          <a:xfrm>
            <a:off x="6080955" y="1749867"/>
            <a:ext cx="2722585" cy="461665"/>
          </a:xfrm>
          <a:prstGeom prst="rect">
            <a:avLst/>
          </a:prstGeom>
          <a:noFill/>
        </p:spPr>
        <p:txBody>
          <a:bodyPr wrap="square" rtlCol="0">
            <a:spAutoFit/>
          </a:bodyPr>
          <a:lstStyle/>
          <a:p>
            <a:r>
              <a:rPr lang="en-US" sz="2400">
                <a:solidFill>
                  <a:srgbClr val="0000FF"/>
                </a:solidFill>
              </a:rPr>
              <a:t>Matrix multiply</a:t>
            </a:r>
          </a:p>
        </p:txBody>
      </p:sp>
      <p:sp>
        <p:nvSpPr>
          <p:cNvPr id="6" name="TextBox 5"/>
          <p:cNvSpPr txBox="1"/>
          <p:nvPr/>
        </p:nvSpPr>
        <p:spPr>
          <a:xfrm>
            <a:off x="2086602" y="5684448"/>
            <a:ext cx="4771398" cy="461665"/>
          </a:xfrm>
          <a:prstGeom prst="rect">
            <a:avLst/>
          </a:prstGeom>
          <a:noFill/>
        </p:spPr>
        <p:txBody>
          <a:bodyPr wrap="square" rtlCol="0">
            <a:spAutoFit/>
          </a:bodyPr>
          <a:lstStyle/>
          <a:p>
            <a:r>
              <a:rPr lang="en-US" sz="2400"/>
              <a:t>That doesn’t seem so bad so far.</a:t>
            </a:r>
          </a:p>
        </p:txBody>
      </p:sp>
    </p:spTree>
    <p:extLst>
      <p:ext uri="{BB962C8B-B14F-4D97-AF65-F5344CB8AC3E}">
        <p14:creationId xmlns:p14="http://schemas.microsoft.com/office/powerpoint/2010/main" val="162584076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145975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8" descr="fig"/>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2114162" y="1491171"/>
            <a:ext cx="4411663" cy="44116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11"/>
          <p:cNvSpPr txBox="1">
            <a:spLocks noChangeArrowheads="1"/>
          </p:cNvSpPr>
          <p:nvPr/>
        </p:nvSpPr>
        <p:spPr bwMode="auto">
          <a:xfrm>
            <a:off x="3603237" y="5828221"/>
            <a:ext cx="40049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9pPr>
          </a:lstStyle>
          <a:p>
            <a:pPr eaLnBrk="0" hangingPunct="0">
              <a:spcBef>
                <a:spcPct val="0"/>
              </a:spcBef>
            </a:pPr>
            <a:r>
              <a:rPr lang="en-US">
                <a:solidFill>
                  <a:srgbClr val="CC3300"/>
                </a:solidFill>
              </a:rPr>
              <a:t>sparsity exponent</a:t>
            </a:r>
            <a:r>
              <a:rPr lang="en-US" i="1">
                <a:solidFill>
                  <a:srgbClr val="CC3300"/>
                </a:solidFill>
              </a:rPr>
              <a:t> (r </a:t>
            </a:r>
            <a:r>
              <a:rPr lang="en-US">
                <a:solidFill>
                  <a:srgbClr val="CC3300"/>
                </a:solidFill>
              </a:rPr>
              <a:t>s.t</a:t>
            </a:r>
            <a:r>
              <a:rPr lang="en-US" i="1">
                <a:solidFill>
                  <a:srgbClr val="CC3300"/>
                </a:solidFill>
              </a:rPr>
              <a:t>. m=n</a:t>
            </a:r>
            <a:r>
              <a:rPr lang="en-US" i="1" baseline="30000">
                <a:solidFill>
                  <a:srgbClr val="CC3300"/>
                </a:solidFill>
              </a:rPr>
              <a:t>r</a:t>
            </a:r>
            <a:r>
              <a:rPr lang="en-US" i="1">
                <a:solidFill>
                  <a:srgbClr val="CC3300"/>
                </a:solidFill>
              </a:rPr>
              <a:t>)</a:t>
            </a:r>
          </a:p>
        </p:txBody>
      </p:sp>
      <p:sp>
        <p:nvSpPr>
          <p:cNvPr id="7" name="Text Box 12"/>
          <p:cNvSpPr txBox="1">
            <a:spLocks noChangeArrowheads="1"/>
          </p:cNvSpPr>
          <p:nvPr/>
        </p:nvSpPr>
        <p:spPr bwMode="auto">
          <a:xfrm>
            <a:off x="216917" y="2775107"/>
            <a:ext cx="1990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9pPr>
          </a:lstStyle>
          <a:p>
            <a:pPr algn="ctr" rtl="1" eaLnBrk="0" hangingPunct="0">
              <a:spcBef>
                <a:spcPct val="0"/>
              </a:spcBef>
            </a:pPr>
            <a:r>
              <a:rPr lang="en-US">
                <a:solidFill>
                  <a:srgbClr val="CC3300"/>
                </a:solidFill>
                <a:sym typeface="Symbol" pitchFamily="18" charset="2"/>
              </a:rPr>
              <a:t>Complexity exponent</a:t>
            </a:r>
          </a:p>
        </p:txBody>
      </p:sp>
      <p:sp>
        <p:nvSpPr>
          <p:cNvPr id="8" name="Text Box 14"/>
          <p:cNvSpPr txBox="1">
            <a:spLocks noChangeArrowheads="1"/>
          </p:cNvSpPr>
          <p:nvPr/>
        </p:nvSpPr>
        <p:spPr bwMode="auto">
          <a:xfrm>
            <a:off x="6476612" y="3778759"/>
            <a:ext cx="1292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9pPr>
          </a:lstStyle>
          <a:p>
            <a:pPr eaLnBrk="0" hangingPunct="0"/>
            <a:r>
              <a:rPr lang="en-US" sz="3600" i="1">
                <a:solidFill>
                  <a:srgbClr val="000000"/>
                </a:solidFill>
              </a:rPr>
              <a:t>n</a:t>
            </a:r>
            <a:r>
              <a:rPr lang="en-US" sz="3600" i="1" baseline="30000">
                <a:solidFill>
                  <a:srgbClr val="000000"/>
                </a:solidFill>
              </a:rPr>
              <a:t>2.38</a:t>
            </a:r>
            <a:endParaRPr lang="en-US" sz="3600" i="1">
              <a:solidFill>
                <a:srgbClr val="000000"/>
              </a:solidFill>
            </a:endParaRPr>
          </a:p>
        </p:txBody>
      </p:sp>
      <p:sp>
        <p:nvSpPr>
          <p:cNvPr id="9" name="Text Box 15"/>
          <p:cNvSpPr txBox="1">
            <a:spLocks noChangeArrowheads="1"/>
          </p:cNvSpPr>
          <p:nvPr/>
        </p:nvSpPr>
        <p:spPr bwMode="auto">
          <a:xfrm>
            <a:off x="6428987" y="1273684"/>
            <a:ext cx="1292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9pPr>
          </a:lstStyle>
          <a:p>
            <a:pPr eaLnBrk="0" hangingPunct="0"/>
            <a:r>
              <a:rPr lang="en-US" sz="3600" i="1">
                <a:solidFill>
                  <a:srgbClr val="000000"/>
                </a:solidFill>
              </a:rPr>
              <a:t>mn</a:t>
            </a:r>
          </a:p>
        </p:txBody>
      </p:sp>
      <p:sp>
        <p:nvSpPr>
          <p:cNvPr id="10" name="Text Box 16"/>
          <p:cNvSpPr txBox="1">
            <a:spLocks noChangeArrowheads="1"/>
          </p:cNvSpPr>
          <p:nvPr/>
        </p:nvSpPr>
        <p:spPr bwMode="auto">
          <a:xfrm>
            <a:off x="6467087" y="2840546"/>
            <a:ext cx="25257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50000"/>
              </a:spcBef>
              <a:spcAft>
                <a:spcPct val="0"/>
              </a:spcAft>
              <a:defRPr sz="2400">
                <a:solidFill>
                  <a:schemeClr val="tx1"/>
                </a:solidFill>
                <a:latin typeface="Times New Roman" pitchFamily="18" charset="0"/>
                <a:cs typeface="Times New Roman" pitchFamily="18" charset="0"/>
              </a:defRPr>
            </a:lvl9pPr>
          </a:lstStyle>
          <a:p>
            <a:pPr eaLnBrk="0" hangingPunct="0"/>
            <a:r>
              <a:rPr lang="en-US" sz="3600" i="1">
                <a:solidFill>
                  <a:srgbClr val="000000"/>
                </a:solidFill>
              </a:rPr>
              <a:t>m</a:t>
            </a:r>
            <a:r>
              <a:rPr lang="en-US" sz="3600" i="1" baseline="30000">
                <a:solidFill>
                  <a:srgbClr val="000000"/>
                </a:solidFill>
              </a:rPr>
              <a:t>0.7</a:t>
            </a:r>
            <a:r>
              <a:rPr lang="en-US" sz="3600" i="1">
                <a:solidFill>
                  <a:srgbClr val="000000"/>
                </a:solidFill>
              </a:rPr>
              <a:t>n</a:t>
            </a:r>
            <a:r>
              <a:rPr lang="en-US" sz="3600" i="1" baseline="30000">
                <a:solidFill>
                  <a:srgbClr val="000000"/>
                </a:solidFill>
              </a:rPr>
              <a:t>1.2</a:t>
            </a:r>
            <a:r>
              <a:rPr lang="en-US" sz="3600" i="1">
                <a:solidFill>
                  <a:srgbClr val="000000"/>
                </a:solidFill>
              </a:rPr>
              <a:t>+n</a:t>
            </a:r>
            <a:r>
              <a:rPr lang="en-US" sz="3600" i="1" baseline="30000">
                <a:solidFill>
                  <a:srgbClr val="000000"/>
                </a:solidFill>
              </a:rPr>
              <a:t>2</a:t>
            </a:r>
          </a:p>
        </p:txBody>
      </p:sp>
      <p:sp>
        <p:nvSpPr>
          <p:cNvPr id="13" name="TextBox 12"/>
          <p:cNvSpPr txBox="1"/>
          <p:nvPr/>
        </p:nvSpPr>
        <p:spPr>
          <a:xfrm>
            <a:off x="6528042" y="6488668"/>
            <a:ext cx="2729694" cy="338554"/>
          </a:xfrm>
          <a:prstGeom prst="rect">
            <a:avLst/>
          </a:prstGeom>
          <a:noFill/>
        </p:spPr>
        <p:txBody>
          <a:bodyPr wrap="square" rtlCol="0">
            <a:spAutoFit/>
          </a:bodyPr>
          <a:lstStyle/>
          <a:p>
            <a:r>
              <a:rPr lang="en-US" sz="1600"/>
              <a:t>slide adapted from Zwick</a:t>
            </a:r>
          </a:p>
        </p:txBody>
      </p:sp>
      <p:sp>
        <p:nvSpPr>
          <p:cNvPr id="14" name="Rectangle 13"/>
          <p:cNvSpPr/>
          <p:nvPr/>
        </p:nvSpPr>
        <p:spPr>
          <a:xfrm>
            <a:off x="193025" y="6458238"/>
            <a:ext cx="5914336" cy="369332"/>
          </a:xfrm>
          <a:prstGeom prst="rect">
            <a:avLst/>
          </a:prstGeom>
        </p:spPr>
        <p:txBody>
          <a:bodyPr wrap="square">
            <a:spAutoFit/>
          </a:bodyPr>
          <a:lstStyle/>
          <a:p>
            <a:r>
              <a:rPr lang="en-US" sz="1600" i="1" dirty="0"/>
              <a:t>R. </a:t>
            </a:r>
            <a:r>
              <a:rPr lang="en-US" sz="1600" i="1" dirty="0" err="1"/>
              <a:t>Yuster</a:t>
            </a:r>
            <a:r>
              <a:rPr lang="en-US" sz="1600" i="1" dirty="0"/>
              <a:t> and U. </a:t>
            </a:r>
            <a:r>
              <a:rPr lang="en-US" sz="1600" i="1" dirty="0" err="1"/>
              <a:t>Zwick</a:t>
            </a:r>
            <a:r>
              <a:rPr lang="en-US" i="1" dirty="0" err="1"/>
              <a:t>, </a:t>
            </a:r>
            <a:r>
              <a:rPr lang="en-US" sz="1600" i="1" dirty="0"/>
              <a:t>Fast Sparse Matrix Multiplication</a:t>
            </a:r>
          </a:p>
        </p:txBody>
      </p:sp>
      <p:sp>
        <p:nvSpPr>
          <p:cNvPr id="16" name="Rectangle 15"/>
          <p:cNvSpPr/>
          <p:nvPr/>
        </p:nvSpPr>
        <p:spPr>
          <a:xfrm>
            <a:off x="2426844" y="1542058"/>
            <a:ext cx="1368354" cy="4112466"/>
          </a:xfrm>
          <a:prstGeom prst="rect">
            <a:avLst/>
          </a:prstGeom>
          <a:solidFill>
            <a:schemeClr val="accent1">
              <a:lumMod val="20000"/>
              <a:lumOff val="80000"/>
              <a:alpha val="3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6119939" y="393072"/>
            <a:ext cx="3024061" cy="707886"/>
          </a:xfrm>
          <a:prstGeom prst="rect">
            <a:avLst/>
          </a:prstGeom>
          <a:noFill/>
        </p:spPr>
        <p:txBody>
          <a:bodyPr wrap="square" rtlCol="0">
            <a:spAutoFit/>
          </a:bodyPr>
          <a:lstStyle/>
          <a:p>
            <a:r>
              <a:rPr lang="en-US" sz="2000" i="1">
                <a:latin typeface="Times New Roman"/>
                <a:cs typeface="Times New Roman"/>
              </a:rPr>
              <a:t>n</a:t>
            </a:r>
            <a:r>
              <a:rPr lang="en-US" sz="2000">
                <a:latin typeface="Times New Roman"/>
                <a:cs typeface="Times New Roman"/>
              </a:rPr>
              <a:t> = number of rows</a:t>
            </a:r>
          </a:p>
          <a:p>
            <a:r>
              <a:rPr lang="en-US" sz="2000" i="1">
                <a:latin typeface="Times New Roman"/>
                <a:cs typeface="Times New Roman"/>
              </a:rPr>
              <a:t>m</a:t>
            </a:r>
            <a:r>
              <a:rPr lang="en-US" sz="2000">
                <a:latin typeface="Times New Roman"/>
                <a:cs typeface="Times New Roman"/>
              </a:rPr>
              <a:t> = number of non-zeros</a:t>
            </a:r>
          </a:p>
        </p:txBody>
      </p:sp>
      <p:sp>
        <p:nvSpPr>
          <p:cNvPr id="3" name="TextBox 2"/>
          <p:cNvSpPr txBox="1"/>
          <p:nvPr/>
        </p:nvSpPr>
        <p:spPr>
          <a:xfrm>
            <a:off x="241925" y="438428"/>
            <a:ext cx="5261864" cy="523220"/>
          </a:xfrm>
          <a:prstGeom prst="rect">
            <a:avLst/>
          </a:prstGeom>
          <a:noFill/>
        </p:spPr>
        <p:txBody>
          <a:bodyPr wrap="square" rtlCol="0">
            <a:spAutoFit/>
          </a:bodyPr>
          <a:lstStyle/>
          <a:p>
            <a:r>
              <a:rPr lang="en-US" sz="2800"/>
              <a:t>Complexity of matrix multiply</a:t>
            </a:r>
          </a:p>
        </p:txBody>
      </p:sp>
      <p:sp>
        <p:nvSpPr>
          <p:cNvPr id="4" name="TextBox 3"/>
          <p:cNvSpPr txBox="1"/>
          <p:nvPr/>
        </p:nvSpPr>
        <p:spPr>
          <a:xfrm>
            <a:off x="6437470" y="1874658"/>
            <a:ext cx="1757732" cy="646331"/>
          </a:xfrm>
          <a:prstGeom prst="rect">
            <a:avLst/>
          </a:prstGeom>
          <a:noFill/>
        </p:spPr>
        <p:txBody>
          <a:bodyPr wrap="square" rtlCol="0">
            <a:spAutoFit/>
          </a:bodyPr>
          <a:lstStyle/>
          <a:p>
            <a:r>
              <a:rPr lang="en-US">
                <a:solidFill>
                  <a:srgbClr val="01CA04"/>
                </a:solidFill>
              </a:rPr>
              <a:t>naïve sparse algorithm</a:t>
            </a:r>
          </a:p>
        </p:txBody>
      </p:sp>
      <p:sp>
        <p:nvSpPr>
          <p:cNvPr id="17" name="TextBox 16"/>
          <p:cNvSpPr txBox="1"/>
          <p:nvPr/>
        </p:nvSpPr>
        <p:spPr>
          <a:xfrm>
            <a:off x="7408944" y="3312107"/>
            <a:ext cx="1738831" cy="646331"/>
          </a:xfrm>
          <a:prstGeom prst="rect">
            <a:avLst/>
          </a:prstGeom>
          <a:noFill/>
        </p:spPr>
        <p:txBody>
          <a:bodyPr wrap="square" rtlCol="0">
            <a:spAutoFit/>
          </a:bodyPr>
          <a:lstStyle/>
          <a:p>
            <a:r>
              <a:rPr lang="en-US">
                <a:solidFill>
                  <a:srgbClr val="FF0000"/>
                </a:solidFill>
              </a:rPr>
              <a:t>best known sparse algorithm</a:t>
            </a:r>
          </a:p>
        </p:txBody>
      </p:sp>
      <p:sp>
        <p:nvSpPr>
          <p:cNvPr id="18" name="TextBox 17"/>
          <p:cNvSpPr txBox="1"/>
          <p:nvPr/>
        </p:nvSpPr>
        <p:spPr>
          <a:xfrm>
            <a:off x="7043479" y="4430854"/>
            <a:ext cx="1757732" cy="646331"/>
          </a:xfrm>
          <a:prstGeom prst="rect">
            <a:avLst/>
          </a:prstGeom>
          <a:noFill/>
        </p:spPr>
        <p:txBody>
          <a:bodyPr wrap="square" rtlCol="0">
            <a:spAutoFit/>
          </a:bodyPr>
          <a:lstStyle/>
          <a:p>
            <a:r>
              <a:rPr lang="en-US">
                <a:solidFill>
                  <a:srgbClr val="0000FF"/>
                </a:solidFill>
              </a:rPr>
              <a:t>best known dense algorithm</a:t>
            </a:r>
          </a:p>
        </p:txBody>
      </p:sp>
      <p:grpSp>
        <p:nvGrpSpPr>
          <p:cNvPr id="20" name="Group 19"/>
          <p:cNvGrpSpPr/>
          <p:nvPr/>
        </p:nvGrpSpPr>
        <p:grpSpPr>
          <a:xfrm>
            <a:off x="438490" y="4112155"/>
            <a:ext cx="3477666" cy="1587412"/>
            <a:chOff x="438490" y="4112155"/>
            <a:chExt cx="3477666" cy="1587412"/>
          </a:xfrm>
        </p:grpSpPr>
        <p:sp>
          <p:nvSpPr>
            <p:cNvPr id="15" name="Oval 14"/>
            <p:cNvSpPr/>
            <p:nvPr/>
          </p:nvSpPr>
          <p:spPr>
            <a:xfrm>
              <a:off x="2222683" y="4112155"/>
              <a:ext cx="1693473" cy="1587412"/>
            </a:xfrm>
            <a:prstGeom prst="ellipse">
              <a:avLst/>
            </a:prstGeom>
            <a:noFill/>
            <a:ln w="5080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38490" y="4641292"/>
              <a:ext cx="1617871" cy="646331"/>
            </a:xfrm>
            <a:prstGeom prst="rect">
              <a:avLst/>
            </a:prstGeom>
            <a:noFill/>
          </p:spPr>
          <p:txBody>
            <a:bodyPr wrap="square" rtlCol="0">
              <a:spAutoFit/>
            </a:bodyPr>
            <a:lstStyle/>
            <a:p>
              <a:pPr algn="r"/>
              <a:r>
                <a:rPr lang="en-US" b="1">
                  <a:solidFill>
                    <a:schemeClr val="accent5"/>
                  </a:solidFill>
                </a:rPr>
                <a:t>lots of room here</a:t>
              </a:r>
            </a:p>
          </p:txBody>
        </p:sp>
      </p:grpSp>
    </p:spTree>
    <p:extLst>
      <p:ext uri="{BB962C8B-B14F-4D97-AF65-F5344CB8AC3E}">
        <p14:creationId xmlns:p14="http://schemas.microsoft.com/office/powerpoint/2010/main" val="25857601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253699" y="1027332"/>
            <a:ext cx="5395112" cy="3416320"/>
          </a:xfrm>
          <a:prstGeom prst="rect">
            <a:avLst/>
          </a:prstGeom>
          <a:solidFill>
            <a:schemeClr val="accent5">
              <a:lumMod val="20000"/>
              <a:lumOff val="80000"/>
            </a:schemeClr>
          </a:solidFill>
          <a:effectLst>
            <a:outerShdw blurRad="50800" dist="38100" dir="2700000" algn="tl" rotWithShape="0">
              <a:srgbClr val="000000">
                <a:alpha val="43000"/>
              </a:srgbClr>
            </a:outerShdw>
          </a:effectLst>
        </p:spPr>
        <p:txBody>
          <a:bodyPr wrap="square">
            <a:spAutoFit/>
          </a:bodyPr>
          <a:lstStyle/>
          <a:p>
            <a:r>
              <a:rPr lang="en-US" b="1">
                <a:solidFill>
                  <a:srgbClr val="FF0000"/>
                </a:solidFill>
                <a:latin typeface="Courier New"/>
                <a:cs typeface="Courier New"/>
              </a:rPr>
              <a:t>select </a:t>
            </a:r>
            <a:r>
              <a:rPr lang="en-US">
                <a:solidFill>
                  <a:srgbClr val="FF0000"/>
                </a:solidFill>
                <a:latin typeface="Courier New"/>
                <a:cs typeface="Courier New"/>
              </a:rPr>
              <a:t>AB.i, C.m</a:t>
            </a:r>
            <a:r>
              <a:rPr lang="en-US" b="1">
                <a:solidFill>
                  <a:srgbClr val="FF0000"/>
                </a:solidFill>
                <a:latin typeface="Courier New"/>
                <a:cs typeface="Courier New"/>
              </a:rPr>
              <a:t>, </a:t>
            </a:r>
            <a:r>
              <a:rPr lang="en-US">
                <a:solidFill>
                  <a:srgbClr val="FF0000"/>
                </a:solidFill>
                <a:latin typeface="Courier New"/>
                <a:cs typeface="Courier New"/>
              </a:rPr>
              <a:t>sum(AB.val*C.val) </a:t>
            </a:r>
          </a:p>
          <a:p>
            <a:r>
              <a:rPr lang="en-US" b="1">
                <a:solidFill>
                  <a:srgbClr val="FF0000"/>
                </a:solidFill>
                <a:latin typeface="Courier New"/>
                <a:cs typeface="Courier New"/>
              </a:rPr>
              <a:t> from</a:t>
            </a:r>
            <a:endParaRPr lang="en-US">
              <a:solidFill>
                <a:srgbClr val="FF0000"/>
              </a:solidFill>
              <a:latin typeface="Courier New"/>
              <a:cs typeface="Courier New"/>
            </a:endParaRPr>
          </a:p>
          <a:p>
            <a:endParaRPr lang="en-US">
              <a:latin typeface="Courier New"/>
              <a:cs typeface="Courier New"/>
            </a:endParaRPr>
          </a:p>
          <a:p>
            <a:r>
              <a:rPr lang="en-US" b="1">
                <a:latin typeface="Courier New"/>
                <a:cs typeface="Courier New"/>
              </a:rPr>
              <a:t>   </a:t>
            </a:r>
            <a:r>
              <a:rPr lang="en-US">
                <a:solidFill>
                  <a:srgbClr val="0000FF"/>
                </a:solidFill>
                <a:latin typeface="Courier New"/>
                <a:cs typeface="Courier New"/>
              </a:rPr>
              <a:t>(</a:t>
            </a:r>
            <a:r>
              <a:rPr lang="en-US" b="1">
                <a:solidFill>
                  <a:srgbClr val="0000FF"/>
                </a:solidFill>
                <a:latin typeface="Courier New"/>
                <a:cs typeface="Courier New"/>
              </a:rPr>
              <a:t>select </a:t>
            </a:r>
            <a:r>
              <a:rPr lang="en-US">
                <a:solidFill>
                  <a:srgbClr val="0000FF"/>
                </a:solidFill>
                <a:latin typeface="Courier New"/>
                <a:cs typeface="Courier New"/>
              </a:rPr>
              <a:t>A.i, B.k</a:t>
            </a:r>
            <a:r>
              <a:rPr lang="en-US" b="1">
                <a:solidFill>
                  <a:srgbClr val="0000FF"/>
                </a:solidFill>
                <a:latin typeface="Courier New"/>
                <a:cs typeface="Courier New"/>
              </a:rPr>
              <a:t>, </a:t>
            </a:r>
            <a:r>
              <a:rPr lang="en-US">
                <a:solidFill>
                  <a:srgbClr val="0000FF"/>
                </a:solidFill>
                <a:latin typeface="Courier New"/>
                <a:cs typeface="Courier New"/>
              </a:rPr>
              <a:t>sum(A.val*B.val) </a:t>
            </a:r>
          </a:p>
          <a:p>
            <a:r>
              <a:rPr lang="en-US" b="1">
                <a:solidFill>
                  <a:srgbClr val="0000FF"/>
                </a:solidFill>
                <a:latin typeface="Courier New"/>
                <a:cs typeface="Courier New"/>
              </a:rPr>
              <a:t>      from </a:t>
            </a:r>
            <a:r>
              <a:rPr lang="en-US">
                <a:solidFill>
                  <a:srgbClr val="0000FF"/>
                </a:solidFill>
                <a:latin typeface="Courier New"/>
                <a:cs typeface="Courier New"/>
              </a:rPr>
              <a:t>A, B</a:t>
            </a:r>
          </a:p>
          <a:p>
            <a:r>
              <a:rPr lang="en-US" b="1">
                <a:solidFill>
                  <a:srgbClr val="0000FF"/>
                </a:solidFill>
                <a:latin typeface="Courier New"/>
                <a:cs typeface="Courier New"/>
              </a:rPr>
              <a:t>     where </a:t>
            </a:r>
            <a:r>
              <a:rPr lang="en-US">
                <a:solidFill>
                  <a:srgbClr val="0000FF"/>
                </a:solidFill>
                <a:latin typeface="Courier New"/>
                <a:cs typeface="Courier New"/>
              </a:rPr>
              <a:t>A.j = B.j</a:t>
            </a:r>
          </a:p>
          <a:p>
            <a:r>
              <a:rPr lang="en-US" b="1">
                <a:solidFill>
                  <a:srgbClr val="0000FF"/>
                </a:solidFill>
                <a:latin typeface="Courier New"/>
                <a:cs typeface="Courier New"/>
              </a:rPr>
              <a:t>     group by </a:t>
            </a:r>
            <a:r>
              <a:rPr lang="en-US">
                <a:solidFill>
                  <a:srgbClr val="0000FF"/>
                </a:solidFill>
                <a:latin typeface="Courier New"/>
                <a:cs typeface="Courier New"/>
              </a:rPr>
              <a:t>A.i, B.k</a:t>
            </a:r>
          </a:p>
          <a:p>
            <a:r>
              <a:rPr lang="en-US">
                <a:solidFill>
                  <a:srgbClr val="0000FF"/>
                </a:solidFill>
                <a:latin typeface="Courier New"/>
                <a:cs typeface="Courier New"/>
              </a:rPr>
              <a:t>    ) AB</a:t>
            </a:r>
            <a:r>
              <a:rPr lang="en-US">
                <a:latin typeface="Courier New"/>
                <a:cs typeface="Courier New"/>
              </a:rPr>
              <a:t>,</a:t>
            </a:r>
          </a:p>
          <a:p>
            <a:r>
              <a:rPr lang="en-US">
                <a:solidFill>
                  <a:srgbClr val="00A601"/>
                </a:solidFill>
                <a:latin typeface="Courier New"/>
                <a:cs typeface="Courier New"/>
              </a:rPr>
              <a:t>   </a:t>
            </a:r>
            <a:r>
              <a:rPr lang="en-US">
                <a:solidFill>
                  <a:srgbClr val="FF0000"/>
                </a:solidFill>
                <a:latin typeface="Courier New"/>
                <a:cs typeface="Courier New"/>
              </a:rPr>
              <a:t> C</a:t>
            </a:r>
          </a:p>
          <a:p>
            <a:endParaRPr lang="en-US">
              <a:solidFill>
                <a:srgbClr val="FF0000"/>
              </a:solidFill>
              <a:latin typeface="Courier New"/>
              <a:cs typeface="Courier New"/>
            </a:endParaRPr>
          </a:p>
          <a:p>
            <a:r>
              <a:rPr lang="en-US" b="1">
                <a:solidFill>
                  <a:srgbClr val="FF0000"/>
                </a:solidFill>
                <a:latin typeface="Courier New"/>
                <a:cs typeface="Courier New"/>
              </a:rPr>
              <a:t>where </a:t>
            </a:r>
            <a:r>
              <a:rPr lang="en-US">
                <a:solidFill>
                  <a:srgbClr val="FF0000"/>
                </a:solidFill>
                <a:latin typeface="Courier New"/>
                <a:cs typeface="Courier New"/>
              </a:rPr>
              <a:t>AB.k = C.k</a:t>
            </a:r>
          </a:p>
          <a:p>
            <a:r>
              <a:rPr lang="en-US" b="1">
                <a:solidFill>
                  <a:srgbClr val="FF0000"/>
                </a:solidFill>
                <a:latin typeface="Courier New"/>
                <a:cs typeface="Courier New"/>
              </a:rPr>
              <a:t>group by </a:t>
            </a:r>
            <a:r>
              <a:rPr lang="en-US">
                <a:solidFill>
                  <a:srgbClr val="FF0000"/>
                </a:solidFill>
                <a:latin typeface="Courier New"/>
                <a:cs typeface="Courier New"/>
              </a:rPr>
              <a:t>AB.i, C.m</a:t>
            </a:r>
          </a:p>
        </p:txBody>
      </p:sp>
      <p:sp>
        <p:nvSpPr>
          <p:cNvPr id="8" name="TextBox 7"/>
          <p:cNvSpPr txBox="1"/>
          <p:nvPr/>
        </p:nvSpPr>
        <p:spPr>
          <a:xfrm>
            <a:off x="631270" y="3047896"/>
            <a:ext cx="2392789" cy="461665"/>
          </a:xfrm>
          <a:prstGeom prst="rect">
            <a:avLst/>
          </a:prstGeom>
          <a:noFill/>
        </p:spPr>
        <p:txBody>
          <a:bodyPr wrap="square" rtlCol="0">
            <a:spAutoFit/>
          </a:bodyPr>
          <a:lstStyle/>
          <a:p>
            <a:r>
              <a:rPr lang="en-US" sz="2400">
                <a:solidFill>
                  <a:srgbClr val="0000FF"/>
                </a:solidFill>
              </a:rPr>
              <a:t>A x B </a:t>
            </a:r>
            <a:r>
              <a:rPr lang="en-US" sz="2400">
                <a:solidFill>
                  <a:srgbClr val="FF0000"/>
                </a:solidFill>
              </a:rPr>
              <a:t>x C</a:t>
            </a:r>
          </a:p>
        </p:txBody>
      </p:sp>
      <p:sp>
        <p:nvSpPr>
          <p:cNvPr id="9" name="Rectangle 8"/>
          <p:cNvSpPr/>
          <p:nvPr/>
        </p:nvSpPr>
        <p:spPr>
          <a:xfrm>
            <a:off x="482906" y="5048777"/>
            <a:ext cx="5712639" cy="1477328"/>
          </a:xfrm>
          <a:prstGeom prst="rect">
            <a:avLst/>
          </a:prstGeom>
          <a:solidFill>
            <a:schemeClr val="accent6">
              <a:lumMod val="40000"/>
              <a:lumOff val="60000"/>
            </a:schemeClr>
          </a:solidFill>
          <a:effectLst>
            <a:outerShdw blurRad="50800" dist="38100" dir="2700000" algn="tl" rotWithShape="0">
              <a:srgbClr val="000000">
                <a:alpha val="43000"/>
              </a:srgbClr>
            </a:outerShdw>
          </a:effectLst>
        </p:spPr>
        <p:txBody>
          <a:bodyPr wrap="square">
            <a:spAutoFit/>
          </a:bodyPr>
          <a:lstStyle/>
          <a:p>
            <a:r>
              <a:rPr lang="en-US" b="1">
                <a:solidFill>
                  <a:srgbClr val="FF0000"/>
                </a:solidFill>
                <a:latin typeface="Courier New"/>
                <a:cs typeface="Courier New"/>
              </a:rPr>
              <a:t>select </a:t>
            </a:r>
            <a:r>
              <a:rPr lang="en-US">
                <a:solidFill>
                  <a:srgbClr val="FF0000"/>
                </a:solidFill>
                <a:latin typeface="Courier New"/>
                <a:cs typeface="Courier New"/>
              </a:rPr>
              <a:t>A.i, C.m</a:t>
            </a:r>
            <a:r>
              <a:rPr lang="en-US" b="1">
                <a:solidFill>
                  <a:srgbClr val="FF0000"/>
                </a:solidFill>
                <a:latin typeface="Courier New"/>
                <a:cs typeface="Courier New"/>
              </a:rPr>
              <a:t>, </a:t>
            </a:r>
            <a:r>
              <a:rPr lang="en-US">
                <a:solidFill>
                  <a:srgbClr val="FF0000"/>
                </a:solidFill>
                <a:latin typeface="Courier New"/>
                <a:cs typeface="Courier New"/>
              </a:rPr>
              <a:t>sum(</a:t>
            </a:r>
            <a:r>
              <a:rPr lang="en-US">
                <a:solidFill>
                  <a:srgbClr val="0000FF"/>
                </a:solidFill>
                <a:latin typeface="Courier New"/>
                <a:cs typeface="Courier New"/>
              </a:rPr>
              <a:t>A.val*B.val</a:t>
            </a:r>
            <a:r>
              <a:rPr lang="en-US">
                <a:solidFill>
                  <a:srgbClr val="FF0000"/>
                </a:solidFill>
                <a:latin typeface="Courier New"/>
                <a:cs typeface="Courier New"/>
              </a:rPr>
              <a:t>*C.val) </a:t>
            </a:r>
          </a:p>
          <a:p>
            <a:r>
              <a:rPr lang="en-US" b="1">
                <a:solidFill>
                  <a:srgbClr val="FF0000"/>
                </a:solidFill>
                <a:latin typeface="Courier New"/>
                <a:cs typeface="Courier New"/>
              </a:rPr>
              <a:t>  from </a:t>
            </a:r>
            <a:r>
              <a:rPr lang="en-US">
                <a:solidFill>
                  <a:srgbClr val="0000FF"/>
                </a:solidFill>
                <a:latin typeface="Courier New"/>
                <a:cs typeface="Courier New"/>
              </a:rPr>
              <a:t>A, B,</a:t>
            </a:r>
            <a:r>
              <a:rPr lang="en-US">
                <a:solidFill>
                  <a:srgbClr val="FF0000"/>
                </a:solidFill>
                <a:latin typeface="Courier New"/>
                <a:cs typeface="Courier New"/>
              </a:rPr>
              <a:t> C</a:t>
            </a:r>
          </a:p>
          <a:p>
            <a:r>
              <a:rPr lang="en-US" b="1">
                <a:solidFill>
                  <a:srgbClr val="FF0000"/>
                </a:solidFill>
                <a:latin typeface="Courier New"/>
                <a:cs typeface="Courier New"/>
              </a:rPr>
              <a:t>  where </a:t>
            </a:r>
            <a:r>
              <a:rPr lang="en-US">
                <a:solidFill>
                  <a:srgbClr val="0000FF"/>
                </a:solidFill>
                <a:latin typeface="Courier New"/>
                <a:cs typeface="Courier New"/>
              </a:rPr>
              <a:t>A.j = B.j</a:t>
            </a:r>
            <a:r>
              <a:rPr lang="en-US">
                <a:solidFill>
                  <a:srgbClr val="FF0000"/>
                </a:solidFill>
                <a:latin typeface="Courier New"/>
                <a:cs typeface="Courier New"/>
              </a:rPr>
              <a:t> </a:t>
            </a:r>
          </a:p>
          <a:p>
            <a:r>
              <a:rPr lang="en-US" b="1">
                <a:solidFill>
                  <a:srgbClr val="FF0000"/>
                </a:solidFill>
                <a:latin typeface="Courier New"/>
                <a:cs typeface="Courier New"/>
              </a:rPr>
              <a:t>    and </a:t>
            </a:r>
            <a:r>
              <a:rPr lang="en-US">
                <a:solidFill>
                  <a:srgbClr val="FF0000"/>
                </a:solidFill>
                <a:latin typeface="Courier New"/>
                <a:cs typeface="Courier New"/>
              </a:rPr>
              <a:t>B.k = C.k</a:t>
            </a:r>
            <a:endParaRPr lang="en-US" b="1">
              <a:solidFill>
                <a:srgbClr val="FF0000"/>
              </a:solidFill>
              <a:latin typeface="Courier New"/>
              <a:cs typeface="Courier New"/>
            </a:endParaRPr>
          </a:p>
          <a:p>
            <a:r>
              <a:rPr lang="en-US" b="1">
                <a:solidFill>
                  <a:srgbClr val="FF0000"/>
                </a:solidFill>
                <a:latin typeface="Courier New"/>
                <a:cs typeface="Courier New"/>
              </a:rPr>
              <a:t>   group by </a:t>
            </a:r>
            <a:r>
              <a:rPr lang="en-US">
                <a:solidFill>
                  <a:srgbClr val="FF0000"/>
                </a:solidFill>
                <a:latin typeface="Courier New"/>
                <a:cs typeface="Courier New"/>
              </a:rPr>
              <a:t>A.i, C.m</a:t>
            </a:r>
          </a:p>
        </p:txBody>
      </p:sp>
      <p:sp>
        <p:nvSpPr>
          <p:cNvPr id="10" name="TextBox 9"/>
          <p:cNvSpPr txBox="1"/>
          <p:nvPr/>
        </p:nvSpPr>
        <p:spPr>
          <a:xfrm>
            <a:off x="696732" y="1295400"/>
            <a:ext cx="1843478" cy="1200328"/>
          </a:xfrm>
          <a:prstGeom prst="rect">
            <a:avLst/>
          </a:prstGeom>
          <a:noFill/>
        </p:spPr>
        <p:txBody>
          <a:bodyPr wrap="square" rtlCol="0">
            <a:spAutoFit/>
          </a:bodyPr>
          <a:lstStyle/>
          <a:p>
            <a:r>
              <a:rPr lang="en-US" sz="2400"/>
              <a:t>A(i, j, val)</a:t>
            </a:r>
          </a:p>
          <a:p>
            <a:r>
              <a:rPr lang="en-US" sz="2400"/>
              <a:t>B(j, k, val)</a:t>
            </a:r>
          </a:p>
          <a:p>
            <a:r>
              <a:rPr lang="en-US" sz="2400"/>
              <a:t>C(k, m, val)</a:t>
            </a:r>
          </a:p>
        </p:txBody>
      </p:sp>
      <p:sp>
        <p:nvSpPr>
          <p:cNvPr id="11" name="Bent Arrow 10"/>
          <p:cNvSpPr/>
          <p:nvPr/>
        </p:nvSpPr>
        <p:spPr>
          <a:xfrm rot="16200000" flipH="1">
            <a:off x="2086606" y="3945859"/>
            <a:ext cx="1073541" cy="1073394"/>
          </a:xfrm>
          <a:prstGeom prst="bentArrow">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extBox 1"/>
          <p:cNvSpPr txBox="1"/>
          <p:nvPr/>
        </p:nvSpPr>
        <p:spPr>
          <a:xfrm>
            <a:off x="362889" y="786147"/>
            <a:ext cx="2812374" cy="369332"/>
          </a:xfrm>
          <a:prstGeom prst="rect">
            <a:avLst/>
          </a:prstGeom>
          <a:noFill/>
        </p:spPr>
        <p:txBody>
          <a:bodyPr wrap="square" rtlCol="0">
            <a:spAutoFit/>
          </a:bodyPr>
          <a:lstStyle/>
          <a:p>
            <a:r>
              <a:rPr lang="en-US"/>
              <a:t>take three sparse matrices</a:t>
            </a:r>
          </a:p>
        </p:txBody>
      </p:sp>
      <p:sp>
        <p:nvSpPr>
          <p:cNvPr id="12" name="TextBox 11"/>
          <p:cNvSpPr txBox="1"/>
          <p:nvPr/>
        </p:nvSpPr>
        <p:spPr>
          <a:xfrm>
            <a:off x="423370" y="2646904"/>
            <a:ext cx="2178520" cy="369332"/>
          </a:xfrm>
          <a:prstGeom prst="rect">
            <a:avLst/>
          </a:prstGeom>
          <a:noFill/>
        </p:spPr>
        <p:txBody>
          <a:bodyPr wrap="square" rtlCol="0">
            <a:spAutoFit/>
          </a:bodyPr>
          <a:lstStyle/>
          <a:p>
            <a:r>
              <a:rPr lang="en-US"/>
              <a:t>Now compute</a:t>
            </a:r>
          </a:p>
        </p:txBody>
      </p:sp>
      <p:sp>
        <p:nvSpPr>
          <p:cNvPr id="3" name="Rectangle 2"/>
          <p:cNvSpPr/>
          <p:nvPr/>
        </p:nvSpPr>
        <p:spPr>
          <a:xfrm>
            <a:off x="6319460" y="5103877"/>
            <a:ext cx="2851524" cy="1477328"/>
          </a:xfrm>
          <a:prstGeom prst="rect">
            <a:avLst/>
          </a:prstGeom>
        </p:spPr>
        <p:txBody>
          <a:bodyPr wrap="none">
            <a:spAutoFit/>
          </a:bodyPr>
          <a:lstStyle/>
          <a:p>
            <a:r>
              <a:rPr lang="en-US"/>
              <a:t>multiway hypercube join:</a:t>
            </a:r>
          </a:p>
          <a:p>
            <a:r>
              <a:rPr lang="en-US"/>
              <a:t>O (|A|/p + |B|/p^2 + |C|/p)</a:t>
            </a:r>
          </a:p>
          <a:p>
            <a:endParaRPr lang="en-US"/>
          </a:p>
          <a:p>
            <a:r>
              <a:rPr lang="en-US"/>
              <a:t>Group by:</a:t>
            </a:r>
          </a:p>
          <a:p>
            <a:r>
              <a:rPr lang="en-US"/>
              <a:t>~O (N)</a:t>
            </a:r>
          </a:p>
        </p:txBody>
      </p:sp>
      <p:sp>
        <p:nvSpPr>
          <p:cNvPr id="4" name="TextBox 3"/>
          <p:cNvSpPr txBox="1"/>
          <p:nvPr/>
        </p:nvSpPr>
        <p:spPr>
          <a:xfrm>
            <a:off x="4052240" y="257010"/>
            <a:ext cx="4863160" cy="523220"/>
          </a:xfrm>
          <a:prstGeom prst="rect">
            <a:avLst/>
          </a:prstGeom>
          <a:noFill/>
        </p:spPr>
        <p:txBody>
          <a:bodyPr wrap="square" rtlCol="0">
            <a:spAutoFit/>
          </a:bodyPr>
          <a:lstStyle/>
          <a:p>
            <a:r>
              <a:rPr lang="en-US" sz="2800">
                <a:solidFill>
                  <a:srgbClr val="00A601"/>
                </a:solidFill>
              </a:rPr>
              <a:t>But wait, there’s more…..</a:t>
            </a:r>
          </a:p>
        </p:txBody>
      </p:sp>
    </p:spTree>
    <p:extLst>
      <p:ext uri="{BB962C8B-B14F-4D97-AF65-F5344CB8AC3E}">
        <p14:creationId xmlns:p14="http://schemas.microsoft.com/office/powerpoint/2010/main" val="27958935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76400"/>
            <a:ext cx="8458199" cy="4297363"/>
          </a:xfrm>
        </p:spPr>
        <p:txBody>
          <a:bodyPr>
            <a:normAutofit fontScale="92500" lnSpcReduction="20000"/>
          </a:bodyPr>
          <a:lstStyle/>
          <a:p>
            <a:r>
              <a:rPr lang="en-US" sz="2400"/>
              <a:t>Hypothesis: Loops + RA covers everything anyone wants to do</a:t>
            </a:r>
          </a:p>
          <a:p>
            <a:pPr lvl="1"/>
            <a:r>
              <a:rPr lang="en-US" sz="2000"/>
              <a:t>and it scales, it’s optimizable, and it’s accessible</a:t>
            </a:r>
          </a:p>
          <a:p>
            <a:r>
              <a:rPr lang="en-US" sz="2400"/>
              <a:t>We can smooth the ROI curve for novices</a:t>
            </a:r>
          </a:p>
          <a:p>
            <a:pPr lvl="1"/>
            <a:r>
              <a:rPr lang="en-US" sz="2000"/>
              <a:t>Start with simple queries…</a:t>
            </a:r>
          </a:p>
          <a:p>
            <a:pPr lvl="1"/>
            <a:r>
              <a:rPr lang="en-US" sz="2000"/>
              <a:t>…end up working on advanced parallel algorithms </a:t>
            </a:r>
          </a:p>
          <a:p>
            <a:r>
              <a:rPr lang="en-US" sz="2400"/>
              <a:t>“White Box Analytics”</a:t>
            </a:r>
          </a:p>
          <a:p>
            <a:pPr lvl="1"/>
            <a:r>
              <a:rPr lang="en-US" sz="2000"/>
              <a:t>Compose queries, inspect plans, monitoring, debugging, “UDRs” – user-defined optimization rules</a:t>
            </a:r>
          </a:p>
          <a:p>
            <a:r>
              <a:rPr lang="en-US" sz="2400"/>
              <a:t>Multiple languages, multiple backends, one data/query model</a:t>
            </a:r>
          </a:p>
          <a:p>
            <a:pPr lvl="1"/>
            <a:r>
              <a:rPr lang="en-US" sz="2000"/>
              <a:t>Ask me about graph data</a:t>
            </a:r>
          </a:p>
          <a:p>
            <a:pPr lvl="1"/>
            <a:r>
              <a:rPr lang="en-US" sz="2000"/>
              <a:t>Ask me about array data (or, rather, mesh data)</a:t>
            </a:r>
          </a:p>
          <a:p>
            <a:endParaRPr lang="en-US" sz="2400"/>
          </a:p>
          <a:p>
            <a:r>
              <a:rPr lang="en-US" sz="2400" i="1"/>
              <a:t>But what about performance??</a:t>
            </a:r>
          </a:p>
        </p:txBody>
      </p:sp>
      <p:sp>
        <p:nvSpPr>
          <p:cNvPr id="4" name="TextBox 3"/>
          <p:cNvSpPr txBox="1"/>
          <p:nvPr/>
        </p:nvSpPr>
        <p:spPr>
          <a:xfrm>
            <a:off x="381000" y="685800"/>
            <a:ext cx="7508875" cy="646331"/>
          </a:xfrm>
          <a:prstGeom prst="rect">
            <a:avLst/>
          </a:prstGeom>
          <a:noFill/>
        </p:spPr>
        <p:txBody>
          <a:bodyPr wrap="square" rtlCol="0">
            <a:spAutoFit/>
          </a:bodyPr>
          <a:lstStyle/>
          <a:p>
            <a:r>
              <a:rPr lang="en-US" sz="3600">
                <a:solidFill>
                  <a:srgbClr val="000000"/>
                </a:solidFill>
              </a:rPr>
              <a:t>Relational Algorithmics</a:t>
            </a:r>
          </a:p>
        </p:txBody>
      </p:sp>
    </p:spTree>
    <p:extLst>
      <p:ext uri="{BB962C8B-B14F-4D97-AF65-F5344CB8AC3E}">
        <p14:creationId xmlns:p14="http://schemas.microsoft.com/office/powerpoint/2010/main" val="2346527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05" y="533400"/>
            <a:ext cx="7854696" cy="914400"/>
          </a:xfrm>
        </p:spPr>
        <p:txBody>
          <a:bodyPr>
            <a:normAutofit/>
          </a:bodyPr>
          <a:lstStyle/>
          <a:p>
            <a:pPr marL="0" indent="0"/>
            <a:r>
              <a:rPr lang="en-US"/>
              <a:t>RA is now ubiquitous outside of databases</a:t>
            </a:r>
          </a:p>
        </p:txBody>
      </p:sp>
      <p:sp>
        <p:nvSpPr>
          <p:cNvPr id="3" name="Content Placeholder 2"/>
          <p:cNvSpPr>
            <a:spLocks noGrp="1"/>
          </p:cNvSpPr>
          <p:nvPr>
            <p:ph idx="1"/>
          </p:nvPr>
        </p:nvSpPr>
        <p:spPr>
          <a:xfrm>
            <a:off x="457200" y="1270176"/>
            <a:ext cx="8509086" cy="5281180"/>
          </a:xfrm>
        </p:spPr>
        <p:txBody>
          <a:bodyPr>
            <a:noAutofit/>
          </a:bodyPr>
          <a:lstStyle/>
          <a:p>
            <a:pPr marL="0" indent="0">
              <a:buNone/>
            </a:pPr>
            <a:endParaRPr lang="en-US" sz="1200"/>
          </a:p>
          <a:p>
            <a:r>
              <a:rPr lang="en-US" sz="2000"/>
              <a:t>Hadoop and contemporaries all evolved to support RA-like interfaces: </a:t>
            </a:r>
            <a:r>
              <a:rPr lang="en-US" sz="2000">
                <a:solidFill>
                  <a:srgbClr val="0000FF"/>
                </a:solidFill>
              </a:rPr>
              <a:t>Pig, HIVE</a:t>
            </a:r>
            <a:r>
              <a:rPr lang="en-US" sz="2000"/>
              <a:t>, </a:t>
            </a:r>
            <a:r>
              <a:rPr lang="en-US" sz="2000">
                <a:solidFill>
                  <a:srgbClr val="0000FF"/>
                </a:solidFill>
              </a:rPr>
              <a:t>Cascalog, Flume, Spark, Dremel, many more</a:t>
            </a:r>
            <a:endParaRPr lang="en-US" sz="1600" b="1">
              <a:latin typeface="Courier New"/>
              <a:cs typeface="Courier New"/>
            </a:endParaRPr>
          </a:p>
          <a:p>
            <a:endParaRPr lang="en-US" sz="2000"/>
          </a:p>
          <a:p>
            <a:r>
              <a:rPr lang="en-US" sz="2000"/>
              <a:t>Galaxy – “bioinformatics workflows”</a:t>
            </a:r>
          </a:p>
          <a:p>
            <a:pPr marL="457200" lvl="1" indent="0">
              <a:buNone/>
            </a:pPr>
            <a:endParaRPr lang="en-US" sz="1800"/>
          </a:p>
          <a:p>
            <a:pPr lvl="1"/>
            <a:endParaRPr lang="en-US" sz="1800"/>
          </a:p>
          <a:p>
            <a:pPr lvl="1"/>
            <a:endParaRPr lang="en-US" sz="1800"/>
          </a:p>
          <a:p>
            <a:pPr lvl="1"/>
            <a:endParaRPr lang="en-US" sz="1800"/>
          </a:p>
          <a:p>
            <a:r>
              <a:rPr lang="en-US" sz="2000"/>
              <a:t>Pandas and Blaze: High Performance Arrays in Python</a:t>
            </a:r>
          </a:p>
          <a:p>
            <a:pPr marL="0" indent="0">
              <a:buNone/>
            </a:pPr>
            <a:r>
              <a:rPr lang="en-US" sz="1600"/>
              <a:t>		</a:t>
            </a:r>
            <a:r>
              <a:rPr lang="en-US" sz="1400" b="1">
                <a:latin typeface="Courier New"/>
                <a:cs typeface="Courier New"/>
              </a:rPr>
              <a:t>merge(left, right, on=</a:t>
            </a:r>
            <a:r>
              <a:rPr lang="en-US" sz="1400" b="1">
                <a:solidFill>
                  <a:schemeClr val="accent5">
                    <a:lumMod val="75000"/>
                  </a:schemeClr>
                </a:solidFill>
                <a:latin typeface="Courier New"/>
                <a:cs typeface="Courier New"/>
              </a:rPr>
              <a:t>‘key’</a:t>
            </a:r>
            <a:r>
              <a:rPr lang="en-US" sz="1400" b="1">
                <a:latin typeface="Courier New"/>
                <a:cs typeface="Courier New"/>
              </a:rPr>
              <a:t>)</a:t>
            </a:r>
          </a:p>
          <a:p>
            <a:pPr marL="0" indent="0">
              <a:buNone/>
            </a:pPr>
            <a:endParaRPr lang="en-US" sz="2000"/>
          </a:p>
          <a:p>
            <a:r>
              <a:rPr lang="en-US" sz="2000"/>
              <a:t>dplyr in R</a:t>
            </a:r>
          </a:p>
          <a:p>
            <a:pPr marL="0" indent="0">
              <a:buNone/>
            </a:pPr>
            <a:r>
              <a:rPr lang="en-US" sz="1600" b="1">
                <a:latin typeface="Courier New"/>
                <a:cs typeface="Courier New"/>
              </a:rPr>
              <a:t>		filter(x), select(x), arrange(x), groupby(x), 			inner_join(x, y), left_join(x, y)</a:t>
            </a:r>
          </a:p>
          <a:p>
            <a:endParaRPr lang="en-US" sz="2000"/>
          </a:p>
        </p:txBody>
      </p:sp>
      <p:pic>
        <p:nvPicPr>
          <p:cNvPr id="7" name="Picture 6" descr="Screen Shot 2014-05-15 at 11.27.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048000"/>
            <a:ext cx="5486400" cy="1124972"/>
          </a:xfrm>
          <a:prstGeom prst="rect">
            <a:avLst/>
          </a:prstGeom>
        </p:spPr>
      </p:pic>
      <p:sp>
        <p:nvSpPr>
          <p:cNvPr id="8" name="TextBox 7"/>
          <p:cNvSpPr txBox="1"/>
          <p:nvPr/>
        </p:nvSpPr>
        <p:spPr>
          <a:xfrm>
            <a:off x="4310529" y="2232355"/>
            <a:ext cx="4562642" cy="369332"/>
          </a:xfrm>
          <a:prstGeom prst="rect">
            <a:avLst/>
          </a:prstGeom>
          <a:solidFill>
            <a:schemeClr val="bg1"/>
          </a:solidFill>
        </p:spPr>
        <p:txBody>
          <a:bodyPr wrap="square" rtlCol="0">
            <a:spAutoFit/>
          </a:bodyPr>
          <a:lstStyle/>
          <a:p>
            <a:r>
              <a:rPr lang="en-US">
                <a:solidFill>
                  <a:srgbClr val="FF0000"/>
                </a:solidFill>
              </a:rPr>
              <a:t>“…</a:t>
            </a:r>
            <a:r>
              <a:rPr lang="en-US" i="1">
                <a:solidFill>
                  <a:srgbClr val="FF0000"/>
                </a:solidFill>
              </a:rPr>
              <a:t>Operate on Genomics Intervals -&gt; Join</a:t>
            </a:r>
            <a:r>
              <a:rPr lang="en-US">
                <a:solidFill>
                  <a:srgbClr val="FF0000"/>
                </a:solidFill>
              </a:rPr>
              <a:t>”</a:t>
            </a:r>
          </a:p>
        </p:txBody>
      </p:sp>
    </p:spTree>
    <p:extLst>
      <p:ext uri="{BB962C8B-B14F-4D97-AF65-F5344CB8AC3E}">
        <p14:creationId xmlns:p14="http://schemas.microsoft.com/office/powerpoint/2010/main" val="5348355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324DE6CF-6B30-394F-B1B1-228E3C55F385}" type="datetime1">
              <a:rPr lang="en-US"/>
              <a:pPr/>
              <a:t>6/21/15</a:t>
            </a:fld>
            <a:endParaRPr lang="en-US"/>
          </a:p>
        </p:txBody>
      </p:sp>
      <p:sp>
        <p:nvSpPr>
          <p:cNvPr id="6" name="Footer Placeholder 4"/>
          <p:cNvSpPr>
            <a:spLocks noGrp="1"/>
          </p:cNvSpPr>
          <p:nvPr>
            <p:ph type="ftr" sz="quarter" idx="11"/>
          </p:nvPr>
        </p:nvSpPr>
        <p:spPr/>
        <p:txBody>
          <a:bodyPr/>
          <a:lstStyle/>
          <a:p>
            <a:r>
              <a:rPr lang="en-US"/>
              <a:t>Bill Howe, eScience Institute</a:t>
            </a:r>
          </a:p>
        </p:txBody>
      </p:sp>
      <p:sp>
        <p:nvSpPr>
          <p:cNvPr id="7" name="Slide Number Placeholder 5"/>
          <p:cNvSpPr>
            <a:spLocks noGrp="1"/>
          </p:cNvSpPr>
          <p:nvPr>
            <p:ph type="sldNum" sz="quarter" idx="12"/>
          </p:nvPr>
        </p:nvSpPr>
        <p:spPr/>
        <p:txBody>
          <a:bodyPr/>
          <a:lstStyle/>
          <a:p>
            <a:fld id="{37364652-D8BA-C44D-B0B7-66EBC6F3AB83}" type="slidenum">
              <a:rPr lang="en-US"/>
              <a:pPr/>
              <a:t>5</a:t>
            </a:fld>
            <a:endParaRPr lang="en-US"/>
          </a:p>
        </p:txBody>
      </p:sp>
      <p:sp>
        <p:nvSpPr>
          <p:cNvPr id="376834" name="Rectangle 2"/>
          <p:cNvSpPr>
            <a:spLocks noGrp="1" noChangeArrowheads="1"/>
          </p:cNvSpPr>
          <p:nvPr>
            <p:ph type="title"/>
          </p:nvPr>
        </p:nvSpPr>
        <p:spPr>
          <a:xfrm>
            <a:off x="684463" y="533400"/>
            <a:ext cx="7854696" cy="914400"/>
          </a:xfrm>
        </p:spPr>
        <p:txBody>
          <a:bodyPr/>
          <a:lstStyle/>
          <a:p>
            <a:r>
              <a:rPr lang="en-US"/>
              <a:t>Key Idea: Algebraic Optimization</a:t>
            </a:r>
          </a:p>
        </p:txBody>
      </p:sp>
      <p:sp>
        <p:nvSpPr>
          <p:cNvPr id="376835" name="Rectangle 3"/>
          <p:cNvSpPr>
            <a:spLocks noGrp="1" noChangeArrowheads="1"/>
          </p:cNvSpPr>
          <p:nvPr>
            <p:ph type="body" idx="1"/>
          </p:nvPr>
        </p:nvSpPr>
        <p:spPr>
          <a:xfrm>
            <a:off x="1009650" y="1638300"/>
            <a:ext cx="7740650" cy="4762500"/>
          </a:xfrm>
        </p:spPr>
        <p:txBody>
          <a:bodyPr/>
          <a:lstStyle/>
          <a:p>
            <a:pPr>
              <a:lnSpc>
                <a:spcPct val="80000"/>
              </a:lnSpc>
              <a:buFont typeface="Wingdings" charset="0"/>
              <a:buNone/>
            </a:pPr>
            <a:r>
              <a:rPr lang="en-US" sz="2800"/>
              <a:t>N = ((z*2)+((z*3)+0))/1</a:t>
            </a:r>
          </a:p>
          <a:p>
            <a:pPr>
              <a:lnSpc>
                <a:spcPct val="80000"/>
              </a:lnSpc>
              <a:buFont typeface="Wingdings" charset="0"/>
              <a:buNone/>
            </a:pPr>
            <a:endParaRPr lang="en-US" sz="2000"/>
          </a:p>
          <a:p>
            <a:pPr>
              <a:lnSpc>
                <a:spcPct val="80000"/>
              </a:lnSpc>
              <a:buFont typeface="Wingdings" charset="0"/>
              <a:buNone/>
            </a:pPr>
            <a:r>
              <a:rPr lang="en-US" sz="2000"/>
              <a:t>Algebraic Laws: </a:t>
            </a:r>
            <a:endParaRPr lang="en-US" sz="2000">
              <a:solidFill>
                <a:srgbClr val="FF0000"/>
              </a:solidFill>
            </a:endParaRPr>
          </a:p>
          <a:p>
            <a:pPr>
              <a:lnSpc>
                <a:spcPct val="80000"/>
              </a:lnSpc>
              <a:buFont typeface="Wingdings" charset="0"/>
              <a:buNone/>
            </a:pPr>
            <a:r>
              <a:rPr lang="en-US" sz="2000">
                <a:solidFill>
                  <a:srgbClr val="FF0000"/>
                </a:solidFill>
              </a:rPr>
              <a:t>1</a:t>
            </a:r>
            <a:r>
              <a:rPr lang="en-US" sz="2000"/>
              <a:t>. (+) identity:     	x+0 = x</a:t>
            </a:r>
          </a:p>
          <a:p>
            <a:pPr>
              <a:lnSpc>
                <a:spcPct val="80000"/>
              </a:lnSpc>
              <a:buFont typeface="Wingdings" charset="0"/>
              <a:buNone/>
            </a:pPr>
            <a:r>
              <a:rPr lang="en-US" sz="2000">
                <a:solidFill>
                  <a:srgbClr val="FF0000"/>
                </a:solidFill>
              </a:rPr>
              <a:t>2</a:t>
            </a:r>
            <a:r>
              <a:rPr lang="en-US" sz="2000"/>
              <a:t>. (/)  identity:      	x/1 = x</a:t>
            </a:r>
          </a:p>
          <a:p>
            <a:pPr>
              <a:lnSpc>
                <a:spcPct val="80000"/>
              </a:lnSpc>
              <a:buFont typeface="Wingdings" charset="0"/>
              <a:buNone/>
            </a:pPr>
            <a:r>
              <a:rPr lang="en-US" sz="2000">
                <a:solidFill>
                  <a:srgbClr val="FF0000"/>
                </a:solidFill>
              </a:rPr>
              <a:t>3</a:t>
            </a:r>
            <a:r>
              <a:rPr lang="en-US" sz="2000"/>
              <a:t>. (*) distributes: 	(n*x+n*y) = n*(x+y)</a:t>
            </a:r>
          </a:p>
          <a:p>
            <a:pPr>
              <a:lnSpc>
                <a:spcPct val="80000"/>
              </a:lnSpc>
              <a:buFont typeface="Wingdings" charset="0"/>
              <a:buNone/>
            </a:pPr>
            <a:r>
              <a:rPr lang="en-US" sz="2000">
                <a:solidFill>
                  <a:srgbClr val="FF0000"/>
                </a:solidFill>
              </a:rPr>
              <a:t>4</a:t>
            </a:r>
            <a:r>
              <a:rPr lang="en-US" sz="2000"/>
              <a:t>. (*) commutes: 	x*y = y*x</a:t>
            </a:r>
          </a:p>
          <a:p>
            <a:pPr>
              <a:lnSpc>
                <a:spcPct val="80000"/>
              </a:lnSpc>
              <a:buFont typeface="Wingdings" charset="0"/>
              <a:buNone/>
            </a:pPr>
            <a:endParaRPr lang="en-US" sz="2000"/>
          </a:p>
          <a:p>
            <a:pPr>
              <a:lnSpc>
                <a:spcPct val="80000"/>
              </a:lnSpc>
              <a:buFont typeface="Wingdings" charset="0"/>
              <a:buNone/>
            </a:pPr>
            <a:r>
              <a:rPr lang="en-US" sz="2000"/>
              <a:t>Apply rules </a:t>
            </a:r>
            <a:r>
              <a:rPr lang="en-US" sz="2000">
                <a:solidFill>
                  <a:srgbClr val="FF0000"/>
                </a:solidFill>
              </a:rPr>
              <a:t>1, 3, 4, 2</a:t>
            </a:r>
            <a:r>
              <a:rPr lang="en-US" sz="2000"/>
              <a:t>:</a:t>
            </a:r>
          </a:p>
          <a:p>
            <a:pPr>
              <a:lnSpc>
                <a:spcPct val="80000"/>
              </a:lnSpc>
              <a:buFont typeface="Wingdings" charset="0"/>
              <a:buNone/>
            </a:pPr>
            <a:r>
              <a:rPr lang="en-US" sz="2000"/>
              <a:t>N = (2+3)*z</a:t>
            </a:r>
          </a:p>
          <a:p>
            <a:pPr>
              <a:lnSpc>
                <a:spcPct val="80000"/>
              </a:lnSpc>
              <a:buFont typeface="Wingdings" charset="0"/>
              <a:buNone/>
            </a:pPr>
            <a:endParaRPr lang="en-US" sz="2000"/>
          </a:p>
          <a:p>
            <a:pPr>
              <a:lnSpc>
                <a:spcPct val="80000"/>
              </a:lnSpc>
              <a:buFont typeface="Wingdings" charset="0"/>
              <a:buNone/>
            </a:pPr>
            <a:r>
              <a:rPr lang="en-US" sz="2000"/>
              <a:t>two operations instead of five, no division operator</a:t>
            </a:r>
            <a:endParaRPr lang="en-US" sz="2800"/>
          </a:p>
        </p:txBody>
      </p:sp>
      <p:sp>
        <p:nvSpPr>
          <p:cNvPr id="376836" name="Text Box 4"/>
          <p:cNvSpPr txBox="1">
            <a:spLocks noChangeArrowheads="1"/>
          </p:cNvSpPr>
          <p:nvPr/>
        </p:nvSpPr>
        <p:spPr bwMode="auto">
          <a:xfrm>
            <a:off x="1296988" y="5862638"/>
            <a:ext cx="768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i="1">
                <a:solidFill>
                  <a:srgbClr val="0011CF"/>
                </a:solidFill>
              </a:rPr>
              <a:t>Same idea works with the Relational Algebra!</a:t>
            </a:r>
          </a:p>
        </p:txBody>
      </p:sp>
    </p:spTree>
    <p:extLst>
      <p:ext uri="{BB962C8B-B14F-4D97-AF65-F5344CB8AC3E}">
        <p14:creationId xmlns:p14="http://schemas.microsoft.com/office/powerpoint/2010/main" val="40411522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3"/>
          <p:cNvSpPr>
            <a:spLocks noGrp="1"/>
          </p:cNvSpPr>
          <p:nvPr>
            <p:ph type="dt" sz="half" idx="10"/>
          </p:nvPr>
        </p:nvSpPr>
        <p:spPr/>
        <p:txBody>
          <a:bodyPr/>
          <a:lstStyle/>
          <a:p>
            <a:fld id="{2A6D3486-2E9A-674D-B6E9-76B0B9E964CD}" type="datetime1">
              <a:rPr lang="en-US"/>
              <a:pPr/>
              <a:t>6/21/15</a:t>
            </a:fld>
            <a:endParaRPr lang="en-US"/>
          </a:p>
        </p:txBody>
      </p:sp>
      <p:sp>
        <p:nvSpPr>
          <p:cNvPr id="19" name="Footer Placeholder 4"/>
          <p:cNvSpPr>
            <a:spLocks noGrp="1"/>
          </p:cNvSpPr>
          <p:nvPr>
            <p:ph type="ftr" sz="quarter" idx="11"/>
          </p:nvPr>
        </p:nvSpPr>
        <p:spPr/>
        <p:txBody>
          <a:bodyPr/>
          <a:lstStyle/>
          <a:p>
            <a:r>
              <a:rPr lang="en-US"/>
              <a:t>Bill Howe, eScience Institute</a:t>
            </a:r>
          </a:p>
        </p:txBody>
      </p:sp>
      <p:sp>
        <p:nvSpPr>
          <p:cNvPr id="20" name="Slide Number Placeholder 5"/>
          <p:cNvSpPr>
            <a:spLocks noGrp="1"/>
          </p:cNvSpPr>
          <p:nvPr>
            <p:ph type="sldNum" sz="quarter" idx="12"/>
          </p:nvPr>
        </p:nvSpPr>
        <p:spPr/>
        <p:txBody>
          <a:bodyPr/>
          <a:lstStyle/>
          <a:p>
            <a:fld id="{742DDAFC-12B9-0349-AA33-4B040C239B44}" type="slidenum">
              <a:rPr lang="en-US"/>
              <a:pPr/>
              <a:t>6</a:t>
            </a:fld>
            <a:endParaRPr lang="en-US"/>
          </a:p>
        </p:txBody>
      </p:sp>
      <p:sp>
        <p:nvSpPr>
          <p:cNvPr id="377858" name="Rectangle 2"/>
          <p:cNvSpPr>
            <a:spLocks noGrp="1" noChangeArrowheads="1"/>
          </p:cNvSpPr>
          <p:nvPr>
            <p:ph type="title"/>
          </p:nvPr>
        </p:nvSpPr>
        <p:spPr/>
        <p:txBody>
          <a:bodyPr/>
          <a:lstStyle/>
          <a:p>
            <a:r>
              <a:rPr lang="en-US"/>
              <a:t>Key Idea: Declarative Languages</a:t>
            </a:r>
          </a:p>
        </p:txBody>
      </p:sp>
      <p:sp>
        <p:nvSpPr>
          <p:cNvPr id="377859" name="Text Box 3"/>
          <p:cNvSpPr txBox="1">
            <a:spLocks noChangeArrowheads="1"/>
          </p:cNvSpPr>
          <p:nvPr/>
        </p:nvSpPr>
        <p:spPr bwMode="auto">
          <a:xfrm>
            <a:off x="452438" y="3171825"/>
            <a:ext cx="387826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a:latin typeface="Courier New" charset="0"/>
              </a:rPr>
              <a:t>SELECT * </a:t>
            </a:r>
          </a:p>
          <a:p>
            <a:r>
              <a:rPr lang="en-US" sz="1800">
                <a:latin typeface="Courier New" charset="0"/>
              </a:rPr>
              <a:t>  FROM Order o, Item i</a:t>
            </a:r>
          </a:p>
          <a:p>
            <a:r>
              <a:rPr lang="en-US" sz="1800">
                <a:latin typeface="Courier New" charset="0"/>
              </a:rPr>
              <a:t> WHERE o.item = i.item</a:t>
            </a:r>
          </a:p>
          <a:p>
            <a:r>
              <a:rPr lang="en-US" sz="1800">
                <a:latin typeface="Courier New" charset="0"/>
              </a:rPr>
              <a:t>   AND o.date = today()</a:t>
            </a:r>
          </a:p>
        </p:txBody>
      </p:sp>
      <p:sp>
        <p:nvSpPr>
          <p:cNvPr id="377860" name="Oval 4"/>
          <p:cNvSpPr>
            <a:spLocks noChangeArrowheads="1"/>
          </p:cNvSpPr>
          <p:nvPr/>
        </p:nvSpPr>
        <p:spPr bwMode="auto">
          <a:xfrm>
            <a:off x="5780088" y="3286125"/>
            <a:ext cx="876300" cy="32385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t>join</a:t>
            </a:r>
          </a:p>
        </p:txBody>
      </p:sp>
      <p:sp>
        <p:nvSpPr>
          <p:cNvPr id="377861" name="Oval 5"/>
          <p:cNvSpPr>
            <a:spLocks noChangeArrowheads="1"/>
          </p:cNvSpPr>
          <p:nvPr/>
        </p:nvSpPr>
        <p:spPr bwMode="auto">
          <a:xfrm>
            <a:off x="6780213" y="3890963"/>
            <a:ext cx="876300" cy="32385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t>select</a:t>
            </a:r>
          </a:p>
        </p:txBody>
      </p:sp>
      <p:sp>
        <p:nvSpPr>
          <p:cNvPr id="377862" name="Oval 6"/>
          <p:cNvSpPr>
            <a:spLocks noChangeArrowheads="1"/>
          </p:cNvSpPr>
          <p:nvPr/>
        </p:nvSpPr>
        <p:spPr bwMode="auto">
          <a:xfrm>
            <a:off x="4897438" y="4608513"/>
            <a:ext cx="876300" cy="32385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t>scan</a:t>
            </a:r>
          </a:p>
        </p:txBody>
      </p:sp>
      <p:sp>
        <p:nvSpPr>
          <p:cNvPr id="377863" name="Oval 7"/>
          <p:cNvSpPr>
            <a:spLocks noChangeArrowheads="1"/>
          </p:cNvSpPr>
          <p:nvPr/>
        </p:nvSpPr>
        <p:spPr bwMode="auto">
          <a:xfrm>
            <a:off x="6789738" y="4619625"/>
            <a:ext cx="876300" cy="32385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t>scan</a:t>
            </a:r>
          </a:p>
        </p:txBody>
      </p:sp>
      <p:sp>
        <p:nvSpPr>
          <p:cNvPr id="377864" name="Rectangle 8"/>
          <p:cNvSpPr>
            <a:spLocks noChangeArrowheads="1"/>
          </p:cNvSpPr>
          <p:nvPr/>
        </p:nvSpPr>
        <p:spPr bwMode="auto">
          <a:xfrm>
            <a:off x="7646988" y="4021138"/>
            <a:ext cx="14684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800"/>
              <a:t>date = today()</a:t>
            </a:r>
          </a:p>
        </p:txBody>
      </p:sp>
      <p:cxnSp>
        <p:nvCxnSpPr>
          <p:cNvPr id="377865" name="AutoShape 9"/>
          <p:cNvCxnSpPr>
            <a:cxnSpLocks noChangeShapeType="1"/>
            <a:stCxn id="377862" idx="0"/>
            <a:endCxn id="377860" idx="3"/>
          </p:cNvCxnSpPr>
          <p:nvPr/>
        </p:nvCxnSpPr>
        <p:spPr bwMode="auto">
          <a:xfrm flipV="1">
            <a:off x="5335588" y="3562350"/>
            <a:ext cx="573087" cy="10461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7866" name="AutoShape 10"/>
          <p:cNvCxnSpPr>
            <a:cxnSpLocks noChangeShapeType="1"/>
            <a:stCxn id="377861" idx="0"/>
            <a:endCxn id="377860" idx="5"/>
          </p:cNvCxnSpPr>
          <p:nvPr/>
        </p:nvCxnSpPr>
        <p:spPr bwMode="auto">
          <a:xfrm flipH="1" flipV="1">
            <a:off x="6527800" y="3562350"/>
            <a:ext cx="690563" cy="3286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7867" name="AutoShape 11"/>
          <p:cNvCxnSpPr>
            <a:cxnSpLocks noChangeShapeType="1"/>
            <a:stCxn id="377863" idx="0"/>
            <a:endCxn id="377861" idx="4"/>
          </p:cNvCxnSpPr>
          <p:nvPr/>
        </p:nvCxnSpPr>
        <p:spPr bwMode="auto">
          <a:xfrm flipH="1" flipV="1">
            <a:off x="7218363" y="4214813"/>
            <a:ext cx="9525" cy="4048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7868" name="Rectangle 12"/>
          <p:cNvSpPr>
            <a:spLocks noChangeArrowheads="1"/>
          </p:cNvSpPr>
          <p:nvPr/>
        </p:nvSpPr>
        <p:spPr bwMode="auto">
          <a:xfrm>
            <a:off x="6697663" y="3311525"/>
            <a:ext cx="15319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800"/>
              <a:t>o.item = i.item</a:t>
            </a:r>
          </a:p>
        </p:txBody>
      </p:sp>
      <p:sp>
        <p:nvSpPr>
          <p:cNvPr id="377869" name="Rectangle 13"/>
          <p:cNvSpPr>
            <a:spLocks noChangeArrowheads="1"/>
          </p:cNvSpPr>
          <p:nvPr/>
        </p:nvSpPr>
        <p:spPr bwMode="auto">
          <a:xfrm>
            <a:off x="7621588" y="4768850"/>
            <a:ext cx="88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Order o</a:t>
            </a:r>
          </a:p>
        </p:txBody>
      </p:sp>
      <p:sp>
        <p:nvSpPr>
          <p:cNvPr id="377870" name="Rectangle 14"/>
          <p:cNvSpPr>
            <a:spLocks noChangeArrowheads="1"/>
          </p:cNvSpPr>
          <p:nvPr/>
        </p:nvSpPr>
        <p:spPr bwMode="auto">
          <a:xfrm>
            <a:off x="5740400" y="4767263"/>
            <a:ext cx="723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Item i</a:t>
            </a:r>
          </a:p>
        </p:txBody>
      </p:sp>
      <p:cxnSp>
        <p:nvCxnSpPr>
          <p:cNvPr id="377871" name="AutoShape 15"/>
          <p:cNvCxnSpPr>
            <a:cxnSpLocks noChangeShapeType="1"/>
            <a:stCxn id="377860" idx="0"/>
          </p:cNvCxnSpPr>
          <p:nvPr/>
        </p:nvCxnSpPr>
        <p:spPr bwMode="auto">
          <a:xfrm flipH="1" flipV="1">
            <a:off x="6215063" y="2816225"/>
            <a:ext cx="3175" cy="4699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7872" name="AutoShape 16"/>
          <p:cNvSpPr>
            <a:spLocks noChangeArrowheads="1"/>
          </p:cNvSpPr>
          <p:nvPr/>
        </p:nvSpPr>
        <p:spPr bwMode="auto">
          <a:xfrm>
            <a:off x="4122738" y="3683000"/>
            <a:ext cx="1128712" cy="381000"/>
          </a:xfrm>
          <a:prstGeom prst="rightArrow">
            <a:avLst>
              <a:gd name="adj1" fmla="val 50000"/>
              <a:gd name="adj2" fmla="val 7406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7873" name="Text Box 17"/>
          <p:cNvSpPr txBox="1">
            <a:spLocks noChangeArrowheads="1"/>
          </p:cNvSpPr>
          <p:nvPr/>
        </p:nvSpPr>
        <p:spPr bwMode="auto">
          <a:xfrm>
            <a:off x="804863" y="1876425"/>
            <a:ext cx="7646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i="1"/>
              <a:t>Find all orders from today, along with the items ordered</a:t>
            </a:r>
          </a:p>
        </p:txBody>
      </p:sp>
    </p:spTree>
    <p:extLst>
      <p:ext uri="{BB962C8B-B14F-4D97-AF65-F5344CB8AC3E}">
        <p14:creationId xmlns:p14="http://schemas.microsoft.com/office/powerpoint/2010/main" val="7231280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Date Placeholder 3"/>
          <p:cNvSpPr>
            <a:spLocks noGrp="1"/>
          </p:cNvSpPr>
          <p:nvPr>
            <p:ph type="dt" sz="half" idx="10"/>
          </p:nvPr>
        </p:nvSpPr>
        <p:spPr/>
        <p:txBody>
          <a:bodyPr/>
          <a:lstStyle/>
          <a:p>
            <a:fld id="{3EDF34DE-7E34-A043-81BA-510956E5C600}" type="datetime1">
              <a:rPr lang="en-US"/>
              <a:pPr/>
              <a:t>6/21/15</a:t>
            </a:fld>
            <a:endParaRPr lang="en-US"/>
          </a:p>
        </p:txBody>
      </p:sp>
      <p:sp>
        <p:nvSpPr>
          <p:cNvPr id="54" name="Footer Placeholder 4"/>
          <p:cNvSpPr>
            <a:spLocks noGrp="1"/>
          </p:cNvSpPr>
          <p:nvPr>
            <p:ph type="ftr" sz="quarter" idx="11"/>
          </p:nvPr>
        </p:nvSpPr>
        <p:spPr/>
        <p:txBody>
          <a:bodyPr/>
          <a:lstStyle/>
          <a:p>
            <a:r>
              <a:rPr lang="en-US"/>
              <a:t>Bill Howe, eScience Institute</a:t>
            </a:r>
          </a:p>
        </p:txBody>
      </p:sp>
      <p:sp>
        <p:nvSpPr>
          <p:cNvPr id="55" name="Slide Number Placeholder 5"/>
          <p:cNvSpPr>
            <a:spLocks noGrp="1"/>
          </p:cNvSpPr>
          <p:nvPr>
            <p:ph type="sldNum" sz="quarter" idx="12"/>
          </p:nvPr>
        </p:nvSpPr>
        <p:spPr/>
        <p:txBody>
          <a:bodyPr/>
          <a:lstStyle/>
          <a:p>
            <a:fld id="{AC8E5D5F-24CD-E044-8068-760674C509B2}" type="slidenum">
              <a:rPr lang="en-US"/>
              <a:pPr/>
              <a:t>7</a:t>
            </a:fld>
            <a:endParaRPr lang="en-US"/>
          </a:p>
        </p:txBody>
      </p:sp>
      <p:sp>
        <p:nvSpPr>
          <p:cNvPr id="372738" name="Rectangle 2"/>
          <p:cNvSpPr>
            <a:spLocks noGrp="1" noChangeArrowheads="1"/>
          </p:cNvSpPr>
          <p:nvPr>
            <p:ph type="title"/>
          </p:nvPr>
        </p:nvSpPr>
        <p:spPr>
          <a:xfrm>
            <a:off x="667338" y="345407"/>
            <a:ext cx="7854696" cy="914400"/>
          </a:xfrm>
        </p:spPr>
        <p:txBody>
          <a:bodyPr/>
          <a:lstStyle/>
          <a:p>
            <a:r>
              <a:rPr lang="en-US"/>
              <a:t>Key Idea: “Logical Data Independence”</a:t>
            </a:r>
          </a:p>
        </p:txBody>
      </p:sp>
      <p:sp>
        <p:nvSpPr>
          <p:cNvPr id="372739" name="AutoShape 3"/>
          <p:cNvSpPr>
            <a:spLocks noChangeArrowheads="1"/>
          </p:cNvSpPr>
          <p:nvPr/>
        </p:nvSpPr>
        <p:spPr bwMode="auto">
          <a:xfrm>
            <a:off x="927100" y="5175250"/>
            <a:ext cx="1184275" cy="914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72740" name="Group 4"/>
          <p:cNvGrpSpPr>
            <a:grpSpLocks/>
          </p:cNvGrpSpPr>
          <p:nvPr/>
        </p:nvGrpSpPr>
        <p:grpSpPr bwMode="auto">
          <a:xfrm>
            <a:off x="1125538" y="5529262"/>
            <a:ext cx="833437" cy="407988"/>
            <a:chOff x="483" y="991"/>
            <a:chExt cx="726" cy="434"/>
          </a:xfrm>
        </p:grpSpPr>
        <p:sp>
          <p:nvSpPr>
            <p:cNvPr id="372741" name="Oval 5"/>
            <p:cNvSpPr>
              <a:spLocks noChangeArrowheads="1"/>
            </p:cNvSpPr>
            <p:nvPr/>
          </p:nvSpPr>
          <p:spPr bwMode="auto">
            <a:xfrm>
              <a:off x="483" y="1026"/>
              <a:ext cx="221" cy="17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2" name="Oval 6"/>
            <p:cNvSpPr>
              <a:spLocks noChangeArrowheads="1"/>
            </p:cNvSpPr>
            <p:nvPr/>
          </p:nvSpPr>
          <p:spPr bwMode="auto">
            <a:xfrm>
              <a:off x="766" y="1275"/>
              <a:ext cx="195" cy="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3" name="Oval 7"/>
            <p:cNvSpPr>
              <a:spLocks noChangeArrowheads="1"/>
            </p:cNvSpPr>
            <p:nvPr/>
          </p:nvSpPr>
          <p:spPr bwMode="auto">
            <a:xfrm>
              <a:off x="970" y="991"/>
              <a:ext cx="239" cy="1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372744" name="AutoShape 8"/>
            <p:cNvCxnSpPr>
              <a:cxnSpLocks noChangeShapeType="1"/>
              <a:stCxn id="372742" idx="7"/>
              <a:endCxn id="372743" idx="3"/>
            </p:cNvCxnSpPr>
            <p:nvPr/>
          </p:nvCxnSpPr>
          <p:spPr bwMode="auto">
            <a:xfrm flipV="1">
              <a:off x="932" y="1157"/>
              <a:ext cx="73" cy="1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2745" name="AutoShape 9"/>
            <p:cNvCxnSpPr>
              <a:cxnSpLocks noChangeShapeType="1"/>
              <a:stCxn id="372742" idx="1"/>
              <a:endCxn id="372741" idx="5"/>
            </p:cNvCxnSpPr>
            <p:nvPr/>
          </p:nvCxnSpPr>
          <p:spPr bwMode="auto">
            <a:xfrm flipH="1" flipV="1">
              <a:off x="672" y="1177"/>
              <a:ext cx="123" cy="1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2746" name="AutoShape 10"/>
            <p:cNvCxnSpPr>
              <a:cxnSpLocks noChangeShapeType="1"/>
              <a:stCxn id="372741" idx="6"/>
              <a:endCxn id="372743" idx="2"/>
            </p:cNvCxnSpPr>
            <p:nvPr/>
          </p:nvCxnSpPr>
          <p:spPr bwMode="auto">
            <a:xfrm flipV="1">
              <a:off x="704" y="1089"/>
              <a:ext cx="266" cy="2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372747" name="Rectangle 11"/>
          <p:cNvSpPr>
            <a:spLocks noChangeArrowheads="1"/>
          </p:cNvSpPr>
          <p:nvPr/>
        </p:nvSpPr>
        <p:spPr bwMode="auto">
          <a:xfrm>
            <a:off x="327025" y="3502025"/>
            <a:ext cx="892175" cy="6492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8" name="Rectangle 12"/>
          <p:cNvSpPr>
            <a:spLocks noChangeArrowheads="1"/>
          </p:cNvSpPr>
          <p:nvPr/>
        </p:nvSpPr>
        <p:spPr bwMode="auto">
          <a:xfrm>
            <a:off x="327025" y="3489325"/>
            <a:ext cx="900113" cy="2047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9" name="Line 13"/>
          <p:cNvSpPr>
            <a:spLocks noChangeShapeType="1"/>
          </p:cNvSpPr>
          <p:nvPr/>
        </p:nvSpPr>
        <p:spPr bwMode="auto">
          <a:xfrm>
            <a:off x="334963" y="3694112"/>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0" name="Line 14"/>
          <p:cNvSpPr>
            <a:spLocks noChangeShapeType="1"/>
          </p:cNvSpPr>
          <p:nvPr/>
        </p:nvSpPr>
        <p:spPr bwMode="auto">
          <a:xfrm>
            <a:off x="333375" y="3856037"/>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1" name="Line 15"/>
          <p:cNvSpPr>
            <a:spLocks noChangeShapeType="1"/>
          </p:cNvSpPr>
          <p:nvPr/>
        </p:nvSpPr>
        <p:spPr bwMode="auto">
          <a:xfrm>
            <a:off x="333375" y="3997325"/>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372752" name="Group 16"/>
          <p:cNvGrpSpPr>
            <a:grpSpLocks/>
          </p:cNvGrpSpPr>
          <p:nvPr/>
        </p:nvGrpSpPr>
        <p:grpSpPr bwMode="auto">
          <a:xfrm>
            <a:off x="574675" y="3500437"/>
            <a:ext cx="219075" cy="639763"/>
            <a:chOff x="537" y="1956"/>
            <a:chExt cx="138" cy="501"/>
          </a:xfrm>
        </p:grpSpPr>
        <p:sp>
          <p:nvSpPr>
            <p:cNvPr id="372753" name="Line 17"/>
            <p:cNvSpPr>
              <a:spLocks noChangeShapeType="1"/>
            </p:cNvSpPr>
            <p:nvPr/>
          </p:nvSpPr>
          <p:spPr bwMode="auto">
            <a:xfrm>
              <a:off x="537" y="1957"/>
              <a:ext cx="0" cy="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4" name="Line 18"/>
            <p:cNvSpPr>
              <a:spLocks noChangeShapeType="1"/>
            </p:cNvSpPr>
            <p:nvPr/>
          </p:nvSpPr>
          <p:spPr bwMode="auto">
            <a:xfrm>
              <a:off x="675" y="1956"/>
              <a:ext cx="0" cy="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372755" name="Group 19"/>
          <p:cNvGrpSpPr>
            <a:grpSpLocks/>
          </p:cNvGrpSpPr>
          <p:nvPr/>
        </p:nvGrpSpPr>
        <p:grpSpPr bwMode="auto">
          <a:xfrm>
            <a:off x="1689100" y="3346450"/>
            <a:ext cx="1614488" cy="914400"/>
            <a:chOff x="541" y="1905"/>
            <a:chExt cx="903" cy="567"/>
          </a:xfrm>
        </p:grpSpPr>
        <p:sp>
          <p:nvSpPr>
            <p:cNvPr id="372756" name="Rectangle 20"/>
            <p:cNvSpPr>
              <a:spLocks noChangeArrowheads="1"/>
            </p:cNvSpPr>
            <p:nvPr/>
          </p:nvSpPr>
          <p:spPr bwMode="auto">
            <a:xfrm>
              <a:off x="541" y="1914"/>
              <a:ext cx="895" cy="55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57" name="Rectangle 21"/>
            <p:cNvSpPr>
              <a:spLocks noChangeArrowheads="1"/>
            </p:cNvSpPr>
            <p:nvPr/>
          </p:nvSpPr>
          <p:spPr bwMode="auto">
            <a:xfrm>
              <a:off x="541" y="1905"/>
              <a:ext cx="903" cy="14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58" name="Line 22"/>
            <p:cNvSpPr>
              <a:spLocks noChangeShapeType="1"/>
            </p:cNvSpPr>
            <p:nvPr/>
          </p:nvSpPr>
          <p:spPr bwMode="auto">
            <a:xfrm>
              <a:off x="549" y="2047"/>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9" name="Line 23"/>
            <p:cNvSpPr>
              <a:spLocks noChangeShapeType="1"/>
            </p:cNvSpPr>
            <p:nvPr/>
          </p:nvSpPr>
          <p:spPr bwMode="auto">
            <a:xfrm>
              <a:off x="548" y="2160"/>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0" name="Line 24"/>
            <p:cNvSpPr>
              <a:spLocks noChangeShapeType="1"/>
            </p:cNvSpPr>
            <p:nvPr/>
          </p:nvSpPr>
          <p:spPr bwMode="auto">
            <a:xfrm>
              <a:off x="547" y="2258"/>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1" name="Line 25"/>
            <p:cNvSpPr>
              <a:spLocks noChangeShapeType="1"/>
            </p:cNvSpPr>
            <p:nvPr/>
          </p:nvSpPr>
          <p:spPr bwMode="auto">
            <a:xfrm>
              <a:off x="546" y="2371"/>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2" name="Line 26"/>
            <p:cNvSpPr>
              <a:spLocks noChangeShapeType="1"/>
            </p:cNvSpPr>
            <p:nvPr/>
          </p:nvSpPr>
          <p:spPr bwMode="auto">
            <a:xfrm>
              <a:off x="789" y="1914"/>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3" name="Line 27"/>
            <p:cNvSpPr>
              <a:spLocks noChangeShapeType="1"/>
            </p:cNvSpPr>
            <p:nvPr/>
          </p:nvSpPr>
          <p:spPr bwMode="auto">
            <a:xfrm>
              <a:off x="1009" y="1913"/>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4" name="Line 28"/>
            <p:cNvSpPr>
              <a:spLocks noChangeShapeType="1"/>
            </p:cNvSpPr>
            <p:nvPr/>
          </p:nvSpPr>
          <p:spPr bwMode="auto">
            <a:xfrm>
              <a:off x="1158" y="1911"/>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cxnSp>
        <p:nvCxnSpPr>
          <p:cNvPr id="372765" name="AutoShape 29"/>
          <p:cNvCxnSpPr>
            <a:cxnSpLocks noChangeShapeType="1"/>
            <a:stCxn id="372748" idx="3"/>
            <a:endCxn id="372757" idx="1"/>
          </p:cNvCxnSpPr>
          <p:nvPr/>
        </p:nvCxnSpPr>
        <p:spPr bwMode="auto">
          <a:xfrm flipV="1">
            <a:off x="1227138" y="3460750"/>
            <a:ext cx="461962" cy="131762"/>
          </a:xfrm>
          <a:prstGeom prst="bentConnector3">
            <a:avLst>
              <a:gd name="adj1" fmla="val 4982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2766" name="Text Box 30"/>
          <p:cNvSpPr txBox="1">
            <a:spLocks noChangeArrowheads="1"/>
          </p:cNvSpPr>
          <p:nvPr/>
        </p:nvSpPr>
        <p:spPr bwMode="auto">
          <a:xfrm>
            <a:off x="241300" y="4503737"/>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sz="1800" i="1">
                <a:latin typeface="Arial" charset="0"/>
              </a:rPr>
              <a:t>physical data independence</a:t>
            </a:r>
          </a:p>
        </p:txBody>
      </p:sp>
      <p:sp>
        <p:nvSpPr>
          <p:cNvPr id="372767" name="Text Box 31"/>
          <p:cNvSpPr txBox="1">
            <a:spLocks noChangeArrowheads="1"/>
          </p:cNvSpPr>
          <p:nvPr/>
        </p:nvSpPr>
        <p:spPr bwMode="auto">
          <a:xfrm>
            <a:off x="241300" y="2813050"/>
            <a:ext cx="3824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sz="1800" i="1">
                <a:latin typeface="Arial" charset="0"/>
              </a:rPr>
              <a:t>logical data independence</a:t>
            </a:r>
          </a:p>
        </p:txBody>
      </p:sp>
      <p:sp>
        <p:nvSpPr>
          <p:cNvPr id="372768" name="Rectangle 32"/>
          <p:cNvSpPr>
            <a:spLocks noChangeArrowheads="1"/>
          </p:cNvSpPr>
          <p:nvPr/>
        </p:nvSpPr>
        <p:spPr bwMode="auto">
          <a:xfrm>
            <a:off x="927100" y="1379537"/>
            <a:ext cx="1562100" cy="1238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69" name="Rectangle 33"/>
          <p:cNvSpPr>
            <a:spLocks noChangeArrowheads="1"/>
          </p:cNvSpPr>
          <p:nvPr/>
        </p:nvSpPr>
        <p:spPr bwMode="auto">
          <a:xfrm>
            <a:off x="927100" y="1365250"/>
            <a:ext cx="15621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70" name="Line 34"/>
          <p:cNvSpPr>
            <a:spLocks noChangeShapeType="1"/>
          </p:cNvSpPr>
          <p:nvPr/>
        </p:nvSpPr>
        <p:spPr bwMode="auto">
          <a:xfrm>
            <a:off x="941388" y="1593850"/>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1" name="Line 35"/>
          <p:cNvSpPr>
            <a:spLocks noChangeShapeType="1"/>
          </p:cNvSpPr>
          <p:nvPr/>
        </p:nvSpPr>
        <p:spPr bwMode="auto">
          <a:xfrm>
            <a:off x="939800" y="1776412"/>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2" name="Line 36"/>
          <p:cNvSpPr>
            <a:spLocks noChangeShapeType="1"/>
          </p:cNvSpPr>
          <p:nvPr/>
        </p:nvSpPr>
        <p:spPr bwMode="auto">
          <a:xfrm>
            <a:off x="936625" y="1935162"/>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3" name="Line 37"/>
          <p:cNvSpPr>
            <a:spLocks noChangeShapeType="1"/>
          </p:cNvSpPr>
          <p:nvPr/>
        </p:nvSpPr>
        <p:spPr bwMode="auto">
          <a:xfrm>
            <a:off x="935038" y="2116137"/>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4" name="Line 38"/>
          <p:cNvSpPr>
            <a:spLocks noChangeShapeType="1"/>
          </p:cNvSpPr>
          <p:nvPr/>
        </p:nvSpPr>
        <p:spPr bwMode="auto">
          <a:xfrm>
            <a:off x="1352550" y="138112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5" name="Line 39"/>
          <p:cNvSpPr>
            <a:spLocks noChangeShapeType="1"/>
          </p:cNvSpPr>
          <p:nvPr/>
        </p:nvSpPr>
        <p:spPr bwMode="auto">
          <a:xfrm>
            <a:off x="1728788" y="1379537"/>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6" name="Line 40"/>
          <p:cNvSpPr>
            <a:spLocks noChangeShapeType="1"/>
          </p:cNvSpPr>
          <p:nvPr/>
        </p:nvSpPr>
        <p:spPr bwMode="auto">
          <a:xfrm>
            <a:off x="1984375" y="137477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7" name="Line 41"/>
          <p:cNvSpPr>
            <a:spLocks noChangeShapeType="1"/>
          </p:cNvSpPr>
          <p:nvPr/>
        </p:nvSpPr>
        <p:spPr bwMode="auto">
          <a:xfrm>
            <a:off x="933450" y="2282825"/>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8" name="Line 42"/>
          <p:cNvSpPr>
            <a:spLocks noChangeShapeType="1"/>
          </p:cNvSpPr>
          <p:nvPr/>
        </p:nvSpPr>
        <p:spPr bwMode="auto">
          <a:xfrm>
            <a:off x="931863" y="2435225"/>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9" name="Line 43"/>
          <p:cNvSpPr>
            <a:spLocks noChangeShapeType="1"/>
          </p:cNvSpPr>
          <p:nvPr/>
        </p:nvSpPr>
        <p:spPr bwMode="auto">
          <a:xfrm>
            <a:off x="2206625" y="1373187"/>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80" name="Text Box 44"/>
          <p:cNvSpPr txBox="1">
            <a:spLocks noChangeArrowheads="1"/>
          </p:cNvSpPr>
          <p:nvPr/>
        </p:nvSpPr>
        <p:spPr bwMode="auto">
          <a:xfrm>
            <a:off x="3136900" y="5480050"/>
            <a:ext cx="1066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600">
                <a:latin typeface="Tahoma" charset="0"/>
              </a:rPr>
              <a:t>files and pointers</a:t>
            </a:r>
          </a:p>
        </p:txBody>
      </p:sp>
      <p:sp>
        <p:nvSpPr>
          <p:cNvPr id="372781" name="Text Box 45"/>
          <p:cNvSpPr txBox="1">
            <a:spLocks noChangeArrowheads="1"/>
          </p:cNvSpPr>
          <p:nvPr/>
        </p:nvSpPr>
        <p:spPr bwMode="auto">
          <a:xfrm>
            <a:off x="3213100" y="365125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600">
                <a:latin typeface="Tahoma" charset="0"/>
              </a:rPr>
              <a:t>relations</a:t>
            </a:r>
          </a:p>
        </p:txBody>
      </p:sp>
      <p:sp>
        <p:nvSpPr>
          <p:cNvPr id="372782" name="Text Box 46"/>
          <p:cNvSpPr txBox="1">
            <a:spLocks noChangeArrowheads="1"/>
          </p:cNvSpPr>
          <p:nvPr/>
        </p:nvSpPr>
        <p:spPr bwMode="auto">
          <a:xfrm>
            <a:off x="3365500" y="16700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600">
                <a:latin typeface="Tahoma" charset="0"/>
              </a:rPr>
              <a:t>views</a:t>
            </a:r>
          </a:p>
        </p:txBody>
      </p:sp>
      <p:sp>
        <p:nvSpPr>
          <p:cNvPr id="372783" name="Line 47"/>
          <p:cNvSpPr>
            <a:spLocks noChangeShapeType="1"/>
          </p:cNvSpPr>
          <p:nvPr/>
        </p:nvSpPr>
        <p:spPr bwMode="auto">
          <a:xfrm>
            <a:off x="4203700" y="1141413"/>
            <a:ext cx="0" cy="518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84" name="Rectangle 48"/>
          <p:cNvSpPr>
            <a:spLocks noChangeArrowheads="1"/>
          </p:cNvSpPr>
          <p:nvPr/>
        </p:nvSpPr>
        <p:spPr bwMode="auto">
          <a:xfrm>
            <a:off x="4348163" y="1420812"/>
            <a:ext cx="419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a:solidFill>
                  <a:srgbClr val="0011CF"/>
                </a:solidFill>
                <a:latin typeface="Courier New" charset="0"/>
              </a:rPr>
              <a:t>SELECT * </a:t>
            </a:r>
          </a:p>
          <a:p>
            <a:r>
              <a:rPr lang="en-US" b="1">
                <a:solidFill>
                  <a:srgbClr val="0011CF"/>
                </a:solidFill>
                <a:latin typeface="Courier New" charset="0"/>
              </a:rPr>
              <a:t>  FROM my_sequences </a:t>
            </a:r>
          </a:p>
        </p:txBody>
      </p:sp>
      <p:sp>
        <p:nvSpPr>
          <p:cNvPr id="372785" name="Rectangle 49"/>
          <p:cNvSpPr>
            <a:spLocks noChangeArrowheads="1"/>
          </p:cNvSpPr>
          <p:nvPr/>
        </p:nvSpPr>
        <p:spPr bwMode="auto">
          <a:xfrm>
            <a:off x="4375150" y="2981400"/>
            <a:ext cx="419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a:solidFill>
                  <a:srgbClr val="0011CF"/>
                </a:solidFill>
                <a:latin typeface="Courier New" charset="0"/>
              </a:rPr>
              <a:t>SELECT </a:t>
            </a:r>
            <a:r>
              <a:rPr lang="en-US" b="1">
                <a:solidFill>
                  <a:srgbClr val="FF0000"/>
                </a:solidFill>
                <a:latin typeface="Courier New" charset="0"/>
              </a:rPr>
              <a:t>seq</a:t>
            </a:r>
            <a:r>
              <a:rPr lang="en-US" b="1">
                <a:solidFill>
                  <a:srgbClr val="0011CF"/>
                </a:solidFill>
                <a:latin typeface="Courier New" charset="0"/>
              </a:rPr>
              <a:t>     </a:t>
            </a:r>
          </a:p>
          <a:p>
            <a:r>
              <a:rPr lang="en-US" b="1">
                <a:solidFill>
                  <a:srgbClr val="0011CF"/>
                </a:solidFill>
                <a:latin typeface="Courier New" charset="0"/>
              </a:rPr>
              <a:t>  FROM </a:t>
            </a:r>
            <a:r>
              <a:rPr lang="en-US" b="1">
                <a:solidFill>
                  <a:srgbClr val="FF0000"/>
                </a:solidFill>
                <a:latin typeface="Courier New" charset="0"/>
              </a:rPr>
              <a:t>ncbi_sequences</a:t>
            </a:r>
            <a:endParaRPr lang="en-US" b="1">
              <a:solidFill>
                <a:srgbClr val="0011CF"/>
              </a:solidFill>
              <a:latin typeface="Courier New" charset="0"/>
            </a:endParaRPr>
          </a:p>
          <a:p>
            <a:r>
              <a:rPr lang="en-US" b="1">
                <a:solidFill>
                  <a:srgbClr val="0011CF"/>
                </a:solidFill>
                <a:latin typeface="Courier New" charset="0"/>
              </a:rPr>
              <a:t> WHERE </a:t>
            </a:r>
            <a:r>
              <a:rPr lang="en-US" b="1">
                <a:solidFill>
                  <a:srgbClr val="FF0000"/>
                </a:solidFill>
                <a:latin typeface="Courier New" charset="0"/>
              </a:rPr>
              <a:t>seq</a:t>
            </a:r>
            <a:r>
              <a:rPr lang="en-US" b="1">
                <a:solidFill>
                  <a:srgbClr val="0011CF"/>
                </a:solidFill>
                <a:latin typeface="Courier New" charset="0"/>
              </a:rPr>
              <a:t> = </a:t>
            </a:r>
            <a:r>
              <a:rPr lang="ja-JP" altLang="en-US" b="1">
                <a:solidFill>
                  <a:srgbClr val="0011CF"/>
                </a:solidFill>
                <a:latin typeface="Arial"/>
              </a:rPr>
              <a:t>‘</a:t>
            </a:r>
            <a:r>
              <a:rPr lang="en-US" b="1">
                <a:solidFill>
                  <a:srgbClr val="0011CF"/>
                </a:solidFill>
                <a:latin typeface="Courier New" charset="0"/>
              </a:rPr>
              <a:t>GATTACGATATTA</a:t>
            </a:r>
            <a:r>
              <a:rPr lang="ja-JP" altLang="en-US" b="1">
                <a:solidFill>
                  <a:srgbClr val="0011CF"/>
                </a:solidFill>
                <a:latin typeface="Arial"/>
              </a:rPr>
              <a:t>’</a:t>
            </a:r>
            <a:r>
              <a:rPr lang="en-US" b="1">
                <a:solidFill>
                  <a:srgbClr val="0011CF"/>
                </a:solidFill>
                <a:latin typeface="Courier New" charset="0"/>
              </a:rPr>
              <a:t>;</a:t>
            </a:r>
          </a:p>
        </p:txBody>
      </p:sp>
      <p:sp>
        <p:nvSpPr>
          <p:cNvPr id="372786" name="Rectangle 50"/>
          <p:cNvSpPr>
            <a:spLocks noChangeArrowheads="1"/>
          </p:cNvSpPr>
          <p:nvPr/>
        </p:nvSpPr>
        <p:spPr bwMode="auto">
          <a:xfrm>
            <a:off x="4251325" y="4937125"/>
            <a:ext cx="463708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b="1">
                <a:solidFill>
                  <a:srgbClr val="0011CF"/>
                </a:solidFill>
                <a:latin typeface="Courier New" charset="0"/>
              </a:rPr>
              <a:t>f = fopen(</a:t>
            </a:r>
            <a:r>
              <a:rPr lang="ja-JP" altLang="en-US" sz="2000" b="1">
                <a:solidFill>
                  <a:srgbClr val="FF0000"/>
                </a:solidFill>
                <a:latin typeface="Arial"/>
              </a:rPr>
              <a:t>‘</a:t>
            </a:r>
            <a:r>
              <a:rPr lang="en-US" sz="2000" b="1">
                <a:solidFill>
                  <a:srgbClr val="FF0000"/>
                </a:solidFill>
                <a:latin typeface="Courier New" charset="0"/>
              </a:rPr>
              <a:t>table_file</a:t>
            </a:r>
            <a:r>
              <a:rPr lang="ja-JP" altLang="en-US" sz="2000" b="1">
                <a:solidFill>
                  <a:srgbClr val="FF0000"/>
                </a:solidFill>
                <a:latin typeface="Arial"/>
              </a:rPr>
              <a:t>’</a:t>
            </a:r>
            <a:r>
              <a:rPr lang="en-US" sz="2000" b="1">
                <a:solidFill>
                  <a:srgbClr val="0011CF"/>
                </a:solidFill>
                <a:latin typeface="Courier New" charset="0"/>
              </a:rPr>
              <a:t>);</a:t>
            </a:r>
          </a:p>
          <a:p>
            <a:r>
              <a:rPr lang="en-US" sz="2000" b="1">
                <a:solidFill>
                  <a:srgbClr val="0011CF"/>
                </a:solidFill>
                <a:latin typeface="Courier New" charset="0"/>
              </a:rPr>
              <a:t>fseek(</a:t>
            </a:r>
            <a:r>
              <a:rPr lang="en-US" sz="2000" b="1">
                <a:solidFill>
                  <a:srgbClr val="FF0000"/>
                </a:solidFill>
                <a:latin typeface="Courier New" charset="0"/>
              </a:rPr>
              <a:t>10030440</a:t>
            </a:r>
            <a:r>
              <a:rPr lang="en-US" sz="2000" b="1">
                <a:solidFill>
                  <a:srgbClr val="0011CF"/>
                </a:solidFill>
                <a:latin typeface="Courier New" charset="0"/>
              </a:rPr>
              <a:t>);</a:t>
            </a:r>
          </a:p>
          <a:p>
            <a:r>
              <a:rPr lang="en-US" sz="2000" b="1">
                <a:solidFill>
                  <a:srgbClr val="0011CF"/>
                </a:solidFill>
                <a:latin typeface="Courier New" charset="0"/>
              </a:rPr>
              <a:t>while (True) {</a:t>
            </a:r>
          </a:p>
          <a:p>
            <a:r>
              <a:rPr lang="en-US" sz="2000" b="1">
                <a:solidFill>
                  <a:srgbClr val="0011CF"/>
                </a:solidFill>
                <a:latin typeface="Courier New" charset="0"/>
              </a:rPr>
              <a:t>  fread(&amp;buf, 1, 8192, f);</a:t>
            </a:r>
          </a:p>
          <a:p>
            <a:r>
              <a:rPr lang="en-US" sz="2000" b="1">
                <a:solidFill>
                  <a:srgbClr val="0011CF"/>
                </a:solidFill>
                <a:latin typeface="Courier New" charset="0"/>
              </a:rPr>
              <a:t>  if (buf == GATTACGATATTA) {</a:t>
            </a:r>
          </a:p>
          <a:p>
            <a:r>
              <a:rPr lang="en-US" sz="2000" b="1">
                <a:solidFill>
                  <a:srgbClr val="0011CF"/>
                </a:solidFill>
                <a:latin typeface="Courier New" charset="0"/>
              </a:rPr>
              <a:t>    . . .</a:t>
            </a:r>
          </a:p>
        </p:txBody>
      </p:sp>
      <p:sp>
        <p:nvSpPr>
          <p:cNvPr id="372787" name="Line 51"/>
          <p:cNvSpPr>
            <a:spLocks noChangeShapeType="1"/>
          </p:cNvSpPr>
          <p:nvPr/>
        </p:nvSpPr>
        <p:spPr bwMode="auto">
          <a:xfrm>
            <a:off x="4360863" y="4676775"/>
            <a:ext cx="4176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88" name="Line 52"/>
          <p:cNvSpPr>
            <a:spLocks noChangeShapeType="1"/>
          </p:cNvSpPr>
          <p:nvPr/>
        </p:nvSpPr>
        <p:spPr bwMode="auto">
          <a:xfrm>
            <a:off x="4313238" y="2593975"/>
            <a:ext cx="4176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2787125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DDBD8BBF-2CDE-6A4C-8078-E2546199F4EE}" type="datetime1">
              <a:rPr lang="en-US"/>
              <a:pPr/>
              <a:t>6/21/15</a:t>
            </a:fld>
            <a:endParaRPr lang="en-US"/>
          </a:p>
        </p:txBody>
      </p:sp>
      <p:sp>
        <p:nvSpPr>
          <p:cNvPr id="7" name="Footer Placeholder 4"/>
          <p:cNvSpPr>
            <a:spLocks noGrp="1"/>
          </p:cNvSpPr>
          <p:nvPr>
            <p:ph type="ftr" sz="quarter" idx="11"/>
          </p:nvPr>
        </p:nvSpPr>
        <p:spPr/>
        <p:txBody>
          <a:bodyPr/>
          <a:lstStyle/>
          <a:p>
            <a:r>
              <a:rPr lang="en-US"/>
              <a:t>Bill Howe, eScience Institute</a:t>
            </a:r>
          </a:p>
        </p:txBody>
      </p:sp>
      <p:sp>
        <p:nvSpPr>
          <p:cNvPr id="8" name="Slide Number Placeholder 5"/>
          <p:cNvSpPr>
            <a:spLocks noGrp="1"/>
          </p:cNvSpPr>
          <p:nvPr>
            <p:ph type="sldNum" sz="quarter" idx="12"/>
          </p:nvPr>
        </p:nvSpPr>
        <p:spPr/>
        <p:txBody>
          <a:bodyPr/>
          <a:lstStyle/>
          <a:p>
            <a:fld id="{98B5766B-B515-F74F-8FF5-41060072A5A4}" type="slidenum">
              <a:rPr lang="en-US"/>
              <a:pPr/>
              <a:t>8</a:t>
            </a:fld>
            <a:endParaRPr lang="en-US"/>
          </a:p>
        </p:txBody>
      </p:sp>
      <p:sp>
        <p:nvSpPr>
          <p:cNvPr id="373762" name="Rectangle 2"/>
          <p:cNvSpPr>
            <a:spLocks noGrp="1" noChangeArrowheads="1"/>
          </p:cNvSpPr>
          <p:nvPr>
            <p:ph type="title"/>
          </p:nvPr>
        </p:nvSpPr>
        <p:spPr>
          <a:xfrm>
            <a:off x="598742" y="427706"/>
            <a:ext cx="7854696" cy="914400"/>
          </a:xfrm>
        </p:spPr>
        <p:txBody>
          <a:bodyPr/>
          <a:lstStyle/>
          <a:p>
            <a:r>
              <a:rPr lang="en-US"/>
              <a:t>Key Idea: Indexes</a:t>
            </a:r>
          </a:p>
        </p:txBody>
      </p:sp>
      <p:sp>
        <p:nvSpPr>
          <p:cNvPr id="373763" name="Rectangle 3"/>
          <p:cNvSpPr>
            <a:spLocks noGrp="1" noChangeArrowheads="1"/>
          </p:cNvSpPr>
          <p:nvPr>
            <p:ph type="body" idx="1"/>
          </p:nvPr>
        </p:nvSpPr>
        <p:spPr>
          <a:xfrm>
            <a:off x="147638" y="1328738"/>
            <a:ext cx="8769350" cy="4762500"/>
          </a:xfrm>
        </p:spPr>
        <p:txBody>
          <a:bodyPr/>
          <a:lstStyle/>
          <a:p>
            <a:r>
              <a:rPr lang="en-US" sz="2400" dirty="0"/>
              <a:t>Databases are especially, but </a:t>
            </a:r>
            <a:r>
              <a:rPr lang="en-US" sz="2400" dirty="0" smtClean="0"/>
              <a:t>not exclusively</a:t>
            </a:r>
            <a:r>
              <a:rPr lang="en-US" sz="2400" dirty="0"/>
              <a:t>, effective at </a:t>
            </a:r>
            <a:r>
              <a:rPr lang="ja-JP" altLang="en-US" sz="2400" dirty="0">
                <a:latin typeface="Arial"/>
              </a:rPr>
              <a:t>“</a:t>
            </a:r>
            <a:r>
              <a:rPr lang="en-US" sz="2400" dirty="0"/>
              <a:t>Needle in Haystack</a:t>
            </a:r>
            <a:r>
              <a:rPr lang="ja-JP" altLang="en-US" sz="2400" dirty="0">
                <a:latin typeface="Arial"/>
              </a:rPr>
              <a:t>”</a:t>
            </a:r>
            <a:r>
              <a:rPr lang="en-US" sz="2400" dirty="0"/>
              <a:t> problems:</a:t>
            </a:r>
          </a:p>
          <a:p>
            <a:pPr lvl="1"/>
            <a:r>
              <a:rPr lang="en-US" sz="2000" b="1" dirty="0"/>
              <a:t>Extracting small results from big datasets</a:t>
            </a:r>
          </a:p>
          <a:p>
            <a:pPr lvl="1"/>
            <a:r>
              <a:rPr lang="en-US" sz="2000" b="1" dirty="0"/>
              <a:t>Your query will </a:t>
            </a:r>
            <a:r>
              <a:rPr lang="en-US" sz="2000" b="1" dirty="0">
                <a:solidFill>
                  <a:srgbClr val="FF0000"/>
                </a:solidFill>
              </a:rPr>
              <a:t>always*</a:t>
            </a:r>
            <a:r>
              <a:rPr lang="en-US" sz="2000" b="1" dirty="0"/>
              <a:t> finish, regardless of dataset size.</a:t>
            </a:r>
          </a:p>
          <a:p>
            <a:pPr lvl="1"/>
            <a:endParaRPr lang="en-US" sz="2000" b="1" dirty="0"/>
          </a:p>
          <a:p>
            <a:pPr lvl="1"/>
            <a:r>
              <a:rPr lang="en-US" sz="2000" b="1" dirty="0"/>
              <a:t>Indexes are </a:t>
            </a:r>
            <a:r>
              <a:rPr lang="en-US" sz="2000" b="1" u="sng" dirty="0"/>
              <a:t>easily built</a:t>
            </a:r>
            <a:r>
              <a:rPr lang="en-US" sz="2000" b="1" dirty="0"/>
              <a:t> and </a:t>
            </a:r>
            <a:r>
              <a:rPr lang="en-US" sz="2000" b="1" u="sng" dirty="0"/>
              <a:t>automatically used</a:t>
            </a:r>
            <a:r>
              <a:rPr lang="en-US" sz="2000" b="1" dirty="0"/>
              <a:t> when appropriate</a:t>
            </a:r>
            <a:endParaRPr lang="en-US" sz="2000" dirty="0"/>
          </a:p>
        </p:txBody>
      </p:sp>
      <p:sp>
        <p:nvSpPr>
          <p:cNvPr id="373764" name="Text Box 4"/>
          <p:cNvSpPr txBox="1">
            <a:spLocks noChangeArrowheads="1"/>
          </p:cNvSpPr>
          <p:nvPr/>
        </p:nvSpPr>
        <p:spPr bwMode="auto">
          <a:xfrm>
            <a:off x="1135063" y="3910013"/>
            <a:ext cx="73183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a:solidFill>
                  <a:srgbClr val="0011CF"/>
                </a:solidFill>
                <a:latin typeface="Courier New" charset="0"/>
              </a:rPr>
              <a:t>CREATE INDEX seq_idx ON sequence(seq);</a:t>
            </a:r>
          </a:p>
          <a:p>
            <a:endParaRPr lang="en-US" b="1">
              <a:solidFill>
                <a:srgbClr val="0011CF"/>
              </a:solidFill>
              <a:latin typeface="Courier New" charset="0"/>
            </a:endParaRPr>
          </a:p>
          <a:p>
            <a:r>
              <a:rPr lang="en-US" b="1">
                <a:solidFill>
                  <a:srgbClr val="0011CF"/>
                </a:solidFill>
                <a:latin typeface="Courier New" charset="0"/>
              </a:rPr>
              <a:t>SELECT seq </a:t>
            </a:r>
          </a:p>
          <a:p>
            <a:r>
              <a:rPr lang="en-US" b="1">
                <a:solidFill>
                  <a:srgbClr val="0011CF"/>
                </a:solidFill>
                <a:latin typeface="Courier New" charset="0"/>
              </a:rPr>
              <a:t>  FROM sequence </a:t>
            </a:r>
          </a:p>
          <a:p>
            <a:r>
              <a:rPr lang="en-US" b="1">
                <a:solidFill>
                  <a:srgbClr val="0011CF"/>
                </a:solidFill>
                <a:latin typeface="Courier New" charset="0"/>
              </a:rPr>
              <a:t> WHERE seq = </a:t>
            </a:r>
            <a:r>
              <a:rPr lang="ja-JP" altLang="en-US" b="1">
                <a:solidFill>
                  <a:srgbClr val="0011CF"/>
                </a:solidFill>
                <a:latin typeface="Arial"/>
              </a:rPr>
              <a:t>‘</a:t>
            </a:r>
            <a:r>
              <a:rPr lang="en-US" b="1">
                <a:solidFill>
                  <a:srgbClr val="0011CF"/>
                </a:solidFill>
                <a:latin typeface="Courier New" charset="0"/>
              </a:rPr>
              <a:t>GATTACGATATTA</a:t>
            </a:r>
            <a:r>
              <a:rPr lang="ja-JP" altLang="en-US" b="1">
                <a:solidFill>
                  <a:srgbClr val="0011CF"/>
                </a:solidFill>
                <a:latin typeface="Arial"/>
              </a:rPr>
              <a:t>’</a:t>
            </a:r>
            <a:r>
              <a:rPr lang="en-US" b="1">
                <a:solidFill>
                  <a:srgbClr val="0011CF"/>
                </a:solidFill>
                <a:latin typeface="Courier New" charset="0"/>
              </a:rPr>
              <a:t>;</a:t>
            </a:r>
            <a:endParaRPr lang="en-US" sz="3200" b="1">
              <a:solidFill>
                <a:srgbClr val="0011CF"/>
              </a:solidFill>
              <a:latin typeface="Arial" charset="0"/>
            </a:endParaRPr>
          </a:p>
        </p:txBody>
      </p:sp>
      <p:sp>
        <p:nvSpPr>
          <p:cNvPr id="373765" name="Text Box 5"/>
          <p:cNvSpPr txBox="1">
            <a:spLocks noChangeArrowheads="1"/>
          </p:cNvSpPr>
          <p:nvPr/>
        </p:nvSpPr>
        <p:spPr bwMode="auto">
          <a:xfrm>
            <a:off x="6450013" y="6149975"/>
            <a:ext cx="2005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b="1">
                <a:solidFill>
                  <a:srgbClr val="FF0000"/>
                </a:solidFill>
              </a:rPr>
              <a:t>*almost</a:t>
            </a:r>
          </a:p>
        </p:txBody>
      </p:sp>
    </p:spTree>
    <p:extLst>
      <p:ext uri="{BB962C8B-B14F-4D97-AF65-F5344CB8AC3E}">
        <p14:creationId xmlns:p14="http://schemas.microsoft.com/office/powerpoint/2010/main" val="15011103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1642" y="1099810"/>
            <a:ext cx="6781800" cy="523220"/>
          </a:xfrm>
          <a:prstGeom prst="rect">
            <a:avLst/>
          </a:prstGeom>
          <a:noFill/>
        </p:spPr>
        <p:txBody>
          <a:bodyPr wrap="square" rtlCol="0">
            <a:spAutoFit/>
          </a:bodyPr>
          <a:lstStyle/>
          <a:p>
            <a:r>
              <a:rPr lang="en-US" sz="2800"/>
              <a:t>A closer look at an example</a:t>
            </a:r>
          </a:p>
        </p:txBody>
      </p:sp>
      <p:cxnSp>
        <p:nvCxnSpPr>
          <p:cNvPr id="24" name="Straight Connector 23"/>
          <p:cNvCxnSpPr/>
          <p:nvPr/>
        </p:nvCxnSpPr>
        <p:spPr>
          <a:xfrm>
            <a:off x="2133600" y="5562600"/>
            <a:ext cx="3924301" cy="0"/>
          </a:xfrm>
          <a:prstGeom prst="line">
            <a:avLst/>
          </a:prstGeom>
          <a:ln w="38100">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2708275" y="6016624"/>
            <a:ext cx="1216026" cy="9526"/>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02105" y="2281535"/>
            <a:ext cx="7046496" cy="461665"/>
          </a:xfrm>
          <a:prstGeom prst="rect">
            <a:avLst/>
          </a:prstGeom>
          <a:noFill/>
        </p:spPr>
        <p:txBody>
          <a:bodyPr wrap="square" rtlCol="0">
            <a:spAutoFit/>
          </a:bodyPr>
          <a:lstStyle/>
          <a:p>
            <a:r>
              <a:rPr lang="en-US" sz="2400">
                <a:solidFill>
                  <a:srgbClr val="0000FF"/>
                </a:solidFill>
              </a:rPr>
              <a:t>ROI(id, start, stop) is a set of “regions of interest”</a:t>
            </a:r>
          </a:p>
        </p:txBody>
      </p:sp>
      <p:sp>
        <p:nvSpPr>
          <p:cNvPr id="27" name="TextBox 26"/>
          <p:cNvSpPr txBox="1"/>
          <p:nvPr/>
        </p:nvSpPr>
        <p:spPr>
          <a:xfrm>
            <a:off x="762000" y="3063190"/>
            <a:ext cx="7620000" cy="461665"/>
          </a:xfrm>
          <a:prstGeom prst="rect">
            <a:avLst/>
          </a:prstGeom>
          <a:noFill/>
        </p:spPr>
        <p:txBody>
          <a:bodyPr wrap="square" rtlCol="0">
            <a:spAutoFit/>
          </a:bodyPr>
          <a:lstStyle/>
          <a:p>
            <a:r>
              <a:rPr lang="en-US" sz="2400">
                <a:solidFill>
                  <a:schemeClr val="accent3">
                    <a:lumMod val="75000"/>
                  </a:schemeClr>
                </a:solidFill>
              </a:rPr>
              <a:t>Read(id, start, stop) is a set of “reads” from sequencer</a:t>
            </a:r>
          </a:p>
        </p:txBody>
      </p:sp>
      <p:sp>
        <p:nvSpPr>
          <p:cNvPr id="29" name="TextBox 28"/>
          <p:cNvSpPr txBox="1"/>
          <p:nvPr/>
        </p:nvSpPr>
        <p:spPr>
          <a:xfrm>
            <a:off x="727242" y="3920262"/>
            <a:ext cx="7273758" cy="830997"/>
          </a:xfrm>
          <a:prstGeom prst="rect">
            <a:avLst/>
          </a:prstGeom>
          <a:noFill/>
        </p:spPr>
        <p:txBody>
          <a:bodyPr wrap="square" rtlCol="0">
            <a:spAutoFit/>
          </a:bodyPr>
          <a:lstStyle/>
          <a:p>
            <a:pPr marL="801688" indent="-801688"/>
            <a:r>
              <a:rPr lang="en-US" sz="2400" i="1"/>
              <a:t>Task: For each </a:t>
            </a:r>
            <a:r>
              <a:rPr lang="en-US" sz="2400" i="1">
                <a:solidFill>
                  <a:srgbClr val="0000FF"/>
                </a:solidFill>
              </a:rPr>
              <a:t>region of interest,</a:t>
            </a:r>
            <a:r>
              <a:rPr lang="en-US" sz="2400" i="1"/>
              <a:t> count the number of </a:t>
            </a:r>
            <a:r>
              <a:rPr lang="en-US" sz="2400" i="1">
                <a:solidFill>
                  <a:schemeClr val="accent3">
                    <a:lumMod val="75000"/>
                  </a:schemeClr>
                </a:solidFill>
              </a:rPr>
              <a:t>reads </a:t>
            </a:r>
            <a:r>
              <a:rPr lang="en-US" sz="2400" i="1">
                <a:solidFill>
                  <a:srgbClr val="000000"/>
                </a:solidFill>
              </a:rPr>
              <a:t>it contains</a:t>
            </a:r>
          </a:p>
        </p:txBody>
      </p:sp>
      <p:sp>
        <p:nvSpPr>
          <p:cNvPr id="14" name="TextBox 13"/>
          <p:cNvSpPr txBox="1"/>
          <p:nvPr/>
        </p:nvSpPr>
        <p:spPr>
          <a:xfrm>
            <a:off x="1863725" y="5105400"/>
            <a:ext cx="1108075" cy="369332"/>
          </a:xfrm>
          <a:prstGeom prst="rect">
            <a:avLst/>
          </a:prstGeom>
          <a:noFill/>
        </p:spPr>
        <p:txBody>
          <a:bodyPr wrap="square" rtlCol="0">
            <a:spAutoFit/>
          </a:bodyPr>
          <a:lstStyle/>
          <a:p>
            <a:r>
              <a:rPr lang="en-US">
                <a:solidFill>
                  <a:srgbClr val="0000FF"/>
                </a:solidFill>
              </a:rPr>
              <a:t>start</a:t>
            </a:r>
          </a:p>
        </p:txBody>
      </p:sp>
      <p:sp>
        <p:nvSpPr>
          <p:cNvPr id="30" name="TextBox 29"/>
          <p:cNvSpPr txBox="1"/>
          <p:nvPr/>
        </p:nvSpPr>
        <p:spPr>
          <a:xfrm>
            <a:off x="5749925" y="5117068"/>
            <a:ext cx="803275" cy="369332"/>
          </a:xfrm>
          <a:prstGeom prst="rect">
            <a:avLst/>
          </a:prstGeom>
          <a:noFill/>
        </p:spPr>
        <p:txBody>
          <a:bodyPr wrap="square" rtlCol="0">
            <a:spAutoFit/>
          </a:bodyPr>
          <a:lstStyle/>
          <a:p>
            <a:r>
              <a:rPr lang="en-US">
                <a:solidFill>
                  <a:srgbClr val="0000FF"/>
                </a:solidFill>
              </a:rPr>
              <a:t>stop</a:t>
            </a:r>
          </a:p>
        </p:txBody>
      </p:sp>
      <p:sp>
        <p:nvSpPr>
          <p:cNvPr id="31" name="TextBox 30"/>
          <p:cNvSpPr txBox="1"/>
          <p:nvPr/>
        </p:nvSpPr>
        <p:spPr>
          <a:xfrm>
            <a:off x="3657600" y="6048876"/>
            <a:ext cx="803275" cy="369332"/>
          </a:xfrm>
          <a:prstGeom prst="rect">
            <a:avLst/>
          </a:prstGeom>
          <a:noFill/>
        </p:spPr>
        <p:txBody>
          <a:bodyPr wrap="square" rtlCol="0">
            <a:spAutoFit/>
          </a:bodyPr>
          <a:lstStyle/>
          <a:p>
            <a:r>
              <a:rPr lang="en-US">
                <a:solidFill>
                  <a:schemeClr val="accent3">
                    <a:lumMod val="75000"/>
                  </a:schemeClr>
                </a:solidFill>
              </a:rPr>
              <a:t>stop</a:t>
            </a:r>
          </a:p>
        </p:txBody>
      </p:sp>
      <p:sp>
        <p:nvSpPr>
          <p:cNvPr id="32" name="TextBox 31"/>
          <p:cNvSpPr txBox="1"/>
          <p:nvPr/>
        </p:nvSpPr>
        <p:spPr>
          <a:xfrm>
            <a:off x="2438400" y="6046536"/>
            <a:ext cx="803275" cy="369332"/>
          </a:xfrm>
          <a:prstGeom prst="rect">
            <a:avLst/>
          </a:prstGeom>
          <a:noFill/>
        </p:spPr>
        <p:txBody>
          <a:bodyPr wrap="square" rtlCol="0">
            <a:spAutoFit/>
          </a:bodyPr>
          <a:lstStyle/>
          <a:p>
            <a:r>
              <a:rPr lang="en-US">
                <a:solidFill>
                  <a:schemeClr val="accent3">
                    <a:lumMod val="75000"/>
                  </a:schemeClr>
                </a:solidFill>
              </a:rPr>
              <a:t>start</a:t>
            </a:r>
          </a:p>
        </p:txBody>
      </p:sp>
    </p:spTree>
    <p:extLst>
      <p:ext uri="{BB962C8B-B14F-4D97-AF65-F5344CB8AC3E}">
        <p14:creationId xmlns:p14="http://schemas.microsoft.com/office/powerpoint/2010/main" val="4249197158"/>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3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39468</TotalTime>
  <Words>3292</Words>
  <Application>Microsoft Macintosh PowerPoint</Application>
  <PresentationFormat>On-screen Show (4:3)</PresentationFormat>
  <Paragraphs>479</Paragraphs>
  <Slides>36</Slides>
  <Notes>11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Relational Database History</vt:lpstr>
      <vt:lpstr>Key Idea: “Physical Data Independence”</vt:lpstr>
      <vt:lpstr>Key Idea: An Algebra of Tables</vt:lpstr>
      <vt:lpstr>RA is now ubiquitous outside of databases</vt:lpstr>
      <vt:lpstr>Key Idea: Algebraic Optimization</vt:lpstr>
      <vt:lpstr>Key Idea: Declarative Languages</vt:lpstr>
      <vt:lpstr>Key Idea: “Logical Data Independence”</vt:lpstr>
      <vt:lpstr>Key Idea: Indexes</vt:lpstr>
      <vt:lpstr>PowerPoint Presentation</vt:lpstr>
      <vt:lpstr>PowerPoint Presentation</vt:lpstr>
      <vt:lpstr>PowerPoint Presentation</vt:lpstr>
      <vt:lpstr>Which key ideas remain important for ad hoc data science activities?</vt:lpstr>
      <vt:lpstr>Aside: Schema-on-Write vs. Schema-on-Read</vt:lpstr>
      <vt:lpstr>In-Database Analytics</vt:lpstr>
      <vt:lpstr>PowerPoint Presentation</vt:lpstr>
      <vt:lpstr>Maslow’s Needs Hierarchy</vt:lpstr>
      <vt:lpstr>A “Needs Hierarchy” of Science Data Management</vt:lpstr>
      <vt:lpstr>A “Needs Hierarchy” of Science Data Management</vt:lpstr>
      <vt:lpstr>Matrix Addition, vector representation</vt:lpstr>
      <vt:lpstr>Matrix Multiplication</vt:lpstr>
      <vt:lpstr>Exercise: Text Analytics in SQL</vt:lpstr>
      <vt:lpstr>Matrix multiplication, vector representation</vt:lpstr>
      <vt:lpstr>Matrix Transpose, vector representation</vt:lpstr>
      <vt:lpstr>Matrix Multiplication, sparse representation</vt:lpstr>
      <vt:lpstr>PowerPoint Presentation</vt:lpstr>
      <vt:lpstr>Relational Algorithmics</vt:lpstr>
      <vt:lpstr>Two choices for large-scale complex analytics</vt:lpstr>
      <vt:lpstr>PowerPoint Presentation</vt:lpstr>
      <vt:lpstr>Market Basket Analysis in mostly RA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Bill Howe</cp:lastModifiedBy>
  <cp:revision>511</cp:revision>
  <dcterms:created xsi:type="dcterms:W3CDTF">2009-09-22T17:54:40Z</dcterms:created>
  <dcterms:modified xsi:type="dcterms:W3CDTF">2015-06-21T12:02:57Z</dcterms:modified>
</cp:coreProperties>
</file>