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74" r:id="rId2"/>
    <p:sldId id="420" r:id="rId3"/>
    <p:sldId id="398" r:id="rId4"/>
    <p:sldId id="399" r:id="rId5"/>
    <p:sldId id="400" r:id="rId6"/>
    <p:sldId id="404" r:id="rId7"/>
    <p:sldId id="405" r:id="rId8"/>
    <p:sldId id="401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02" r:id="rId20"/>
    <p:sldId id="381" r:id="rId21"/>
    <p:sldId id="386" r:id="rId22"/>
    <p:sldId id="407" r:id="rId23"/>
    <p:sldId id="342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409" r:id="rId41"/>
  </p:sldIdLst>
  <p:sldSz cx="9144000" cy="6858000" type="screen4x3"/>
  <p:notesSz cx="6858000" cy="9144000"/>
  <p:custDataLst>
    <p:tags r:id="rId4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C896"/>
    <a:srgbClr val="39275B"/>
    <a:srgbClr val="C79900"/>
    <a:srgbClr val="F4F4F4"/>
    <a:srgbClr val="D7A900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60" autoAdjust="0"/>
  </p:normalViewPr>
  <p:slideViewPr>
    <p:cSldViewPr snapToObjects="1">
      <p:cViewPr>
        <p:scale>
          <a:sx n="95" d="100"/>
          <a:sy n="95" d="100"/>
        </p:scale>
        <p:origin x="-168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86E03-FF8F-F043-A96F-D7A5AEA854C0}" type="datetimeFigureOut">
              <a:rPr lang="en-US" smtClean="0"/>
              <a:t>6/21/15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52214-2CEE-284F-AE70-A49E5EAB5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20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dev"/>
        </inkml:traceFormat>
        <inkml:channelProperties>
          <inkml:channelProperty channel="X" name="resolution" value="3139.50366" units="1/in"/>
          <inkml:channelProperty channel="Y" name="resolution" value="4978.27393" units="1/in"/>
          <inkml:channelProperty channel="F" name="resolution" value="1.55424E-6" units="1/dev"/>
        </inkml:channelProperties>
      </inkml:inkSource>
      <inkml:timestamp xml:id="ts0" timeString="2013-05-18T17:13:06.81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2702 16756 4,'-8'10'29,"-4"-2"-14,4 3-9,0 1 1,3 2 2,2 1 2,3-1 5,-5 1-7,3-3-2,-1 0-4,0 0-1,3 3-2,0 2 1,3 0-1,0-1 0,4-2 0,-4-4 0,-1-2 0,1-3 0,2-1 0,-2-3 0,5 3-9,-1 1-15,-4-4-14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47.26736" units="1/cm"/>
          <inkml:channelProperty channel="Y" name="resolution" value="28.34646" units="1/cm"/>
        </inkml:channelProperties>
      </inkml:inkSource>
      <inkml:timestamp xml:id="ts0" timeString="2013-05-18T17:47:55.19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context xml:id="ctx1">
      <inkml:inkSource xml:id="inkSrc1">
        <inkml:traceFormat>
          <inkml:channel name="X" type="integer" max="32767" units="in"/>
          <inkml:channel name="Y" type="integer" max="32767" units="in"/>
          <inkml:channel name="F" type="integer" max="1023" units="dev"/>
        </inkml:traceFormat>
        <inkml:channelProperties>
          <inkml:channelProperty channel="X" name="resolution" value="3139.50366" units="1/in"/>
          <inkml:channelProperty channel="Y" name="resolution" value="4978.27393" units="1/in"/>
          <inkml:channelProperty channel="F" name="resolution" value="1.55424E-6" units="1/dev"/>
        </inkml:channelProperties>
      </inkml:inkSource>
      <inkml:timestamp xml:id="ts1" timeString="2013-05-18T17:47:57.564"/>
    </inkml:context>
  </inkml:definitions>
  <inkml:trace contextRef="#ctx0" brushRef="#br0">9234 5106,'27'0,"-27"-26,0 0</inkml:trace>
  <inkml:trace contextRef="#ctx1" brushRef="#br0">10059 5900 37,'-3'-1'44,"-2"-3"-18,5-3-1,0 2-14,0-4-8,8-2 0,7 2 2,11-2 7,5-1 3,10 1-2,6 2-3,-1 1-8,-2 5 0,0 0-1,-5 3-1,-3 0-5,3 1-1,-8 0-12,2 1-6,4 1-13,-4-1-40</inkml:trace>
  <inkml:trace contextRef="#ctx1" brushRef="#br0" timeOffset="1158">11547 5829 0,'0'-1'16,"2"1"3,-2 0-6,0-2-5,0 2 14,0-3 10,3 0-12,-3 3-8,5-1-5,-5-1 0,0-1-7,0 1 0,8 0 0,5-1-1,8 0 2,7-3-1,11-1 5,10 1 3,5 1-1,0 0-1,6 3 0,-1 2-7,-10 0 2,-5 0-1,-18 0 1,-3 1-1,-10-1-2,-5 0-4,-5 2-10,2 0-23,-3 2-42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07555-D59D-914D-83F8-C070483982F1}" type="datetimeFigureOut">
              <a:rPr lang="en-US" smtClean="0"/>
              <a:t>6/21/15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C4DC8-0FA3-3C40-B18F-539AC781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225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4DC8-0FA3-3C40-B18F-539AC78115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73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4DC8-0FA3-3C40-B18F-539AC78115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73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bg1">
                <a:lumMod val="85000"/>
              </a:schemeClr>
            </a:gs>
            <a:gs pos="4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113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684412_high_Purpl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7" descr="UW.Wordmark_ctr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8" descr="UW_W-Logo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8486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284D85-FEAC-6D4D-ADD9-3BD8F167427A}" type="datetime1">
              <a:rPr lang="en-US" smtClean="0"/>
              <a:t>6/21/15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2300" y="6356350"/>
            <a:ext cx="2895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5635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2883AC-E72C-294B-86D2-A63D5043F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449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000AE5-584D-C440-9AD8-C8FC349C2170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2025F-BD38-A44C-A022-81B9B849CB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6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3D354-CDAA-004A-BBB7-92BEBA53B5C0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648DF-5E37-9E4E-8E74-0E0631D04E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8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854696" cy="91440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28800"/>
            <a:ext cx="7854696" cy="42973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5475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715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12D6CCC-2396-634D-8A9D-DFA1A30244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5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60E162-5E18-CC42-AEFF-80654EBA5EC9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0DD67-BB51-4341-BE04-6FACCCE28F1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55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959A-35A8-9348-83C4-31B0671CA6F4}" type="datetime1">
              <a:rPr lang="en-US" smtClean="0"/>
              <a:t>6/21/15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4E72A-CE54-AB49-9729-B884B92568C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82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399"/>
            <a:ext cx="4040188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76399"/>
            <a:ext cx="4041775" cy="498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ED5640-A054-AD43-A009-5122F633A555}" type="datetime1">
              <a:rPr lang="en-US" smtClean="0"/>
              <a:t>6/21/15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80FAF-06AB-7741-A545-C8911F3DDE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1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14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44F366-C044-4B4C-9ED0-43C134576ECA}" type="datetime1">
              <a:rPr lang="en-US" smtClean="0"/>
              <a:t>6/21/15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BE93F-5C7A-5B41-A729-CD25FF97C96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44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FCB4E5-F5CA-CD47-9AE3-A07BD6AB5419}" type="datetime1">
              <a:rPr lang="en-US" smtClean="0"/>
              <a:t>6/21/15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DEEC5-EA09-464B-9CF2-C5C5C68E12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449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7E3BA-6CFD-3F4B-B6A9-0E95C2C35C95}" type="datetime1">
              <a:rPr lang="en-US" smtClean="0"/>
              <a:t>6/21/15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139CD-AAD3-944F-B5E6-7F016C31DF0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50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1999"/>
            <a:ext cx="5486400" cy="39655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C999BE-CC0D-BA40-AC64-6591B8579716}" type="datetime1">
              <a:rPr lang="en-US" smtClean="0"/>
              <a:t>6/21/15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78931-4823-DD4F-8A70-63C081F743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4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Frutiger 55 Roman" charset="0"/>
              </a:defRPr>
            </a:lvl1pPr>
          </a:lstStyle>
          <a:p>
            <a:fld id="{7BC5C81F-24D6-B24D-AABC-683A945C8813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Frutiger 55 Roman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smtClean="0"/>
              <a:t>Bill Howe, UW eScience Institute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Frutiger 55 Roman" charset="0"/>
              </a:defRPr>
            </a:lvl1pPr>
          </a:lstStyle>
          <a:p>
            <a:fld id="{BE813726-3EE7-B74D-9376-57C8D899FEF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.xml"/><Relationship Id="rId3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4463-750C-A84F-BA0F-D9FD06DF334C}" type="datetime1">
              <a:rPr lang="en-US"/>
              <a:pPr/>
              <a:t>6/21/15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eScience Institute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690D-BF55-294B-8D6D-DFA099D6CBB6}" type="slidenum">
              <a:rPr lang="en-US"/>
              <a:pPr/>
              <a:t>1</a:t>
            </a:fld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45181"/>
            <a:ext cx="7854696" cy="914400"/>
          </a:xfrm>
        </p:spPr>
        <p:txBody>
          <a:bodyPr/>
          <a:lstStyle/>
          <a:p>
            <a:r>
              <a:rPr lang="en-US"/>
              <a:t>Example: What does this do? </a:t>
            </a:r>
          </a:p>
        </p:txBody>
      </p:sp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457201" y="1446213"/>
            <a:ext cx="8307388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 map(String </a:t>
            </a:r>
            <a:r>
              <a:rPr lang="en-US" sz="2100" b="1" dirty="0" err="1">
                <a:solidFill>
                  <a:srgbClr val="0011CF"/>
                </a:solidFill>
                <a:latin typeface="Lucida Grande" charset="0"/>
              </a:rPr>
              <a:t>input_key</a:t>
            </a:r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, String </a:t>
            </a:r>
            <a:r>
              <a:rPr lang="en-US" sz="2100" b="1" dirty="0" err="1">
                <a:solidFill>
                  <a:srgbClr val="0011CF"/>
                </a:solidFill>
                <a:latin typeface="Lucida Grande" charset="0"/>
              </a:rPr>
              <a:t>input_value</a:t>
            </a:r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):</a:t>
            </a:r>
          </a:p>
          <a:p>
            <a:r>
              <a:rPr lang="en-US" sz="1700" b="1" dirty="0">
                <a:solidFill>
                  <a:schemeClr val="bg2"/>
                </a:solidFill>
                <a:latin typeface="Lucida Grande" charset="0"/>
              </a:rPr>
              <a:t>   </a:t>
            </a:r>
            <a:r>
              <a:rPr lang="en-US" sz="1700" b="1" dirty="0">
                <a:solidFill>
                  <a:srgbClr val="3366FF"/>
                </a:solidFill>
                <a:latin typeface="Lucida Grande" charset="0"/>
              </a:rPr>
              <a:t> // </a:t>
            </a:r>
            <a:r>
              <a:rPr lang="en-US" sz="1700" b="1" dirty="0" err="1">
                <a:solidFill>
                  <a:srgbClr val="3366FF"/>
                </a:solidFill>
                <a:latin typeface="Lucida Grande" charset="0"/>
              </a:rPr>
              <a:t>input_key</a:t>
            </a:r>
            <a:r>
              <a:rPr lang="en-US" sz="1700" b="1" dirty="0">
                <a:solidFill>
                  <a:srgbClr val="3366FF"/>
                </a:solidFill>
                <a:latin typeface="Lucida Grande" charset="0"/>
              </a:rPr>
              <a:t>: document name</a:t>
            </a:r>
          </a:p>
          <a:p>
            <a:r>
              <a:rPr lang="en-US" sz="1700" b="1" dirty="0">
                <a:solidFill>
                  <a:srgbClr val="3366FF"/>
                </a:solidFill>
                <a:latin typeface="Lucida Grande" charset="0"/>
              </a:rPr>
              <a:t>    // </a:t>
            </a:r>
            <a:r>
              <a:rPr lang="en-US" sz="1700" b="1" dirty="0" err="1">
                <a:solidFill>
                  <a:srgbClr val="3366FF"/>
                </a:solidFill>
                <a:latin typeface="Lucida Grande" charset="0"/>
              </a:rPr>
              <a:t>input_value</a:t>
            </a:r>
            <a:r>
              <a:rPr lang="en-US" sz="1700" b="1" dirty="0">
                <a:solidFill>
                  <a:srgbClr val="3366FF"/>
                </a:solidFill>
                <a:latin typeface="Lucida Grande" charset="0"/>
              </a:rPr>
              <a:t>: document contents</a:t>
            </a:r>
            <a:endParaRPr lang="en-US" sz="2100" b="1" dirty="0">
              <a:solidFill>
                <a:srgbClr val="3366FF"/>
              </a:solidFill>
              <a:latin typeface="Lucida Grande" charset="0"/>
            </a:endParaRPr>
          </a:p>
          <a:p>
            <a:r>
              <a:rPr lang="en-US" sz="2100" b="1" dirty="0">
                <a:solidFill>
                  <a:srgbClr val="3366FF"/>
                </a:solidFill>
                <a:latin typeface="Lucida Grande" charset="0"/>
              </a:rPr>
              <a:t>   </a:t>
            </a:r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 for each word w in </a:t>
            </a:r>
            <a:r>
              <a:rPr lang="en-US" sz="2100" b="1" dirty="0" err="1">
                <a:solidFill>
                  <a:srgbClr val="0011CF"/>
                </a:solidFill>
                <a:latin typeface="Lucida Grande" charset="0"/>
              </a:rPr>
              <a:t>input_value</a:t>
            </a:r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:</a:t>
            </a:r>
          </a:p>
          <a:p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        </a:t>
            </a:r>
            <a:r>
              <a:rPr lang="en-US" sz="2100" b="1" dirty="0" err="1">
                <a:solidFill>
                  <a:srgbClr val="0011CF"/>
                </a:solidFill>
                <a:latin typeface="Lucida Grande" charset="0"/>
              </a:rPr>
              <a:t>EmitIntermediate</a:t>
            </a:r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(w, 1);</a:t>
            </a:r>
          </a:p>
          <a:p>
            <a:endParaRPr lang="en-US" sz="2100" b="1" dirty="0">
              <a:solidFill>
                <a:srgbClr val="0011CF"/>
              </a:solidFill>
              <a:latin typeface="Lucida Grande" charset="0"/>
            </a:endParaRPr>
          </a:p>
          <a:p>
            <a:endParaRPr lang="en-US" sz="2100" b="1" dirty="0">
              <a:solidFill>
                <a:srgbClr val="0011CF"/>
              </a:solidFill>
              <a:latin typeface="Lucida Grande" charset="0"/>
            </a:endParaRPr>
          </a:p>
          <a:p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  reduce(String </a:t>
            </a:r>
            <a:r>
              <a:rPr lang="en-US" sz="2100" b="1" dirty="0" err="1" smtClean="0">
                <a:solidFill>
                  <a:srgbClr val="0011CF"/>
                </a:solidFill>
                <a:latin typeface="Lucida Grande" charset="0"/>
              </a:rPr>
              <a:t>intermediate_key</a:t>
            </a:r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, Iterator </a:t>
            </a:r>
            <a:r>
              <a:rPr lang="en-US" sz="2100" b="1" dirty="0" err="1">
                <a:solidFill>
                  <a:srgbClr val="0011CF"/>
                </a:solidFill>
                <a:latin typeface="Lucida Grande" charset="0"/>
              </a:rPr>
              <a:t>intermediate_values</a:t>
            </a:r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):</a:t>
            </a:r>
          </a:p>
          <a:p>
            <a:r>
              <a:rPr lang="en-US" sz="1700" b="1" dirty="0">
                <a:solidFill>
                  <a:srgbClr val="3366FF"/>
                </a:solidFill>
                <a:latin typeface="Lucida Grande" charset="0"/>
              </a:rPr>
              <a:t>    // </a:t>
            </a:r>
            <a:r>
              <a:rPr lang="en-US" sz="1700" b="1" dirty="0" err="1" smtClean="0">
                <a:solidFill>
                  <a:srgbClr val="3366FF"/>
                </a:solidFill>
                <a:latin typeface="Lucida Grande" charset="0"/>
              </a:rPr>
              <a:t>intermediate_key</a:t>
            </a:r>
            <a:r>
              <a:rPr lang="en-US" sz="1700" b="1" dirty="0">
                <a:solidFill>
                  <a:srgbClr val="3366FF"/>
                </a:solidFill>
                <a:latin typeface="Lucida Grande" charset="0"/>
              </a:rPr>
              <a:t>: word</a:t>
            </a:r>
          </a:p>
          <a:p>
            <a:r>
              <a:rPr lang="en-US" sz="1700" b="1" dirty="0">
                <a:solidFill>
                  <a:srgbClr val="3366FF"/>
                </a:solidFill>
                <a:latin typeface="Lucida Grande" charset="0"/>
              </a:rPr>
              <a:t>    // </a:t>
            </a:r>
            <a:r>
              <a:rPr lang="en-US" sz="1700" b="1" dirty="0" err="1" smtClean="0">
                <a:solidFill>
                  <a:srgbClr val="3366FF"/>
                </a:solidFill>
                <a:latin typeface="Lucida Grande" charset="0"/>
              </a:rPr>
              <a:t>intermediate_values</a:t>
            </a:r>
            <a:r>
              <a:rPr lang="en-US" sz="1700" b="1" dirty="0">
                <a:solidFill>
                  <a:srgbClr val="3366FF"/>
                </a:solidFill>
                <a:latin typeface="Lucida Grande" charset="0"/>
              </a:rPr>
              <a:t>: ????</a:t>
            </a:r>
            <a:endParaRPr lang="en-US" sz="2100" b="1" dirty="0">
              <a:solidFill>
                <a:srgbClr val="3366FF"/>
              </a:solidFill>
              <a:latin typeface="Lucida Grande" charset="0"/>
            </a:endParaRPr>
          </a:p>
          <a:p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    </a:t>
            </a:r>
            <a:r>
              <a:rPr lang="en-US" sz="2100" b="1" dirty="0" err="1">
                <a:solidFill>
                  <a:srgbClr val="0011CF"/>
                </a:solidFill>
                <a:latin typeface="Lucida Grande" charset="0"/>
              </a:rPr>
              <a:t>int</a:t>
            </a:r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 result = 0;</a:t>
            </a:r>
          </a:p>
          <a:p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    for each v in </a:t>
            </a:r>
            <a:r>
              <a:rPr lang="en-US" sz="2100" b="1" dirty="0" err="1">
                <a:solidFill>
                  <a:srgbClr val="0011CF"/>
                </a:solidFill>
                <a:latin typeface="Lucida Grande" charset="0"/>
              </a:rPr>
              <a:t>intermediate_values</a:t>
            </a:r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:</a:t>
            </a:r>
          </a:p>
          <a:p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        result += v;</a:t>
            </a:r>
          </a:p>
          <a:p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    </a:t>
            </a:r>
            <a:r>
              <a:rPr lang="en-US" sz="2100" b="1" dirty="0" err="1" smtClean="0">
                <a:solidFill>
                  <a:srgbClr val="0011CF"/>
                </a:solidFill>
                <a:latin typeface="Lucida Grande" charset="0"/>
              </a:rPr>
              <a:t>EmitFinal</a:t>
            </a:r>
            <a:r>
              <a:rPr lang="en-US" sz="2100" b="1" dirty="0" smtClean="0">
                <a:solidFill>
                  <a:srgbClr val="0011CF"/>
                </a:solidFill>
                <a:latin typeface="Lucida Grande" charset="0"/>
              </a:rPr>
              <a:t>(</a:t>
            </a:r>
            <a:r>
              <a:rPr lang="en-US" sz="2100" b="1" dirty="0" err="1" smtClean="0">
                <a:solidFill>
                  <a:srgbClr val="0011CF"/>
                </a:solidFill>
                <a:latin typeface="Lucida Grande" charset="0"/>
              </a:rPr>
              <a:t>intermediate_key</a:t>
            </a:r>
            <a:r>
              <a:rPr lang="en-US" sz="2100" b="1" dirty="0" smtClean="0">
                <a:solidFill>
                  <a:srgbClr val="0011CF"/>
                </a:solidFill>
                <a:latin typeface="Lucida Grande" charset="0"/>
              </a:rPr>
              <a:t>, result</a:t>
            </a:r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);</a:t>
            </a:r>
          </a:p>
        </p:txBody>
      </p:sp>
      <p:sp>
        <p:nvSpPr>
          <p:cNvPr id="363524" name="Text Box 4"/>
          <p:cNvSpPr txBox="1">
            <a:spLocks noChangeArrowheads="1"/>
          </p:cNvSpPr>
          <p:nvPr/>
        </p:nvSpPr>
        <p:spPr bwMode="auto">
          <a:xfrm>
            <a:off x="6916738" y="6165850"/>
            <a:ext cx="1905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slide source: Google, Inc.</a:t>
            </a:r>
          </a:p>
        </p:txBody>
      </p:sp>
    </p:spTree>
    <p:extLst>
      <p:ext uri="{BB962C8B-B14F-4D97-AF65-F5344CB8AC3E}">
        <p14:creationId xmlns:p14="http://schemas.microsoft.com/office/powerpoint/2010/main" val="2930980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9008" y="1534102"/>
            <a:ext cx="6606646" cy="731988"/>
            <a:chOff x="638175" y="2362200"/>
            <a:chExt cx="7667625" cy="838200"/>
          </a:xfrm>
        </p:grpSpPr>
        <p:sp>
          <p:nvSpPr>
            <p:cNvPr id="253" name="Rectangle 2"/>
            <p:cNvSpPr>
              <a:spLocks noChangeArrowheads="1"/>
            </p:cNvSpPr>
            <p:nvPr/>
          </p:nvSpPr>
          <p:spPr bwMode="auto">
            <a:xfrm>
              <a:off x="1938338" y="2362200"/>
              <a:ext cx="1185862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Rectangle 3"/>
            <p:cNvSpPr>
              <a:spLocks noChangeArrowheads="1"/>
            </p:cNvSpPr>
            <p:nvPr/>
          </p:nvSpPr>
          <p:spPr bwMode="auto">
            <a:xfrm>
              <a:off x="3276600" y="2362200"/>
              <a:ext cx="1219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Rectangle 4"/>
            <p:cNvSpPr>
              <a:spLocks noChangeArrowheads="1"/>
            </p:cNvSpPr>
            <p:nvPr/>
          </p:nvSpPr>
          <p:spPr bwMode="auto">
            <a:xfrm>
              <a:off x="4648200" y="2362200"/>
              <a:ext cx="1219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Rectangle 5"/>
            <p:cNvSpPr>
              <a:spLocks noChangeArrowheads="1"/>
            </p:cNvSpPr>
            <p:nvPr/>
          </p:nvSpPr>
          <p:spPr bwMode="auto">
            <a:xfrm>
              <a:off x="6019800" y="2362200"/>
              <a:ext cx="1219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Rectangle 6"/>
            <p:cNvSpPr>
              <a:spLocks noChangeArrowheads="1"/>
            </p:cNvSpPr>
            <p:nvPr/>
          </p:nvSpPr>
          <p:spPr bwMode="auto">
            <a:xfrm>
              <a:off x="7391400" y="2362200"/>
              <a:ext cx="9144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" name="Rectangle 53"/>
            <p:cNvSpPr>
              <a:spLocks noChangeArrowheads="1"/>
            </p:cNvSpPr>
            <p:nvPr/>
          </p:nvSpPr>
          <p:spPr bwMode="auto">
            <a:xfrm>
              <a:off x="638175" y="2362200"/>
              <a:ext cx="11430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" name="Line 54"/>
            <p:cNvSpPr>
              <a:spLocks noChangeShapeType="1"/>
            </p:cNvSpPr>
            <p:nvPr/>
          </p:nvSpPr>
          <p:spPr bwMode="auto">
            <a:xfrm>
              <a:off x="7620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Line 55"/>
            <p:cNvSpPr>
              <a:spLocks noChangeShapeType="1"/>
            </p:cNvSpPr>
            <p:nvPr/>
          </p:nvSpPr>
          <p:spPr bwMode="auto">
            <a:xfrm>
              <a:off x="9144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Line 56"/>
            <p:cNvSpPr>
              <a:spLocks noChangeShapeType="1"/>
            </p:cNvSpPr>
            <p:nvPr/>
          </p:nvSpPr>
          <p:spPr bwMode="auto">
            <a:xfrm>
              <a:off x="10668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Line 57"/>
            <p:cNvSpPr>
              <a:spLocks noChangeShapeType="1"/>
            </p:cNvSpPr>
            <p:nvPr/>
          </p:nvSpPr>
          <p:spPr bwMode="auto">
            <a:xfrm>
              <a:off x="1219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Line 58"/>
            <p:cNvSpPr>
              <a:spLocks noChangeShapeType="1"/>
            </p:cNvSpPr>
            <p:nvPr/>
          </p:nvSpPr>
          <p:spPr bwMode="auto">
            <a:xfrm>
              <a:off x="13716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" name="Line 59"/>
            <p:cNvSpPr>
              <a:spLocks noChangeShapeType="1"/>
            </p:cNvSpPr>
            <p:nvPr/>
          </p:nvSpPr>
          <p:spPr bwMode="auto">
            <a:xfrm>
              <a:off x="15240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Line 60"/>
            <p:cNvSpPr>
              <a:spLocks noChangeShapeType="1"/>
            </p:cNvSpPr>
            <p:nvPr/>
          </p:nvSpPr>
          <p:spPr bwMode="auto">
            <a:xfrm>
              <a:off x="16764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" name="Line 61"/>
            <p:cNvSpPr>
              <a:spLocks noChangeShapeType="1"/>
            </p:cNvSpPr>
            <p:nvPr/>
          </p:nvSpPr>
          <p:spPr bwMode="auto">
            <a:xfrm>
              <a:off x="1995488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" name="Line 62"/>
            <p:cNvSpPr>
              <a:spLocks noChangeShapeType="1"/>
            </p:cNvSpPr>
            <p:nvPr/>
          </p:nvSpPr>
          <p:spPr bwMode="auto">
            <a:xfrm>
              <a:off x="2147888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Line 63"/>
            <p:cNvSpPr>
              <a:spLocks noChangeShapeType="1"/>
            </p:cNvSpPr>
            <p:nvPr/>
          </p:nvSpPr>
          <p:spPr bwMode="auto">
            <a:xfrm>
              <a:off x="2300288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Line 64"/>
            <p:cNvSpPr>
              <a:spLocks noChangeShapeType="1"/>
            </p:cNvSpPr>
            <p:nvPr/>
          </p:nvSpPr>
          <p:spPr bwMode="auto">
            <a:xfrm>
              <a:off x="2452688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" name="Line 65"/>
            <p:cNvSpPr>
              <a:spLocks noChangeShapeType="1"/>
            </p:cNvSpPr>
            <p:nvPr/>
          </p:nvSpPr>
          <p:spPr bwMode="auto">
            <a:xfrm>
              <a:off x="2605088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" name="Line 66"/>
            <p:cNvSpPr>
              <a:spLocks noChangeShapeType="1"/>
            </p:cNvSpPr>
            <p:nvPr/>
          </p:nvSpPr>
          <p:spPr bwMode="auto">
            <a:xfrm>
              <a:off x="3505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" name="Line 67"/>
            <p:cNvSpPr>
              <a:spLocks noChangeShapeType="1"/>
            </p:cNvSpPr>
            <p:nvPr/>
          </p:nvSpPr>
          <p:spPr bwMode="auto">
            <a:xfrm>
              <a:off x="36576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" name="Line 68"/>
            <p:cNvSpPr>
              <a:spLocks noChangeShapeType="1"/>
            </p:cNvSpPr>
            <p:nvPr/>
          </p:nvSpPr>
          <p:spPr bwMode="auto">
            <a:xfrm>
              <a:off x="38100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" name="Line 69"/>
            <p:cNvSpPr>
              <a:spLocks noChangeShapeType="1"/>
            </p:cNvSpPr>
            <p:nvPr/>
          </p:nvSpPr>
          <p:spPr bwMode="auto">
            <a:xfrm>
              <a:off x="39624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" name="Line 70"/>
            <p:cNvSpPr>
              <a:spLocks noChangeShapeType="1"/>
            </p:cNvSpPr>
            <p:nvPr/>
          </p:nvSpPr>
          <p:spPr bwMode="auto">
            <a:xfrm>
              <a:off x="41148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" name="Line 71"/>
            <p:cNvSpPr>
              <a:spLocks noChangeShapeType="1"/>
            </p:cNvSpPr>
            <p:nvPr/>
          </p:nvSpPr>
          <p:spPr bwMode="auto">
            <a:xfrm>
              <a:off x="4267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" name="Line 72"/>
            <p:cNvSpPr>
              <a:spLocks noChangeShapeType="1"/>
            </p:cNvSpPr>
            <p:nvPr/>
          </p:nvSpPr>
          <p:spPr bwMode="auto">
            <a:xfrm>
              <a:off x="44196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" name="Line 73"/>
            <p:cNvSpPr>
              <a:spLocks noChangeShapeType="1"/>
            </p:cNvSpPr>
            <p:nvPr/>
          </p:nvSpPr>
          <p:spPr bwMode="auto">
            <a:xfrm>
              <a:off x="47244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" name="Line 74"/>
            <p:cNvSpPr>
              <a:spLocks noChangeShapeType="1"/>
            </p:cNvSpPr>
            <p:nvPr/>
          </p:nvSpPr>
          <p:spPr bwMode="auto">
            <a:xfrm>
              <a:off x="48768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" name="Line 75"/>
            <p:cNvSpPr>
              <a:spLocks noChangeShapeType="1"/>
            </p:cNvSpPr>
            <p:nvPr/>
          </p:nvSpPr>
          <p:spPr bwMode="auto">
            <a:xfrm>
              <a:off x="5029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" name="Line 76"/>
            <p:cNvSpPr>
              <a:spLocks noChangeShapeType="1"/>
            </p:cNvSpPr>
            <p:nvPr/>
          </p:nvSpPr>
          <p:spPr bwMode="auto">
            <a:xfrm>
              <a:off x="51816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" name="Line 77"/>
            <p:cNvSpPr>
              <a:spLocks noChangeShapeType="1"/>
            </p:cNvSpPr>
            <p:nvPr/>
          </p:nvSpPr>
          <p:spPr bwMode="auto">
            <a:xfrm>
              <a:off x="53340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Line 78"/>
            <p:cNvSpPr>
              <a:spLocks noChangeShapeType="1"/>
            </p:cNvSpPr>
            <p:nvPr/>
          </p:nvSpPr>
          <p:spPr bwMode="auto">
            <a:xfrm>
              <a:off x="54864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" name="Line 79"/>
            <p:cNvSpPr>
              <a:spLocks noChangeShapeType="1"/>
            </p:cNvSpPr>
            <p:nvPr/>
          </p:nvSpPr>
          <p:spPr bwMode="auto">
            <a:xfrm>
              <a:off x="56388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" name="Line 80"/>
            <p:cNvSpPr>
              <a:spLocks noChangeShapeType="1"/>
            </p:cNvSpPr>
            <p:nvPr/>
          </p:nvSpPr>
          <p:spPr bwMode="auto">
            <a:xfrm>
              <a:off x="5791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Line 81"/>
            <p:cNvSpPr>
              <a:spLocks noChangeShapeType="1"/>
            </p:cNvSpPr>
            <p:nvPr/>
          </p:nvSpPr>
          <p:spPr bwMode="auto">
            <a:xfrm>
              <a:off x="60960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" name="Line 82"/>
            <p:cNvSpPr>
              <a:spLocks noChangeShapeType="1"/>
            </p:cNvSpPr>
            <p:nvPr/>
          </p:nvSpPr>
          <p:spPr bwMode="auto">
            <a:xfrm>
              <a:off x="62484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" name="Line 83"/>
            <p:cNvSpPr>
              <a:spLocks noChangeShapeType="1"/>
            </p:cNvSpPr>
            <p:nvPr/>
          </p:nvSpPr>
          <p:spPr bwMode="auto">
            <a:xfrm>
              <a:off x="64008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" name="Line 84"/>
            <p:cNvSpPr>
              <a:spLocks noChangeShapeType="1"/>
            </p:cNvSpPr>
            <p:nvPr/>
          </p:nvSpPr>
          <p:spPr bwMode="auto">
            <a:xfrm>
              <a:off x="6553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" name="Line 85"/>
            <p:cNvSpPr>
              <a:spLocks noChangeShapeType="1"/>
            </p:cNvSpPr>
            <p:nvPr/>
          </p:nvSpPr>
          <p:spPr bwMode="auto">
            <a:xfrm>
              <a:off x="67056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" name="Line 86"/>
            <p:cNvSpPr>
              <a:spLocks noChangeShapeType="1"/>
            </p:cNvSpPr>
            <p:nvPr/>
          </p:nvSpPr>
          <p:spPr bwMode="auto">
            <a:xfrm>
              <a:off x="68580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87"/>
            <p:cNvSpPr>
              <a:spLocks noChangeShapeType="1"/>
            </p:cNvSpPr>
            <p:nvPr/>
          </p:nvSpPr>
          <p:spPr bwMode="auto">
            <a:xfrm>
              <a:off x="70104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" name="Line 88"/>
            <p:cNvSpPr>
              <a:spLocks noChangeShapeType="1"/>
            </p:cNvSpPr>
            <p:nvPr/>
          </p:nvSpPr>
          <p:spPr bwMode="auto">
            <a:xfrm>
              <a:off x="71628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" name="Line 89"/>
            <p:cNvSpPr>
              <a:spLocks noChangeShapeType="1"/>
            </p:cNvSpPr>
            <p:nvPr/>
          </p:nvSpPr>
          <p:spPr bwMode="auto">
            <a:xfrm>
              <a:off x="74676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" name="Line 90"/>
            <p:cNvSpPr>
              <a:spLocks noChangeShapeType="1"/>
            </p:cNvSpPr>
            <p:nvPr/>
          </p:nvSpPr>
          <p:spPr bwMode="auto">
            <a:xfrm>
              <a:off x="76200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" name="Line 91"/>
            <p:cNvSpPr>
              <a:spLocks noChangeShapeType="1"/>
            </p:cNvSpPr>
            <p:nvPr/>
          </p:nvSpPr>
          <p:spPr bwMode="auto">
            <a:xfrm>
              <a:off x="77724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" name="Line 92"/>
            <p:cNvSpPr>
              <a:spLocks noChangeShapeType="1"/>
            </p:cNvSpPr>
            <p:nvPr/>
          </p:nvSpPr>
          <p:spPr bwMode="auto">
            <a:xfrm>
              <a:off x="79248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" name="Line 93"/>
            <p:cNvSpPr>
              <a:spLocks noChangeShapeType="1"/>
            </p:cNvSpPr>
            <p:nvPr/>
          </p:nvSpPr>
          <p:spPr bwMode="auto">
            <a:xfrm>
              <a:off x="8077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" name="Line 94"/>
            <p:cNvSpPr>
              <a:spLocks noChangeShapeType="1"/>
            </p:cNvSpPr>
            <p:nvPr/>
          </p:nvSpPr>
          <p:spPr bwMode="auto">
            <a:xfrm>
              <a:off x="82296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" name="Line 95"/>
            <p:cNvSpPr>
              <a:spLocks noChangeShapeType="1"/>
            </p:cNvSpPr>
            <p:nvPr/>
          </p:nvSpPr>
          <p:spPr bwMode="auto">
            <a:xfrm>
              <a:off x="2757488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" name="Line 96"/>
            <p:cNvSpPr>
              <a:spLocks noChangeShapeType="1"/>
            </p:cNvSpPr>
            <p:nvPr/>
          </p:nvSpPr>
          <p:spPr bwMode="auto">
            <a:xfrm>
              <a:off x="2909888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" name="Line 97"/>
            <p:cNvSpPr>
              <a:spLocks noChangeShapeType="1"/>
            </p:cNvSpPr>
            <p:nvPr/>
          </p:nvSpPr>
          <p:spPr bwMode="auto">
            <a:xfrm>
              <a:off x="3062288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" name="Line 98"/>
            <p:cNvSpPr>
              <a:spLocks noChangeShapeType="1"/>
            </p:cNvSpPr>
            <p:nvPr/>
          </p:nvSpPr>
          <p:spPr bwMode="auto">
            <a:xfrm>
              <a:off x="33528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49562" y="2321080"/>
            <a:ext cx="6359602" cy="1066800"/>
            <a:chOff x="847725" y="3466306"/>
            <a:chExt cx="7440529" cy="1928858"/>
          </a:xfrm>
        </p:grpSpPr>
        <p:sp>
          <p:nvSpPr>
            <p:cNvPr id="361475" name="Rectangle 3"/>
            <p:cNvSpPr>
              <a:spLocks noChangeArrowheads="1"/>
            </p:cNvSpPr>
            <p:nvPr/>
          </p:nvSpPr>
          <p:spPr bwMode="auto">
            <a:xfrm>
              <a:off x="847725" y="4080668"/>
              <a:ext cx="752475" cy="67786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map</a:t>
              </a:r>
            </a:p>
          </p:txBody>
        </p:sp>
        <p:cxnSp>
          <p:nvCxnSpPr>
            <p:cNvPr id="361499" name="AutoShape 27"/>
            <p:cNvCxnSpPr>
              <a:cxnSpLocks noChangeShapeType="1"/>
              <a:endCxn id="361475" idx="0"/>
            </p:cNvCxnSpPr>
            <p:nvPr/>
          </p:nvCxnSpPr>
          <p:spPr bwMode="auto">
            <a:xfrm>
              <a:off x="1222375" y="3466306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27"/>
            <p:cNvCxnSpPr>
              <a:cxnSpLocks noChangeShapeType="1"/>
            </p:cNvCxnSpPr>
            <p:nvPr/>
          </p:nvCxnSpPr>
          <p:spPr bwMode="auto">
            <a:xfrm>
              <a:off x="1235743" y="4758531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51" name="Rectangle 3"/>
            <p:cNvSpPr>
              <a:spLocks noChangeArrowheads="1"/>
            </p:cNvSpPr>
            <p:nvPr/>
          </p:nvSpPr>
          <p:spPr bwMode="auto">
            <a:xfrm>
              <a:off x="2138362" y="4080668"/>
              <a:ext cx="752475" cy="67786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map</a:t>
              </a:r>
            </a:p>
          </p:txBody>
        </p:sp>
        <p:cxnSp>
          <p:nvCxnSpPr>
            <p:cNvPr id="352" name="AutoShape 27"/>
            <p:cNvCxnSpPr>
              <a:cxnSpLocks noChangeShapeType="1"/>
              <a:endCxn id="351" idx="0"/>
            </p:cNvCxnSpPr>
            <p:nvPr/>
          </p:nvCxnSpPr>
          <p:spPr bwMode="auto">
            <a:xfrm>
              <a:off x="2513012" y="3466306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3" name="AutoShape 27"/>
            <p:cNvCxnSpPr>
              <a:cxnSpLocks noChangeShapeType="1"/>
            </p:cNvCxnSpPr>
            <p:nvPr/>
          </p:nvCxnSpPr>
          <p:spPr bwMode="auto">
            <a:xfrm>
              <a:off x="2526380" y="4758531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54" name="Rectangle 3"/>
            <p:cNvSpPr>
              <a:spLocks noChangeArrowheads="1"/>
            </p:cNvSpPr>
            <p:nvPr/>
          </p:nvSpPr>
          <p:spPr bwMode="auto">
            <a:xfrm>
              <a:off x="3505200" y="4080668"/>
              <a:ext cx="752475" cy="67786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map</a:t>
              </a:r>
            </a:p>
          </p:txBody>
        </p:sp>
        <p:cxnSp>
          <p:nvCxnSpPr>
            <p:cNvPr id="355" name="AutoShape 27"/>
            <p:cNvCxnSpPr>
              <a:cxnSpLocks noChangeShapeType="1"/>
              <a:endCxn id="354" idx="0"/>
            </p:cNvCxnSpPr>
            <p:nvPr/>
          </p:nvCxnSpPr>
          <p:spPr bwMode="auto">
            <a:xfrm>
              <a:off x="3879850" y="3466306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6" name="AutoShape 27"/>
            <p:cNvCxnSpPr>
              <a:cxnSpLocks noChangeShapeType="1"/>
            </p:cNvCxnSpPr>
            <p:nvPr/>
          </p:nvCxnSpPr>
          <p:spPr bwMode="auto">
            <a:xfrm>
              <a:off x="3893218" y="4758531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57" name="Rectangle 3"/>
            <p:cNvSpPr>
              <a:spLocks noChangeArrowheads="1"/>
            </p:cNvSpPr>
            <p:nvPr/>
          </p:nvSpPr>
          <p:spPr bwMode="auto">
            <a:xfrm>
              <a:off x="4903536" y="4091239"/>
              <a:ext cx="752475" cy="67786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map</a:t>
              </a:r>
            </a:p>
          </p:txBody>
        </p:sp>
        <p:cxnSp>
          <p:nvCxnSpPr>
            <p:cNvPr id="358" name="AutoShape 27"/>
            <p:cNvCxnSpPr>
              <a:cxnSpLocks noChangeShapeType="1"/>
              <a:endCxn id="357" idx="0"/>
            </p:cNvCxnSpPr>
            <p:nvPr/>
          </p:nvCxnSpPr>
          <p:spPr bwMode="auto">
            <a:xfrm>
              <a:off x="5278186" y="3476877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9" name="AutoShape 27"/>
            <p:cNvCxnSpPr>
              <a:cxnSpLocks noChangeShapeType="1"/>
            </p:cNvCxnSpPr>
            <p:nvPr/>
          </p:nvCxnSpPr>
          <p:spPr bwMode="auto">
            <a:xfrm>
              <a:off x="5291554" y="4769102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60" name="Rectangle 3"/>
            <p:cNvSpPr>
              <a:spLocks noChangeArrowheads="1"/>
            </p:cNvSpPr>
            <p:nvPr/>
          </p:nvSpPr>
          <p:spPr bwMode="auto">
            <a:xfrm>
              <a:off x="6281822" y="4097089"/>
              <a:ext cx="752475" cy="67786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map</a:t>
              </a:r>
            </a:p>
          </p:txBody>
        </p:sp>
        <p:cxnSp>
          <p:nvCxnSpPr>
            <p:cNvPr id="361" name="AutoShape 27"/>
            <p:cNvCxnSpPr>
              <a:cxnSpLocks noChangeShapeType="1"/>
              <a:endCxn id="360" idx="0"/>
            </p:cNvCxnSpPr>
            <p:nvPr/>
          </p:nvCxnSpPr>
          <p:spPr bwMode="auto">
            <a:xfrm>
              <a:off x="6656472" y="3482727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2" name="AutoShape 27"/>
            <p:cNvCxnSpPr>
              <a:cxnSpLocks noChangeShapeType="1"/>
            </p:cNvCxnSpPr>
            <p:nvPr/>
          </p:nvCxnSpPr>
          <p:spPr bwMode="auto">
            <a:xfrm>
              <a:off x="6669840" y="4774952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63" name="Rectangle 3"/>
            <p:cNvSpPr>
              <a:spLocks noChangeArrowheads="1"/>
            </p:cNvSpPr>
            <p:nvPr/>
          </p:nvSpPr>
          <p:spPr bwMode="auto">
            <a:xfrm>
              <a:off x="7535779" y="4102939"/>
              <a:ext cx="752475" cy="67786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map</a:t>
              </a:r>
            </a:p>
          </p:txBody>
        </p:sp>
        <p:cxnSp>
          <p:nvCxnSpPr>
            <p:cNvPr id="364" name="AutoShape 27"/>
            <p:cNvCxnSpPr>
              <a:cxnSpLocks noChangeShapeType="1"/>
              <a:endCxn id="363" idx="0"/>
            </p:cNvCxnSpPr>
            <p:nvPr/>
          </p:nvCxnSpPr>
          <p:spPr bwMode="auto">
            <a:xfrm>
              <a:off x="7910429" y="3488577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5" name="AutoShape 27"/>
            <p:cNvCxnSpPr>
              <a:cxnSpLocks noChangeShapeType="1"/>
            </p:cNvCxnSpPr>
            <p:nvPr/>
          </p:nvCxnSpPr>
          <p:spPr bwMode="auto">
            <a:xfrm>
              <a:off x="7923797" y="4780802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50" name="TextBox 349"/>
          <p:cNvSpPr txBox="1"/>
          <p:nvPr/>
        </p:nvSpPr>
        <p:spPr>
          <a:xfrm>
            <a:off x="685800" y="223767"/>
            <a:ext cx="747018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Replicated Join</a:t>
            </a:r>
          </a:p>
        </p:txBody>
      </p:sp>
      <p:grpSp>
        <p:nvGrpSpPr>
          <p:cNvPr id="162" name="Group 161"/>
          <p:cNvGrpSpPr/>
          <p:nvPr/>
        </p:nvGrpSpPr>
        <p:grpSpPr>
          <a:xfrm>
            <a:off x="323183" y="3375562"/>
            <a:ext cx="6606646" cy="510638"/>
            <a:chOff x="638175" y="2362200"/>
            <a:chExt cx="7667625" cy="838200"/>
          </a:xfr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0"/>
            <a:tileRect/>
          </a:gradFill>
        </p:grpSpPr>
        <p:sp>
          <p:nvSpPr>
            <p:cNvPr id="163" name="Rectangle 2"/>
            <p:cNvSpPr>
              <a:spLocks noChangeArrowheads="1"/>
            </p:cNvSpPr>
            <p:nvPr/>
          </p:nvSpPr>
          <p:spPr bwMode="auto">
            <a:xfrm>
              <a:off x="1938338" y="2362200"/>
              <a:ext cx="1185862" cy="838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Rectangle 3"/>
            <p:cNvSpPr>
              <a:spLocks noChangeArrowheads="1"/>
            </p:cNvSpPr>
            <p:nvPr/>
          </p:nvSpPr>
          <p:spPr bwMode="auto">
            <a:xfrm>
              <a:off x="3276600" y="2362200"/>
              <a:ext cx="1219200" cy="838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Rectangle 4"/>
            <p:cNvSpPr>
              <a:spLocks noChangeArrowheads="1"/>
            </p:cNvSpPr>
            <p:nvPr/>
          </p:nvSpPr>
          <p:spPr bwMode="auto">
            <a:xfrm>
              <a:off x="4648200" y="2362200"/>
              <a:ext cx="1219200" cy="838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Rectangle 5"/>
            <p:cNvSpPr>
              <a:spLocks noChangeArrowheads="1"/>
            </p:cNvSpPr>
            <p:nvPr/>
          </p:nvSpPr>
          <p:spPr bwMode="auto">
            <a:xfrm>
              <a:off x="6019800" y="2362200"/>
              <a:ext cx="1219200" cy="838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Rectangle 6"/>
            <p:cNvSpPr>
              <a:spLocks noChangeArrowheads="1"/>
            </p:cNvSpPr>
            <p:nvPr/>
          </p:nvSpPr>
          <p:spPr bwMode="auto">
            <a:xfrm>
              <a:off x="7391400" y="2362200"/>
              <a:ext cx="914400" cy="838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Rectangle 53"/>
            <p:cNvSpPr>
              <a:spLocks noChangeArrowheads="1"/>
            </p:cNvSpPr>
            <p:nvPr/>
          </p:nvSpPr>
          <p:spPr bwMode="auto">
            <a:xfrm>
              <a:off x="638175" y="2362200"/>
              <a:ext cx="1143000" cy="838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54"/>
            <p:cNvSpPr>
              <a:spLocks noChangeShapeType="1"/>
            </p:cNvSpPr>
            <p:nvPr/>
          </p:nvSpPr>
          <p:spPr bwMode="auto">
            <a:xfrm>
              <a:off x="7620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55"/>
            <p:cNvSpPr>
              <a:spLocks noChangeShapeType="1"/>
            </p:cNvSpPr>
            <p:nvPr/>
          </p:nvSpPr>
          <p:spPr bwMode="auto">
            <a:xfrm>
              <a:off x="9144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56"/>
            <p:cNvSpPr>
              <a:spLocks noChangeShapeType="1"/>
            </p:cNvSpPr>
            <p:nvPr/>
          </p:nvSpPr>
          <p:spPr bwMode="auto">
            <a:xfrm>
              <a:off x="10668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57"/>
            <p:cNvSpPr>
              <a:spLocks noChangeShapeType="1"/>
            </p:cNvSpPr>
            <p:nvPr/>
          </p:nvSpPr>
          <p:spPr bwMode="auto">
            <a:xfrm>
              <a:off x="12192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58"/>
            <p:cNvSpPr>
              <a:spLocks noChangeShapeType="1"/>
            </p:cNvSpPr>
            <p:nvPr/>
          </p:nvSpPr>
          <p:spPr bwMode="auto">
            <a:xfrm>
              <a:off x="13716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59"/>
            <p:cNvSpPr>
              <a:spLocks noChangeShapeType="1"/>
            </p:cNvSpPr>
            <p:nvPr/>
          </p:nvSpPr>
          <p:spPr bwMode="auto">
            <a:xfrm>
              <a:off x="15240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60"/>
            <p:cNvSpPr>
              <a:spLocks noChangeShapeType="1"/>
            </p:cNvSpPr>
            <p:nvPr/>
          </p:nvSpPr>
          <p:spPr bwMode="auto">
            <a:xfrm>
              <a:off x="16764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61"/>
            <p:cNvSpPr>
              <a:spLocks noChangeShapeType="1"/>
            </p:cNvSpPr>
            <p:nvPr/>
          </p:nvSpPr>
          <p:spPr bwMode="auto">
            <a:xfrm>
              <a:off x="1995488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62"/>
            <p:cNvSpPr>
              <a:spLocks noChangeShapeType="1"/>
            </p:cNvSpPr>
            <p:nvPr/>
          </p:nvSpPr>
          <p:spPr bwMode="auto">
            <a:xfrm>
              <a:off x="2147888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63"/>
            <p:cNvSpPr>
              <a:spLocks noChangeShapeType="1"/>
            </p:cNvSpPr>
            <p:nvPr/>
          </p:nvSpPr>
          <p:spPr bwMode="auto">
            <a:xfrm>
              <a:off x="2300288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64"/>
            <p:cNvSpPr>
              <a:spLocks noChangeShapeType="1"/>
            </p:cNvSpPr>
            <p:nvPr/>
          </p:nvSpPr>
          <p:spPr bwMode="auto">
            <a:xfrm>
              <a:off x="2452688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65"/>
            <p:cNvSpPr>
              <a:spLocks noChangeShapeType="1"/>
            </p:cNvSpPr>
            <p:nvPr/>
          </p:nvSpPr>
          <p:spPr bwMode="auto">
            <a:xfrm>
              <a:off x="2605088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66"/>
            <p:cNvSpPr>
              <a:spLocks noChangeShapeType="1"/>
            </p:cNvSpPr>
            <p:nvPr/>
          </p:nvSpPr>
          <p:spPr bwMode="auto">
            <a:xfrm>
              <a:off x="35052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67"/>
            <p:cNvSpPr>
              <a:spLocks noChangeShapeType="1"/>
            </p:cNvSpPr>
            <p:nvPr/>
          </p:nvSpPr>
          <p:spPr bwMode="auto">
            <a:xfrm>
              <a:off x="36576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68"/>
            <p:cNvSpPr>
              <a:spLocks noChangeShapeType="1"/>
            </p:cNvSpPr>
            <p:nvPr/>
          </p:nvSpPr>
          <p:spPr bwMode="auto">
            <a:xfrm>
              <a:off x="38100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69"/>
            <p:cNvSpPr>
              <a:spLocks noChangeShapeType="1"/>
            </p:cNvSpPr>
            <p:nvPr/>
          </p:nvSpPr>
          <p:spPr bwMode="auto">
            <a:xfrm>
              <a:off x="39624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70"/>
            <p:cNvSpPr>
              <a:spLocks noChangeShapeType="1"/>
            </p:cNvSpPr>
            <p:nvPr/>
          </p:nvSpPr>
          <p:spPr bwMode="auto">
            <a:xfrm>
              <a:off x="41148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71"/>
            <p:cNvSpPr>
              <a:spLocks noChangeShapeType="1"/>
            </p:cNvSpPr>
            <p:nvPr/>
          </p:nvSpPr>
          <p:spPr bwMode="auto">
            <a:xfrm>
              <a:off x="42672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72"/>
            <p:cNvSpPr>
              <a:spLocks noChangeShapeType="1"/>
            </p:cNvSpPr>
            <p:nvPr/>
          </p:nvSpPr>
          <p:spPr bwMode="auto">
            <a:xfrm>
              <a:off x="44196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73"/>
            <p:cNvSpPr>
              <a:spLocks noChangeShapeType="1"/>
            </p:cNvSpPr>
            <p:nvPr/>
          </p:nvSpPr>
          <p:spPr bwMode="auto">
            <a:xfrm>
              <a:off x="47244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74"/>
            <p:cNvSpPr>
              <a:spLocks noChangeShapeType="1"/>
            </p:cNvSpPr>
            <p:nvPr/>
          </p:nvSpPr>
          <p:spPr bwMode="auto">
            <a:xfrm>
              <a:off x="48768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75"/>
            <p:cNvSpPr>
              <a:spLocks noChangeShapeType="1"/>
            </p:cNvSpPr>
            <p:nvPr/>
          </p:nvSpPr>
          <p:spPr bwMode="auto">
            <a:xfrm>
              <a:off x="50292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Line 76"/>
            <p:cNvSpPr>
              <a:spLocks noChangeShapeType="1"/>
            </p:cNvSpPr>
            <p:nvPr/>
          </p:nvSpPr>
          <p:spPr bwMode="auto">
            <a:xfrm>
              <a:off x="51816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Line 77"/>
            <p:cNvSpPr>
              <a:spLocks noChangeShapeType="1"/>
            </p:cNvSpPr>
            <p:nvPr/>
          </p:nvSpPr>
          <p:spPr bwMode="auto">
            <a:xfrm>
              <a:off x="53340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78"/>
            <p:cNvSpPr>
              <a:spLocks noChangeShapeType="1"/>
            </p:cNvSpPr>
            <p:nvPr/>
          </p:nvSpPr>
          <p:spPr bwMode="auto">
            <a:xfrm>
              <a:off x="54864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Line 79"/>
            <p:cNvSpPr>
              <a:spLocks noChangeShapeType="1"/>
            </p:cNvSpPr>
            <p:nvPr/>
          </p:nvSpPr>
          <p:spPr bwMode="auto">
            <a:xfrm>
              <a:off x="56388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80"/>
            <p:cNvSpPr>
              <a:spLocks noChangeShapeType="1"/>
            </p:cNvSpPr>
            <p:nvPr/>
          </p:nvSpPr>
          <p:spPr bwMode="auto">
            <a:xfrm>
              <a:off x="57912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81"/>
            <p:cNvSpPr>
              <a:spLocks noChangeShapeType="1"/>
            </p:cNvSpPr>
            <p:nvPr/>
          </p:nvSpPr>
          <p:spPr bwMode="auto">
            <a:xfrm>
              <a:off x="60960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82"/>
            <p:cNvSpPr>
              <a:spLocks noChangeShapeType="1"/>
            </p:cNvSpPr>
            <p:nvPr/>
          </p:nvSpPr>
          <p:spPr bwMode="auto">
            <a:xfrm>
              <a:off x="62484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83"/>
            <p:cNvSpPr>
              <a:spLocks noChangeShapeType="1"/>
            </p:cNvSpPr>
            <p:nvPr/>
          </p:nvSpPr>
          <p:spPr bwMode="auto">
            <a:xfrm>
              <a:off x="64008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84"/>
            <p:cNvSpPr>
              <a:spLocks noChangeShapeType="1"/>
            </p:cNvSpPr>
            <p:nvPr/>
          </p:nvSpPr>
          <p:spPr bwMode="auto">
            <a:xfrm>
              <a:off x="65532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85"/>
            <p:cNvSpPr>
              <a:spLocks noChangeShapeType="1"/>
            </p:cNvSpPr>
            <p:nvPr/>
          </p:nvSpPr>
          <p:spPr bwMode="auto">
            <a:xfrm>
              <a:off x="67056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Line 86"/>
            <p:cNvSpPr>
              <a:spLocks noChangeShapeType="1"/>
            </p:cNvSpPr>
            <p:nvPr/>
          </p:nvSpPr>
          <p:spPr bwMode="auto">
            <a:xfrm>
              <a:off x="68580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Line 87"/>
            <p:cNvSpPr>
              <a:spLocks noChangeShapeType="1"/>
            </p:cNvSpPr>
            <p:nvPr/>
          </p:nvSpPr>
          <p:spPr bwMode="auto">
            <a:xfrm>
              <a:off x="70104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88"/>
            <p:cNvSpPr>
              <a:spLocks noChangeShapeType="1"/>
            </p:cNvSpPr>
            <p:nvPr/>
          </p:nvSpPr>
          <p:spPr bwMode="auto">
            <a:xfrm>
              <a:off x="71628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89"/>
            <p:cNvSpPr>
              <a:spLocks noChangeShapeType="1"/>
            </p:cNvSpPr>
            <p:nvPr/>
          </p:nvSpPr>
          <p:spPr bwMode="auto">
            <a:xfrm>
              <a:off x="74676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90"/>
            <p:cNvSpPr>
              <a:spLocks noChangeShapeType="1"/>
            </p:cNvSpPr>
            <p:nvPr/>
          </p:nvSpPr>
          <p:spPr bwMode="auto">
            <a:xfrm>
              <a:off x="76200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91"/>
            <p:cNvSpPr>
              <a:spLocks noChangeShapeType="1"/>
            </p:cNvSpPr>
            <p:nvPr/>
          </p:nvSpPr>
          <p:spPr bwMode="auto">
            <a:xfrm>
              <a:off x="77724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92"/>
            <p:cNvSpPr>
              <a:spLocks noChangeShapeType="1"/>
            </p:cNvSpPr>
            <p:nvPr/>
          </p:nvSpPr>
          <p:spPr bwMode="auto">
            <a:xfrm>
              <a:off x="79248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93"/>
            <p:cNvSpPr>
              <a:spLocks noChangeShapeType="1"/>
            </p:cNvSpPr>
            <p:nvPr/>
          </p:nvSpPr>
          <p:spPr bwMode="auto">
            <a:xfrm>
              <a:off x="80772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94"/>
            <p:cNvSpPr>
              <a:spLocks noChangeShapeType="1"/>
            </p:cNvSpPr>
            <p:nvPr/>
          </p:nvSpPr>
          <p:spPr bwMode="auto">
            <a:xfrm>
              <a:off x="82296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95"/>
            <p:cNvSpPr>
              <a:spLocks noChangeShapeType="1"/>
            </p:cNvSpPr>
            <p:nvPr/>
          </p:nvSpPr>
          <p:spPr bwMode="auto">
            <a:xfrm>
              <a:off x="2757488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96"/>
            <p:cNvSpPr>
              <a:spLocks noChangeShapeType="1"/>
            </p:cNvSpPr>
            <p:nvPr/>
          </p:nvSpPr>
          <p:spPr bwMode="auto">
            <a:xfrm>
              <a:off x="2909888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97"/>
            <p:cNvSpPr>
              <a:spLocks noChangeShapeType="1"/>
            </p:cNvSpPr>
            <p:nvPr/>
          </p:nvSpPr>
          <p:spPr bwMode="auto">
            <a:xfrm>
              <a:off x="3062288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98"/>
            <p:cNvSpPr>
              <a:spLocks noChangeShapeType="1"/>
            </p:cNvSpPr>
            <p:nvPr/>
          </p:nvSpPr>
          <p:spPr bwMode="auto">
            <a:xfrm>
              <a:off x="33528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661703" y="1589092"/>
            <a:ext cx="461130" cy="731988"/>
            <a:chOff x="6340181" y="1376634"/>
            <a:chExt cx="787873" cy="731988"/>
          </a:xfrm>
        </p:grpSpPr>
        <p:sp>
          <p:nvSpPr>
            <p:cNvPr id="215" name="Rectangle 6"/>
            <p:cNvSpPr>
              <a:spLocks noChangeArrowheads="1"/>
            </p:cNvSpPr>
            <p:nvPr/>
          </p:nvSpPr>
          <p:spPr bwMode="auto">
            <a:xfrm>
              <a:off x="6340181" y="1376634"/>
              <a:ext cx="787873" cy="7319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89"/>
            <p:cNvSpPr>
              <a:spLocks noChangeShapeType="1"/>
            </p:cNvSpPr>
            <p:nvPr/>
          </p:nvSpPr>
          <p:spPr bwMode="auto">
            <a:xfrm>
              <a:off x="6405837" y="1509723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Line 90"/>
            <p:cNvSpPr>
              <a:spLocks noChangeShapeType="1"/>
            </p:cNvSpPr>
            <p:nvPr/>
          </p:nvSpPr>
          <p:spPr bwMode="auto">
            <a:xfrm>
              <a:off x="6537149" y="1509723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91"/>
            <p:cNvSpPr>
              <a:spLocks noChangeShapeType="1"/>
            </p:cNvSpPr>
            <p:nvPr/>
          </p:nvSpPr>
          <p:spPr bwMode="auto">
            <a:xfrm>
              <a:off x="6668461" y="1509723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92"/>
            <p:cNvSpPr>
              <a:spLocks noChangeShapeType="1"/>
            </p:cNvSpPr>
            <p:nvPr/>
          </p:nvSpPr>
          <p:spPr bwMode="auto">
            <a:xfrm>
              <a:off x="6799773" y="1509723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93"/>
            <p:cNvSpPr>
              <a:spLocks noChangeShapeType="1"/>
            </p:cNvSpPr>
            <p:nvPr/>
          </p:nvSpPr>
          <p:spPr bwMode="auto">
            <a:xfrm>
              <a:off x="6931086" y="1509723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94"/>
            <p:cNvSpPr>
              <a:spLocks noChangeShapeType="1"/>
            </p:cNvSpPr>
            <p:nvPr/>
          </p:nvSpPr>
          <p:spPr bwMode="auto">
            <a:xfrm>
              <a:off x="7062398" y="1509723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77378" y="2398396"/>
            <a:ext cx="6114285" cy="443665"/>
            <a:chOff x="1077378" y="2398396"/>
            <a:chExt cx="6114285" cy="443665"/>
          </a:xfrm>
        </p:grpSpPr>
        <p:grpSp>
          <p:nvGrpSpPr>
            <p:cNvPr id="223" name="Group 222"/>
            <p:cNvGrpSpPr/>
            <p:nvPr/>
          </p:nvGrpSpPr>
          <p:grpSpPr>
            <a:xfrm>
              <a:off x="1077378" y="2398396"/>
              <a:ext cx="461130" cy="427188"/>
              <a:chOff x="6340181" y="1376634"/>
              <a:chExt cx="787873" cy="731988"/>
            </a:xfrm>
          </p:grpSpPr>
          <p:sp>
            <p:nvSpPr>
              <p:cNvPr id="224" name="Rectangle 6"/>
              <p:cNvSpPr>
                <a:spLocks noChangeArrowheads="1"/>
              </p:cNvSpPr>
              <p:nvPr/>
            </p:nvSpPr>
            <p:spPr bwMode="auto">
              <a:xfrm>
                <a:off x="6340181" y="1376634"/>
                <a:ext cx="787873" cy="7319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Line 89"/>
              <p:cNvSpPr>
                <a:spLocks noChangeShapeType="1"/>
              </p:cNvSpPr>
              <p:nvPr/>
            </p:nvSpPr>
            <p:spPr bwMode="auto">
              <a:xfrm>
                <a:off x="6405837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Line 90"/>
              <p:cNvSpPr>
                <a:spLocks noChangeShapeType="1"/>
              </p:cNvSpPr>
              <p:nvPr/>
            </p:nvSpPr>
            <p:spPr bwMode="auto">
              <a:xfrm>
                <a:off x="6537149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" name="Line 91"/>
              <p:cNvSpPr>
                <a:spLocks noChangeShapeType="1"/>
              </p:cNvSpPr>
              <p:nvPr/>
            </p:nvSpPr>
            <p:spPr bwMode="auto">
              <a:xfrm>
                <a:off x="6668461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" name="Line 92"/>
              <p:cNvSpPr>
                <a:spLocks noChangeShapeType="1"/>
              </p:cNvSpPr>
              <p:nvPr/>
            </p:nvSpPr>
            <p:spPr bwMode="auto">
              <a:xfrm>
                <a:off x="6799773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Line 93"/>
              <p:cNvSpPr>
                <a:spLocks noChangeShapeType="1"/>
              </p:cNvSpPr>
              <p:nvPr/>
            </p:nvSpPr>
            <p:spPr bwMode="auto">
              <a:xfrm>
                <a:off x="6931086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94"/>
              <p:cNvSpPr>
                <a:spLocks noChangeShapeType="1"/>
              </p:cNvSpPr>
              <p:nvPr/>
            </p:nvSpPr>
            <p:spPr bwMode="auto">
              <a:xfrm>
                <a:off x="7062398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2132774" y="2398396"/>
              <a:ext cx="461130" cy="427188"/>
              <a:chOff x="6340181" y="1376634"/>
              <a:chExt cx="787873" cy="731988"/>
            </a:xfrm>
          </p:grpSpPr>
          <p:sp>
            <p:nvSpPr>
              <p:cNvPr id="232" name="Rectangle 6"/>
              <p:cNvSpPr>
                <a:spLocks noChangeArrowheads="1"/>
              </p:cNvSpPr>
              <p:nvPr/>
            </p:nvSpPr>
            <p:spPr bwMode="auto">
              <a:xfrm>
                <a:off x="6340181" y="1376634"/>
                <a:ext cx="787873" cy="7319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" name="Line 89"/>
              <p:cNvSpPr>
                <a:spLocks noChangeShapeType="1"/>
              </p:cNvSpPr>
              <p:nvPr/>
            </p:nvSpPr>
            <p:spPr bwMode="auto">
              <a:xfrm>
                <a:off x="6405837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" name="Line 90"/>
              <p:cNvSpPr>
                <a:spLocks noChangeShapeType="1"/>
              </p:cNvSpPr>
              <p:nvPr/>
            </p:nvSpPr>
            <p:spPr bwMode="auto">
              <a:xfrm>
                <a:off x="6537149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" name="Line 91"/>
              <p:cNvSpPr>
                <a:spLocks noChangeShapeType="1"/>
              </p:cNvSpPr>
              <p:nvPr/>
            </p:nvSpPr>
            <p:spPr bwMode="auto">
              <a:xfrm>
                <a:off x="6668461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" name="Line 92"/>
              <p:cNvSpPr>
                <a:spLocks noChangeShapeType="1"/>
              </p:cNvSpPr>
              <p:nvPr/>
            </p:nvSpPr>
            <p:spPr bwMode="auto">
              <a:xfrm>
                <a:off x="6799773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" name="Line 93"/>
              <p:cNvSpPr>
                <a:spLocks noChangeShapeType="1"/>
              </p:cNvSpPr>
              <p:nvPr/>
            </p:nvSpPr>
            <p:spPr bwMode="auto">
              <a:xfrm>
                <a:off x="6931086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" name="Line 94"/>
              <p:cNvSpPr>
                <a:spLocks noChangeShapeType="1"/>
              </p:cNvSpPr>
              <p:nvPr/>
            </p:nvSpPr>
            <p:spPr bwMode="auto">
              <a:xfrm>
                <a:off x="7062398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9" name="Group 238"/>
            <p:cNvGrpSpPr/>
            <p:nvPr/>
          </p:nvGrpSpPr>
          <p:grpSpPr>
            <a:xfrm>
              <a:off x="3364568" y="2414873"/>
              <a:ext cx="461130" cy="427188"/>
              <a:chOff x="6340181" y="1376634"/>
              <a:chExt cx="787873" cy="731988"/>
            </a:xfrm>
          </p:grpSpPr>
          <p:sp>
            <p:nvSpPr>
              <p:cNvPr id="240" name="Rectangle 6"/>
              <p:cNvSpPr>
                <a:spLocks noChangeArrowheads="1"/>
              </p:cNvSpPr>
              <p:nvPr/>
            </p:nvSpPr>
            <p:spPr bwMode="auto">
              <a:xfrm>
                <a:off x="6340181" y="1376634"/>
                <a:ext cx="787873" cy="7319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Line 89"/>
              <p:cNvSpPr>
                <a:spLocks noChangeShapeType="1"/>
              </p:cNvSpPr>
              <p:nvPr/>
            </p:nvSpPr>
            <p:spPr bwMode="auto">
              <a:xfrm>
                <a:off x="6405837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" name="Line 90"/>
              <p:cNvSpPr>
                <a:spLocks noChangeShapeType="1"/>
              </p:cNvSpPr>
              <p:nvPr/>
            </p:nvSpPr>
            <p:spPr bwMode="auto">
              <a:xfrm>
                <a:off x="6537149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" name="Line 91"/>
              <p:cNvSpPr>
                <a:spLocks noChangeShapeType="1"/>
              </p:cNvSpPr>
              <p:nvPr/>
            </p:nvSpPr>
            <p:spPr bwMode="auto">
              <a:xfrm>
                <a:off x="6668461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Line 92"/>
              <p:cNvSpPr>
                <a:spLocks noChangeShapeType="1"/>
              </p:cNvSpPr>
              <p:nvPr/>
            </p:nvSpPr>
            <p:spPr bwMode="auto">
              <a:xfrm>
                <a:off x="6799773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Line 93"/>
              <p:cNvSpPr>
                <a:spLocks noChangeShapeType="1"/>
              </p:cNvSpPr>
              <p:nvPr/>
            </p:nvSpPr>
            <p:spPr bwMode="auto">
              <a:xfrm>
                <a:off x="6931086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Line 94"/>
              <p:cNvSpPr>
                <a:spLocks noChangeShapeType="1"/>
              </p:cNvSpPr>
              <p:nvPr/>
            </p:nvSpPr>
            <p:spPr bwMode="auto">
              <a:xfrm>
                <a:off x="7062398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>
              <a:off x="4530481" y="2414873"/>
              <a:ext cx="461130" cy="427188"/>
              <a:chOff x="6340181" y="1376634"/>
              <a:chExt cx="787873" cy="731988"/>
            </a:xfrm>
          </p:grpSpPr>
          <p:sp>
            <p:nvSpPr>
              <p:cNvPr id="248" name="Rectangle 6"/>
              <p:cNvSpPr>
                <a:spLocks noChangeArrowheads="1"/>
              </p:cNvSpPr>
              <p:nvPr/>
            </p:nvSpPr>
            <p:spPr bwMode="auto">
              <a:xfrm>
                <a:off x="6340181" y="1376634"/>
                <a:ext cx="787873" cy="7319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" name="Line 89"/>
              <p:cNvSpPr>
                <a:spLocks noChangeShapeType="1"/>
              </p:cNvSpPr>
              <p:nvPr/>
            </p:nvSpPr>
            <p:spPr bwMode="auto">
              <a:xfrm>
                <a:off x="6405837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" name="Line 90"/>
              <p:cNvSpPr>
                <a:spLocks noChangeShapeType="1"/>
              </p:cNvSpPr>
              <p:nvPr/>
            </p:nvSpPr>
            <p:spPr bwMode="auto">
              <a:xfrm>
                <a:off x="6537149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" name="Line 91"/>
              <p:cNvSpPr>
                <a:spLocks noChangeShapeType="1"/>
              </p:cNvSpPr>
              <p:nvPr/>
            </p:nvSpPr>
            <p:spPr bwMode="auto">
              <a:xfrm>
                <a:off x="6668461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2" name="Line 92"/>
              <p:cNvSpPr>
                <a:spLocks noChangeShapeType="1"/>
              </p:cNvSpPr>
              <p:nvPr/>
            </p:nvSpPr>
            <p:spPr bwMode="auto">
              <a:xfrm>
                <a:off x="6799773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Line 93"/>
              <p:cNvSpPr>
                <a:spLocks noChangeShapeType="1"/>
              </p:cNvSpPr>
              <p:nvPr/>
            </p:nvSpPr>
            <p:spPr bwMode="auto">
              <a:xfrm>
                <a:off x="6931086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" name="Line 94"/>
              <p:cNvSpPr>
                <a:spLocks noChangeShapeType="1"/>
              </p:cNvSpPr>
              <p:nvPr/>
            </p:nvSpPr>
            <p:spPr bwMode="auto">
              <a:xfrm>
                <a:off x="7062398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0" name="Group 259"/>
            <p:cNvGrpSpPr/>
            <p:nvPr/>
          </p:nvGrpSpPr>
          <p:grpSpPr>
            <a:xfrm>
              <a:off x="5686016" y="2403389"/>
              <a:ext cx="461130" cy="427188"/>
              <a:chOff x="6340181" y="1376634"/>
              <a:chExt cx="787873" cy="731988"/>
            </a:xfrm>
          </p:grpSpPr>
          <p:sp>
            <p:nvSpPr>
              <p:cNvPr id="261" name="Rectangle 6"/>
              <p:cNvSpPr>
                <a:spLocks noChangeArrowheads="1"/>
              </p:cNvSpPr>
              <p:nvPr/>
            </p:nvSpPr>
            <p:spPr bwMode="auto">
              <a:xfrm>
                <a:off x="6340181" y="1376634"/>
                <a:ext cx="787873" cy="7319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" name="Line 89"/>
              <p:cNvSpPr>
                <a:spLocks noChangeShapeType="1"/>
              </p:cNvSpPr>
              <p:nvPr/>
            </p:nvSpPr>
            <p:spPr bwMode="auto">
              <a:xfrm>
                <a:off x="6405837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3" name="Line 90"/>
              <p:cNvSpPr>
                <a:spLocks noChangeShapeType="1"/>
              </p:cNvSpPr>
              <p:nvPr/>
            </p:nvSpPr>
            <p:spPr bwMode="auto">
              <a:xfrm>
                <a:off x="6537149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Line 91"/>
              <p:cNvSpPr>
                <a:spLocks noChangeShapeType="1"/>
              </p:cNvSpPr>
              <p:nvPr/>
            </p:nvSpPr>
            <p:spPr bwMode="auto">
              <a:xfrm>
                <a:off x="6668461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5" name="Line 92"/>
              <p:cNvSpPr>
                <a:spLocks noChangeShapeType="1"/>
              </p:cNvSpPr>
              <p:nvPr/>
            </p:nvSpPr>
            <p:spPr bwMode="auto">
              <a:xfrm>
                <a:off x="6799773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" name="Line 93"/>
              <p:cNvSpPr>
                <a:spLocks noChangeShapeType="1"/>
              </p:cNvSpPr>
              <p:nvPr/>
            </p:nvSpPr>
            <p:spPr bwMode="auto">
              <a:xfrm>
                <a:off x="6931086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" name="Line 94"/>
              <p:cNvSpPr>
                <a:spLocks noChangeShapeType="1"/>
              </p:cNvSpPr>
              <p:nvPr/>
            </p:nvSpPr>
            <p:spPr bwMode="auto">
              <a:xfrm>
                <a:off x="7062398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8" name="Group 267"/>
            <p:cNvGrpSpPr/>
            <p:nvPr/>
          </p:nvGrpSpPr>
          <p:grpSpPr>
            <a:xfrm>
              <a:off x="6730533" y="2398396"/>
              <a:ext cx="461130" cy="427188"/>
              <a:chOff x="6340181" y="1376634"/>
              <a:chExt cx="787873" cy="731988"/>
            </a:xfrm>
          </p:grpSpPr>
          <p:sp>
            <p:nvSpPr>
              <p:cNvPr id="269" name="Rectangle 6"/>
              <p:cNvSpPr>
                <a:spLocks noChangeArrowheads="1"/>
              </p:cNvSpPr>
              <p:nvPr/>
            </p:nvSpPr>
            <p:spPr bwMode="auto">
              <a:xfrm>
                <a:off x="6340181" y="1376634"/>
                <a:ext cx="787873" cy="7319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0" name="Line 89"/>
              <p:cNvSpPr>
                <a:spLocks noChangeShapeType="1"/>
              </p:cNvSpPr>
              <p:nvPr/>
            </p:nvSpPr>
            <p:spPr bwMode="auto">
              <a:xfrm>
                <a:off x="6405837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1" name="Line 90"/>
              <p:cNvSpPr>
                <a:spLocks noChangeShapeType="1"/>
              </p:cNvSpPr>
              <p:nvPr/>
            </p:nvSpPr>
            <p:spPr bwMode="auto">
              <a:xfrm>
                <a:off x="6537149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" name="Line 91"/>
              <p:cNvSpPr>
                <a:spLocks noChangeShapeType="1"/>
              </p:cNvSpPr>
              <p:nvPr/>
            </p:nvSpPr>
            <p:spPr bwMode="auto">
              <a:xfrm>
                <a:off x="6668461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Line 92"/>
              <p:cNvSpPr>
                <a:spLocks noChangeShapeType="1"/>
              </p:cNvSpPr>
              <p:nvPr/>
            </p:nvSpPr>
            <p:spPr bwMode="auto">
              <a:xfrm>
                <a:off x="6799773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4" name="Line 93"/>
              <p:cNvSpPr>
                <a:spLocks noChangeShapeType="1"/>
              </p:cNvSpPr>
              <p:nvPr/>
            </p:nvSpPr>
            <p:spPr bwMode="auto">
              <a:xfrm>
                <a:off x="6931086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5" name="Line 94"/>
              <p:cNvSpPr>
                <a:spLocks noChangeShapeType="1"/>
              </p:cNvSpPr>
              <p:nvPr/>
            </p:nvSpPr>
            <p:spPr bwMode="auto">
              <a:xfrm>
                <a:off x="7062398" y="1509723"/>
                <a:ext cx="0" cy="465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61979" y="4724400"/>
            <a:ext cx="6899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FF"/>
                </a:solidFill>
              </a:rPr>
              <a:t>Each mapper pulls a copy of the small relation from HDFS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0000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FF"/>
                </a:solidFill>
              </a:rPr>
              <a:t>Small relation must fit in main memory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0000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FF"/>
                </a:solidFill>
              </a:rPr>
              <a:t>You’ll see this called “Broadcast Join” as well</a:t>
            </a:r>
          </a:p>
        </p:txBody>
      </p:sp>
    </p:spTree>
    <p:extLst>
      <p:ext uri="{BB962C8B-B14F-4D97-AF65-F5344CB8AC3E}">
        <p14:creationId xmlns:p14="http://schemas.microsoft.com/office/powerpoint/2010/main" val="925037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27616" y="1224234"/>
            <a:ext cx="6606646" cy="731988"/>
            <a:chOff x="638175" y="2362200"/>
            <a:chExt cx="7667625" cy="838200"/>
          </a:xfrm>
        </p:grpSpPr>
        <p:sp>
          <p:nvSpPr>
            <p:cNvPr id="253" name="Rectangle 2"/>
            <p:cNvSpPr>
              <a:spLocks noChangeArrowheads="1"/>
            </p:cNvSpPr>
            <p:nvPr/>
          </p:nvSpPr>
          <p:spPr bwMode="auto">
            <a:xfrm>
              <a:off x="1938338" y="2362200"/>
              <a:ext cx="1185862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Rectangle 3"/>
            <p:cNvSpPr>
              <a:spLocks noChangeArrowheads="1"/>
            </p:cNvSpPr>
            <p:nvPr/>
          </p:nvSpPr>
          <p:spPr bwMode="auto">
            <a:xfrm>
              <a:off x="3276600" y="2362200"/>
              <a:ext cx="1219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Rectangle 4"/>
            <p:cNvSpPr>
              <a:spLocks noChangeArrowheads="1"/>
            </p:cNvSpPr>
            <p:nvPr/>
          </p:nvSpPr>
          <p:spPr bwMode="auto">
            <a:xfrm>
              <a:off x="4648200" y="2362200"/>
              <a:ext cx="1219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Rectangle 5"/>
            <p:cNvSpPr>
              <a:spLocks noChangeArrowheads="1"/>
            </p:cNvSpPr>
            <p:nvPr/>
          </p:nvSpPr>
          <p:spPr bwMode="auto">
            <a:xfrm>
              <a:off x="6019800" y="2362200"/>
              <a:ext cx="1219200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Rectangle 6"/>
            <p:cNvSpPr>
              <a:spLocks noChangeArrowheads="1"/>
            </p:cNvSpPr>
            <p:nvPr/>
          </p:nvSpPr>
          <p:spPr bwMode="auto">
            <a:xfrm>
              <a:off x="7391400" y="2362200"/>
              <a:ext cx="914400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" name="Rectangle 53"/>
            <p:cNvSpPr>
              <a:spLocks noChangeArrowheads="1"/>
            </p:cNvSpPr>
            <p:nvPr/>
          </p:nvSpPr>
          <p:spPr bwMode="auto">
            <a:xfrm>
              <a:off x="638175" y="2362200"/>
              <a:ext cx="11430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" name="Line 54"/>
            <p:cNvSpPr>
              <a:spLocks noChangeShapeType="1"/>
            </p:cNvSpPr>
            <p:nvPr/>
          </p:nvSpPr>
          <p:spPr bwMode="auto">
            <a:xfrm>
              <a:off x="7620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Line 55"/>
            <p:cNvSpPr>
              <a:spLocks noChangeShapeType="1"/>
            </p:cNvSpPr>
            <p:nvPr/>
          </p:nvSpPr>
          <p:spPr bwMode="auto">
            <a:xfrm>
              <a:off x="9144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Line 56"/>
            <p:cNvSpPr>
              <a:spLocks noChangeShapeType="1"/>
            </p:cNvSpPr>
            <p:nvPr/>
          </p:nvSpPr>
          <p:spPr bwMode="auto">
            <a:xfrm>
              <a:off x="10668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Line 57"/>
            <p:cNvSpPr>
              <a:spLocks noChangeShapeType="1"/>
            </p:cNvSpPr>
            <p:nvPr/>
          </p:nvSpPr>
          <p:spPr bwMode="auto">
            <a:xfrm>
              <a:off x="1219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Line 58"/>
            <p:cNvSpPr>
              <a:spLocks noChangeShapeType="1"/>
            </p:cNvSpPr>
            <p:nvPr/>
          </p:nvSpPr>
          <p:spPr bwMode="auto">
            <a:xfrm>
              <a:off x="13716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" name="Line 59"/>
            <p:cNvSpPr>
              <a:spLocks noChangeShapeType="1"/>
            </p:cNvSpPr>
            <p:nvPr/>
          </p:nvSpPr>
          <p:spPr bwMode="auto">
            <a:xfrm>
              <a:off x="15240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Line 60"/>
            <p:cNvSpPr>
              <a:spLocks noChangeShapeType="1"/>
            </p:cNvSpPr>
            <p:nvPr/>
          </p:nvSpPr>
          <p:spPr bwMode="auto">
            <a:xfrm>
              <a:off x="16764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" name="Line 61"/>
            <p:cNvSpPr>
              <a:spLocks noChangeShapeType="1"/>
            </p:cNvSpPr>
            <p:nvPr/>
          </p:nvSpPr>
          <p:spPr bwMode="auto">
            <a:xfrm>
              <a:off x="1995488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" name="Line 62"/>
            <p:cNvSpPr>
              <a:spLocks noChangeShapeType="1"/>
            </p:cNvSpPr>
            <p:nvPr/>
          </p:nvSpPr>
          <p:spPr bwMode="auto">
            <a:xfrm>
              <a:off x="2147888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Line 63"/>
            <p:cNvSpPr>
              <a:spLocks noChangeShapeType="1"/>
            </p:cNvSpPr>
            <p:nvPr/>
          </p:nvSpPr>
          <p:spPr bwMode="auto">
            <a:xfrm>
              <a:off x="2300288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Line 64"/>
            <p:cNvSpPr>
              <a:spLocks noChangeShapeType="1"/>
            </p:cNvSpPr>
            <p:nvPr/>
          </p:nvSpPr>
          <p:spPr bwMode="auto">
            <a:xfrm>
              <a:off x="2452688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" name="Line 65"/>
            <p:cNvSpPr>
              <a:spLocks noChangeShapeType="1"/>
            </p:cNvSpPr>
            <p:nvPr/>
          </p:nvSpPr>
          <p:spPr bwMode="auto">
            <a:xfrm>
              <a:off x="2605088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" name="Line 66"/>
            <p:cNvSpPr>
              <a:spLocks noChangeShapeType="1"/>
            </p:cNvSpPr>
            <p:nvPr/>
          </p:nvSpPr>
          <p:spPr bwMode="auto">
            <a:xfrm>
              <a:off x="3505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" name="Line 67"/>
            <p:cNvSpPr>
              <a:spLocks noChangeShapeType="1"/>
            </p:cNvSpPr>
            <p:nvPr/>
          </p:nvSpPr>
          <p:spPr bwMode="auto">
            <a:xfrm>
              <a:off x="36576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" name="Line 68"/>
            <p:cNvSpPr>
              <a:spLocks noChangeShapeType="1"/>
            </p:cNvSpPr>
            <p:nvPr/>
          </p:nvSpPr>
          <p:spPr bwMode="auto">
            <a:xfrm>
              <a:off x="38100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" name="Line 69"/>
            <p:cNvSpPr>
              <a:spLocks noChangeShapeType="1"/>
            </p:cNvSpPr>
            <p:nvPr/>
          </p:nvSpPr>
          <p:spPr bwMode="auto">
            <a:xfrm>
              <a:off x="39624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" name="Line 70"/>
            <p:cNvSpPr>
              <a:spLocks noChangeShapeType="1"/>
            </p:cNvSpPr>
            <p:nvPr/>
          </p:nvSpPr>
          <p:spPr bwMode="auto">
            <a:xfrm>
              <a:off x="41148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" name="Line 71"/>
            <p:cNvSpPr>
              <a:spLocks noChangeShapeType="1"/>
            </p:cNvSpPr>
            <p:nvPr/>
          </p:nvSpPr>
          <p:spPr bwMode="auto">
            <a:xfrm>
              <a:off x="4267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" name="Line 72"/>
            <p:cNvSpPr>
              <a:spLocks noChangeShapeType="1"/>
            </p:cNvSpPr>
            <p:nvPr/>
          </p:nvSpPr>
          <p:spPr bwMode="auto">
            <a:xfrm>
              <a:off x="44196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" name="Line 73"/>
            <p:cNvSpPr>
              <a:spLocks noChangeShapeType="1"/>
            </p:cNvSpPr>
            <p:nvPr/>
          </p:nvSpPr>
          <p:spPr bwMode="auto">
            <a:xfrm>
              <a:off x="47244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" name="Line 74"/>
            <p:cNvSpPr>
              <a:spLocks noChangeShapeType="1"/>
            </p:cNvSpPr>
            <p:nvPr/>
          </p:nvSpPr>
          <p:spPr bwMode="auto">
            <a:xfrm>
              <a:off x="48768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" name="Line 75"/>
            <p:cNvSpPr>
              <a:spLocks noChangeShapeType="1"/>
            </p:cNvSpPr>
            <p:nvPr/>
          </p:nvSpPr>
          <p:spPr bwMode="auto">
            <a:xfrm>
              <a:off x="5029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" name="Line 76"/>
            <p:cNvSpPr>
              <a:spLocks noChangeShapeType="1"/>
            </p:cNvSpPr>
            <p:nvPr/>
          </p:nvSpPr>
          <p:spPr bwMode="auto">
            <a:xfrm>
              <a:off x="51816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" name="Line 77"/>
            <p:cNvSpPr>
              <a:spLocks noChangeShapeType="1"/>
            </p:cNvSpPr>
            <p:nvPr/>
          </p:nvSpPr>
          <p:spPr bwMode="auto">
            <a:xfrm>
              <a:off x="53340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Line 78"/>
            <p:cNvSpPr>
              <a:spLocks noChangeShapeType="1"/>
            </p:cNvSpPr>
            <p:nvPr/>
          </p:nvSpPr>
          <p:spPr bwMode="auto">
            <a:xfrm>
              <a:off x="54864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" name="Line 79"/>
            <p:cNvSpPr>
              <a:spLocks noChangeShapeType="1"/>
            </p:cNvSpPr>
            <p:nvPr/>
          </p:nvSpPr>
          <p:spPr bwMode="auto">
            <a:xfrm>
              <a:off x="56388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" name="Line 80"/>
            <p:cNvSpPr>
              <a:spLocks noChangeShapeType="1"/>
            </p:cNvSpPr>
            <p:nvPr/>
          </p:nvSpPr>
          <p:spPr bwMode="auto">
            <a:xfrm>
              <a:off x="5791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Line 81"/>
            <p:cNvSpPr>
              <a:spLocks noChangeShapeType="1"/>
            </p:cNvSpPr>
            <p:nvPr/>
          </p:nvSpPr>
          <p:spPr bwMode="auto">
            <a:xfrm>
              <a:off x="60960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" name="Line 82"/>
            <p:cNvSpPr>
              <a:spLocks noChangeShapeType="1"/>
            </p:cNvSpPr>
            <p:nvPr/>
          </p:nvSpPr>
          <p:spPr bwMode="auto">
            <a:xfrm>
              <a:off x="62484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" name="Line 83"/>
            <p:cNvSpPr>
              <a:spLocks noChangeShapeType="1"/>
            </p:cNvSpPr>
            <p:nvPr/>
          </p:nvSpPr>
          <p:spPr bwMode="auto">
            <a:xfrm>
              <a:off x="64008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" name="Line 84"/>
            <p:cNvSpPr>
              <a:spLocks noChangeShapeType="1"/>
            </p:cNvSpPr>
            <p:nvPr/>
          </p:nvSpPr>
          <p:spPr bwMode="auto">
            <a:xfrm>
              <a:off x="6553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" name="Line 85"/>
            <p:cNvSpPr>
              <a:spLocks noChangeShapeType="1"/>
            </p:cNvSpPr>
            <p:nvPr/>
          </p:nvSpPr>
          <p:spPr bwMode="auto">
            <a:xfrm>
              <a:off x="67056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" name="Line 86"/>
            <p:cNvSpPr>
              <a:spLocks noChangeShapeType="1"/>
            </p:cNvSpPr>
            <p:nvPr/>
          </p:nvSpPr>
          <p:spPr bwMode="auto">
            <a:xfrm>
              <a:off x="68580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87"/>
            <p:cNvSpPr>
              <a:spLocks noChangeShapeType="1"/>
            </p:cNvSpPr>
            <p:nvPr/>
          </p:nvSpPr>
          <p:spPr bwMode="auto">
            <a:xfrm>
              <a:off x="70104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" name="Line 88"/>
            <p:cNvSpPr>
              <a:spLocks noChangeShapeType="1"/>
            </p:cNvSpPr>
            <p:nvPr/>
          </p:nvSpPr>
          <p:spPr bwMode="auto">
            <a:xfrm>
              <a:off x="71628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" name="Line 89"/>
            <p:cNvSpPr>
              <a:spLocks noChangeShapeType="1"/>
            </p:cNvSpPr>
            <p:nvPr/>
          </p:nvSpPr>
          <p:spPr bwMode="auto">
            <a:xfrm>
              <a:off x="74676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" name="Line 90"/>
            <p:cNvSpPr>
              <a:spLocks noChangeShapeType="1"/>
            </p:cNvSpPr>
            <p:nvPr/>
          </p:nvSpPr>
          <p:spPr bwMode="auto">
            <a:xfrm>
              <a:off x="76200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" name="Line 91"/>
            <p:cNvSpPr>
              <a:spLocks noChangeShapeType="1"/>
            </p:cNvSpPr>
            <p:nvPr/>
          </p:nvSpPr>
          <p:spPr bwMode="auto">
            <a:xfrm>
              <a:off x="77724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" name="Line 92"/>
            <p:cNvSpPr>
              <a:spLocks noChangeShapeType="1"/>
            </p:cNvSpPr>
            <p:nvPr/>
          </p:nvSpPr>
          <p:spPr bwMode="auto">
            <a:xfrm>
              <a:off x="79248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" name="Line 93"/>
            <p:cNvSpPr>
              <a:spLocks noChangeShapeType="1"/>
            </p:cNvSpPr>
            <p:nvPr/>
          </p:nvSpPr>
          <p:spPr bwMode="auto">
            <a:xfrm>
              <a:off x="8077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" name="Line 94"/>
            <p:cNvSpPr>
              <a:spLocks noChangeShapeType="1"/>
            </p:cNvSpPr>
            <p:nvPr/>
          </p:nvSpPr>
          <p:spPr bwMode="auto">
            <a:xfrm>
              <a:off x="82296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" name="Line 95"/>
            <p:cNvSpPr>
              <a:spLocks noChangeShapeType="1"/>
            </p:cNvSpPr>
            <p:nvPr/>
          </p:nvSpPr>
          <p:spPr bwMode="auto">
            <a:xfrm>
              <a:off x="2757488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" name="Line 96"/>
            <p:cNvSpPr>
              <a:spLocks noChangeShapeType="1"/>
            </p:cNvSpPr>
            <p:nvPr/>
          </p:nvSpPr>
          <p:spPr bwMode="auto">
            <a:xfrm>
              <a:off x="2909888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" name="Line 97"/>
            <p:cNvSpPr>
              <a:spLocks noChangeShapeType="1"/>
            </p:cNvSpPr>
            <p:nvPr/>
          </p:nvSpPr>
          <p:spPr bwMode="auto">
            <a:xfrm>
              <a:off x="3062288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" name="Line 98"/>
            <p:cNvSpPr>
              <a:spLocks noChangeShapeType="1"/>
            </p:cNvSpPr>
            <p:nvPr/>
          </p:nvSpPr>
          <p:spPr bwMode="auto">
            <a:xfrm>
              <a:off x="33528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08170" y="2011212"/>
            <a:ext cx="6359602" cy="1066800"/>
            <a:chOff x="847725" y="3466306"/>
            <a:chExt cx="7440529" cy="1928858"/>
          </a:xfrm>
        </p:grpSpPr>
        <p:sp>
          <p:nvSpPr>
            <p:cNvPr id="361475" name="Rectangle 3"/>
            <p:cNvSpPr>
              <a:spLocks noChangeArrowheads="1"/>
            </p:cNvSpPr>
            <p:nvPr/>
          </p:nvSpPr>
          <p:spPr bwMode="auto">
            <a:xfrm>
              <a:off x="847725" y="4080668"/>
              <a:ext cx="752475" cy="67786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map</a:t>
              </a:r>
            </a:p>
          </p:txBody>
        </p:sp>
        <p:cxnSp>
          <p:nvCxnSpPr>
            <p:cNvPr id="361499" name="AutoShape 27"/>
            <p:cNvCxnSpPr>
              <a:cxnSpLocks noChangeShapeType="1"/>
              <a:endCxn id="361475" idx="0"/>
            </p:cNvCxnSpPr>
            <p:nvPr/>
          </p:nvCxnSpPr>
          <p:spPr bwMode="auto">
            <a:xfrm>
              <a:off x="1222375" y="3466306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27"/>
            <p:cNvCxnSpPr>
              <a:cxnSpLocks noChangeShapeType="1"/>
            </p:cNvCxnSpPr>
            <p:nvPr/>
          </p:nvCxnSpPr>
          <p:spPr bwMode="auto">
            <a:xfrm>
              <a:off x="1235743" y="4758531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51" name="Rectangle 3"/>
            <p:cNvSpPr>
              <a:spLocks noChangeArrowheads="1"/>
            </p:cNvSpPr>
            <p:nvPr/>
          </p:nvSpPr>
          <p:spPr bwMode="auto">
            <a:xfrm>
              <a:off x="2138362" y="4080668"/>
              <a:ext cx="752475" cy="67786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map</a:t>
              </a:r>
            </a:p>
          </p:txBody>
        </p:sp>
        <p:cxnSp>
          <p:nvCxnSpPr>
            <p:cNvPr id="352" name="AutoShape 27"/>
            <p:cNvCxnSpPr>
              <a:cxnSpLocks noChangeShapeType="1"/>
              <a:endCxn id="351" idx="0"/>
            </p:cNvCxnSpPr>
            <p:nvPr/>
          </p:nvCxnSpPr>
          <p:spPr bwMode="auto">
            <a:xfrm>
              <a:off x="2513012" y="3466306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3" name="AutoShape 27"/>
            <p:cNvCxnSpPr>
              <a:cxnSpLocks noChangeShapeType="1"/>
            </p:cNvCxnSpPr>
            <p:nvPr/>
          </p:nvCxnSpPr>
          <p:spPr bwMode="auto">
            <a:xfrm>
              <a:off x="2526380" y="4758531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54" name="Rectangle 3"/>
            <p:cNvSpPr>
              <a:spLocks noChangeArrowheads="1"/>
            </p:cNvSpPr>
            <p:nvPr/>
          </p:nvSpPr>
          <p:spPr bwMode="auto">
            <a:xfrm>
              <a:off x="3505200" y="4080668"/>
              <a:ext cx="752475" cy="67786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map</a:t>
              </a:r>
            </a:p>
          </p:txBody>
        </p:sp>
        <p:cxnSp>
          <p:nvCxnSpPr>
            <p:cNvPr id="355" name="AutoShape 27"/>
            <p:cNvCxnSpPr>
              <a:cxnSpLocks noChangeShapeType="1"/>
              <a:endCxn id="354" idx="0"/>
            </p:cNvCxnSpPr>
            <p:nvPr/>
          </p:nvCxnSpPr>
          <p:spPr bwMode="auto">
            <a:xfrm>
              <a:off x="3879850" y="3466306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6" name="AutoShape 27"/>
            <p:cNvCxnSpPr>
              <a:cxnSpLocks noChangeShapeType="1"/>
            </p:cNvCxnSpPr>
            <p:nvPr/>
          </p:nvCxnSpPr>
          <p:spPr bwMode="auto">
            <a:xfrm>
              <a:off x="3893218" y="4758531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57" name="Rectangle 3"/>
            <p:cNvSpPr>
              <a:spLocks noChangeArrowheads="1"/>
            </p:cNvSpPr>
            <p:nvPr/>
          </p:nvSpPr>
          <p:spPr bwMode="auto">
            <a:xfrm>
              <a:off x="4903536" y="4091239"/>
              <a:ext cx="752475" cy="67786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map</a:t>
              </a:r>
            </a:p>
          </p:txBody>
        </p:sp>
        <p:cxnSp>
          <p:nvCxnSpPr>
            <p:cNvPr id="358" name="AutoShape 27"/>
            <p:cNvCxnSpPr>
              <a:cxnSpLocks noChangeShapeType="1"/>
              <a:endCxn id="357" idx="0"/>
            </p:cNvCxnSpPr>
            <p:nvPr/>
          </p:nvCxnSpPr>
          <p:spPr bwMode="auto">
            <a:xfrm>
              <a:off x="5278186" y="3476877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9" name="AutoShape 27"/>
            <p:cNvCxnSpPr>
              <a:cxnSpLocks noChangeShapeType="1"/>
            </p:cNvCxnSpPr>
            <p:nvPr/>
          </p:nvCxnSpPr>
          <p:spPr bwMode="auto">
            <a:xfrm>
              <a:off x="5291554" y="4769102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60" name="Rectangle 3"/>
            <p:cNvSpPr>
              <a:spLocks noChangeArrowheads="1"/>
            </p:cNvSpPr>
            <p:nvPr/>
          </p:nvSpPr>
          <p:spPr bwMode="auto">
            <a:xfrm>
              <a:off x="6281822" y="4097089"/>
              <a:ext cx="752475" cy="67786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map</a:t>
              </a:r>
            </a:p>
          </p:txBody>
        </p:sp>
        <p:cxnSp>
          <p:nvCxnSpPr>
            <p:cNvPr id="361" name="AutoShape 27"/>
            <p:cNvCxnSpPr>
              <a:cxnSpLocks noChangeShapeType="1"/>
              <a:endCxn id="360" idx="0"/>
            </p:cNvCxnSpPr>
            <p:nvPr/>
          </p:nvCxnSpPr>
          <p:spPr bwMode="auto">
            <a:xfrm>
              <a:off x="6656472" y="3482727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2" name="AutoShape 27"/>
            <p:cNvCxnSpPr>
              <a:cxnSpLocks noChangeShapeType="1"/>
            </p:cNvCxnSpPr>
            <p:nvPr/>
          </p:nvCxnSpPr>
          <p:spPr bwMode="auto">
            <a:xfrm>
              <a:off x="6669840" y="4774952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63" name="Rectangle 3"/>
            <p:cNvSpPr>
              <a:spLocks noChangeArrowheads="1"/>
            </p:cNvSpPr>
            <p:nvPr/>
          </p:nvSpPr>
          <p:spPr bwMode="auto">
            <a:xfrm>
              <a:off x="7535779" y="4102939"/>
              <a:ext cx="752475" cy="67786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map</a:t>
              </a:r>
            </a:p>
          </p:txBody>
        </p:sp>
        <p:cxnSp>
          <p:nvCxnSpPr>
            <p:cNvPr id="364" name="AutoShape 27"/>
            <p:cNvCxnSpPr>
              <a:cxnSpLocks noChangeShapeType="1"/>
              <a:endCxn id="363" idx="0"/>
            </p:cNvCxnSpPr>
            <p:nvPr/>
          </p:nvCxnSpPr>
          <p:spPr bwMode="auto">
            <a:xfrm>
              <a:off x="7910429" y="3488577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5" name="AutoShape 27"/>
            <p:cNvCxnSpPr>
              <a:cxnSpLocks noChangeShapeType="1"/>
            </p:cNvCxnSpPr>
            <p:nvPr/>
          </p:nvCxnSpPr>
          <p:spPr bwMode="auto">
            <a:xfrm>
              <a:off x="7923797" y="4780802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Group 33"/>
          <p:cNvGrpSpPr/>
          <p:nvPr/>
        </p:nvGrpSpPr>
        <p:grpSpPr>
          <a:xfrm>
            <a:off x="1928732" y="3572225"/>
            <a:ext cx="5157868" cy="1077148"/>
            <a:chOff x="2036787" y="4304213"/>
            <a:chExt cx="5157868" cy="1077148"/>
          </a:xfrm>
        </p:grpSpPr>
        <p:cxnSp>
          <p:nvCxnSpPr>
            <p:cNvPr id="564" name="AutoShape 16"/>
            <p:cNvCxnSpPr>
              <a:cxnSpLocks noChangeShapeType="1"/>
              <a:endCxn id="558" idx="0"/>
            </p:cNvCxnSpPr>
            <p:nvPr/>
          </p:nvCxnSpPr>
          <p:spPr bwMode="auto">
            <a:xfrm>
              <a:off x="2613090" y="4308320"/>
              <a:ext cx="753014" cy="10730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25" name="Group 24"/>
            <p:cNvGrpSpPr/>
            <p:nvPr/>
          </p:nvGrpSpPr>
          <p:grpSpPr>
            <a:xfrm>
              <a:off x="2036787" y="4304213"/>
              <a:ext cx="5157868" cy="1077148"/>
              <a:chOff x="2036787" y="4304213"/>
              <a:chExt cx="5157868" cy="1077148"/>
            </a:xfrm>
          </p:grpSpPr>
          <p:cxnSp>
            <p:nvCxnSpPr>
              <p:cNvPr id="562" name="AutoShape 14"/>
              <p:cNvCxnSpPr>
                <a:cxnSpLocks noChangeShapeType="1"/>
                <a:endCxn id="557" idx="0"/>
              </p:cNvCxnSpPr>
              <p:nvPr/>
            </p:nvCxnSpPr>
            <p:spPr bwMode="auto">
              <a:xfrm flipH="1">
                <a:off x="2036787" y="4308320"/>
                <a:ext cx="576303" cy="10730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5" name="AutoShape 17"/>
              <p:cNvCxnSpPr>
                <a:cxnSpLocks noChangeShapeType="1"/>
                <a:endCxn id="558" idx="0"/>
              </p:cNvCxnSpPr>
              <p:nvPr/>
            </p:nvCxnSpPr>
            <p:spPr bwMode="auto">
              <a:xfrm flipH="1">
                <a:off x="3366104" y="4308320"/>
                <a:ext cx="414433" cy="10730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6" name="AutoShape 18"/>
              <p:cNvCxnSpPr>
                <a:cxnSpLocks noChangeShapeType="1"/>
                <a:endCxn id="560" idx="0"/>
              </p:cNvCxnSpPr>
              <p:nvPr/>
            </p:nvCxnSpPr>
            <p:spPr bwMode="auto">
              <a:xfrm>
                <a:off x="3780537" y="4308320"/>
                <a:ext cx="2244199" cy="10730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7" name="AutoShape 19"/>
              <p:cNvCxnSpPr>
                <a:cxnSpLocks noChangeShapeType="1"/>
                <a:endCxn id="559" idx="0"/>
              </p:cNvCxnSpPr>
              <p:nvPr/>
            </p:nvCxnSpPr>
            <p:spPr bwMode="auto">
              <a:xfrm flipH="1">
                <a:off x="4695420" y="4308320"/>
                <a:ext cx="266927" cy="10730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9" name="AutoShape 21"/>
              <p:cNvCxnSpPr>
                <a:cxnSpLocks noChangeShapeType="1"/>
                <a:endCxn id="560" idx="0"/>
              </p:cNvCxnSpPr>
              <p:nvPr/>
            </p:nvCxnSpPr>
            <p:spPr bwMode="auto">
              <a:xfrm flipH="1">
                <a:off x="6024736" y="4304213"/>
                <a:ext cx="126113" cy="10771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0" name="AutoShape 22"/>
              <p:cNvCxnSpPr>
                <a:cxnSpLocks noChangeShapeType="1"/>
                <a:endCxn id="560" idx="0"/>
              </p:cNvCxnSpPr>
              <p:nvPr/>
            </p:nvCxnSpPr>
            <p:spPr bwMode="auto">
              <a:xfrm flipH="1">
                <a:off x="6024736" y="4308320"/>
                <a:ext cx="1169919" cy="10730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1" name="AutoShape 23"/>
              <p:cNvCxnSpPr>
                <a:cxnSpLocks noChangeShapeType="1"/>
                <a:endCxn id="559" idx="0"/>
              </p:cNvCxnSpPr>
              <p:nvPr/>
            </p:nvCxnSpPr>
            <p:spPr bwMode="auto">
              <a:xfrm>
                <a:off x="3780537" y="4308320"/>
                <a:ext cx="914883" cy="10730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2" name="AutoShape 24"/>
              <p:cNvCxnSpPr>
                <a:cxnSpLocks noChangeShapeType="1"/>
                <a:endCxn id="559" idx="0"/>
              </p:cNvCxnSpPr>
              <p:nvPr/>
            </p:nvCxnSpPr>
            <p:spPr bwMode="auto">
              <a:xfrm>
                <a:off x="2613090" y="4308320"/>
                <a:ext cx="2082330" cy="10730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3" name="AutoShape 25"/>
              <p:cNvCxnSpPr>
                <a:cxnSpLocks noChangeShapeType="1"/>
                <a:endCxn id="559" idx="0"/>
              </p:cNvCxnSpPr>
              <p:nvPr/>
            </p:nvCxnSpPr>
            <p:spPr bwMode="auto">
              <a:xfrm flipH="1">
                <a:off x="4695420" y="4308320"/>
                <a:ext cx="2499235" cy="10730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4" name="AutoShape 26"/>
              <p:cNvCxnSpPr>
                <a:cxnSpLocks noChangeShapeType="1"/>
                <a:endCxn id="557" idx="0"/>
              </p:cNvCxnSpPr>
              <p:nvPr/>
            </p:nvCxnSpPr>
            <p:spPr bwMode="auto">
              <a:xfrm flipH="1">
                <a:off x="2036787" y="4304213"/>
                <a:ext cx="4114062" cy="10771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557" name="Rectangle 9"/>
          <p:cNvSpPr>
            <a:spLocks noChangeArrowheads="1"/>
          </p:cNvSpPr>
          <p:nvPr/>
        </p:nvSpPr>
        <p:spPr bwMode="auto">
          <a:xfrm>
            <a:off x="1592630" y="4649373"/>
            <a:ext cx="864329" cy="3212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Rectangle 10"/>
          <p:cNvSpPr>
            <a:spLocks noChangeArrowheads="1"/>
          </p:cNvSpPr>
          <p:nvPr/>
        </p:nvSpPr>
        <p:spPr bwMode="auto">
          <a:xfrm>
            <a:off x="2921947" y="4649373"/>
            <a:ext cx="864329" cy="3212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9" name="Rectangle 11"/>
          <p:cNvSpPr>
            <a:spLocks noChangeArrowheads="1"/>
          </p:cNvSpPr>
          <p:nvPr/>
        </p:nvSpPr>
        <p:spPr bwMode="auto">
          <a:xfrm>
            <a:off x="4251263" y="4649373"/>
            <a:ext cx="864329" cy="3212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Rectangle 12"/>
          <p:cNvSpPr>
            <a:spLocks noChangeArrowheads="1"/>
          </p:cNvSpPr>
          <p:nvPr/>
        </p:nvSpPr>
        <p:spPr bwMode="auto">
          <a:xfrm>
            <a:off x="5580579" y="4649373"/>
            <a:ext cx="864329" cy="3212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424359" y="3576332"/>
            <a:ext cx="4550370" cy="1073041"/>
            <a:chOff x="1462374" y="3576332"/>
            <a:chExt cx="4550370" cy="1073041"/>
          </a:xfrm>
        </p:grpSpPr>
        <p:cxnSp>
          <p:nvCxnSpPr>
            <p:cNvPr id="561" name="AutoShape 13"/>
            <p:cNvCxnSpPr>
              <a:cxnSpLocks noChangeShapeType="1"/>
              <a:endCxn id="557" idx="0"/>
            </p:cNvCxnSpPr>
            <p:nvPr/>
          </p:nvCxnSpPr>
          <p:spPr bwMode="auto">
            <a:xfrm>
              <a:off x="1462374" y="3576332"/>
              <a:ext cx="562421" cy="10730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3" name="AutoShape 15"/>
            <p:cNvCxnSpPr>
              <a:cxnSpLocks noChangeShapeType="1"/>
              <a:endCxn id="558" idx="0"/>
            </p:cNvCxnSpPr>
            <p:nvPr/>
          </p:nvCxnSpPr>
          <p:spPr bwMode="auto">
            <a:xfrm>
              <a:off x="1493900" y="3624794"/>
              <a:ext cx="1860212" cy="10245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9" name="AutoShape 15"/>
            <p:cNvCxnSpPr>
              <a:cxnSpLocks noChangeShapeType="1"/>
              <a:endCxn id="559" idx="0"/>
            </p:cNvCxnSpPr>
            <p:nvPr/>
          </p:nvCxnSpPr>
          <p:spPr bwMode="auto">
            <a:xfrm>
              <a:off x="1462374" y="3576332"/>
              <a:ext cx="3221054" cy="10730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0" name="AutoShape 15"/>
            <p:cNvCxnSpPr>
              <a:cxnSpLocks noChangeShapeType="1"/>
              <a:endCxn id="560" idx="0"/>
            </p:cNvCxnSpPr>
            <p:nvPr/>
          </p:nvCxnSpPr>
          <p:spPr bwMode="auto">
            <a:xfrm>
              <a:off x="1462374" y="3576332"/>
              <a:ext cx="4550370" cy="10730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99" name="Group 598"/>
          <p:cNvGrpSpPr/>
          <p:nvPr/>
        </p:nvGrpSpPr>
        <p:grpSpPr>
          <a:xfrm>
            <a:off x="1564248" y="4953000"/>
            <a:ext cx="4861760" cy="1062186"/>
            <a:chOff x="933820" y="3307355"/>
            <a:chExt cx="4444266" cy="1920516"/>
          </a:xfrm>
        </p:grpSpPr>
        <p:sp>
          <p:nvSpPr>
            <p:cNvPr id="601" name="Rectangle 3"/>
            <p:cNvSpPr>
              <a:spLocks noChangeArrowheads="1"/>
            </p:cNvSpPr>
            <p:nvPr/>
          </p:nvSpPr>
          <p:spPr bwMode="auto">
            <a:xfrm>
              <a:off x="933820" y="3935646"/>
              <a:ext cx="752474" cy="67786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 dirty="0"/>
                <a:t>reduce</a:t>
              </a:r>
            </a:p>
          </p:txBody>
        </p:sp>
        <p:cxnSp>
          <p:nvCxnSpPr>
            <p:cNvPr id="602" name="AutoShape 27"/>
            <p:cNvCxnSpPr>
              <a:cxnSpLocks noChangeShapeType="1"/>
              <a:endCxn id="601" idx="0"/>
            </p:cNvCxnSpPr>
            <p:nvPr/>
          </p:nvCxnSpPr>
          <p:spPr bwMode="auto">
            <a:xfrm>
              <a:off x="1308475" y="3321283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3" name="AutoShape 27"/>
            <p:cNvCxnSpPr>
              <a:cxnSpLocks noChangeShapeType="1"/>
            </p:cNvCxnSpPr>
            <p:nvPr/>
          </p:nvCxnSpPr>
          <p:spPr bwMode="auto">
            <a:xfrm>
              <a:off x="1321838" y="4613509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4" name="Rectangle 3"/>
            <p:cNvSpPr>
              <a:spLocks noChangeArrowheads="1"/>
            </p:cNvSpPr>
            <p:nvPr/>
          </p:nvSpPr>
          <p:spPr bwMode="auto">
            <a:xfrm>
              <a:off x="2124970" y="3928957"/>
              <a:ext cx="752475" cy="67786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reduce</a:t>
              </a:r>
            </a:p>
          </p:txBody>
        </p:sp>
        <p:cxnSp>
          <p:nvCxnSpPr>
            <p:cNvPr id="605" name="AutoShape 27"/>
            <p:cNvCxnSpPr>
              <a:cxnSpLocks noChangeShapeType="1"/>
              <a:endCxn id="604" idx="0"/>
            </p:cNvCxnSpPr>
            <p:nvPr/>
          </p:nvCxnSpPr>
          <p:spPr bwMode="auto">
            <a:xfrm>
              <a:off x="2499619" y="3314593"/>
              <a:ext cx="1587" cy="6143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6" name="AutoShape 27"/>
            <p:cNvCxnSpPr>
              <a:cxnSpLocks noChangeShapeType="1"/>
            </p:cNvCxnSpPr>
            <p:nvPr/>
          </p:nvCxnSpPr>
          <p:spPr bwMode="auto">
            <a:xfrm>
              <a:off x="2512988" y="4606820"/>
              <a:ext cx="1587" cy="6143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7" name="Rectangle 3"/>
            <p:cNvSpPr>
              <a:spLocks noChangeArrowheads="1"/>
            </p:cNvSpPr>
            <p:nvPr/>
          </p:nvSpPr>
          <p:spPr bwMode="auto">
            <a:xfrm>
              <a:off x="3465022" y="3935646"/>
              <a:ext cx="752475" cy="67786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reduce</a:t>
              </a:r>
            </a:p>
          </p:txBody>
        </p:sp>
        <p:cxnSp>
          <p:nvCxnSpPr>
            <p:cNvPr id="608" name="AutoShape 27"/>
            <p:cNvCxnSpPr>
              <a:cxnSpLocks noChangeShapeType="1"/>
              <a:endCxn id="607" idx="0"/>
            </p:cNvCxnSpPr>
            <p:nvPr/>
          </p:nvCxnSpPr>
          <p:spPr bwMode="auto">
            <a:xfrm>
              <a:off x="3839673" y="3321284"/>
              <a:ext cx="1587" cy="6143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9" name="AutoShape 27"/>
            <p:cNvCxnSpPr>
              <a:cxnSpLocks noChangeShapeType="1"/>
            </p:cNvCxnSpPr>
            <p:nvPr/>
          </p:nvCxnSpPr>
          <p:spPr bwMode="auto">
            <a:xfrm>
              <a:off x="3853040" y="4613508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10" name="Rectangle 3"/>
            <p:cNvSpPr>
              <a:spLocks noChangeArrowheads="1"/>
            </p:cNvSpPr>
            <p:nvPr/>
          </p:nvSpPr>
          <p:spPr bwMode="auto">
            <a:xfrm>
              <a:off x="4625611" y="3921496"/>
              <a:ext cx="752475" cy="67786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reduce</a:t>
              </a:r>
            </a:p>
          </p:txBody>
        </p:sp>
        <p:cxnSp>
          <p:nvCxnSpPr>
            <p:cNvPr id="611" name="AutoShape 27"/>
            <p:cNvCxnSpPr>
              <a:cxnSpLocks noChangeShapeType="1"/>
              <a:endCxn id="610" idx="0"/>
            </p:cNvCxnSpPr>
            <p:nvPr/>
          </p:nvCxnSpPr>
          <p:spPr bwMode="auto">
            <a:xfrm>
              <a:off x="5000261" y="3307355"/>
              <a:ext cx="1585" cy="5848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2" name="AutoShape 27"/>
            <p:cNvCxnSpPr>
              <a:cxnSpLocks noChangeShapeType="1"/>
            </p:cNvCxnSpPr>
            <p:nvPr/>
          </p:nvCxnSpPr>
          <p:spPr bwMode="auto">
            <a:xfrm>
              <a:off x="5013628" y="4599357"/>
              <a:ext cx="1587" cy="6143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50" name="TextBox 349"/>
          <p:cNvSpPr txBox="1"/>
          <p:nvPr/>
        </p:nvSpPr>
        <p:spPr>
          <a:xfrm>
            <a:off x="685800" y="223767"/>
            <a:ext cx="747018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Skew Join</a:t>
            </a:r>
          </a:p>
        </p:txBody>
      </p:sp>
      <p:sp>
        <p:nvSpPr>
          <p:cNvPr id="163" name="Rectangle 2"/>
          <p:cNvSpPr>
            <a:spLocks noChangeArrowheads="1"/>
          </p:cNvSpPr>
          <p:nvPr/>
        </p:nvSpPr>
        <p:spPr bwMode="auto">
          <a:xfrm>
            <a:off x="2102483" y="3064644"/>
            <a:ext cx="1021773" cy="54678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Rectangle 3"/>
          <p:cNvSpPr>
            <a:spLocks noChangeArrowheads="1"/>
          </p:cNvSpPr>
          <p:nvPr/>
        </p:nvSpPr>
        <p:spPr bwMode="auto">
          <a:xfrm>
            <a:off x="3255568" y="3064644"/>
            <a:ext cx="1050498" cy="54678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4437378" y="3064644"/>
            <a:ext cx="1050498" cy="54678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Rectangle 5"/>
          <p:cNvSpPr>
            <a:spLocks noChangeArrowheads="1"/>
          </p:cNvSpPr>
          <p:nvPr/>
        </p:nvSpPr>
        <p:spPr bwMode="auto">
          <a:xfrm>
            <a:off x="5619188" y="3064644"/>
            <a:ext cx="1050498" cy="54678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Rectangle 6"/>
          <p:cNvSpPr>
            <a:spLocks noChangeArrowheads="1"/>
          </p:cNvSpPr>
          <p:nvPr/>
        </p:nvSpPr>
        <p:spPr bwMode="auto">
          <a:xfrm>
            <a:off x="6800998" y="3064644"/>
            <a:ext cx="787873" cy="54678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Rectangle 53"/>
          <p:cNvSpPr>
            <a:spLocks noChangeArrowheads="1"/>
          </p:cNvSpPr>
          <p:nvPr/>
        </p:nvSpPr>
        <p:spPr bwMode="auto">
          <a:xfrm>
            <a:off x="982225" y="3064644"/>
            <a:ext cx="984842" cy="54678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Line 54"/>
          <p:cNvSpPr>
            <a:spLocks noChangeShapeType="1"/>
          </p:cNvSpPr>
          <p:nvPr/>
        </p:nvSpPr>
        <p:spPr bwMode="auto">
          <a:xfrm>
            <a:off x="1088916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Line 55"/>
          <p:cNvSpPr>
            <a:spLocks noChangeShapeType="1"/>
          </p:cNvSpPr>
          <p:nvPr/>
        </p:nvSpPr>
        <p:spPr bwMode="auto">
          <a:xfrm>
            <a:off x="1220228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Line 56"/>
          <p:cNvSpPr>
            <a:spLocks noChangeShapeType="1"/>
          </p:cNvSpPr>
          <p:nvPr/>
        </p:nvSpPr>
        <p:spPr bwMode="auto">
          <a:xfrm>
            <a:off x="1351541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Line 57"/>
          <p:cNvSpPr>
            <a:spLocks noChangeShapeType="1"/>
          </p:cNvSpPr>
          <p:nvPr/>
        </p:nvSpPr>
        <p:spPr bwMode="auto">
          <a:xfrm>
            <a:off x="1482853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Line 58"/>
          <p:cNvSpPr>
            <a:spLocks noChangeShapeType="1"/>
          </p:cNvSpPr>
          <p:nvPr/>
        </p:nvSpPr>
        <p:spPr bwMode="auto">
          <a:xfrm>
            <a:off x="1614165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Line 59"/>
          <p:cNvSpPr>
            <a:spLocks noChangeShapeType="1"/>
          </p:cNvSpPr>
          <p:nvPr/>
        </p:nvSpPr>
        <p:spPr bwMode="auto">
          <a:xfrm>
            <a:off x="1745477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Line 60"/>
          <p:cNvSpPr>
            <a:spLocks noChangeShapeType="1"/>
          </p:cNvSpPr>
          <p:nvPr/>
        </p:nvSpPr>
        <p:spPr bwMode="auto">
          <a:xfrm>
            <a:off x="1876789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Line 61"/>
          <p:cNvSpPr>
            <a:spLocks noChangeShapeType="1"/>
          </p:cNvSpPr>
          <p:nvPr/>
        </p:nvSpPr>
        <p:spPr bwMode="auto">
          <a:xfrm>
            <a:off x="2151725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Line 62"/>
          <p:cNvSpPr>
            <a:spLocks noChangeShapeType="1"/>
          </p:cNvSpPr>
          <p:nvPr/>
        </p:nvSpPr>
        <p:spPr bwMode="auto">
          <a:xfrm>
            <a:off x="2283037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Line 63"/>
          <p:cNvSpPr>
            <a:spLocks noChangeShapeType="1"/>
          </p:cNvSpPr>
          <p:nvPr/>
        </p:nvSpPr>
        <p:spPr bwMode="auto">
          <a:xfrm>
            <a:off x="2414349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Line 64"/>
          <p:cNvSpPr>
            <a:spLocks noChangeShapeType="1"/>
          </p:cNvSpPr>
          <p:nvPr/>
        </p:nvSpPr>
        <p:spPr bwMode="auto">
          <a:xfrm>
            <a:off x="2545662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Line 65"/>
          <p:cNvSpPr>
            <a:spLocks noChangeShapeType="1"/>
          </p:cNvSpPr>
          <p:nvPr/>
        </p:nvSpPr>
        <p:spPr bwMode="auto">
          <a:xfrm>
            <a:off x="2676974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Line 66"/>
          <p:cNvSpPr>
            <a:spLocks noChangeShapeType="1"/>
          </p:cNvSpPr>
          <p:nvPr/>
        </p:nvSpPr>
        <p:spPr bwMode="auto">
          <a:xfrm>
            <a:off x="3452536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Line 67"/>
          <p:cNvSpPr>
            <a:spLocks noChangeShapeType="1"/>
          </p:cNvSpPr>
          <p:nvPr/>
        </p:nvSpPr>
        <p:spPr bwMode="auto">
          <a:xfrm>
            <a:off x="3583848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68"/>
          <p:cNvSpPr>
            <a:spLocks noChangeShapeType="1"/>
          </p:cNvSpPr>
          <p:nvPr/>
        </p:nvSpPr>
        <p:spPr bwMode="auto">
          <a:xfrm>
            <a:off x="3715161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69"/>
          <p:cNvSpPr>
            <a:spLocks noChangeShapeType="1"/>
          </p:cNvSpPr>
          <p:nvPr/>
        </p:nvSpPr>
        <p:spPr bwMode="auto">
          <a:xfrm>
            <a:off x="3846473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Line 70"/>
          <p:cNvSpPr>
            <a:spLocks noChangeShapeType="1"/>
          </p:cNvSpPr>
          <p:nvPr/>
        </p:nvSpPr>
        <p:spPr bwMode="auto">
          <a:xfrm>
            <a:off x="3977785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71"/>
          <p:cNvSpPr>
            <a:spLocks noChangeShapeType="1"/>
          </p:cNvSpPr>
          <p:nvPr/>
        </p:nvSpPr>
        <p:spPr bwMode="auto">
          <a:xfrm>
            <a:off x="4109097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72"/>
          <p:cNvSpPr>
            <a:spLocks noChangeShapeType="1"/>
          </p:cNvSpPr>
          <p:nvPr/>
        </p:nvSpPr>
        <p:spPr bwMode="auto">
          <a:xfrm>
            <a:off x="4240409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73"/>
          <p:cNvSpPr>
            <a:spLocks noChangeShapeType="1"/>
          </p:cNvSpPr>
          <p:nvPr/>
        </p:nvSpPr>
        <p:spPr bwMode="auto">
          <a:xfrm>
            <a:off x="4503034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74"/>
          <p:cNvSpPr>
            <a:spLocks noChangeShapeType="1"/>
          </p:cNvSpPr>
          <p:nvPr/>
        </p:nvSpPr>
        <p:spPr bwMode="auto">
          <a:xfrm>
            <a:off x="4634346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75"/>
          <p:cNvSpPr>
            <a:spLocks noChangeShapeType="1"/>
          </p:cNvSpPr>
          <p:nvPr/>
        </p:nvSpPr>
        <p:spPr bwMode="auto">
          <a:xfrm>
            <a:off x="4765658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76"/>
          <p:cNvSpPr>
            <a:spLocks noChangeShapeType="1"/>
          </p:cNvSpPr>
          <p:nvPr/>
        </p:nvSpPr>
        <p:spPr bwMode="auto">
          <a:xfrm>
            <a:off x="4896971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Line 77"/>
          <p:cNvSpPr>
            <a:spLocks noChangeShapeType="1"/>
          </p:cNvSpPr>
          <p:nvPr/>
        </p:nvSpPr>
        <p:spPr bwMode="auto">
          <a:xfrm>
            <a:off x="5028283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78"/>
          <p:cNvSpPr>
            <a:spLocks noChangeShapeType="1"/>
          </p:cNvSpPr>
          <p:nvPr/>
        </p:nvSpPr>
        <p:spPr bwMode="auto">
          <a:xfrm>
            <a:off x="5159595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79"/>
          <p:cNvSpPr>
            <a:spLocks noChangeShapeType="1"/>
          </p:cNvSpPr>
          <p:nvPr/>
        </p:nvSpPr>
        <p:spPr bwMode="auto">
          <a:xfrm>
            <a:off x="5290907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80"/>
          <p:cNvSpPr>
            <a:spLocks noChangeShapeType="1"/>
          </p:cNvSpPr>
          <p:nvPr/>
        </p:nvSpPr>
        <p:spPr bwMode="auto">
          <a:xfrm>
            <a:off x="5422219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81"/>
          <p:cNvSpPr>
            <a:spLocks noChangeShapeType="1"/>
          </p:cNvSpPr>
          <p:nvPr/>
        </p:nvSpPr>
        <p:spPr bwMode="auto">
          <a:xfrm>
            <a:off x="5684844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82"/>
          <p:cNvSpPr>
            <a:spLocks noChangeShapeType="1"/>
          </p:cNvSpPr>
          <p:nvPr/>
        </p:nvSpPr>
        <p:spPr bwMode="auto">
          <a:xfrm>
            <a:off x="5816156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83"/>
          <p:cNvSpPr>
            <a:spLocks noChangeShapeType="1"/>
          </p:cNvSpPr>
          <p:nvPr/>
        </p:nvSpPr>
        <p:spPr bwMode="auto">
          <a:xfrm>
            <a:off x="5947468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84"/>
          <p:cNvSpPr>
            <a:spLocks noChangeShapeType="1"/>
          </p:cNvSpPr>
          <p:nvPr/>
        </p:nvSpPr>
        <p:spPr bwMode="auto">
          <a:xfrm>
            <a:off x="6078780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85"/>
          <p:cNvSpPr>
            <a:spLocks noChangeShapeType="1"/>
          </p:cNvSpPr>
          <p:nvPr/>
        </p:nvSpPr>
        <p:spPr bwMode="auto">
          <a:xfrm>
            <a:off x="6210093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86"/>
          <p:cNvSpPr>
            <a:spLocks noChangeShapeType="1"/>
          </p:cNvSpPr>
          <p:nvPr/>
        </p:nvSpPr>
        <p:spPr bwMode="auto">
          <a:xfrm>
            <a:off x="6341405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Line 87"/>
          <p:cNvSpPr>
            <a:spLocks noChangeShapeType="1"/>
          </p:cNvSpPr>
          <p:nvPr/>
        </p:nvSpPr>
        <p:spPr bwMode="auto">
          <a:xfrm>
            <a:off x="6472717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Line 88"/>
          <p:cNvSpPr>
            <a:spLocks noChangeShapeType="1"/>
          </p:cNvSpPr>
          <p:nvPr/>
        </p:nvSpPr>
        <p:spPr bwMode="auto">
          <a:xfrm>
            <a:off x="6604029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Line 89"/>
          <p:cNvSpPr>
            <a:spLocks noChangeShapeType="1"/>
          </p:cNvSpPr>
          <p:nvPr/>
        </p:nvSpPr>
        <p:spPr bwMode="auto">
          <a:xfrm>
            <a:off x="6866654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Line 90"/>
          <p:cNvSpPr>
            <a:spLocks noChangeShapeType="1"/>
          </p:cNvSpPr>
          <p:nvPr/>
        </p:nvSpPr>
        <p:spPr bwMode="auto">
          <a:xfrm>
            <a:off x="6997966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Line 91"/>
          <p:cNvSpPr>
            <a:spLocks noChangeShapeType="1"/>
          </p:cNvSpPr>
          <p:nvPr/>
        </p:nvSpPr>
        <p:spPr bwMode="auto">
          <a:xfrm>
            <a:off x="7129278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Line 92"/>
          <p:cNvSpPr>
            <a:spLocks noChangeShapeType="1"/>
          </p:cNvSpPr>
          <p:nvPr/>
        </p:nvSpPr>
        <p:spPr bwMode="auto">
          <a:xfrm>
            <a:off x="7260590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Line 93"/>
          <p:cNvSpPr>
            <a:spLocks noChangeShapeType="1"/>
          </p:cNvSpPr>
          <p:nvPr/>
        </p:nvSpPr>
        <p:spPr bwMode="auto">
          <a:xfrm>
            <a:off x="7391903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Line 94"/>
          <p:cNvSpPr>
            <a:spLocks noChangeShapeType="1"/>
          </p:cNvSpPr>
          <p:nvPr/>
        </p:nvSpPr>
        <p:spPr bwMode="auto">
          <a:xfrm>
            <a:off x="7523215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Line 95"/>
          <p:cNvSpPr>
            <a:spLocks noChangeShapeType="1"/>
          </p:cNvSpPr>
          <p:nvPr/>
        </p:nvSpPr>
        <p:spPr bwMode="auto">
          <a:xfrm>
            <a:off x="2808286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Line 96"/>
          <p:cNvSpPr>
            <a:spLocks noChangeShapeType="1"/>
          </p:cNvSpPr>
          <p:nvPr/>
        </p:nvSpPr>
        <p:spPr bwMode="auto">
          <a:xfrm>
            <a:off x="2939598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Line 97"/>
          <p:cNvSpPr>
            <a:spLocks noChangeShapeType="1"/>
          </p:cNvSpPr>
          <p:nvPr/>
        </p:nvSpPr>
        <p:spPr bwMode="auto">
          <a:xfrm>
            <a:off x="3070910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Line 98"/>
          <p:cNvSpPr>
            <a:spLocks noChangeShapeType="1"/>
          </p:cNvSpPr>
          <p:nvPr/>
        </p:nvSpPr>
        <p:spPr bwMode="auto">
          <a:xfrm>
            <a:off x="3321224" y="3164059"/>
            <a:ext cx="0" cy="34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559556" y="6007360"/>
            <a:ext cx="5018852" cy="510638"/>
            <a:chOff x="1000948" y="6007360"/>
            <a:chExt cx="5018852" cy="510638"/>
          </a:xfrm>
        </p:grpSpPr>
        <p:sp>
          <p:nvSpPr>
            <p:cNvPr id="215" name="Rectangle 2"/>
            <p:cNvSpPr>
              <a:spLocks noChangeArrowheads="1"/>
            </p:cNvSpPr>
            <p:nvPr/>
          </p:nvSpPr>
          <p:spPr bwMode="auto">
            <a:xfrm>
              <a:off x="2254827" y="6007360"/>
              <a:ext cx="1021773" cy="510638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Rectangle 3"/>
            <p:cNvSpPr>
              <a:spLocks noChangeArrowheads="1"/>
            </p:cNvSpPr>
            <p:nvPr/>
          </p:nvSpPr>
          <p:spPr bwMode="auto">
            <a:xfrm>
              <a:off x="3657600" y="6007360"/>
              <a:ext cx="1050498" cy="510638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Rectangle 4"/>
            <p:cNvSpPr>
              <a:spLocks noChangeArrowheads="1"/>
            </p:cNvSpPr>
            <p:nvPr/>
          </p:nvSpPr>
          <p:spPr bwMode="auto">
            <a:xfrm>
              <a:off x="4969302" y="6007360"/>
              <a:ext cx="1050498" cy="510638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Rectangle 53"/>
            <p:cNvSpPr>
              <a:spLocks noChangeArrowheads="1"/>
            </p:cNvSpPr>
            <p:nvPr/>
          </p:nvSpPr>
          <p:spPr bwMode="auto">
            <a:xfrm>
              <a:off x="1000948" y="6007360"/>
              <a:ext cx="984842" cy="510638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54"/>
            <p:cNvSpPr>
              <a:spLocks noChangeShapeType="1"/>
            </p:cNvSpPr>
            <p:nvPr/>
          </p:nvSpPr>
          <p:spPr bwMode="auto">
            <a:xfrm>
              <a:off x="1107639" y="6100203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55"/>
            <p:cNvSpPr>
              <a:spLocks noChangeShapeType="1"/>
            </p:cNvSpPr>
            <p:nvPr/>
          </p:nvSpPr>
          <p:spPr bwMode="auto">
            <a:xfrm>
              <a:off x="1238951" y="6100203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Line 56"/>
            <p:cNvSpPr>
              <a:spLocks noChangeShapeType="1"/>
            </p:cNvSpPr>
            <p:nvPr/>
          </p:nvSpPr>
          <p:spPr bwMode="auto">
            <a:xfrm>
              <a:off x="1370264" y="6100203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57"/>
            <p:cNvSpPr>
              <a:spLocks noChangeShapeType="1"/>
            </p:cNvSpPr>
            <p:nvPr/>
          </p:nvSpPr>
          <p:spPr bwMode="auto">
            <a:xfrm>
              <a:off x="1501576" y="6100203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Line 58"/>
            <p:cNvSpPr>
              <a:spLocks noChangeShapeType="1"/>
            </p:cNvSpPr>
            <p:nvPr/>
          </p:nvSpPr>
          <p:spPr bwMode="auto">
            <a:xfrm>
              <a:off x="1632888" y="6100203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59"/>
            <p:cNvSpPr>
              <a:spLocks noChangeShapeType="1"/>
            </p:cNvSpPr>
            <p:nvPr/>
          </p:nvSpPr>
          <p:spPr bwMode="auto">
            <a:xfrm>
              <a:off x="1764200" y="6100203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Line 60"/>
            <p:cNvSpPr>
              <a:spLocks noChangeShapeType="1"/>
            </p:cNvSpPr>
            <p:nvPr/>
          </p:nvSpPr>
          <p:spPr bwMode="auto">
            <a:xfrm>
              <a:off x="1895513" y="6100203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61"/>
            <p:cNvSpPr>
              <a:spLocks noChangeShapeType="1"/>
            </p:cNvSpPr>
            <p:nvPr/>
          </p:nvSpPr>
          <p:spPr bwMode="auto">
            <a:xfrm>
              <a:off x="2304069" y="6100203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62"/>
            <p:cNvSpPr>
              <a:spLocks noChangeShapeType="1"/>
            </p:cNvSpPr>
            <p:nvPr/>
          </p:nvSpPr>
          <p:spPr bwMode="auto">
            <a:xfrm>
              <a:off x="2435381" y="6100203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Line 63"/>
            <p:cNvSpPr>
              <a:spLocks noChangeShapeType="1"/>
            </p:cNvSpPr>
            <p:nvPr/>
          </p:nvSpPr>
          <p:spPr bwMode="auto">
            <a:xfrm>
              <a:off x="2566693" y="6100203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64"/>
            <p:cNvSpPr>
              <a:spLocks noChangeShapeType="1"/>
            </p:cNvSpPr>
            <p:nvPr/>
          </p:nvSpPr>
          <p:spPr bwMode="auto">
            <a:xfrm>
              <a:off x="2698006" y="6100203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65"/>
            <p:cNvSpPr>
              <a:spLocks noChangeShapeType="1"/>
            </p:cNvSpPr>
            <p:nvPr/>
          </p:nvSpPr>
          <p:spPr bwMode="auto">
            <a:xfrm>
              <a:off x="2829318" y="6100203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Line 66"/>
            <p:cNvSpPr>
              <a:spLocks noChangeShapeType="1"/>
            </p:cNvSpPr>
            <p:nvPr/>
          </p:nvSpPr>
          <p:spPr bwMode="auto">
            <a:xfrm>
              <a:off x="3852259" y="6100203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Line 67"/>
            <p:cNvSpPr>
              <a:spLocks noChangeShapeType="1"/>
            </p:cNvSpPr>
            <p:nvPr/>
          </p:nvSpPr>
          <p:spPr bwMode="auto">
            <a:xfrm>
              <a:off x="3983572" y="6100203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Line 68"/>
            <p:cNvSpPr>
              <a:spLocks noChangeShapeType="1"/>
            </p:cNvSpPr>
            <p:nvPr/>
          </p:nvSpPr>
          <p:spPr bwMode="auto">
            <a:xfrm>
              <a:off x="4114884" y="6100203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Line 69"/>
            <p:cNvSpPr>
              <a:spLocks noChangeShapeType="1"/>
            </p:cNvSpPr>
            <p:nvPr/>
          </p:nvSpPr>
          <p:spPr bwMode="auto">
            <a:xfrm>
              <a:off x="4246196" y="6100203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Line 70"/>
            <p:cNvSpPr>
              <a:spLocks noChangeShapeType="1"/>
            </p:cNvSpPr>
            <p:nvPr/>
          </p:nvSpPr>
          <p:spPr bwMode="auto">
            <a:xfrm>
              <a:off x="4377508" y="6100203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Line 71"/>
            <p:cNvSpPr>
              <a:spLocks noChangeShapeType="1"/>
            </p:cNvSpPr>
            <p:nvPr/>
          </p:nvSpPr>
          <p:spPr bwMode="auto">
            <a:xfrm>
              <a:off x="4508820" y="6100203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Line 72"/>
            <p:cNvSpPr>
              <a:spLocks noChangeShapeType="1"/>
            </p:cNvSpPr>
            <p:nvPr/>
          </p:nvSpPr>
          <p:spPr bwMode="auto">
            <a:xfrm>
              <a:off x="4640133" y="6100203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73"/>
            <p:cNvSpPr>
              <a:spLocks noChangeShapeType="1"/>
            </p:cNvSpPr>
            <p:nvPr/>
          </p:nvSpPr>
          <p:spPr bwMode="auto">
            <a:xfrm>
              <a:off x="5034958" y="6100203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74"/>
            <p:cNvSpPr>
              <a:spLocks noChangeShapeType="1"/>
            </p:cNvSpPr>
            <p:nvPr/>
          </p:nvSpPr>
          <p:spPr bwMode="auto">
            <a:xfrm>
              <a:off x="5166270" y="6100203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75"/>
            <p:cNvSpPr>
              <a:spLocks noChangeShapeType="1"/>
            </p:cNvSpPr>
            <p:nvPr/>
          </p:nvSpPr>
          <p:spPr bwMode="auto">
            <a:xfrm>
              <a:off x="5297583" y="6100203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Line 76"/>
            <p:cNvSpPr>
              <a:spLocks noChangeShapeType="1"/>
            </p:cNvSpPr>
            <p:nvPr/>
          </p:nvSpPr>
          <p:spPr bwMode="auto">
            <a:xfrm>
              <a:off x="5428895" y="6100203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Line 77"/>
            <p:cNvSpPr>
              <a:spLocks noChangeShapeType="1"/>
            </p:cNvSpPr>
            <p:nvPr/>
          </p:nvSpPr>
          <p:spPr bwMode="auto">
            <a:xfrm>
              <a:off x="5560207" y="6100203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Line 78"/>
            <p:cNvSpPr>
              <a:spLocks noChangeShapeType="1"/>
            </p:cNvSpPr>
            <p:nvPr/>
          </p:nvSpPr>
          <p:spPr bwMode="auto">
            <a:xfrm>
              <a:off x="5691519" y="6100203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Line 79"/>
            <p:cNvSpPr>
              <a:spLocks noChangeShapeType="1"/>
            </p:cNvSpPr>
            <p:nvPr/>
          </p:nvSpPr>
          <p:spPr bwMode="auto">
            <a:xfrm>
              <a:off x="5822832" y="6100203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80"/>
            <p:cNvSpPr>
              <a:spLocks noChangeShapeType="1"/>
            </p:cNvSpPr>
            <p:nvPr/>
          </p:nvSpPr>
          <p:spPr bwMode="auto">
            <a:xfrm>
              <a:off x="5954144" y="6100203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Line 95"/>
            <p:cNvSpPr>
              <a:spLocks noChangeShapeType="1"/>
            </p:cNvSpPr>
            <p:nvPr/>
          </p:nvSpPr>
          <p:spPr bwMode="auto">
            <a:xfrm>
              <a:off x="2960630" y="6100203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Line 96"/>
            <p:cNvSpPr>
              <a:spLocks noChangeShapeType="1"/>
            </p:cNvSpPr>
            <p:nvPr/>
          </p:nvSpPr>
          <p:spPr bwMode="auto">
            <a:xfrm>
              <a:off x="3091942" y="6100203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Line 97"/>
            <p:cNvSpPr>
              <a:spLocks noChangeShapeType="1"/>
            </p:cNvSpPr>
            <p:nvPr/>
          </p:nvSpPr>
          <p:spPr bwMode="auto">
            <a:xfrm>
              <a:off x="3223255" y="6100203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Line 98"/>
            <p:cNvSpPr>
              <a:spLocks noChangeShapeType="1"/>
            </p:cNvSpPr>
            <p:nvPr/>
          </p:nvSpPr>
          <p:spPr bwMode="auto">
            <a:xfrm>
              <a:off x="3720947" y="6100203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72668" y="4179965"/>
            <a:ext cx="4180158" cy="593549"/>
            <a:chOff x="1014060" y="4179965"/>
            <a:chExt cx="4180158" cy="593549"/>
          </a:xfrm>
        </p:grpSpPr>
        <p:grpSp>
          <p:nvGrpSpPr>
            <p:cNvPr id="2" name="Group 1"/>
            <p:cNvGrpSpPr/>
            <p:nvPr/>
          </p:nvGrpSpPr>
          <p:grpSpPr>
            <a:xfrm>
              <a:off x="3442336" y="4179965"/>
              <a:ext cx="1177524" cy="546781"/>
              <a:chOff x="6115604" y="4687313"/>
              <a:chExt cx="3323841" cy="546781"/>
            </a:xfrm>
          </p:grpSpPr>
          <p:sp>
            <p:nvSpPr>
              <p:cNvPr id="273" name="Rectangle 2"/>
              <p:cNvSpPr>
                <a:spLocks noChangeArrowheads="1"/>
              </p:cNvSpPr>
              <p:nvPr/>
            </p:nvSpPr>
            <p:spPr bwMode="auto">
              <a:xfrm>
                <a:off x="7235862" y="4687313"/>
                <a:ext cx="1021773" cy="54678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4" name="Rectangle 3"/>
              <p:cNvSpPr>
                <a:spLocks noChangeArrowheads="1"/>
              </p:cNvSpPr>
              <p:nvPr/>
            </p:nvSpPr>
            <p:spPr bwMode="auto">
              <a:xfrm>
                <a:off x="8388947" y="4687313"/>
                <a:ext cx="1050498" cy="54678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5" name="Rectangle 53"/>
              <p:cNvSpPr>
                <a:spLocks noChangeArrowheads="1"/>
              </p:cNvSpPr>
              <p:nvPr/>
            </p:nvSpPr>
            <p:spPr bwMode="auto">
              <a:xfrm>
                <a:off x="6115604" y="4687313"/>
                <a:ext cx="984842" cy="54678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" name="Line 54"/>
              <p:cNvSpPr>
                <a:spLocks noChangeShapeType="1"/>
              </p:cNvSpPr>
              <p:nvPr/>
            </p:nvSpPr>
            <p:spPr bwMode="auto">
              <a:xfrm>
                <a:off x="6222295" y="4786728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" name="Line 55"/>
              <p:cNvSpPr>
                <a:spLocks noChangeShapeType="1"/>
              </p:cNvSpPr>
              <p:nvPr/>
            </p:nvSpPr>
            <p:spPr bwMode="auto">
              <a:xfrm>
                <a:off x="6353607" y="4786728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" name="Line 56"/>
              <p:cNvSpPr>
                <a:spLocks noChangeShapeType="1"/>
              </p:cNvSpPr>
              <p:nvPr/>
            </p:nvSpPr>
            <p:spPr bwMode="auto">
              <a:xfrm>
                <a:off x="6484920" y="4786728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" name="Line 57"/>
              <p:cNvSpPr>
                <a:spLocks noChangeShapeType="1"/>
              </p:cNvSpPr>
              <p:nvPr/>
            </p:nvSpPr>
            <p:spPr bwMode="auto">
              <a:xfrm>
                <a:off x="6616232" y="4786728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Line 58"/>
              <p:cNvSpPr>
                <a:spLocks noChangeShapeType="1"/>
              </p:cNvSpPr>
              <p:nvPr/>
            </p:nvSpPr>
            <p:spPr bwMode="auto">
              <a:xfrm>
                <a:off x="6747544" y="4786728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1" name="Line 59"/>
              <p:cNvSpPr>
                <a:spLocks noChangeShapeType="1"/>
              </p:cNvSpPr>
              <p:nvPr/>
            </p:nvSpPr>
            <p:spPr bwMode="auto">
              <a:xfrm>
                <a:off x="6878856" y="4786728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" name="Line 60"/>
              <p:cNvSpPr>
                <a:spLocks noChangeShapeType="1"/>
              </p:cNvSpPr>
              <p:nvPr/>
            </p:nvSpPr>
            <p:spPr bwMode="auto">
              <a:xfrm>
                <a:off x="7010168" y="4786728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" name="Line 61"/>
              <p:cNvSpPr>
                <a:spLocks noChangeShapeType="1"/>
              </p:cNvSpPr>
              <p:nvPr/>
            </p:nvSpPr>
            <p:spPr bwMode="auto">
              <a:xfrm>
                <a:off x="7285104" y="4786728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" name="Line 62"/>
              <p:cNvSpPr>
                <a:spLocks noChangeShapeType="1"/>
              </p:cNvSpPr>
              <p:nvPr/>
            </p:nvSpPr>
            <p:spPr bwMode="auto">
              <a:xfrm>
                <a:off x="7416416" y="4786728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Line 63"/>
              <p:cNvSpPr>
                <a:spLocks noChangeShapeType="1"/>
              </p:cNvSpPr>
              <p:nvPr/>
            </p:nvSpPr>
            <p:spPr bwMode="auto">
              <a:xfrm>
                <a:off x="7547728" y="4786728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" name="Line 64"/>
              <p:cNvSpPr>
                <a:spLocks noChangeShapeType="1"/>
              </p:cNvSpPr>
              <p:nvPr/>
            </p:nvSpPr>
            <p:spPr bwMode="auto">
              <a:xfrm>
                <a:off x="7679041" y="4786728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" name="Line 65"/>
              <p:cNvSpPr>
                <a:spLocks noChangeShapeType="1"/>
              </p:cNvSpPr>
              <p:nvPr/>
            </p:nvSpPr>
            <p:spPr bwMode="auto">
              <a:xfrm>
                <a:off x="7810353" y="4786728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Line 66"/>
              <p:cNvSpPr>
                <a:spLocks noChangeShapeType="1"/>
              </p:cNvSpPr>
              <p:nvPr/>
            </p:nvSpPr>
            <p:spPr bwMode="auto">
              <a:xfrm>
                <a:off x="8585915" y="4786728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" name="Line 67"/>
              <p:cNvSpPr>
                <a:spLocks noChangeShapeType="1"/>
              </p:cNvSpPr>
              <p:nvPr/>
            </p:nvSpPr>
            <p:spPr bwMode="auto">
              <a:xfrm>
                <a:off x="8717227" y="4786728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Line 68"/>
              <p:cNvSpPr>
                <a:spLocks noChangeShapeType="1"/>
              </p:cNvSpPr>
              <p:nvPr/>
            </p:nvSpPr>
            <p:spPr bwMode="auto">
              <a:xfrm>
                <a:off x="8848540" y="4786728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Line 69"/>
              <p:cNvSpPr>
                <a:spLocks noChangeShapeType="1"/>
              </p:cNvSpPr>
              <p:nvPr/>
            </p:nvSpPr>
            <p:spPr bwMode="auto">
              <a:xfrm>
                <a:off x="8979852" y="4786728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Line 70"/>
              <p:cNvSpPr>
                <a:spLocks noChangeShapeType="1"/>
              </p:cNvSpPr>
              <p:nvPr/>
            </p:nvSpPr>
            <p:spPr bwMode="auto">
              <a:xfrm>
                <a:off x="9111164" y="4786728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3" name="Line 71"/>
              <p:cNvSpPr>
                <a:spLocks noChangeShapeType="1"/>
              </p:cNvSpPr>
              <p:nvPr/>
            </p:nvSpPr>
            <p:spPr bwMode="auto">
              <a:xfrm>
                <a:off x="9242476" y="4786728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Line 72"/>
              <p:cNvSpPr>
                <a:spLocks noChangeShapeType="1"/>
              </p:cNvSpPr>
              <p:nvPr/>
            </p:nvSpPr>
            <p:spPr bwMode="auto">
              <a:xfrm>
                <a:off x="9373788" y="4786728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5" name="Line 95"/>
              <p:cNvSpPr>
                <a:spLocks noChangeShapeType="1"/>
              </p:cNvSpPr>
              <p:nvPr/>
            </p:nvSpPr>
            <p:spPr bwMode="auto">
              <a:xfrm>
                <a:off x="7941665" y="4786728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Line 96"/>
              <p:cNvSpPr>
                <a:spLocks noChangeShapeType="1"/>
              </p:cNvSpPr>
              <p:nvPr/>
            </p:nvSpPr>
            <p:spPr bwMode="auto">
              <a:xfrm>
                <a:off x="8072977" y="4786728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" name="Line 97"/>
              <p:cNvSpPr>
                <a:spLocks noChangeShapeType="1"/>
              </p:cNvSpPr>
              <p:nvPr/>
            </p:nvSpPr>
            <p:spPr bwMode="auto">
              <a:xfrm>
                <a:off x="8204289" y="4786728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Line 98"/>
              <p:cNvSpPr>
                <a:spLocks noChangeShapeType="1"/>
              </p:cNvSpPr>
              <p:nvPr/>
            </p:nvSpPr>
            <p:spPr bwMode="auto">
              <a:xfrm>
                <a:off x="8454603" y="4786728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014060" y="4209779"/>
              <a:ext cx="304121" cy="546781"/>
              <a:chOff x="1014060" y="4249883"/>
              <a:chExt cx="499024" cy="546781"/>
            </a:xfrm>
          </p:grpSpPr>
          <p:sp>
            <p:nvSpPr>
              <p:cNvPr id="299" name="Rectangle 4"/>
              <p:cNvSpPr>
                <a:spLocks noChangeArrowheads="1"/>
              </p:cNvSpPr>
              <p:nvPr/>
            </p:nvSpPr>
            <p:spPr bwMode="auto">
              <a:xfrm>
                <a:off x="1014060" y="4249883"/>
                <a:ext cx="499024" cy="54678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0" name="Line 73"/>
              <p:cNvSpPr>
                <a:spLocks noChangeShapeType="1"/>
              </p:cNvSpPr>
              <p:nvPr/>
            </p:nvSpPr>
            <p:spPr bwMode="auto">
              <a:xfrm>
                <a:off x="1119820" y="4349298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" name="Line 74"/>
              <p:cNvSpPr>
                <a:spLocks noChangeShapeType="1"/>
              </p:cNvSpPr>
              <p:nvPr/>
            </p:nvSpPr>
            <p:spPr bwMode="auto">
              <a:xfrm>
                <a:off x="1251132" y="4349298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" name="Line 75"/>
              <p:cNvSpPr>
                <a:spLocks noChangeShapeType="1"/>
              </p:cNvSpPr>
              <p:nvPr/>
            </p:nvSpPr>
            <p:spPr bwMode="auto">
              <a:xfrm>
                <a:off x="1382444" y="4349298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1" name="Group 420"/>
            <p:cNvGrpSpPr/>
            <p:nvPr/>
          </p:nvGrpSpPr>
          <p:grpSpPr>
            <a:xfrm>
              <a:off x="2407298" y="4209779"/>
              <a:ext cx="105923" cy="546781"/>
              <a:chOff x="1014060" y="4249883"/>
              <a:chExt cx="499024" cy="546781"/>
            </a:xfrm>
          </p:grpSpPr>
          <p:sp>
            <p:nvSpPr>
              <p:cNvPr id="422" name="Rectangle 4"/>
              <p:cNvSpPr>
                <a:spLocks noChangeArrowheads="1"/>
              </p:cNvSpPr>
              <p:nvPr/>
            </p:nvSpPr>
            <p:spPr bwMode="auto">
              <a:xfrm>
                <a:off x="1014060" y="4249883"/>
                <a:ext cx="499024" cy="54678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3" name="Line 73"/>
              <p:cNvSpPr>
                <a:spLocks noChangeShapeType="1"/>
              </p:cNvSpPr>
              <p:nvPr/>
            </p:nvSpPr>
            <p:spPr bwMode="auto">
              <a:xfrm>
                <a:off x="1303510" y="4349298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7" name="Group 426"/>
            <p:cNvGrpSpPr/>
            <p:nvPr/>
          </p:nvGrpSpPr>
          <p:grpSpPr>
            <a:xfrm>
              <a:off x="5088295" y="4226733"/>
              <a:ext cx="105923" cy="546781"/>
              <a:chOff x="1014060" y="4249883"/>
              <a:chExt cx="499024" cy="546781"/>
            </a:xfrm>
          </p:grpSpPr>
          <p:sp>
            <p:nvSpPr>
              <p:cNvPr id="428" name="Rectangle 4"/>
              <p:cNvSpPr>
                <a:spLocks noChangeArrowheads="1"/>
              </p:cNvSpPr>
              <p:nvPr/>
            </p:nvSpPr>
            <p:spPr bwMode="auto">
              <a:xfrm>
                <a:off x="1014060" y="4249883"/>
                <a:ext cx="499024" cy="54678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" name="Line 73"/>
              <p:cNvSpPr>
                <a:spLocks noChangeShapeType="1"/>
              </p:cNvSpPr>
              <p:nvPr/>
            </p:nvSpPr>
            <p:spPr bwMode="auto">
              <a:xfrm>
                <a:off x="1303510" y="4349298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100581" y="4204457"/>
            <a:ext cx="4298691" cy="576233"/>
            <a:chOff x="1541973" y="4204457"/>
            <a:chExt cx="4298691" cy="576233"/>
          </a:xfrm>
        </p:grpSpPr>
        <p:grpSp>
          <p:nvGrpSpPr>
            <p:cNvPr id="5" name="Group 4"/>
            <p:cNvGrpSpPr/>
            <p:nvPr/>
          </p:nvGrpSpPr>
          <p:grpSpPr>
            <a:xfrm>
              <a:off x="5550417" y="4233909"/>
              <a:ext cx="290247" cy="546781"/>
              <a:chOff x="7366585" y="4291569"/>
              <a:chExt cx="558215" cy="546781"/>
            </a:xfrm>
          </p:grpSpPr>
          <p:sp>
            <p:nvSpPr>
              <p:cNvPr id="431" name="Rectangle 6"/>
              <p:cNvSpPr>
                <a:spLocks noChangeArrowheads="1"/>
              </p:cNvSpPr>
              <p:nvPr/>
            </p:nvSpPr>
            <p:spPr bwMode="auto">
              <a:xfrm>
                <a:off x="7366585" y="4291569"/>
                <a:ext cx="558215" cy="54678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" name="Line 89"/>
              <p:cNvSpPr>
                <a:spLocks noChangeShapeType="1"/>
              </p:cNvSpPr>
              <p:nvPr/>
            </p:nvSpPr>
            <p:spPr bwMode="auto">
              <a:xfrm>
                <a:off x="7432241" y="4390984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" name="Line 90"/>
              <p:cNvSpPr>
                <a:spLocks noChangeShapeType="1"/>
              </p:cNvSpPr>
              <p:nvPr/>
            </p:nvSpPr>
            <p:spPr bwMode="auto">
              <a:xfrm>
                <a:off x="7563553" y="4390984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" name="Line 91"/>
              <p:cNvSpPr>
                <a:spLocks noChangeShapeType="1"/>
              </p:cNvSpPr>
              <p:nvPr/>
            </p:nvSpPr>
            <p:spPr bwMode="auto">
              <a:xfrm>
                <a:off x="7694865" y="4390984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" name="Line 92"/>
              <p:cNvSpPr>
                <a:spLocks noChangeShapeType="1"/>
              </p:cNvSpPr>
              <p:nvPr/>
            </p:nvSpPr>
            <p:spPr bwMode="auto">
              <a:xfrm>
                <a:off x="7826177" y="4390984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>
              <a:off x="2900133" y="4226733"/>
              <a:ext cx="290247" cy="546781"/>
              <a:chOff x="7366585" y="4291569"/>
              <a:chExt cx="558215" cy="546781"/>
            </a:xfrm>
          </p:grpSpPr>
          <p:sp>
            <p:nvSpPr>
              <p:cNvPr id="439" name="Rectangle 6"/>
              <p:cNvSpPr>
                <a:spLocks noChangeArrowheads="1"/>
              </p:cNvSpPr>
              <p:nvPr/>
            </p:nvSpPr>
            <p:spPr bwMode="auto">
              <a:xfrm>
                <a:off x="7366585" y="4291569"/>
                <a:ext cx="558215" cy="54678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" name="Line 89"/>
              <p:cNvSpPr>
                <a:spLocks noChangeShapeType="1"/>
              </p:cNvSpPr>
              <p:nvPr/>
            </p:nvSpPr>
            <p:spPr bwMode="auto">
              <a:xfrm>
                <a:off x="7432241" y="4390984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" name="Line 90"/>
              <p:cNvSpPr>
                <a:spLocks noChangeShapeType="1"/>
              </p:cNvSpPr>
              <p:nvPr/>
            </p:nvSpPr>
            <p:spPr bwMode="auto">
              <a:xfrm>
                <a:off x="7563553" y="4390984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" name="Line 91"/>
              <p:cNvSpPr>
                <a:spLocks noChangeShapeType="1"/>
              </p:cNvSpPr>
              <p:nvPr/>
            </p:nvSpPr>
            <p:spPr bwMode="auto">
              <a:xfrm>
                <a:off x="7694865" y="4390984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" name="Line 92"/>
              <p:cNvSpPr>
                <a:spLocks noChangeShapeType="1"/>
              </p:cNvSpPr>
              <p:nvPr/>
            </p:nvSpPr>
            <p:spPr bwMode="auto">
              <a:xfrm>
                <a:off x="7826177" y="4390984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44" name="Group 443"/>
            <p:cNvGrpSpPr/>
            <p:nvPr/>
          </p:nvGrpSpPr>
          <p:grpSpPr>
            <a:xfrm>
              <a:off x="1541973" y="4226033"/>
              <a:ext cx="290247" cy="546781"/>
              <a:chOff x="7366585" y="4291569"/>
              <a:chExt cx="558215" cy="546781"/>
            </a:xfrm>
          </p:grpSpPr>
          <p:sp>
            <p:nvSpPr>
              <p:cNvPr id="445" name="Rectangle 6"/>
              <p:cNvSpPr>
                <a:spLocks noChangeArrowheads="1"/>
              </p:cNvSpPr>
              <p:nvPr/>
            </p:nvSpPr>
            <p:spPr bwMode="auto">
              <a:xfrm>
                <a:off x="7366585" y="4291569"/>
                <a:ext cx="558215" cy="54678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6" name="Line 89"/>
              <p:cNvSpPr>
                <a:spLocks noChangeShapeType="1"/>
              </p:cNvSpPr>
              <p:nvPr/>
            </p:nvSpPr>
            <p:spPr bwMode="auto">
              <a:xfrm>
                <a:off x="7432241" y="4390984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" name="Line 90"/>
              <p:cNvSpPr>
                <a:spLocks noChangeShapeType="1"/>
              </p:cNvSpPr>
              <p:nvPr/>
            </p:nvSpPr>
            <p:spPr bwMode="auto">
              <a:xfrm>
                <a:off x="7563553" y="4390984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8" name="Line 91"/>
              <p:cNvSpPr>
                <a:spLocks noChangeShapeType="1"/>
              </p:cNvSpPr>
              <p:nvPr/>
            </p:nvSpPr>
            <p:spPr bwMode="auto">
              <a:xfrm>
                <a:off x="7694865" y="4390984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9" name="Line 92"/>
              <p:cNvSpPr>
                <a:spLocks noChangeShapeType="1"/>
              </p:cNvSpPr>
              <p:nvPr/>
            </p:nvSpPr>
            <p:spPr bwMode="auto">
              <a:xfrm>
                <a:off x="7826177" y="4390984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0" name="Group 449"/>
            <p:cNvGrpSpPr/>
            <p:nvPr/>
          </p:nvGrpSpPr>
          <p:grpSpPr>
            <a:xfrm>
              <a:off x="4639021" y="4204457"/>
              <a:ext cx="290247" cy="546781"/>
              <a:chOff x="7366585" y="4291569"/>
              <a:chExt cx="558215" cy="546781"/>
            </a:xfrm>
          </p:grpSpPr>
          <p:sp>
            <p:nvSpPr>
              <p:cNvPr id="451" name="Rectangle 6"/>
              <p:cNvSpPr>
                <a:spLocks noChangeArrowheads="1"/>
              </p:cNvSpPr>
              <p:nvPr/>
            </p:nvSpPr>
            <p:spPr bwMode="auto">
              <a:xfrm>
                <a:off x="7366585" y="4291569"/>
                <a:ext cx="558215" cy="54678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" name="Line 89"/>
              <p:cNvSpPr>
                <a:spLocks noChangeShapeType="1"/>
              </p:cNvSpPr>
              <p:nvPr/>
            </p:nvSpPr>
            <p:spPr bwMode="auto">
              <a:xfrm>
                <a:off x="7432241" y="4390984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" name="Line 90"/>
              <p:cNvSpPr>
                <a:spLocks noChangeShapeType="1"/>
              </p:cNvSpPr>
              <p:nvPr/>
            </p:nvSpPr>
            <p:spPr bwMode="auto">
              <a:xfrm>
                <a:off x="7563553" y="4390984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" name="Line 91"/>
              <p:cNvSpPr>
                <a:spLocks noChangeShapeType="1"/>
              </p:cNvSpPr>
              <p:nvPr/>
            </p:nvSpPr>
            <p:spPr bwMode="auto">
              <a:xfrm>
                <a:off x="7694865" y="4390984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5" name="Line 92"/>
              <p:cNvSpPr>
                <a:spLocks noChangeShapeType="1"/>
              </p:cNvSpPr>
              <p:nvPr/>
            </p:nvSpPr>
            <p:spPr bwMode="auto">
              <a:xfrm>
                <a:off x="7826177" y="4390984"/>
                <a:ext cx="0" cy="347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474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12</a:t>
            </a:fld>
            <a:endParaRPr lang="en-US"/>
          </a:p>
        </p:txBody>
      </p:sp>
      <p:pic>
        <p:nvPicPr>
          <p:cNvPr id="13" name="Picture 12" descr="Screen Shot 2013-05-14 at 6.02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3" y="1345791"/>
            <a:ext cx="5537200" cy="53583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8400" y="304800"/>
            <a:ext cx="18288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Kwon 2012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7150" y="1676400"/>
            <a:ext cx="2432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One task takes 5X longer than the average!  Very little benefit to parallelism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833735"/>
            <a:ext cx="4288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The Problem of Skew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81032" y="3886200"/>
            <a:ext cx="2895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What is the biggest performance problem with MapReduce in practice?</a:t>
            </a:r>
          </a:p>
          <a:p>
            <a:endParaRPr lang="en-US">
              <a:solidFill>
                <a:srgbClr val="0000FF"/>
              </a:solidFill>
            </a:endParaRPr>
          </a:p>
          <a:p>
            <a:r>
              <a:rPr lang="en-US">
                <a:solidFill>
                  <a:srgbClr val="0000FF"/>
                </a:solidFill>
              </a:rPr>
              <a:t>1) Disk write on every step</a:t>
            </a:r>
          </a:p>
          <a:p>
            <a:r>
              <a:rPr lang="en-US">
                <a:solidFill>
                  <a:srgbClr val="0000FF"/>
                </a:solidFill>
              </a:rPr>
              <a:t>2) Stragglers</a:t>
            </a:r>
          </a:p>
        </p:txBody>
      </p:sp>
    </p:spTree>
    <p:extLst>
      <p:ext uri="{BB962C8B-B14F-4D97-AF65-F5344CB8AC3E}">
        <p14:creationId xmlns:p14="http://schemas.microsoft.com/office/powerpoint/2010/main" val="889199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88235" y="1534102"/>
            <a:ext cx="454803" cy="731988"/>
            <a:chOff x="369008" y="1534102"/>
            <a:chExt cx="984842" cy="731988"/>
          </a:xfrm>
        </p:grpSpPr>
        <p:sp>
          <p:nvSpPr>
            <p:cNvPr id="304" name="Rectangle 53"/>
            <p:cNvSpPr>
              <a:spLocks noChangeArrowheads="1"/>
            </p:cNvSpPr>
            <p:nvPr/>
          </p:nvSpPr>
          <p:spPr bwMode="auto">
            <a:xfrm>
              <a:off x="369008" y="1534102"/>
              <a:ext cx="984842" cy="731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" name="Line 54"/>
            <p:cNvSpPr>
              <a:spLocks noChangeShapeType="1"/>
            </p:cNvSpPr>
            <p:nvPr/>
          </p:nvSpPr>
          <p:spPr bwMode="auto">
            <a:xfrm>
              <a:off x="475699" y="1667191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Line 55"/>
            <p:cNvSpPr>
              <a:spLocks noChangeShapeType="1"/>
            </p:cNvSpPr>
            <p:nvPr/>
          </p:nvSpPr>
          <p:spPr bwMode="auto">
            <a:xfrm>
              <a:off x="607011" y="1667191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Line 56"/>
            <p:cNvSpPr>
              <a:spLocks noChangeShapeType="1"/>
            </p:cNvSpPr>
            <p:nvPr/>
          </p:nvSpPr>
          <p:spPr bwMode="auto">
            <a:xfrm>
              <a:off x="738324" y="1667191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Line 57"/>
            <p:cNvSpPr>
              <a:spLocks noChangeShapeType="1"/>
            </p:cNvSpPr>
            <p:nvPr/>
          </p:nvSpPr>
          <p:spPr bwMode="auto">
            <a:xfrm>
              <a:off x="869636" y="1667191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Line 58"/>
            <p:cNvSpPr>
              <a:spLocks noChangeShapeType="1"/>
            </p:cNvSpPr>
            <p:nvPr/>
          </p:nvSpPr>
          <p:spPr bwMode="auto">
            <a:xfrm>
              <a:off x="1000948" y="1667191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" name="Line 59"/>
            <p:cNvSpPr>
              <a:spLocks noChangeShapeType="1"/>
            </p:cNvSpPr>
            <p:nvPr/>
          </p:nvSpPr>
          <p:spPr bwMode="auto">
            <a:xfrm>
              <a:off x="1132260" y="1667191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Line 60"/>
            <p:cNvSpPr>
              <a:spLocks noChangeShapeType="1"/>
            </p:cNvSpPr>
            <p:nvPr/>
          </p:nvSpPr>
          <p:spPr bwMode="auto">
            <a:xfrm>
              <a:off x="1263572" y="1667191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268789" y="2321080"/>
            <a:ext cx="6359602" cy="1066800"/>
            <a:chOff x="847725" y="3466306"/>
            <a:chExt cx="7440529" cy="1928858"/>
          </a:xfrm>
        </p:grpSpPr>
        <p:sp>
          <p:nvSpPr>
            <p:cNvPr id="361475" name="Rectangle 3"/>
            <p:cNvSpPr>
              <a:spLocks noChangeArrowheads="1"/>
            </p:cNvSpPr>
            <p:nvPr/>
          </p:nvSpPr>
          <p:spPr bwMode="auto">
            <a:xfrm>
              <a:off x="847725" y="4080668"/>
              <a:ext cx="752475" cy="67786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map</a:t>
              </a:r>
            </a:p>
          </p:txBody>
        </p:sp>
        <p:cxnSp>
          <p:nvCxnSpPr>
            <p:cNvPr id="361499" name="AutoShape 27"/>
            <p:cNvCxnSpPr>
              <a:cxnSpLocks noChangeShapeType="1"/>
              <a:endCxn id="361475" idx="0"/>
            </p:cNvCxnSpPr>
            <p:nvPr/>
          </p:nvCxnSpPr>
          <p:spPr bwMode="auto">
            <a:xfrm>
              <a:off x="1222375" y="3466306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27"/>
            <p:cNvCxnSpPr>
              <a:cxnSpLocks noChangeShapeType="1"/>
            </p:cNvCxnSpPr>
            <p:nvPr/>
          </p:nvCxnSpPr>
          <p:spPr bwMode="auto">
            <a:xfrm>
              <a:off x="1235743" y="4758531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51" name="Rectangle 3"/>
            <p:cNvSpPr>
              <a:spLocks noChangeArrowheads="1"/>
            </p:cNvSpPr>
            <p:nvPr/>
          </p:nvSpPr>
          <p:spPr bwMode="auto">
            <a:xfrm>
              <a:off x="2138362" y="4080668"/>
              <a:ext cx="752475" cy="67786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map</a:t>
              </a:r>
            </a:p>
          </p:txBody>
        </p:sp>
        <p:cxnSp>
          <p:nvCxnSpPr>
            <p:cNvPr id="352" name="AutoShape 27"/>
            <p:cNvCxnSpPr>
              <a:cxnSpLocks noChangeShapeType="1"/>
              <a:endCxn id="351" idx="0"/>
            </p:cNvCxnSpPr>
            <p:nvPr/>
          </p:nvCxnSpPr>
          <p:spPr bwMode="auto">
            <a:xfrm>
              <a:off x="2513012" y="3466306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3" name="AutoShape 27"/>
            <p:cNvCxnSpPr>
              <a:cxnSpLocks noChangeShapeType="1"/>
            </p:cNvCxnSpPr>
            <p:nvPr/>
          </p:nvCxnSpPr>
          <p:spPr bwMode="auto">
            <a:xfrm>
              <a:off x="2526380" y="4758531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54" name="Rectangle 3"/>
            <p:cNvSpPr>
              <a:spLocks noChangeArrowheads="1"/>
            </p:cNvSpPr>
            <p:nvPr/>
          </p:nvSpPr>
          <p:spPr bwMode="auto">
            <a:xfrm>
              <a:off x="3505200" y="4080668"/>
              <a:ext cx="752475" cy="67786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map</a:t>
              </a:r>
            </a:p>
          </p:txBody>
        </p:sp>
        <p:cxnSp>
          <p:nvCxnSpPr>
            <p:cNvPr id="355" name="AutoShape 27"/>
            <p:cNvCxnSpPr>
              <a:cxnSpLocks noChangeShapeType="1"/>
              <a:endCxn id="354" idx="0"/>
            </p:cNvCxnSpPr>
            <p:nvPr/>
          </p:nvCxnSpPr>
          <p:spPr bwMode="auto">
            <a:xfrm>
              <a:off x="3879850" y="3466306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6" name="AutoShape 27"/>
            <p:cNvCxnSpPr>
              <a:cxnSpLocks noChangeShapeType="1"/>
            </p:cNvCxnSpPr>
            <p:nvPr/>
          </p:nvCxnSpPr>
          <p:spPr bwMode="auto">
            <a:xfrm>
              <a:off x="3893218" y="4758531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57" name="Rectangle 3"/>
            <p:cNvSpPr>
              <a:spLocks noChangeArrowheads="1"/>
            </p:cNvSpPr>
            <p:nvPr/>
          </p:nvSpPr>
          <p:spPr bwMode="auto">
            <a:xfrm>
              <a:off x="4903536" y="4091239"/>
              <a:ext cx="752475" cy="67786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map</a:t>
              </a:r>
            </a:p>
          </p:txBody>
        </p:sp>
        <p:cxnSp>
          <p:nvCxnSpPr>
            <p:cNvPr id="358" name="AutoShape 27"/>
            <p:cNvCxnSpPr>
              <a:cxnSpLocks noChangeShapeType="1"/>
              <a:endCxn id="357" idx="0"/>
            </p:cNvCxnSpPr>
            <p:nvPr/>
          </p:nvCxnSpPr>
          <p:spPr bwMode="auto">
            <a:xfrm>
              <a:off x="5278186" y="3476877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9" name="AutoShape 27"/>
            <p:cNvCxnSpPr>
              <a:cxnSpLocks noChangeShapeType="1"/>
            </p:cNvCxnSpPr>
            <p:nvPr/>
          </p:nvCxnSpPr>
          <p:spPr bwMode="auto">
            <a:xfrm>
              <a:off x="5291554" y="4769102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60" name="Rectangle 3"/>
            <p:cNvSpPr>
              <a:spLocks noChangeArrowheads="1"/>
            </p:cNvSpPr>
            <p:nvPr/>
          </p:nvSpPr>
          <p:spPr bwMode="auto">
            <a:xfrm>
              <a:off x="6281822" y="4097089"/>
              <a:ext cx="752475" cy="67786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map</a:t>
              </a:r>
            </a:p>
          </p:txBody>
        </p:sp>
        <p:cxnSp>
          <p:nvCxnSpPr>
            <p:cNvPr id="361" name="AutoShape 27"/>
            <p:cNvCxnSpPr>
              <a:cxnSpLocks noChangeShapeType="1"/>
              <a:endCxn id="360" idx="0"/>
            </p:cNvCxnSpPr>
            <p:nvPr/>
          </p:nvCxnSpPr>
          <p:spPr bwMode="auto">
            <a:xfrm>
              <a:off x="6656472" y="3482727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2" name="AutoShape 27"/>
            <p:cNvCxnSpPr>
              <a:cxnSpLocks noChangeShapeType="1"/>
            </p:cNvCxnSpPr>
            <p:nvPr/>
          </p:nvCxnSpPr>
          <p:spPr bwMode="auto">
            <a:xfrm>
              <a:off x="6669840" y="4774952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63" name="Rectangle 3"/>
            <p:cNvSpPr>
              <a:spLocks noChangeArrowheads="1"/>
            </p:cNvSpPr>
            <p:nvPr/>
          </p:nvSpPr>
          <p:spPr bwMode="auto">
            <a:xfrm>
              <a:off x="7535779" y="4102939"/>
              <a:ext cx="752475" cy="67786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map</a:t>
              </a:r>
            </a:p>
          </p:txBody>
        </p:sp>
        <p:cxnSp>
          <p:nvCxnSpPr>
            <p:cNvPr id="364" name="AutoShape 27"/>
            <p:cNvCxnSpPr>
              <a:cxnSpLocks noChangeShapeType="1"/>
              <a:endCxn id="363" idx="0"/>
            </p:cNvCxnSpPr>
            <p:nvPr/>
          </p:nvCxnSpPr>
          <p:spPr bwMode="auto">
            <a:xfrm>
              <a:off x="7910429" y="3488577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5" name="AutoShape 27"/>
            <p:cNvCxnSpPr>
              <a:cxnSpLocks noChangeShapeType="1"/>
            </p:cNvCxnSpPr>
            <p:nvPr/>
          </p:nvCxnSpPr>
          <p:spPr bwMode="auto">
            <a:xfrm>
              <a:off x="7923797" y="4780802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50" name="TextBox 349"/>
          <p:cNvSpPr txBox="1"/>
          <p:nvPr/>
        </p:nvSpPr>
        <p:spPr>
          <a:xfrm>
            <a:off x="631159" y="260376"/>
            <a:ext cx="747018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  Merge Join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1979" y="4724400"/>
            <a:ext cx="6899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FF"/>
                </a:solidFill>
              </a:rPr>
              <a:t>Each mapper already has local access to the records from both relations, grouped and sorted by the join key. 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0000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FF"/>
                </a:solidFill>
              </a:rPr>
              <a:t>Just read in both relations from disk, in order. </a:t>
            </a:r>
          </a:p>
        </p:txBody>
      </p:sp>
      <p:grpSp>
        <p:nvGrpSpPr>
          <p:cNvPr id="388" name="Group 387"/>
          <p:cNvGrpSpPr/>
          <p:nvPr/>
        </p:nvGrpSpPr>
        <p:grpSpPr>
          <a:xfrm>
            <a:off x="1601793" y="1534102"/>
            <a:ext cx="454803" cy="731988"/>
            <a:chOff x="369008" y="1534102"/>
            <a:chExt cx="984842" cy="731988"/>
          </a:xfrm>
          <a:solidFill>
            <a:schemeClr val="accent2"/>
          </a:solidFill>
        </p:grpSpPr>
        <p:sp>
          <p:nvSpPr>
            <p:cNvPr id="389" name="Rectangle 53"/>
            <p:cNvSpPr>
              <a:spLocks noChangeArrowheads="1"/>
            </p:cNvSpPr>
            <p:nvPr/>
          </p:nvSpPr>
          <p:spPr bwMode="auto">
            <a:xfrm>
              <a:off x="369008" y="1534102"/>
              <a:ext cx="984842" cy="7319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" name="Line 54"/>
            <p:cNvSpPr>
              <a:spLocks noChangeShapeType="1"/>
            </p:cNvSpPr>
            <p:nvPr/>
          </p:nvSpPr>
          <p:spPr bwMode="auto">
            <a:xfrm>
              <a:off x="475699" y="1667191"/>
              <a:ext cx="0" cy="46581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" name="Line 55"/>
            <p:cNvSpPr>
              <a:spLocks noChangeShapeType="1"/>
            </p:cNvSpPr>
            <p:nvPr/>
          </p:nvSpPr>
          <p:spPr bwMode="auto">
            <a:xfrm>
              <a:off x="607011" y="1667191"/>
              <a:ext cx="0" cy="46581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" name="Line 56"/>
            <p:cNvSpPr>
              <a:spLocks noChangeShapeType="1"/>
            </p:cNvSpPr>
            <p:nvPr/>
          </p:nvSpPr>
          <p:spPr bwMode="auto">
            <a:xfrm>
              <a:off x="738324" y="1667191"/>
              <a:ext cx="0" cy="46581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Line 57"/>
            <p:cNvSpPr>
              <a:spLocks noChangeShapeType="1"/>
            </p:cNvSpPr>
            <p:nvPr/>
          </p:nvSpPr>
          <p:spPr bwMode="auto">
            <a:xfrm>
              <a:off x="869636" y="1667191"/>
              <a:ext cx="0" cy="46581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" name="Line 58"/>
            <p:cNvSpPr>
              <a:spLocks noChangeShapeType="1"/>
            </p:cNvSpPr>
            <p:nvPr/>
          </p:nvSpPr>
          <p:spPr bwMode="auto">
            <a:xfrm>
              <a:off x="1000948" y="1667191"/>
              <a:ext cx="0" cy="46581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" name="Line 59"/>
            <p:cNvSpPr>
              <a:spLocks noChangeShapeType="1"/>
            </p:cNvSpPr>
            <p:nvPr/>
          </p:nvSpPr>
          <p:spPr bwMode="auto">
            <a:xfrm>
              <a:off x="1132260" y="1667191"/>
              <a:ext cx="0" cy="46581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" name="Line 60"/>
            <p:cNvSpPr>
              <a:spLocks noChangeShapeType="1"/>
            </p:cNvSpPr>
            <p:nvPr/>
          </p:nvSpPr>
          <p:spPr bwMode="auto">
            <a:xfrm>
              <a:off x="1263572" y="1667191"/>
              <a:ext cx="0" cy="46581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7" name="Group 396"/>
          <p:cNvGrpSpPr/>
          <p:nvPr/>
        </p:nvGrpSpPr>
        <p:grpSpPr>
          <a:xfrm>
            <a:off x="2282357" y="1553414"/>
            <a:ext cx="454802" cy="731988"/>
            <a:chOff x="369008" y="1534102"/>
            <a:chExt cx="984842" cy="731988"/>
          </a:xfrm>
        </p:grpSpPr>
        <p:sp>
          <p:nvSpPr>
            <p:cNvPr id="398" name="Rectangle 53"/>
            <p:cNvSpPr>
              <a:spLocks noChangeArrowheads="1"/>
            </p:cNvSpPr>
            <p:nvPr/>
          </p:nvSpPr>
          <p:spPr bwMode="auto">
            <a:xfrm>
              <a:off x="369008" y="1534102"/>
              <a:ext cx="984842" cy="731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" name="Line 54"/>
            <p:cNvSpPr>
              <a:spLocks noChangeShapeType="1"/>
            </p:cNvSpPr>
            <p:nvPr/>
          </p:nvSpPr>
          <p:spPr bwMode="auto">
            <a:xfrm>
              <a:off x="475699" y="1667191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" name="Line 55"/>
            <p:cNvSpPr>
              <a:spLocks noChangeShapeType="1"/>
            </p:cNvSpPr>
            <p:nvPr/>
          </p:nvSpPr>
          <p:spPr bwMode="auto">
            <a:xfrm>
              <a:off x="607011" y="1667191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" name="Line 56"/>
            <p:cNvSpPr>
              <a:spLocks noChangeShapeType="1"/>
            </p:cNvSpPr>
            <p:nvPr/>
          </p:nvSpPr>
          <p:spPr bwMode="auto">
            <a:xfrm>
              <a:off x="738324" y="1667191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Line 57"/>
            <p:cNvSpPr>
              <a:spLocks noChangeShapeType="1"/>
            </p:cNvSpPr>
            <p:nvPr/>
          </p:nvSpPr>
          <p:spPr bwMode="auto">
            <a:xfrm>
              <a:off x="869636" y="1667191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" name="Line 58"/>
            <p:cNvSpPr>
              <a:spLocks noChangeShapeType="1"/>
            </p:cNvSpPr>
            <p:nvPr/>
          </p:nvSpPr>
          <p:spPr bwMode="auto">
            <a:xfrm>
              <a:off x="1000948" y="1667191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" name="Line 59"/>
            <p:cNvSpPr>
              <a:spLocks noChangeShapeType="1"/>
            </p:cNvSpPr>
            <p:nvPr/>
          </p:nvSpPr>
          <p:spPr bwMode="auto">
            <a:xfrm>
              <a:off x="1132260" y="1667191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" name="Line 60"/>
            <p:cNvSpPr>
              <a:spLocks noChangeShapeType="1"/>
            </p:cNvSpPr>
            <p:nvPr/>
          </p:nvSpPr>
          <p:spPr bwMode="auto">
            <a:xfrm>
              <a:off x="1263572" y="1667191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2795915" y="1553414"/>
            <a:ext cx="352472" cy="731988"/>
            <a:chOff x="369008" y="1534102"/>
            <a:chExt cx="984842" cy="731988"/>
          </a:xfrm>
          <a:solidFill>
            <a:schemeClr val="accent2"/>
          </a:solidFill>
        </p:grpSpPr>
        <p:sp>
          <p:nvSpPr>
            <p:cNvPr id="407" name="Rectangle 53"/>
            <p:cNvSpPr>
              <a:spLocks noChangeArrowheads="1"/>
            </p:cNvSpPr>
            <p:nvPr/>
          </p:nvSpPr>
          <p:spPr bwMode="auto">
            <a:xfrm>
              <a:off x="369008" y="1534102"/>
              <a:ext cx="984842" cy="7319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Line 54"/>
            <p:cNvSpPr>
              <a:spLocks noChangeShapeType="1"/>
            </p:cNvSpPr>
            <p:nvPr/>
          </p:nvSpPr>
          <p:spPr bwMode="auto">
            <a:xfrm>
              <a:off x="475699" y="1667191"/>
              <a:ext cx="0" cy="46581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" name="Line 55"/>
            <p:cNvSpPr>
              <a:spLocks noChangeShapeType="1"/>
            </p:cNvSpPr>
            <p:nvPr/>
          </p:nvSpPr>
          <p:spPr bwMode="auto">
            <a:xfrm>
              <a:off x="607011" y="1667191"/>
              <a:ext cx="0" cy="46581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" name="Line 56"/>
            <p:cNvSpPr>
              <a:spLocks noChangeShapeType="1"/>
            </p:cNvSpPr>
            <p:nvPr/>
          </p:nvSpPr>
          <p:spPr bwMode="auto">
            <a:xfrm>
              <a:off x="813027" y="1667191"/>
              <a:ext cx="0" cy="46581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" name="Line 57"/>
            <p:cNvSpPr>
              <a:spLocks noChangeShapeType="1"/>
            </p:cNvSpPr>
            <p:nvPr/>
          </p:nvSpPr>
          <p:spPr bwMode="auto">
            <a:xfrm>
              <a:off x="981690" y="1667191"/>
              <a:ext cx="0" cy="46581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Line 58"/>
            <p:cNvSpPr>
              <a:spLocks noChangeShapeType="1"/>
            </p:cNvSpPr>
            <p:nvPr/>
          </p:nvSpPr>
          <p:spPr bwMode="auto">
            <a:xfrm>
              <a:off x="1166757" y="1667191"/>
              <a:ext cx="0" cy="46581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5" name="Group 414"/>
          <p:cNvGrpSpPr/>
          <p:nvPr/>
        </p:nvGrpSpPr>
        <p:grpSpPr>
          <a:xfrm>
            <a:off x="3576293" y="1553414"/>
            <a:ext cx="237059" cy="731988"/>
            <a:chOff x="369008" y="1534102"/>
            <a:chExt cx="513335" cy="731988"/>
          </a:xfrm>
        </p:grpSpPr>
        <p:sp>
          <p:nvSpPr>
            <p:cNvPr id="416" name="Rectangle 53"/>
            <p:cNvSpPr>
              <a:spLocks noChangeArrowheads="1"/>
            </p:cNvSpPr>
            <p:nvPr/>
          </p:nvSpPr>
          <p:spPr bwMode="auto">
            <a:xfrm>
              <a:off x="369008" y="1534102"/>
              <a:ext cx="513335" cy="731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" name="Line 54"/>
            <p:cNvSpPr>
              <a:spLocks noChangeShapeType="1"/>
            </p:cNvSpPr>
            <p:nvPr/>
          </p:nvSpPr>
          <p:spPr bwMode="auto">
            <a:xfrm>
              <a:off x="475699" y="1667191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" name="Line 55"/>
            <p:cNvSpPr>
              <a:spLocks noChangeShapeType="1"/>
            </p:cNvSpPr>
            <p:nvPr/>
          </p:nvSpPr>
          <p:spPr bwMode="auto">
            <a:xfrm>
              <a:off x="607011" y="1667191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" name="Line 59"/>
            <p:cNvSpPr>
              <a:spLocks noChangeShapeType="1"/>
            </p:cNvSpPr>
            <p:nvPr/>
          </p:nvSpPr>
          <p:spPr bwMode="auto">
            <a:xfrm>
              <a:off x="711988" y="1667191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" name="Line 60"/>
            <p:cNvSpPr>
              <a:spLocks noChangeShapeType="1"/>
            </p:cNvSpPr>
            <p:nvPr/>
          </p:nvSpPr>
          <p:spPr bwMode="auto">
            <a:xfrm>
              <a:off x="843300" y="1667191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4" name="Group 423"/>
          <p:cNvGrpSpPr/>
          <p:nvPr/>
        </p:nvGrpSpPr>
        <p:grpSpPr>
          <a:xfrm>
            <a:off x="3862595" y="1553414"/>
            <a:ext cx="352472" cy="731988"/>
            <a:chOff x="369008" y="1534102"/>
            <a:chExt cx="984842" cy="731988"/>
          </a:xfrm>
          <a:solidFill>
            <a:schemeClr val="accent2"/>
          </a:solidFill>
        </p:grpSpPr>
        <p:sp>
          <p:nvSpPr>
            <p:cNvPr id="425" name="Rectangle 53"/>
            <p:cNvSpPr>
              <a:spLocks noChangeArrowheads="1"/>
            </p:cNvSpPr>
            <p:nvPr/>
          </p:nvSpPr>
          <p:spPr bwMode="auto">
            <a:xfrm>
              <a:off x="369008" y="1534102"/>
              <a:ext cx="984842" cy="7319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" name="Line 54"/>
            <p:cNvSpPr>
              <a:spLocks noChangeShapeType="1"/>
            </p:cNvSpPr>
            <p:nvPr/>
          </p:nvSpPr>
          <p:spPr bwMode="auto">
            <a:xfrm>
              <a:off x="475699" y="1667191"/>
              <a:ext cx="0" cy="46581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" name="Line 55"/>
            <p:cNvSpPr>
              <a:spLocks noChangeShapeType="1"/>
            </p:cNvSpPr>
            <p:nvPr/>
          </p:nvSpPr>
          <p:spPr bwMode="auto">
            <a:xfrm>
              <a:off x="607011" y="1667191"/>
              <a:ext cx="0" cy="46581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" name="Line 56"/>
            <p:cNvSpPr>
              <a:spLocks noChangeShapeType="1"/>
            </p:cNvSpPr>
            <p:nvPr/>
          </p:nvSpPr>
          <p:spPr bwMode="auto">
            <a:xfrm>
              <a:off x="813027" y="1667191"/>
              <a:ext cx="0" cy="46581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" name="Line 57"/>
            <p:cNvSpPr>
              <a:spLocks noChangeShapeType="1"/>
            </p:cNvSpPr>
            <p:nvPr/>
          </p:nvSpPr>
          <p:spPr bwMode="auto">
            <a:xfrm>
              <a:off x="981690" y="1667191"/>
              <a:ext cx="0" cy="46581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" name="Line 58"/>
            <p:cNvSpPr>
              <a:spLocks noChangeShapeType="1"/>
            </p:cNvSpPr>
            <p:nvPr/>
          </p:nvSpPr>
          <p:spPr bwMode="auto">
            <a:xfrm>
              <a:off x="1166757" y="1667191"/>
              <a:ext cx="0" cy="46581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1" name="Group 430"/>
          <p:cNvGrpSpPr/>
          <p:nvPr/>
        </p:nvGrpSpPr>
        <p:grpSpPr>
          <a:xfrm>
            <a:off x="4590191" y="1534100"/>
            <a:ext cx="629589" cy="731988"/>
            <a:chOff x="369008" y="1534102"/>
            <a:chExt cx="984842" cy="731988"/>
          </a:xfrm>
        </p:grpSpPr>
        <p:sp>
          <p:nvSpPr>
            <p:cNvPr id="432" name="Rectangle 53"/>
            <p:cNvSpPr>
              <a:spLocks noChangeArrowheads="1"/>
            </p:cNvSpPr>
            <p:nvPr/>
          </p:nvSpPr>
          <p:spPr bwMode="auto">
            <a:xfrm>
              <a:off x="369008" y="1534102"/>
              <a:ext cx="984842" cy="731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" name="Line 54"/>
            <p:cNvSpPr>
              <a:spLocks noChangeShapeType="1"/>
            </p:cNvSpPr>
            <p:nvPr/>
          </p:nvSpPr>
          <p:spPr bwMode="auto">
            <a:xfrm>
              <a:off x="475699" y="1667191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" name="Line 55"/>
            <p:cNvSpPr>
              <a:spLocks noChangeShapeType="1"/>
            </p:cNvSpPr>
            <p:nvPr/>
          </p:nvSpPr>
          <p:spPr bwMode="auto">
            <a:xfrm>
              <a:off x="607011" y="1667191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" name="Line 56"/>
            <p:cNvSpPr>
              <a:spLocks noChangeShapeType="1"/>
            </p:cNvSpPr>
            <p:nvPr/>
          </p:nvSpPr>
          <p:spPr bwMode="auto">
            <a:xfrm>
              <a:off x="738324" y="1667191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" name="Line 57"/>
            <p:cNvSpPr>
              <a:spLocks noChangeShapeType="1"/>
            </p:cNvSpPr>
            <p:nvPr/>
          </p:nvSpPr>
          <p:spPr bwMode="auto">
            <a:xfrm>
              <a:off x="869636" y="1667191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" name="Line 58"/>
            <p:cNvSpPr>
              <a:spLocks noChangeShapeType="1"/>
            </p:cNvSpPr>
            <p:nvPr/>
          </p:nvSpPr>
          <p:spPr bwMode="auto">
            <a:xfrm>
              <a:off x="1000948" y="1667191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" name="Line 59"/>
            <p:cNvSpPr>
              <a:spLocks noChangeShapeType="1"/>
            </p:cNvSpPr>
            <p:nvPr/>
          </p:nvSpPr>
          <p:spPr bwMode="auto">
            <a:xfrm>
              <a:off x="1132260" y="1667191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" name="Line 60"/>
            <p:cNvSpPr>
              <a:spLocks noChangeShapeType="1"/>
            </p:cNvSpPr>
            <p:nvPr/>
          </p:nvSpPr>
          <p:spPr bwMode="auto">
            <a:xfrm>
              <a:off x="1263572" y="1667191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1" name="Rectangle 53"/>
          <p:cNvSpPr>
            <a:spLocks noChangeArrowheads="1"/>
          </p:cNvSpPr>
          <p:nvPr/>
        </p:nvSpPr>
        <p:spPr bwMode="auto">
          <a:xfrm flipH="1">
            <a:off x="5284161" y="1534100"/>
            <a:ext cx="198244" cy="7319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9" name="Group 448"/>
          <p:cNvGrpSpPr/>
          <p:nvPr/>
        </p:nvGrpSpPr>
        <p:grpSpPr>
          <a:xfrm>
            <a:off x="5708163" y="1534100"/>
            <a:ext cx="454803" cy="731988"/>
            <a:chOff x="369008" y="1534102"/>
            <a:chExt cx="984842" cy="731988"/>
          </a:xfrm>
        </p:grpSpPr>
        <p:sp>
          <p:nvSpPr>
            <p:cNvPr id="450" name="Rectangle 53"/>
            <p:cNvSpPr>
              <a:spLocks noChangeArrowheads="1"/>
            </p:cNvSpPr>
            <p:nvPr/>
          </p:nvSpPr>
          <p:spPr bwMode="auto">
            <a:xfrm>
              <a:off x="369008" y="1534102"/>
              <a:ext cx="984842" cy="731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" name="Line 54"/>
            <p:cNvSpPr>
              <a:spLocks noChangeShapeType="1"/>
            </p:cNvSpPr>
            <p:nvPr/>
          </p:nvSpPr>
          <p:spPr bwMode="auto">
            <a:xfrm>
              <a:off x="475699" y="1667191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" name="Line 55"/>
            <p:cNvSpPr>
              <a:spLocks noChangeShapeType="1"/>
            </p:cNvSpPr>
            <p:nvPr/>
          </p:nvSpPr>
          <p:spPr bwMode="auto">
            <a:xfrm>
              <a:off x="607011" y="1667191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" name="Line 56"/>
            <p:cNvSpPr>
              <a:spLocks noChangeShapeType="1"/>
            </p:cNvSpPr>
            <p:nvPr/>
          </p:nvSpPr>
          <p:spPr bwMode="auto">
            <a:xfrm>
              <a:off x="738324" y="1667191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" name="Line 57"/>
            <p:cNvSpPr>
              <a:spLocks noChangeShapeType="1"/>
            </p:cNvSpPr>
            <p:nvPr/>
          </p:nvSpPr>
          <p:spPr bwMode="auto">
            <a:xfrm>
              <a:off x="869636" y="1667191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" name="Line 58"/>
            <p:cNvSpPr>
              <a:spLocks noChangeShapeType="1"/>
            </p:cNvSpPr>
            <p:nvPr/>
          </p:nvSpPr>
          <p:spPr bwMode="auto">
            <a:xfrm>
              <a:off x="1000948" y="1667191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" name="Line 59"/>
            <p:cNvSpPr>
              <a:spLocks noChangeShapeType="1"/>
            </p:cNvSpPr>
            <p:nvPr/>
          </p:nvSpPr>
          <p:spPr bwMode="auto">
            <a:xfrm>
              <a:off x="1132260" y="1667191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" name="Line 60"/>
            <p:cNvSpPr>
              <a:spLocks noChangeShapeType="1"/>
            </p:cNvSpPr>
            <p:nvPr/>
          </p:nvSpPr>
          <p:spPr bwMode="auto">
            <a:xfrm>
              <a:off x="1263572" y="1667191"/>
              <a:ext cx="0" cy="46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8" name="Group 457"/>
          <p:cNvGrpSpPr/>
          <p:nvPr/>
        </p:nvGrpSpPr>
        <p:grpSpPr>
          <a:xfrm>
            <a:off x="6221721" y="1534100"/>
            <a:ext cx="454803" cy="731988"/>
            <a:chOff x="369008" y="1534102"/>
            <a:chExt cx="984842" cy="731988"/>
          </a:xfrm>
          <a:solidFill>
            <a:schemeClr val="accent2"/>
          </a:solidFill>
        </p:grpSpPr>
        <p:sp>
          <p:nvSpPr>
            <p:cNvPr id="459" name="Rectangle 53"/>
            <p:cNvSpPr>
              <a:spLocks noChangeArrowheads="1"/>
            </p:cNvSpPr>
            <p:nvPr/>
          </p:nvSpPr>
          <p:spPr bwMode="auto">
            <a:xfrm>
              <a:off x="369008" y="1534102"/>
              <a:ext cx="984842" cy="7319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" name="Line 54"/>
            <p:cNvSpPr>
              <a:spLocks noChangeShapeType="1"/>
            </p:cNvSpPr>
            <p:nvPr/>
          </p:nvSpPr>
          <p:spPr bwMode="auto">
            <a:xfrm>
              <a:off x="475699" y="1667191"/>
              <a:ext cx="0" cy="46581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" name="Line 55"/>
            <p:cNvSpPr>
              <a:spLocks noChangeShapeType="1"/>
            </p:cNvSpPr>
            <p:nvPr/>
          </p:nvSpPr>
          <p:spPr bwMode="auto">
            <a:xfrm>
              <a:off x="607011" y="1667191"/>
              <a:ext cx="0" cy="46581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" name="Line 56"/>
            <p:cNvSpPr>
              <a:spLocks noChangeShapeType="1"/>
            </p:cNvSpPr>
            <p:nvPr/>
          </p:nvSpPr>
          <p:spPr bwMode="auto">
            <a:xfrm>
              <a:off x="738324" y="1667191"/>
              <a:ext cx="0" cy="46581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" name="Line 57"/>
            <p:cNvSpPr>
              <a:spLocks noChangeShapeType="1"/>
            </p:cNvSpPr>
            <p:nvPr/>
          </p:nvSpPr>
          <p:spPr bwMode="auto">
            <a:xfrm>
              <a:off x="869636" y="1667191"/>
              <a:ext cx="0" cy="46581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" name="Line 58"/>
            <p:cNvSpPr>
              <a:spLocks noChangeShapeType="1"/>
            </p:cNvSpPr>
            <p:nvPr/>
          </p:nvSpPr>
          <p:spPr bwMode="auto">
            <a:xfrm>
              <a:off x="1000948" y="1667191"/>
              <a:ext cx="0" cy="46581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" name="Line 59"/>
            <p:cNvSpPr>
              <a:spLocks noChangeShapeType="1"/>
            </p:cNvSpPr>
            <p:nvPr/>
          </p:nvSpPr>
          <p:spPr bwMode="auto">
            <a:xfrm>
              <a:off x="1132260" y="1667191"/>
              <a:ext cx="0" cy="46581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" name="Line 60"/>
            <p:cNvSpPr>
              <a:spLocks noChangeShapeType="1"/>
            </p:cNvSpPr>
            <p:nvPr/>
          </p:nvSpPr>
          <p:spPr bwMode="auto">
            <a:xfrm>
              <a:off x="1263572" y="1667191"/>
              <a:ext cx="0" cy="46581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5" name="Group 484"/>
          <p:cNvGrpSpPr/>
          <p:nvPr/>
        </p:nvGrpSpPr>
        <p:grpSpPr>
          <a:xfrm>
            <a:off x="7137293" y="1534102"/>
            <a:ext cx="629589" cy="731988"/>
            <a:chOff x="369008" y="1534102"/>
            <a:chExt cx="984842" cy="731988"/>
          </a:xfrm>
          <a:solidFill>
            <a:schemeClr val="accent2"/>
          </a:solidFill>
        </p:grpSpPr>
        <p:sp>
          <p:nvSpPr>
            <p:cNvPr id="486" name="Rectangle 53"/>
            <p:cNvSpPr>
              <a:spLocks noChangeArrowheads="1"/>
            </p:cNvSpPr>
            <p:nvPr/>
          </p:nvSpPr>
          <p:spPr bwMode="auto">
            <a:xfrm>
              <a:off x="369008" y="1534102"/>
              <a:ext cx="984842" cy="7319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7" name="Line 54"/>
            <p:cNvSpPr>
              <a:spLocks noChangeShapeType="1"/>
            </p:cNvSpPr>
            <p:nvPr/>
          </p:nvSpPr>
          <p:spPr bwMode="auto">
            <a:xfrm>
              <a:off x="475699" y="1667191"/>
              <a:ext cx="0" cy="46581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8" name="Line 55"/>
            <p:cNvSpPr>
              <a:spLocks noChangeShapeType="1"/>
            </p:cNvSpPr>
            <p:nvPr/>
          </p:nvSpPr>
          <p:spPr bwMode="auto">
            <a:xfrm>
              <a:off x="607011" y="1667191"/>
              <a:ext cx="0" cy="46581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" name="Line 56"/>
            <p:cNvSpPr>
              <a:spLocks noChangeShapeType="1"/>
            </p:cNvSpPr>
            <p:nvPr/>
          </p:nvSpPr>
          <p:spPr bwMode="auto">
            <a:xfrm>
              <a:off x="738324" y="1667191"/>
              <a:ext cx="0" cy="46581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" name="Line 57"/>
            <p:cNvSpPr>
              <a:spLocks noChangeShapeType="1"/>
            </p:cNvSpPr>
            <p:nvPr/>
          </p:nvSpPr>
          <p:spPr bwMode="auto">
            <a:xfrm>
              <a:off x="869636" y="1667191"/>
              <a:ext cx="0" cy="46581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" name="Line 58"/>
            <p:cNvSpPr>
              <a:spLocks noChangeShapeType="1"/>
            </p:cNvSpPr>
            <p:nvPr/>
          </p:nvSpPr>
          <p:spPr bwMode="auto">
            <a:xfrm>
              <a:off x="1000948" y="1667191"/>
              <a:ext cx="0" cy="46581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" name="Line 59"/>
            <p:cNvSpPr>
              <a:spLocks noChangeShapeType="1"/>
            </p:cNvSpPr>
            <p:nvPr/>
          </p:nvSpPr>
          <p:spPr bwMode="auto">
            <a:xfrm>
              <a:off x="1132260" y="1667191"/>
              <a:ext cx="0" cy="46581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" name="Line 60"/>
            <p:cNvSpPr>
              <a:spLocks noChangeShapeType="1"/>
            </p:cNvSpPr>
            <p:nvPr/>
          </p:nvSpPr>
          <p:spPr bwMode="auto">
            <a:xfrm>
              <a:off x="1263572" y="1667191"/>
              <a:ext cx="0" cy="46581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4" name="Rectangle 53"/>
          <p:cNvSpPr>
            <a:spLocks noChangeArrowheads="1"/>
          </p:cNvSpPr>
          <p:nvPr/>
        </p:nvSpPr>
        <p:spPr bwMode="auto">
          <a:xfrm>
            <a:off x="6985232" y="1534100"/>
            <a:ext cx="99655" cy="7319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Line 56"/>
          <p:cNvSpPr>
            <a:spLocks noChangeShapeType="1"/>
          </p:cNvSpPr>
          <p:nvPr/>
        </p:nvSpPr>
        <p:spPr bwMode="auto">
          <a:xfrm>
            <a:off x="5378549" y="1686503"/>
            <a:ext cx="0" cy="465811"/>
          </a:xfrm>
          <a:prstGeom prst="lin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Line 57"/>
          <p:cNvSpPr>
            <a:spLocks noChangeShapeType="1"/>
          </p:cNvSpPr>
          <p:nvPr/>
        </p:nvSpPr>
        <p:spPr bwMode="auto">
          <a:xfrm>
            <a:off x="7034893" y="1699276"/>
            <a:ext cx="0" cy="465811"/>
          </a:xfrm>
          <a:prstGeom prst="lin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042410" y="3375562"/>
            <a:ext cx="6806190" cy="510638"/>
            <a:chOff x="323183" y="3375562"/>
            <a:chExt cx="6806190" cy="510638"/>
          </a:xfrm>
        </p:grpSpPr>
        <p:sp>
          <p:nvSpPr>
            <p:cNvPr id="163" name="Rectangle 2"/>
            <p:cNvSpPr>
              <a:spLocks noChangeArrowheads="1"/>
            </p:cNvSpPr>
            <p:nvPr/>
          </p:nvSpPr>
          <p:spPr bwMode="auto">
            <a:xfrm>
              <a:off x="1443441" y="3375562"/>
              <a:ext cx="1021773" cy="510638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Rectangle 3"/>
            <p:cNvSpPr>
              <a:spLocks noChangeArrowheads="1"/>
            </p:cNvSpPr>
            <p:nvPr/>
          </p:nvSpPr>
          <p:spPr bwMode="auto">
            <a:xfrm>
              <a:off x="2596526" y="3375562"/>
              <a:ext cx="1050498" cy="510638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Rectangle 4"/>
            <p:cNvSpPr>
              <a:spLocks noChangeArrowheads="1"/>
            </p:cNvSpPr>
            <p:nvPr/>
          </p:nvSpPr>
          <p:spPr bwMode="auto">
            <a:xfrm>
              <a:off x="3778336" y="3375562"/>
              <a:ext cx="1050498" cy="510638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Rectangle 5"/>
            <p:cNvSpPr>
              <a:spLocks noChangeArrowheads="1"/>
            </p:cNvSpPr>
            <p:nvPr/>
          </p:nvSpPr>
          <p:spPr bwMode="auto">
            <a:xfrm>
              <a:off x="4960146" y="3375562"/>
              <a:ext cx="1050498" cy="510638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Rectangle 53"/>
            <p:cNvSpPr>
              <a:spLocks noChangeArrowheads="1"/>
            </p:cNvSpPr>
            <p:nvPr/>
          </p:nvSpPr>
          <p:spPr bwMode="auto">
            <a:xfrm>
              <a:off x="323183" y="3375562"/>
              <a:ext cx="984842" cy="510638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54"/>
            <p:cNvSpPr>
              <a:spLocks noChangeShapeType="1"/>
            </p:cNvSpPr>
            <p:nvPr/>
          </p:nvSpPr>
          <p:spPr bwMode="auto">
            <a:xfrm>
              <a:off x="429874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55"/>
            <p:cNvSpPr>
              <a:spLocks noChangeShapeType="1"/>
            </p:cNvSpPr>
            <p:nvPr/>
          </p:nvSpPr>
          <p:spPr bwMode="auto">
            <a:xfrm>
              <a:off x="561186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56"/>
            <p:cNvSpPr>
              <a:spLocks noChangeShapeType="1"/>
            </p:cNvSpPr>
            <p:nvPr/>
          </p:nvSpPr>
          <p:spPr bwMode="auto">
            <a:xfrm>
              <a:off x="692499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57"/>
            <p:cNvSpPr>
              <a:spLocks noChangeShapeType="1"/>
            </p:cNvSpPr>
            <p:nvPr/>
          </p:nvSpPr>
          <p:spPr bwMode="auto">
            <a:xfrm>
              <a:off x="823811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58"/>
            <p:cNvSpPr>
              <a:spLocks noChangeShapeType="1"/>
            </p:cNvSpPr>
            <p:nvPr/>
          </p:nvSpPr>
          <p:spPr bwMode="auto">
            <a:xfrm>
              <a:off x="955123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59"/>
            <p:cNvSpPr>
              <a:spLocks noChangeShapeType="1"/>
            </p:cNvSpPr>
            <p:nvPr/>
          </p:nvSpPr>
          <p:spPr bwMode="auto">
            <a:xfrm>
              <a:off x="1086435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60"/>
            <p:cNvSpPr>
              <a:spLocks noChangeShapeType="1"/>
            </p:cNvSpPr>
            <p:nvPr/>
          </p:nvSpPr>
          <p:spPr bwMode="auto">
            <a:xfrm>
              <a:off x="1217748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61"/>
            <p:cNvSpPr>
              <a:spLocks noChangeShapeType="1"/>
            </p:cNvSpPr>
            <p:nvPr/>
          </p:nvSpPr>
          <p:spPr bwMode="auto">
            <a:xfrm>
              <a:off x="1492683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62"/>
            <p:cNvSpPr>
              <a:spLocks noChangeShapeType="1"/>
            </p:cNvSpPr>
            <p:nvPr/>
          </p:nvSpPr>
          <p:spPr bwMode="auto">
            <a:xfrm>
              <a:off x="1623995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63"/>
            <p:cNvSpPr>
              <a:spLocks noChangeShapeType="1"/>
            </p:cNvSpPr>
            <p:nvPr/>
          </p:nvSpPr>
          <p:spPr bwMode="auto">
            <a:xfrm>
              <a:off x="1755307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64"/>
            <p:cNvSpPr>
              <a:spLocks noChangeShapeType="1"/>
            </p:cNvSpPr>
            <p:nvPr/>
          </p:nvSpPr>
          <p:spPr bwMode="auto">
            <a:xfrm>
              <a:off x="1886620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65"/>
            <p:cNvSpPr>
              <a:spLocks noChangeShapeType="1"/>
            </p:cNvSpPr>
            <p:nvPr/>
          </p:nvSpPr>
          <p:spPr bwMode="auto">
            <a:xfrm>
              <a:off x="2017932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66"/>
            <p:cNvSpPr>
              <a:spLocks noChangeShapeType="1"/>
            </p:cNvSpPr>
            <p:nvPr/>
          </p:nvSpPr>
          <p:spPr bwMode="auto">
            <a:xfrm>
              <a:off x="2793494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67"/>
            <p:cNvSpPr>
              <a:spLocks noChangeShapeType="1"/>
            </p:cNvSpPr>
            <p:nvPr/>
          </p:nvSpPr>
          <p:spPr bwMode="auto">
            <a:xfrm>
              <a:off x="2924807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68"/>
            <p:cNvSpPr>
              <a:spLocks noChangeShapeType="1"/>
            </p:cNvSpPr>
            <p:nvPr/>
          </p:nvSpPr>
          <p:spPr bwMode="auto">
            <a:xfrm>
              <a:off x="3056119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69"/>
            <p:cNvSpPr>
              <a:spLocks noChangeShapeType="1"/>
            </p:cNvSpPr>
            <p:nvPr/>
          </p:nvSpPr>
          <p:spPr bwMode="auto">
            <a:xfrm>
              <a:off x="3187431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70"/>
            <p:cNvSpPr>
              <a:spLocks noChangeShapeType="1"/>
            </p:cNvSpPr>
            <p:nvPr/>
          </p:nvSpPr>
          <p:spPr bwMode="auto">
            <a:xfrm>
              <a:off x="3318743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71"/>
            <p:cNvSpPr>
              <a:spLocks noChangeShapeType="1"/>
            </p:cNvSpPr>
            <p:nvPr/>
          </p:nvSpPr>
          <p:spPr bwMode="auto">
            <a:xfrm>
              <a:off x="3450055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72"/>
            <p:cNvSpPr>
              <a:spLocks noChangeShapeType="1"/>
            </p:cNvSpPr>
            <p:nvPr/>
          </p:nvSpPr>
          <p:spPr bwMode="auto">
            <a:xfrm>
              <a:off x="3581368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73"/>
            <p:cNvSpPr>
              <a:spLocks noChangeShapeType="1"/>
            </p:cNvSpPr>
            <p:nvPr/>
          </p:nvSpPr>
          <p:spPr bwMode="auto">
            <a:xfrm>
              <a:off x="3843992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74"/>
            <p:cNvSpPr>
              <a:spLocks noChangeShapeType="1"/>
            </p:cNvSpPr>
            <p:nvPr/>
          </p:nvSpPr>
          <p:spPr bwMode="auto">
            <a:xfrm>
              <a:off x="3975304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75"/>
            <p:cNvSpPr>
              <a:spLocks noChangeShapeType="1"/>
            </p:cNvSpPr>
            <p:nvPr/>
          </p:nvSpPr>
          <p:spPr bwMode="auto">
            <a:xfrm>
              <a:off x="4106617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Line 76"/>
            <p:cNvSpPr>
              <a:spLocks noChangeShapeType="1"/>
            </p:cNvSpPr>
            <p:nvPr/>
          </p:nvSpPr>
          <p:spPr bwMode="auto">
            <a:xfrm>
              <a:off x="4237929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Line 77"/>
            <p:cNvSpPr>
              <a:spLocks noChangeShapeType="1"/>
            </p:cNvSpPr>
            <p:nvPr/>
          </p:nvSpPr>
          <p:spPr bwMode="auto">
            <a:xfrm>
              <a:off x="4369241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78"/>
            <p:cNvSpPr>
              <a:spLocks noChangeShapeType="1"/>
            </p:cNvSpPr>
            <p:nvPr/>
          </p:nvSpPr>
          <p:spPr bwMode="auto">
            <a:xfrm>
              <a:off x="4500553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Line 79"/>
            <p:cNvSpPr>
              <a:spLocks noChangeShapeType="1"/>
            </p:cNvSpPr>
            <p:nvPr/>
          </p:nvSpPr>
          <p:spPr bwMode="auto">
            <a:xfrm>
              <a:off x="4631866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80"/>
            <p:cNvSpPr>
              <a:spLocks noChangeShapeType="1"/>
            </p:cNvSpPr>
            <p:nvPr/>
          </p:nvSpPr>
          <p:spPr bwMode="auto">
            <a:xfrm>
              <a:off x="4763178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81"/>
            <p:cNvSpPr>
              <a:spLocks noChangeShapeType="1"/>
            </p:cNvSpPr>
            <p:nvPr/>
          </p:nvSpPr>
          <p:spPr bwMode="auto">
            <a:xfrm>
              <a:off x="5025802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82"/>
            <p:cNvSpPr>
              <a:spLocks noChangeShapeType="1"/>
            </p:cNvSpPr>
            <p:nvPr/>
          </p:nvSpPr>
          <p:spPr bwMode="auto">
            <a:xfrm>
              <a:off x="5157114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83"/>
            <p:cNvSpPr>
              <a:spLocks noChangeShapeType="1"/>
            </p:cNvSpPr>
            <p:nvPr/>
          </p:nvSpPr>
          <p:spPr bwMode="auto">
            <a:xfrm>
              <a:off x="5288427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84"/>
            <p:cNvSpPr>
              <a:spLocks noChangeShapeType="1"/>
            </p:cNvSpPr>
            <p:nvPr/>
          </p:nvSpPr>
          <p:spPr bwMode="auto">
            <a:xfrm>
              <a:off x="5419739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85"/>
            <p:cNvSpPr>
              <a:spLocks noChangeShapeType="1"/>
            </p:cNvSpPr>
            <p:nvPr/>
          </p:nvSpPr>
          <p:spPr bwMode="auto">
            <a:xfrm>
              <a:off x="5551051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Line 86"/>
            <p:cNvSpPr>
              <a:spLocks noChangeShapeType="1"/>
            </p:cNvSpPr>
            <p:nvPr/>
          </p:nvSpPr>
          <p:spPr bwMode="auto">
            <a:xfrm>
              <a:off x="5682363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Line 87"/>
            <p:cNvSpPr>
              <a:spLocks noChangeShapeType="1"/>
            </p:cNvSpPr>
            <p:nvPr/>
          </p:nvSpPr>
          <p:spPr bwMode="auto">
            <a:xfrm>
              <a:off x="5813676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88"/>
            <p:cNvSpPr>
              <a:spLocks noChangeShapeType="1"/>
            </p:cNvSpPr>
            <p:nvPr/>
          </p:nvSpPr>
          <p:spPr bwMode="auto">
            <a:xfrm>
              <a:off x="5944988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95"/>
            <p:cNvSpPr>
              <a:spLocks noChangeShapeType="1"/>
            </p:cNvSpPr>
            <p:nvPr/>
          </p:nvSpPr>
          <p:spPr bwMode="auto">
            <a:xfrm>
              <a:off x="2149244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96"/>
            <p:cNvSpPr>
              <a:spLocks noChangeShapeType="1"/>
            </p:cNvSpPr>
            <p:nvPr/>
          </p:nvSpPr>
          <p:spPr bwMode="auto">
            <a:xfrm>
              <a:off x="2280556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97"/>
            <p:cNvSpPr>
              <a:spLocks noChangeShapeType="1"/>
            </p:cNvSpPr>
            <p:nvPr/>
          </p:nvSpPr>
          <p:spPr bwMode="auto">
            <a:xfrm>
              <a:off x="2411869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98"/>
            <p:cNvSpPr>
              <a:spLocks noChangeShapeType="1"/>
            </p:cNvSpPr>
            <p:nvPr/>
          </p:nvSpPr>
          <p:spPr bwMode="auto">
            <a:xfrm>
              <a:off x="2662182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" name="Rectangle 5"/>
            <p:cNvSpPr>
              <a:spLocks noChangeArrowheads="1"/>
            </p:cNvSpPr>
            <p:nvPr/>
          </p:nvSpPr>
          <p:spPr bwMode="auto">
            <a:xfrm>
              <a:off x="6078875" y="3375562"/>
              <a:ext cx="1050498" cy="510638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" name="Line 81"/>
            <p:cNvSpPr>
              <a:spLocks noChangeShapeType="1"/>
            </p:cNvSpPr>
            <p:nvPr/>
          </p:nvSpPr>
          <p:spPr bwMode="auto">
            <a:xfrm>
              <a:off x="6144531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" name="Line 82"/>
            <p:cNvSpPr>
              <a:spLocks noChangeShapeType="1"/>
            </p:cNvSpPr>
            <p:nvPr/>
          </p:nvSpPr>
          <p:spPr bwMode="auto">
            <a:xfrm>
              <a:off x="6275843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" name="Line 83"/>
            <p:cNvSpPr>
              <a:spLocks noChangeShapeType="1"/>
            </p:cNvSpPr>
            <p:nvPr/>
          </p:nvSpPr>
          <p:spPr bwMode="auto">
            <a:xfrm>
              <a:off x="6407156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" name="Line 84"/>
            <p:cNvSpPr>
              <a:spLocks noChangeShapeType="1"/>
            </p:cNvSpPr>
            <p:nvPr/>
          </p:nvSpPr>
          <p:spPr bwMode="auto">
            <a:xfrm>
              <a:off x="6538468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" name="Line 85"/>
            <p:cNvSpPr>
              <a:spLocks noChangeShapeType="1"/>
            </p:cNvSpPr>
            <p:nvPr/>
          </p:nvSpPr>
          <p:spPr bwMode="auto">
            <a:xfrm>
              <a:off x="6669780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" name="Line 86"/>
            <p:cNvSpPr>
              <a:spLocks noChangeShapeType="1"/>
            </p:cNvSpPr>
            <p:nvPr/>
          </p:nvSpPr>
          <p:spPr bwMode="auto">
            <a:xfrm>
              <a:off x="6801092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5" name="Line 87"/>
            <p:cNvSpPr>
              <a:spLocks noChangeShapeType="1"/>
            </p:cNvSpPr>
            <p:nvPr/>
          </p:nvSpPr>
          <p:spPr bwMode="auto">
            <a:xfrm>
              <a:off x="6932405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" name="Line 88"/>
            <p:cNvSpPr>
              <a:spLocks noChangeShapeType="1"/>
            </p:cNvSpPr>
            <p:nvPr/>
          </p:nvSpPr>
          <p:spPr bwMode="auto">
            <a:xfrm>
              <a:off x="7063717" y="3468405"/>
              <a:ext cx="0" cy="324951"/>
            </a:xfrm>
            <a:prstGeom prst="lin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4047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RA-based language: Pig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14</a:t>
            </a:fld>
            <a:endParaRPr lang="en-US"/>
          </a:p>
        </p:txBody>
      </p:sp>
      <p:sp>
        <p:nvSpPr>
          <p:cNvPr id="9" name="TextBox 4"/>
          <p:cNvSpPr txBox="1"/>
          <p:nvPr/>
        </p:nvSpPr>
        <p:spPr>
          <a:xfrm>
            <a:off x="622300" y="1841500"/>
            <a:ext cx="5817924" cy="5457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800" smtClean="0">
                <a:solidFill>
                  <a:srgbClr val="008000"/>
                </a:solidFill>
                <a:latin typeface="Courier"/>
                <a:cs typeface="Courier"/>
              </a:rPr>
              <a:t>A = LOAD ‘traffic.dat’ AS (ip, time, url);</a:t>
            </a:r>
          </a:p>
          <a:p>
            <a:pPr>
              <a:lnSpc>
                <a:spcPts val="2125"/>
              </a:lnSpc>
            </a:pPr>
            <a:endParaRPr lang="en-CA" sz="1800" smtClean="0">
              <a:solidFill>
                <a:srgbClr val="6FC000"/>
              </a:solidFill>
              <a:latin typeface="Courier"/>
              <a:cs typeface="Courier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622300" y="2120900"/>
            <a:ext cx="2493396" cy="532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"/>
                <a:cs typeface="Courier"/>
              </a:rPr>
              <a:t>B = GROUP A BY ip;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622300" y="2387600"/>
            <a:ext cx="4848270" cy="8309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"/>
                <a:cs typeface="Courier"/>
              </a:rPr>
              <a:t>C = FOREACH B GENERATE group AS ip,</a:t>
            </a:r>
            <a:br>
              <a:rPr lang="en-CA" sz="180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CA" sz="1800" smtClean="0">
                <a:solidFill>
                  <a:srgbClr val="000000"/>
                </a:solidFill>
                <a:latin typeface="Courier"/>
                <a:cs typeface="Courier"/>
              </a:rPr>
              <a:t>	COUNT(A);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622300" y="2933700"/>
            <a:ext cx="4848270" cy="8309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"/>
                <a:cs typeface="Courier"/>
              </a:rPr>
              <a:t>D = FILTER C BY ip IS ‘192.168.0.1’</a:t>
            </a:r>
            <a:br>
              <a:rPr lang="en-CA" sz="180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CA" sz="1800" smtClean="0">
                <a:solidFill>
                  <a:srgbClr val="000000"/>
                </a:solidFill>
                <a:latin typeface="Courier"/>
                <a:cs typeface="Courier"/>
              </a:rPr>
              <a:t>	OR ip IS ‘192.168.0.0’;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622300" y="3505200"/>
            <a:ext cx="4571226" cy="5105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75"/>
              </a:lnSpc>
            </a:pPr>
            <a:r>
              <a:rPr lang="en-CA" sz="1800" smtClean="0">
                <a:solidFill>
                  <a:srgbClr val="000000"/>
                </a:solidFill>
                <a:latin typeface="Courier"/>
                <a:cs typeface="Courier"/>
              </a:rPr>
              <a:t>STORE D INTO ‘local_traffic.dat’;</a:t>
            </a:r>
          </a:p>
          <a:p>
            <a:pPr>
              <a:lnSpc>
                <a:spcPts val="1975"/>
              </a:lnSpc>
            </a:pPr>
            <a:endParaRPr lang="en-CA" sz="180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39000" y="1524000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LOAD</a:t>
            </a:r>
          </a:p>
        </p:txBody>
      </p:sp>
      <p:sp>
        <p:nvSpPr>
          <p:cNvPr id="15" name="Title 9"/>
          <p:cNvSpPr txBox="1">
            <a:spLocks/>
          </p:cNvSpPr>
          <p:nvPr/>
        </p:nvSpPr>
        <p:spPr bwMode="auto">
          <a:xfrm>
            <a:off x="1676400" y="6458634"/>
            <a:ext cx="6135687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Frutiger 55 Roman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1400" i="1"/>
              <a:t>Adapted from slides by Oliver Kennedy, U of Buffalo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324240" y="1819440"/>
              <a:ext cx="1037520" cy="304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4880" y="1810080"/>
                <a:ext cx="1050480" cy="31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7884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RA-based language: Pig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15</a:t>
            </a:fld>
            <a:endParaRPr lang="en-US"/>
          </a:p>
        </p:txBody>
      </p:sp>
      <p:sp>
        <p:nvSpPr>
          <p:cNvPr id="9" name="TextBox 4"/>
          <p:cNvSpPr txBox="1"/>
          <p:nvPr/>
        </p:nvSpPr>
        <p:spPr>
          <a:xfrm>
            <a:off x="622300" y="1841500"/>
            <a:ext cx="5817924" cy="5457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800" smtClean="0">
                <a:latin typeface="Courier"/>
                <a:cs typeface="Courier"/>
              </a:rPr>
              <a:t>A = LOAD ‘traffic.dat’ AS (ip, time, url);</a:t>
            </a:r>
          </a:p>
          <a:p>
            <a:pPr>
              <a:lnSpc>
                <a:spcPts val="2125"/>
              </a:lnSpc>
            </a:pPr>
            <a:endParaRPr lang="en-CA" sz="1800" smtClean="0">
              <a:solidFill>
                <a:srgbClr val="6FC000"/>
              </a:solidFill>
              <a:latin typeface="Courier"/>
              <a:cs typeface="Courier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622300" y="2120900"/>
            <a:ext cx="2493396" cy="532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8000"/>
                </a:solidFill>
                <a:latin typeface="Courier"/>
                <a:cs typeface="Courier"/>
              </a:rPr>
              <a:t>B = GROUP A BY ip;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622300" y="2387600"/>
            <a:ext cx="4848270" cy="8309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"/>
                <a:cs typeface="Courier"/>
              </a:rPr>
              <a:t>C = FOREACH B GENERATE group AS ip,</a:t>
            </a:r>
            <a:br>
              <a:rPr lang="en-CA" sz="180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CA" sz="1800" smtClean="0">
                <a:solidFill>
                  <a:srgbClr val="000000"/>
                </a:solidFill>
                <a:latin typeface="Courier"/>
                <a:cs typeface="Courier"/>
              </a:rPr>
              <a:t>	COUNT(A);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622300" y="2933700"/>
            <a:ext cx="4986792" cy="5539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"/>
                <a:cs typeface="Courier"/>
              </a:rPr>
              <a:t>D = FILTER C BY ip IS ‘192.168.0.1’;</a:t>
            </a:r>
          </a:p>
          <a:p>
            <a:pPr>
              <a:lnSpc>
                <a:spcPts val="2200"/>
              </a:lnSpc>
            </a:pPr>
            <a:r>
              <a:rPr lang="en-CA" sz="1800">
                <a:solidFill>
                  <a:srgbClr val="000000"/>
                </a:solidFill>
                <a:latin typeface="Courier"/>
                <a:cs typeface="Courier"/>
              </a:rPr>
              <a:t>		</a:t>
            </a:r>
            <a:r>
              <a:rPr lang="en-CA">
                <a:solidFill>
                  <a:srgbClr val="000000"/>
                </a:solidFill>
                <a:latin typeface="Courier"/>
                <a:cs typeface="Courier"/>
              </a:rPr>
              <a:t>OR ip IS ‘192.168.0.0’;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622300" y="3505200"/>
            <a:ext cx="4571226" cy="5105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75"/>
              </a:lnSpc>
            </a:pPr>
            <a:r>
              <a:rPr lang="en-CA" sz="1800" smtClean="0">
                <a:solidFill>
                  <a:srgbClr val="000000"/>
                </a:solidFill>
                <a:latin typeface="Courier"/>
                <a:cs typeface="Courier"/>
              </a:rPr>
              <a:t>STORE D INTO ‘local_traffic.dat’;</a:t>
            </a:r>
          </a:p>
          <a:p>
            <a:pPr>
              <a:lnSpc>
                <a:spcPts val="1975"/>
              </a:lnSpc>
            </a:pPr>
            <a:endParaRPr lang="en-CA" sz="180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39000" y="1524000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LOAD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9000" y="2387269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GROUP</a:t>
            </a:r>
          </a:p>
        </p:txBody>
      </p:sp>
      <p:sp>
        <p:nvSpPr>
          <p:cNvPr id="16" name="Title 9"/>
          <p:cNvSpPr txBox="1">
            <a:spLocks/>
          </p:cNvSpPr>
          <p:nvPr/>
        </p:nvSpPr>
        <p:spPr bwMode="auto">
          <a:xfrm>
            <a:off x="1676400" y="6458634"/>
            <a:ext cx="6135687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Frutiger 55 Roman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1400" i="1"/>
              <a:t>Adapted from slides by Oliver Kennedy, U of Buffalo</a:t>
            </a:r>
          </a:p>
        </p:txBody>
      </p:sp>
    </p:spTree>
    <p:extLst>
      <p:ext uri="{BB962C8B-B14F-4D97-AF65-F5344CB8AC3E}">
        <p14:creationId xmlns:p14="http://schemas.microsoft.com/office/powerpoint/2010/main" val="503860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RA-based language: Pig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16</a:t>
            </a:fld>
            <a:endParaRPr lang="en-US"/>
          </a:p>
        </p:txBody>
      </p:sp>
      <p:sp>
        <p:nvSpPr>
          <p:cNvPr id="9" name="TextBox 4"/>
          <p:cNvSpPr txBox="1"/>
          <p:nvPr/>
        </p:nvSpPr>
        <p:spPr>
          <a:xfrm>
            <a:off x="622300" y="1841500"/>
            <a:ext cx="5817924" cy="5457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800" smtClean="0">
                <a:latin typeface="Courier"/>
                <a:cs typeface="Courier"/>
              </a:rPr>
              <a:t>A = LOAD ‘traffic.dat’ AS (ip, time, url);</a:t>
            </a:r>
          </a:p>
          <a:p>
            <a:pPr>
              <a:lnSpc>
                <a:spcPts val="2125"/>
              </a:lnSpc>
            </a:pPr>
            <a:endParaRPr lang="en-CA" sz="1800" smtClean="0">
              <a:solidFill>
                <a:srgbClr val="6FC000"/>
              </a:solidFill>
              <a:latin typeface="Courier"/>
              <a:cs typeface="Courier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622300" y="2120900"/>
            <a:ext cx="2493396" cy="532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latin typeface="Courier"/>
                <a:cs typeface="Courier"/>
              </a:rPr>
              <a:t>B = GROUP A BY ip;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622300" y="2387600"/>
            <a:ext cx="4848270" cy="8309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1800" smtClean="0">
                <a:solidFill>
                  <a:srgbClr val="008000"/>
                </a:solidFill>
                <a:latin typeface="Courier"/>
                <a:cs typeface="Courier"/>
              </a:rPr>
              <a:t>C = FOREACH B GENERATE group AS ip,</a:t>
            </a:r>
            <a:br>
              <a:rPr lang="en-CA" sz="1800" smtClean="0">
                <a:solidFill>
                  <a:srgbClr val="008000"/>
                </a:solidFill>
                <a:latin typeface="Courier"/>
                <a:cs typeface="Courier"/>
              </a:rPr>
            </a:br>
            <a:r>
              <a:rPr lang="en-CA" sz="1800" smtClean="0">
                <a:solidFill>
                  <a:srgbClr val="008000"/>
                </a:solidFill>
                <a:latin typeface="Courier"/>
                <a:cs typeface="Courier"/>
              </a:rPr>
              <a:t>	COUNT(A);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622300" y="2933700"/>
            <a:ext cx="4986792" cy="5539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"/>
                <a:cs typeface="Courier"/>
              </a:rPr>
              <a:t>D = FILTER C BY ip IS ‘192.168.0.1’;</a:t>
            </a:r>
          </a:p>
          <a:p>
            <a:pPr>
              <a:lnSpc>
                <a:spcPts val="2200"/>
              </a:lnSpc>
            </a:pPr>
            <a:r>
              <a:rPr lang="en-CA" sz="1800">
                <a:solidFill>
                  <a:srgbClr val="000000"/>
                </a:solidFill>
                <a:latin typeface="Courier"/>
                <a:cs typeface="Courier"/>
              </a:rPr>
              <a:t>		</a:t>
            </a:r>
            <a:r>
              <a:rPr lang="en-CA">
                <a:solidFill>
                  <a:srgbClr val="000000"/>
                </a:solidFill>
                <a:latin typeface="Courier"/>
                <a:cs typeface="Courier"/>
              </a:rPr>
              <a:t>OR ip IS ‘192.168.0.0’;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622300" y="3505200"/>
            <a:ext cx="4571226" cy="5105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75"/>
              </a:lnSpc>
            </a:pPr>
            <a:r>
              <a:rPr lang="en-CA" sz="1800" smtClean="0">
                <a:solidFill>
                  <a:srgbClr val="000000"/>
                </a:solidFill>
                <a:latin typeface="Courier"/>
                <a:cs typeface="Courier"/>
              </a:rPr>
              <a:t>STORE D INTO ‘local_traffic.dat’;</a:t>
            </a:r>
          </a:p>
          <a:p>
            <a:pPr>
              <a:lnSpc>
                <a:spcPts val="1975"/>
              </a:lnSpc>
            </a:pPr>
            <a:endParaRPr lang="en-CA" sz="180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86600" y="1371600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LOAD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86600" y="2234869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GROUP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09326" y="3055171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FOREACH</a:t>
            </a:r>
          </a:p>
        </p:txBody>
      </p:sp>
      <p:sp>
        <p:nvSpPr>
          <p:cNvPr id="17" name="Title 9"/>
          <p:cNvSpPr txBox="1">
            <a:spLocks/>
          </p:cNvSpPr>
          <p:nvPr/>
        </p:nvSpPr>
        <p:spPr bwMode="auto">
          <a:xfrm>
            <a:off x="1676400" y="6458634"/>
            <a:ext cx="6135687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Frutiger 55 Roman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1400" i="1"/>
              <a:t>Adapted from slides by Oliver Kennedy, U of Buffalo</a:t>
            </a:r>
          </a:p>
        </p:txBody>
      </p:sp>
    </p:spTree>
    <p:extLst>
      <p:ext uri="{BB962C8B-B14F-4D97-AF65-F5344CB8AC3E}">
        <p14:creationId xmlns:p14="http://schemas.microsoft.com/office/powerpoint/2010/main" val="53385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RA-based language: Pig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17</a:t>
            </a:fld>
            <a:endParaRPr lang="en-US"/>
          </a:p>
        </p:txBody>
      </p:sp>
      <p:sp>
        <p:nvSpPr>
          <p:cNvPr id="9" name="TextBox 4"/>
          <p:cNvSpPr txBox="1"/>
          <p:nvPr/>
        </p:nvSpPr>
        <p:spPr>
          <a:xfrm>
            <a:off x="622300" y="1841500"/>
            <a:ext cx="5817924" cy="5457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800" smtClean="0">
                <a:latin typeface="Courier"/>
                <a:cs typeface="Courier"/>
              </a:rPr>
              <a:t>A = LOAD ‘traffic.dat’ AS (ip, time, url);</a:t>
            </a:r>
          </a:p>
          <a:p>
            <a:pPr>
              <a:lnSpc>
                <a:spcPts val="2125"/>
              </a:lnSpc>
            </a:pPr>
            <a:endParaRPr lang="en-CA" sz="1800" smtClean="0">
              <a:solidFill>
                <a:srgbClr val="6FC000"/>
              </a:solidFill>
              <a:latin typeface="Courier"/>
              <a:cs typeface="Courier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622300" y="2120900"/>
            <a:ext cx="2493396" cy="532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latin typeface="Courier"/>
                <a:cs typeface="Courier"/>
              </a:rPr>
              <a:t>B = GROUP A BY ip;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622300" y="2387600"/>
            <a:ext cx="4848270" cy="8309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1800" smtClean="0">
                <a:latin typeface="Courier"/>
                <a:cs typeface="Courier"/>
              </a:rPr>
              <a:t>C = FOREACH B GENERATE group AS ip,</a:t>
            </a:r>
            <a:br>
              <a:rPr lang="en-CA" sz="1800" smtClean="0">
                <a:latin typeface="Courier"/>
                <a:cs typeface="Courier"/>
              </a:rPr>
            </a:br>
            <a:r>
              <a:rPr lang="en-CA" sz="1800" smtClean="0">
                <a:latin typeface="Courier"/>
                <a:cs typeface="Courier"/>
              </a:rPr>
              <a:t>	COUNT(A);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622300" y="2933700"/>
            <a:ext cx="4986792" cy="5539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1800" smtClean="0">
                <a:solidFill>
                  <a:srgbClr val="008000"/>
                </a:solidFill>
                <a:latin typeface="Courier"/>
                <a:cs typeface="Courier"/>
              </a:rPr>
              <a:t>D = FILTER C BY ip IS ‘192.168.0.1’;</a:t>
            </a:r>
          </a:p>
          <a:p>
            <a:pPr>
              <a:lnSpc>
                <a:spcPts val="2200"/>
              </a:lnSpc>
            </a:pPr>
            <a:r>
              <a:rPr lang="en-CA" sz="1800">
                <a:solidFill>
                  <a:srgbClr val="008000"/>
                </a:solidFill>
                <a:latin typeface="Courier"/>
                <a:cs typeface="Courier"/>
              </a:rPr>
              <a:t>		</a:t>
            </a:r>
            <a:r>
              <a:rPr lang="en-CA">
                <a:solidFill>
                  <a:srgbClr val="008000"/>
                </a:solidFill>
                <a:latin typeface="Courier"/>
                <a:cs typeface="Courier"/>
              </a:rPr>
              <a:t>OR ip IS ‘192.168.0.0’;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622300" y="3505200"/>
            <a:ext cx="4571226" cy="5105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75"/>
              </a:lnSpc>
            </a:pPr>
            <a:r>
              <a:rPr lang="en-CA" sz="1800" smtClean="0">
                <a:solidFill>
                  <a:srgbClr val="000000"/>
                </a:solidFill>
                <a:latin typeface="Courier"/>
                <a:cs typeface="Courier"/>
              </a:rPr>
              <a:t>STORE D INTO ‘local_traffic.dat’;</a:t>
            </a:r>
          </a:p>
          <a:p>
            <a:pPr>
              <a:lnSpc>
                <a:spcPts val="1975"/>
              </a:lnSpc>
            </a:pPr>
            <a:endParaRPr lang="en-CA" sz="180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86600" y="1371600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LOAD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86600" y="2234869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GROUP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09326" y="3055171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FOREACH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17348" y="3787103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FILTER</a:t>
            </a:r>
          </a:p>
        </p:txBody>
      </p:sp>
      <p:sp>
        <p:nvSpPr>
          <p:cNvPr id="18" name="Title 9"/>
          <p:cNvSpPr txBox="1">
            <a:spLocks/>
          </p:cNvSpPr>
          <p:nvPr/>
        </p:nvSpPr>
        <p:spPr bwMode="auto">
          <a:xfrm>
            <a:off x="1676400" y="6458634"/>
            <a:ext cx="6135687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Frutiger 55 Roman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1400" i="1"/>
              <a:t>Adapted from slides by Oliver Kennedy, U of Buffalo</a:t>
            </a:r>
          </a:p>
        </p:txBody>
      </p:sp>
    </p:spTree>
    <p:extLst>
      <p:ext uri="{BB962C8B-B14F-4D97-AF65-F5344CB8AC3E}">
        <p14:creationId xmlns:p14="http://schemas.microsoft.com/office/powerpoint/2010/main" val="2325267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5E4C-AF23-CE49-AB06-9E0E679776B1}" type="datetime1"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Data Science, Autumn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18</a:t>
            </a:fld>
            <a:endParaRPr lang="en-US"/>
          </a:p>
        </p:txBody>
      </p:sp>
      <p:sp>
        <p:nvSpPr>
          <p:cNvPr id="8" name="Left Bracket 7"/>
          <p:cNvSpPr/>
          <p:nvPr/>
        </p:nvSpPr>
        <p:spPr>
          <a:xfrm>
            <a:off x="4610100" y="1003971"/>
            <a:ext cx="228600" cy="31242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/>
          <p:cNvSpPr/>
          <p:nvPr/>
        </p:nvSpPr>
        <p:spPr>
          <a:xfrm flipH="1">
            <a:off x="8426450" y="1792045"/>
            <a:ext cx="228600" cy="181810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/>
          <p:cNvSpPr/>
          <p:nvPr/>
        </p:nvSpPr>
        <p:spPr>
          <a:xfrm flipH="1">
            <a:off x="5715000" y="1022687"/>
            <a:ext cx="228600" cy="3105484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804150" y="4378379"/>
            <a:ext cx="73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AB</a:t>
            </a:r>
          </a:p>
        </p:txBody>
      </p:sp>
      <p:sp>
        <p:nvSpPr>
          <p:cNvPr id="15" name="Left Bracket 14"/>
          <p:cNvSpPr/>
          <p:nvPr/>
        </p:nvSpPr>
        <p:spPr>
          <a:xfrm>
            <a:off x="7391400" y="1792045"/>
            <a:ext cx="228600" cy="181810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/>
          <p:cNvSpPr/>
          <p:nvPr/>
        </p:nvSpPr>
        <p:spPr>
          <a:xfrm>
            <a:off x="498475" y="1726540"/>
            <a:ext cx="228600" cy="181810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/>
          <p:cNvSpPr/>
          <p:nvPr/>
        </p:nvSpPr>
        <p:spPr>
          <a:xfrm flipH="1">
            <a:off x="3165475" y="1726540"/>
            <a:ext cx="228600" cy="181810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775075" y="2351997"/>
            <a:ext cx="64452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2833" y="4402441"/>
            <a:ext cx="73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19600" y="4378379"/>
            <a:ext cx="73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8400" y="2299284"/>
            <a:ext cx="644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=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548146" y="1944445"/>
            <a:ext cx="996615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83529" y="1839496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urved Connector 34"/>
          <p:cNvCxnSpPr>
            <a:stCxn id="34" idx="2"/>
            <a:endCxn id="31" idx="2"/>
          </p:cNvCxnSpPr>
          <p:nvPr/>
        </p:nvCxnSpPr>
        <p:spPr>
          <a:xfrm rot="16200000" flipH="1">
            <a:off x="4357767" y="-1363243"/>
            <a:ext cx="104949" cy="7272425"/>
          </a:xfrm>
          <a:prstGeom prst="curvedConnector3">
            <a:avLst>
              <a:gd name="adj1" fmla="val 19992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4807952" y="1062791"/>
            <a:ext cx="3155282" cy="2463899"/>
            <a:chOff x="4807952" y="1709146"/>
            <a:chExt cx="3155282" cy="2463899"/>
          </a:xfrm>
        </p:grpSpPr>
        <p:sp>
          <p:nvSpPr>
            <p:cNvPr id="10" name="Rectangle 9"/>
            <p:cNvSpPr/>
            <p:nvPr/>
          </p:nvSpPr>
          <p:spPr>
            <a:xfrm>
              <a:off x="4807952" y="1709146"/>
              <a:ext cx="381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Curved Connector 25"/>
            <p:cNvCxnSpPr>
              <a:stCxn id="10" idx="0"/>
              <a:endCxn id="38" idx="0"/>
            </p:cNvCxnSpPr>
            <p:nvPr/>
          </p:nvCxnSpPr>
          <p:spPr>
            <a:xfrm rot="16200000" flipH="1">
              <a:off x="5929354" y="778243"/>
              <a:ext cx="890251" cy="2752057"/>
            </a:xfrm>
            <a:prstGeom prst="curvedConnector3">
              <a:avLst>
                <a:gd name="adj1" fmla="val -2567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7537784" y="2599397"/>
              <a:ext cx="425450" cy="15736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5310612" y="990600"/>
            <a:ext cx="0" cy="31054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93536" y="1792045"/>
            <a:ext cx="0" cy="17526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77736" y="1792045"/>
            <a:ext cx="0" cy="17526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261936" y="1792044"/>
            <a:ext cx="0" cy="17526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846136" y="1792045"/>
            <a:ext cx="0" cy="17526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98475" y="2325445"/>
            <a:ext cx="278447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56128" y="2957773"/>
            <a:ext cx="278447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4730413" y="1537371"/>
            <a:ext cx="11048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743450" y="2146971"/>
            <a:ext cx="11048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730413" y="2756571"/>
            <a:ext cx="11048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730413" y="3366171"/>
            <a:ext cx="11048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036092" y="1792044"/>
            <a:ext cx="9358" cy="18181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7480132" y="2401645"/>
            <a:ext cx="1054267" cy="859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537785" y="2957773"/>
            <a:ext cx="996614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090820" y="5710019"/>
            <a:ext cx="514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One reducer per output cell  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Each reducer computes Sum</a:t>
            </a:r>
            <a:r>
              <a:rPr lang="en-US" baseline="-25000"/>
              <a:t>j</a:t>
            </a:r>
            <a:r>
              <a:rPr lang="en-US"/>
              <a:t> (A[i,j] * B[j,k])</a:t>
            </a:r>
          </a:p>
        </p:txBody>
      </p:sp>
    </p:spTree>
    <p:extLst>
      <p:ext uri="{BB962C8B-B14F-4D97-AF65-F5344CB8AC3E}">
        <p14:creationId xmlns:p14="http://schemas.microsoft.com/office/powerpoint/2010/main" val="2105968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Multiply in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229599" cy="4297363"/>
          </a:xfrm>
        </p:spPr>
        <p:txBody>
          <a:bodyPr/>
          <a:lstStyle/>
          <a:p>
            <a:pPr marL="0" indent="0">
              <a:buNone/>
            </a:pPr>
            <a:r>
              <a:rPr lang="en-US" sz="2400"/>
              <a:t>C = A X B</a:t>
            </a:r>
          </a:p>
          <a:p>
            <a:pPr marL="0" indent="0">
              <a:buNone/>
            </a:pPr>
            <a:r>
              <a:rPr lang="en-US" sz="2400"/>
              <a:t>A has dimensions L,M</a:t>
            </a:r>
          </a:p>
          <a:p>
            <a:pPr marL="0" indent="0">
              <a:buNone/>
            </a:pPr>
            <a:r>
              <a:rPr lang="en-US" sz="2400"/>
              <a:t>B has dimensions M,N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In the map phase:</a:t>
            </a:r>
          </a:p>
          <a:p>
            <a:pPr lvl="1"/>
            <a:r>
              <a:rPr lang="en-US" sz="2000"/>
              <a:t>for each element (i,j) of A, emit ((i,k), A[i,j]) for k in 1..N</a:t>
            </a:r>
          </a:p>
          <a:p>
            <a:pPr lvl="1"/>
            <a:r>
              <a:rPr lang="en-US" sz="2000"/>
              <a:t>for each element (j,k) of B, emit ((i,k), B[j,k]) for i in 1..L</a:t>
            </a:r>
          </a:p>
          <a:p>
            <a:r>
              <a:rPr lang="en-US" sz="2400"/>
              <a:t>In the reduce phase,</a:t>
            </a:r>
            <a:r>
              <a:rPr lang="en-US" sz="2800"/>
              <a:t> </a:t>
            </a:r>
            <a:r>
              <a:rPr lang="en-US" sz="2400"/>
              <a:t>emit </a:t>
            </a:r>
          </a:p>
          <a:p>
            <a:pPr lvl="1"/>
            <a:r>
              <a:rPr lang="en-US" sz="2000"/>
              <a:t>key = (i,k) </a:t>
            </a:r>
          </a:p>
          <a:p>
            <a:pPr lvl="1"/>
            <a:r>
              <a:rPr lang="en-US" sz="2000"/>
              <a:t>value = Sum</a:t>
            </a:r>
            <a:r>
              <a:rPr lang="en-US" sz="2000" baseline="-25000"/>
              <a:t>j</a:t>
            </a:r>
            <a:r>
              <a:rPr lang="en-US" sz="2000"/>
              <a:t> (A[i,j] * B[j,k])</a:t>
            </a:r>
          </a:p>
          <a:p>
            <a:pPr lvl="1"/>
            <a:endParaRPr lang="en-US" sz="2000"/>
          </a:p>
          <a:p>
            <a:pPr lvl="1"/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5E4C-AF23-CE49-AB06-9E0E679776B1}" type="datetime1"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Data Science, Autumn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0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1A87-2965-BD4C-930B-7266289817F3}" type="datetime1">
              <a:rPr lang="en-US" smtClean="0"/>
              <a:pPr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eScience Institute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DC93-4935-904A-A35B-D9D8A9FF88B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7474" y="190500"/>
            <a:ext cx="2533651" cy="5410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Picture 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0" y="184008"/>
            <a:ext cx="6262726" cy="58229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8169" y="846068"/>
            <a:ext cx="1494251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latin typeface="Arial"/>
                <a:cs typeface="Arial"/>
              </a:rPr>
              <a:t>Hadoop</a:t>
            </a:r>
            <a:r>
              <a:rPr lang="en-US" sz="2000" i="1" dirty="0" smtClean="0">
                <a:latin typeface="Arial"/>
                <a:cs typeface="Arial"/>
              </a:rPr>
              <a:t> in One Slide</a:t>
            </a:r>
            <a:endParaRPr lang="en-US" sz="2000" i="1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3314700"/>
            <a:ext cx="14700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7663" indent="-347663"/>
            <a:r>
              <a:rPr lang="en-US" sz="1400" i="1" dirty="0" err="1" smtClean="0"/>
              <a:t>src</a:t>
            </a:r>
            <a:r>
              <a:rPr lang="en-US" sz="1400" i="1" dirty="0" smtClean="0"/>
              <a:t>: </a:t>
            </a:r>
            <a:r>
              <a:rPr lang="en-US" sz="1400" i="1" dirty="0" err="1" smtClean="0"/>
              <a:t>Huy</a:t>
            </a:r>
            <a:r>
              <a:rPr lang="en-US" sz="1400" i="1" dirty="0" smtClean="0"/>
              <a:t> Vo, NYU Poly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82549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80" name="Picture 3" descr="MapReduceDAG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409825"/>
            <a:ext cx="82296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133600" y="3733800"/>
            <a:ext cx="487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endParaRPr lang="en-US">
              <a:solidFill>
                <a:srgbClr val="FFFFFF"/>
              </a:solidFill>
              <a:latin typeface="Calibri" charset="0"/>
              <a:cs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10400" y="3886200"/>
            <a:ext cx="990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endParaRPr lang="en-US">
              <a:solidFill>
                <a:srgbClr val="FFFFFF"/>
              </a:solidFill>
              <a:latin typeface="Calibri" charset="0"/>
              <a:cs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67500" y="3924300"/>
            <a:ext cx="7239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endParaRPr lang="en-US">
              <a:solidFill>
                <a:srgbClr val="FFFFFF"/>
              </a:solidFill>
              <a:latin typeface="Calibri" charset="0"/>
              <a:cs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65838" y="3429000"/>
            <a:ext cx="182562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endParaRPr lang="en-US">
              <a:solidFill>
                <a:srgbClr val="FFFFFF"/>
              </a:solidFill>
              <a:latin typeface="Calibri" charset="0"/>
              <a:cs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00600" y="3419475"/>
            <a:ext cx="182563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endParaRPr lang="en-US" sz="2000">
              <a:solidFill>
                <a:srgbClr val="FFFFFF"/>
              </a:solidFill>
              <a:latin typeface="Calibri" charset="0"/>
              <a:cs typeface="ＭＳ Ｐゴシック" charset="-128"/>
            </a:endParaRPr>
          </a:p>
        </p:txBody>
      </p:sp>
      <p:sp>
        <p:nvSpPr>
          <p:cNvPr id="75786" name="TextBox 10"/>
          <p:cNvSpPr txBox="1">
            <a:spLocks noChangeArrowheads="1"/>
          </p:cNvSpPr>
          <p:nvPr/>
        </p:nvSpPr>
        <p:spPr bwMode="auto">
          <a:xfrm>
            <a:off x="3732213" y="4125913"/>
            <a:ext cx="15430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 eaLnBrk="1" hangingPunct="1"/>
            <a:r>
              <a:rPr lang="en-US" sz="2000">
                <a:latin typeface="Calibri" charset="0"/>
              </a:rPr>
              <a:t>Local storage</a:t>
            </a:r>
          </a:p>
        </p:txBody>
      </p:sp>
      <p:sp>
        <p:nvSpPr>
          <p:cNvPr id="12" name="Can 11"/>
          <p:cNvSpPr/>
          <p:nvPr/>
        </p:nvSpPr>
        <p:spPr>
          <a:xfrm>
            <a:off x="3656013" y="4049713"/>
            <a:ext cx="1601787" cy="522287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r>
              <a:rPr lang="en-US" sz="2000">
                <a:solidFill>
                  <a:srgbClr val="FFFFFF"/>
                </a:solidFill>
                <a:latin typeface="Calibri" charset="0"/>
                <a:cs typeface="ＭＳ Ｐゴシック" charset="-128"/>
              </a:rPr>
              <a:t>`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4261644" y="3891757"/>
            <a:ext cx="314325" cy="1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413250" y="3890963"/>
            <a:ext cx="315913" cy="15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2284413" y="17145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75791" name="Rectangle 15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r>
              <a:rPr lang="en-US"/>
              <a:t>Hadoop Breakdown</a:t>
            </a:r>
          </a:p>
        </p:txBody>
      </p:sp>
      <p:sp>
        <p:nvSpPr>
          <p:cNvPr id="7579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91440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400">
                <a:solidFill>
                  <a:srgbClr val="8000FF"/>
                </a:solidFill>
              </a:rPr>
              <a:t> 	Each Map and Reduce task has multiple phases: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07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83" name="TextBox 4"/>
          <p:cNvSpPr txBox="1">
            <a:spLocks noChangeArrowheads="1"/>
          </p:cNvSpPr>
          <p:nvPr/>
        </p:nvSpPr>
        <p:spPr bwMode="auto">
          <a:xfrm>
            <a:off x="1792287" y="771525"/>
            <a:ext cx="954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/>
              </a:rPr>
              <a:t>MAP</a:t>
            </a:r>
          </a:p>
        </p:txBody>
      </p:sp>
      <p:sp>
        <p:nvSpPr>
          <p:cNvPr id="49184" name="TextBox 5"/>
          <p:cNvSpPr txBox="1">
            <a:spLocks noChangeArrowheads="1"/>
          </p:cNvSpPr>
          <p:nvPr/>
        </p:nvSpPr>
        <p:spPr bwMode="auto">
          <a:xfrm>
            <a:off x="6324600" y="771852"/>
            <a:ext cx="17009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/>
              </a:rPr>
              <a:t>REDUCE</a:t>
            </a:r>
          </a:p>
        </p:txBody>
      </p: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004359"/>
              </p:ext>
            </p:extLst>
          </p:nvPr>
        </p:nvGraphicFramePr>
        <p:xfrm>
          <a:off x="2743200" y="1600200"/>
          <a:ext cx="685800" cy="49530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(w1,1)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(w2,1)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(w1,1)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(w1,1)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(w2,1)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308001"/>
              </p:ext>
            </p:extLst>
          </p:nvPr>
        </p:nvGraphicFramePr>
        <p:xfrm>
          <a:off x="762000" y="1600200"/>
          <a:ext cx="1371600" cy="5029200"/>
        </p:xfrm>
        <a:graphic>
          <a:graphicData uri="http://schemas.openxmlformats.org/drawingml/2006/table">
            <a:tbl>
              <a:tblPr/>
              <a:tblGrid>
                <a:gridCol w="1371600"/>
              </a:tblGrid>
              <a:tr h="1005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(did1,v1)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(did2,v2)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(did3,v3)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 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9227" name="Straight Arrow Connector 49226"/>
          <p:cNvCxnSpPr/>
          <p:nvPr/>
        </p:nvCxnSpPr>
        <p:spPr bwMode="auto">
          <a:xfrm>
            <a:off x="2209800" y="1752600"/>
            <a:ext cx="457200" cy="0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4" name="Straight Arrow Connector 113"/>
          <p:cNvCxnSpPr/>
          <p:nvPr/>
        </p:nvCxnSpPr>
        <p:spPr bwMode="auto">
          <a:xfrm>
            <a:off x="2209800" y="2057400"/>
            <a:ext cx="457200" cy="0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Straight Arrow Connector 114"/>
          <p:cNvCxnSpPr/>
          <p:nvPr/>
        </p:nvCxnSpPr>
        <p:spPr bwMode="auto">
          <a:xfrm>
            <a:off x="2209800" y="2362200"/>
            <a:ext cx="457200" cy="0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/>
          <p:nvPr/>
        </p:nvCxnSpPr>
        <p:spPr bwMode="auto">
          <a:xfrm>
            <a:off x="2209800" y="3048000"/>
            <a:ext cx="457200" cy="0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7" name="Straight Arrow Connector 116"/>
          <p:cNvCxnSpPr/>
          <p:nvPr/>
        </p:nvCxnSpPr>
        <p:spPr bwMode="auto">
          <a:xfrm>
            <a:off x="2209800" y="3429000"/>
            <a:ext cx="457200" cy="0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/>
          <p:nvPr/>
        </p:nvCxnSpPr>
        <p:spPr bwMode="auto">
          <a:xfrm>
            <a:off x="2209800" y="4114800"/>
            <a:ext cx="457200" cy="0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255015"/>
              </p:ext>
            </p:extLst>
          </p:nvPr>
        </p:nvGraphicFramePr>
        <p:xfrm>
          <a:off x="5410200" y="2286000"/>
          <a:ext cx="1676400" cy="2971800"/>
        </p:xfrm>
        <a:graphic>
          <a:graphicData uri="http://schemas.openxmlformats.org/drawingml/2006/table">
            <a:tbl>
              <a:tblPr/>
              <a:tblGrid>
                <a:gridCol w="1676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(w1, (1,1,1,…,1))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(w2, (1,1,…))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(w3,(1…))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651967"/>
              </p:ext>
            </p:extLst>
          </p:nvPr>
        </p:nvGraphicFramePr>
        <p:xfrm>
          <a:off x="7772400" y="2286000"/>
          <a:ext cx="838200" cy="2971800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(w1, 25)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(w2, 77)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(w3, 12)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21" name="Straight Arrow Connector 120"/>
          <p:cNvCxnSpPr/>
          <p:nvPr/>
        </p:nvCxnSpPr>
        <p:spPr bwMode="auto">
          <a:xfrm>
            <a:off x="7239000" y="2438400"/>
            <a:ext cx="457200" cy="0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7239000" y="2743200"/>
            <a:ext cx="457200" cy="0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3" name="Straight Arrow Connector 122"/>
          <p:cNvCxnSpPr/>
          <p:nvPr/>
        </p:nvCxnSpPr>
        <p:spPr bwMode="auto">
          <a:xfrm>
            <a:off x="7239000" y="3124200"/>
            <a:ext cx="457200" cy="0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>
            <a:off x="7239000" y="3429000"/>
            <a:ext cx="457200" cy="0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229" name="Straight Arrow Connector 49228"/>
          <p:cNvCxnSpPr/>
          <p:nvPr/>
        </p:nvCxnSpPr>
        <p:spPr bwMode="auto">
          <a:xfrm flipV="1">
            <a:off x="3505200" y="2438400"/>
            <a:ext cx="1828800" cy="685800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231" name="Straight Arrow Connector 49230"/>
          <p:cNvCxnSpPr/>
          <p:nvPr/>
        </p:nvCxnSpPr>
        <p:spPr bwMode="auto">
          <a:xfrm>
            <a:off x="3505200" y="2362200"/>
            <a:ext cx="1828800" cy="838200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9" name="TextBox 5"/>
          <p:cNvSpPr txBox="1">
            <a:spLocks noChangeArrowheads="1"/>
          </p:cNvSpPr>
          <p:nvPr/>
        </p:nvSpPr>
        <p:spPr bwMode="auto">
          <a:xfrm>
            <a:off x="3810000" y="1752600"/>
            <a:ext cx="9785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  <a:latin typeface="Arial"/>
              </a:rPr>
              <a:t>Shuffle</a:t>
            </a:r>
            <a:endParaRPr lang="en-US" sz="2000" dirty="0">
              <a:solidFill>
                <a:srgbClr val="008000"/>
              </a:solidFill>
              <a:latin typeface="Arial"/>
            </a:endParaRPr>
          </a:p>
        </p:txBody>
      </p:sp>
      <p:cxnSp>
        <p:nvCxnSpPr>
          <p:cNvPr id="130" name="Straight Arrow Connector 129"/>
          <p:cNvCxnSpPr/>
          <p:nvPr/>
        </p:nvCxnSpPr>
        <p:spPr bwMode="auto">
          <a:xfrm>
            <a:off x="3505200" y="3733800"/>
            <a:ext cx="1828800" cy="685800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Rectangle 4"/>
          <p:cNvSpPr/>
          <p:nvPr/>
        </p:nvSpPr>
        <p:spPr>
          <a:xfrm>
            <a:off x="3276600" y="533400"/>
            <a:ext cx="2819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0000" dist="88900" dir="1920000" sx="98000" sy="98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rgbClr val="0000FF"/>
                </a:solidFill>
              </a:rPr>
              <a:t>Same word appears twice.  Why not just send (w1, 2)?</a:t>
            </a:r>
          </a:p>
        </p:txBody>
      </p:sp>
      <p:cxnSp>
        <p:nvCxnSpPr>
          <p:cNvPr id="7" name="Curved Connector 6"/>
          <p:cNvCxnSpPr>
            <a:stCxn id="5" idx="1"/>
            <a:endCxn id="106" idx="0"/>
          </p:cNvCxnSpPr>
          <p:nvPr/>
        </p:nvCxnSpPr>
        <p:spPr>
          <a:xfrm rot="10800000" flipV="1">
            <a:off x="3086100" y="876300"/>
            <a:ext cx="190500" cy="723900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29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4463-750C-A84F-BA0F-D9FD06DF334C}" type="datetime1">
              <a:rPr lang="en-US"/>
              <a:pPr/>
              <a:t>6/21/15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eScience Institute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690D-BF55-294B-8D6D-DFA099D6CBB6}" type="slidenum">
              <a:rPr lang="en-US"/>
              <a:pPr/>
              <a:t>22</a:t>
            </a:fld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45181"/>
            <a:ext cx="7854696" cy="914400"/>
          </a:xfrm>
        </p:spPr>
        <p:txBody>
          <a:bodyPr/>
          <a:lstStyle/>
          <a:p>
            <a:r>
              <a:rPr lang="en-US"/>
              <a:t>Adding a combiner</a:t>
            </a:r>
          </a:p>
        </p:txBody>
      </p:sp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533401" y="1446213"/>
            <a:ext cx="8610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11CF"/>
                </a:solidFill>
                <a:latin typeface="Lucida Grande" charset="0"/>
              </a:rPr>
              <a:t> map(String input_key, String input_value):</a:t>
            </a:r>
          </a:p>
          <a:p>
            <a:r>
              <a:rPr lang="en-US" sz="1600" b="1">
                <a:solidFill>
                  <a:schemeClr val="bg2"/>
                </a:solidFill>
                <a:latin typeface="Lucida Grande" charset="0"/>
              </a:rPr>
              <a:t>   </a:t>
            </a:r>
            <a:r>
              <a:rPr lang="en-US" sz="1600" b="1">
                <a:solidFill>
                  <a:srgbClr val="3366FF"/>
                </a:solidFill>
                <a:latin typeface="Lucida Grande" charset="0"/>
              </a:rPr>
              <a:t> // input_key: document name</a:t>
            </a:r>
          </a:p>
          <a:p>
            <a:r>
              <a:rPr lang="en-US" sz="1600" b="1">
                <a:solidFill>
                  <a:srgbClr val="3366FF"/>
                </a:solidFill>
                <a:latin typeface="Lucida Grande" charset="0"/>
              </a:rPr>
              <a:t>    // input_value: document contents</a:t>
            </a:r>
            <a:endParaRPr lang="en-US" sz="2000" b="1">
              <a:solidFill>
                <a:srgbClr val="3366FF"/>
              </a:solidFill>
              <a:latin typeface="Lucida Grande" charset="0"/>
            </a:endParaRPr>
          </a:p>
          <a:p>
            <a:r>
              <a:rPr lang="en-US" sz="2000" b="1">
                <a:solidFill>
                  <a:srgbClr val="3366FF"/>
                </a:solidFill>
                <a:latin typeface="Lucida Grande" charset="0"/>
              </a:rPr>
              <a:t>   </a:t>
            </a:r>
            <a:r>
              <a:rPr lang="en-US" sz="2000" b="1">
                <a:solidFill>
                  <a:srgbClr val="0011CF"/>
                </a:solidFill>
                <a:latin typeface="Lucida Grande" charset="0"/>
              </a:rPr>
              <a:t> for each word w in input_value:</a:t>
            </a:r>
          </a:p>
          <a:p>
            <a:r>
              <a:rPr lang="en-US" sz="2000" b="1">
                <a:solidFill>
                  <a:srgbClr val="0011CF"/>
                </a:solidFill>
                <a:latin typeface="Lucida Grande" charset="0"/>
              </a:rPr>
              <a:t>        EmitIntermediate(w, 1);</a:t>
            </a:r>
          </a:p>
          <a:p>
            <a:endParaRPr lang="en-US" sz="2000" b="1">
              <a:solidFill>
                <a:srgbClr val="0011CF"/>
              </a:solidFill>
              <a:latin typeface="Lucida Grande" charset="0"/>
            </a:endParaRPr>
          </a:p>
          <a:p>
            <a:endParaRPr lang="en-US" sz="2000" b="1">
              <a:solidFill>
                <a:srgbClr val="0011CF"/>
              </a:solidFill>
              <a:latin typeface="Lucida Grande" charset="0"/>
            </a:endParaRPr>
          </a:p>
          <a:p>
            <a:endParaRPr lang="en-US" sz="2000" b="1">
              <a:solidFill>
                <a:srgbClr val="0011CF"/>
              </a:solidFill>
              <a:latin typeface="Lucida Grande" charset="0"/>
            </a:endParaRPr>
          </a:p>
          <a:p>
            <a:r>
              <a:rPr lang="en-US" sz="2000" b="1">
                <a:solidFill>
                  <a:srgbClr val="0011CF"/>
                </a:solidFill>
                <a:latin typeface="Lucida Grande" charset="0"/>
              </a:rPr>
              <a:t>  reduce(String intermediate_key, Iterator intermediate_values):</a:t>
            </a:r>
          </a:p>
          <a:p>
            <a:r>
              <a:rPr lang="en-US" sz="1600" b="1">
                <a:solidFill>
                  <a:srgbClr val="3366FF"/>
                </a:solidFill>
                <a:latin typeface="Lucida Grande" charset="0"/>
              </a:rPr>
              <a:t>    // output_key: word</a:t>
            </a:r>
          </a:p>
          <a:p>
            <a:r>
              <a:rPr lang="en-US" sz="1600" b="1">
                <a:solidFill>
                  <a:srgbClr val="3366FF"/>
                </a:solidFill>
                <a:latin typeface="Lucida Grande" charset="0"/>
              </a:rPr>
              <a:t>    // output_values: ????</a:t>
            </a:r>
            <a:endParaRPr lang="en-US" sz="2000" b="1">
              <a:solidFill>
                <a:srgbClr val="3366FF"/>
              </a:solidFill>
              <a:latin typeface="Lucida Grande" charset="0"/>
            </a:endParaRPr>
          </a:p>
          <a:p>
            <a:r>
              <a:rPr lang="en-US" sz="2000" b="1">
                <a:solidFill>
                  <a:srgbClr val="0011CF"/>
                </a:solidFill>
                <a:latin typeface="Lucida Grande" charset="0"/>
              </a:rPr>
              <a:t>    int result = 0;</a:t>
            </a:r>
          </a:p>
          <a:p>
            <a:r>
              <a:rPr lang="en-US" sz="2000" b="1">
                <a:solidFill>
                  <a:srgbClr val="0011CF"/>
                </a:solidFill>
                <a:latin typeface="Lucida Grande" charset="0"/>
              </a:rPr>
              <a:t>    for each v in intermediate_values:</a:t>
            </a:r>
          </a:p>
          <a:p>
            <a:r>
              <a:rPr lang="en-US" sz="2000" b="1">
                <a:solidFill>
                  <a:srgbClr val="0011CF"/>
                </a:solidFill>
                <a:latin typeface="Lucida Grande" charset="0"/>
              </a:rPr>
              <a:t>        result += v;</a:t>
            </a:r>
          </a:p>
          <a:p>
            <a:r>
              <a:rPr lang="en-US" sz="2000" b="1">
                <a:solidFill>
                  <a:srgbClr val="0011CF"/>
                </a:solidFill>
                <a:latin typeface="Lucida Grande" charset="0"/>
              </a:rPr>
              <a:t>    Emit(result);</a:t>
            </a:r>
          </a:p>
        </p:txBody>
      </p:sp>
      <p:sp>
        <p:nvSpPr>
          <p:cNvPr id="363524" name="Text Box 4"/>
          <p:cNvSpPr txBox="1">
            <a:spLocks noChangeArrowheads="1"/>
          </p:cNvSpPr>
          <p:nvPr/>
        </p:nvSpPr>
        <p:spPr bwMode="auto">
          <a:xfrm>
            <a:off x="6916738" y="6165850"/>
            <a:ext cx="1905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slide source: Google, Inc.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9591" y="3056386"/>
            <a:ext cx="7712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Lucida Grande" charset="0"/>
              </a:rPr>
              <a:t>combine(String intermediate_key, Iterator intermediate_values)</a:t>
            </a:r>
          </a:p>
          <a:p>
            <a:r>
              <a:rPr lang="en-US" b="1">
                <a:solidFill>
                  <a:srgbClr val="FF0000"/>
                </a:solidFill>
                <a:latin typeface="Lucida Grande" charset="0"/>
              </a:rPr>
              <a:t>   returns (intermediate_key, intermediate_value)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720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23</a:t>
            </a:fld>
            <a:endParaRPr lang="en-US"/>
          </a:p>
        </p:txBody>
      </p:sp>
      <p:pic>
        <p:nvPicPr>
          <p:cNvPr id="8" name="Picture 7" descr="Picture 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90" y="657392"/>
            <a:ext cx="8823709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3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MR VS. Databases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 Pavlo 2009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26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vs. RDBMS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Comparison of 3 systems</a:t>
            </a:r>
          </a:p>
          <a:p>
            <a:pPr lvl="1"/>
            <a:r>
              <a:rPr lang="en-US" sz="2400" dirty="0" err="1" smtClean="0"/>
              <a:t>Hadoop</a:t>
            </a:r>
            <a:endParaRPr lang="en-US" sz="2400" dirty="0"/>
          </a:p>
          <a:p>
            <a:pPr lvl="1"/>
            <a:r>
              <a:rPr lang="en-US" sz="2400" dirty="0" err="1" smtClean="0"/>
              <a:t>Vertica</a:t>
            </a:r>
            <a:r>
              <a:rPr lang="en-US" sz="2400" dirty="0" smtClean="0"/>
              <a:t> (a column-oriented database)</a:t>
            </a:r>
          </a:p>
          <a:p>
            <a:pPr lvl="1"/>
            <a:r>
              <a:rPr lang="en-US" sz="2400" dirty="0" smtClean="0"/>
              <a:t>DBMS-X (a row-oriented database) </a:t>
            </a:r>
          </a:p>
          <a:p>
            <a:pPr lvl="2"/>
            <a:r>
              <a:rPr lang="en-US" sz="2000" dirty="0" smtClean="0"/>
              <a:t>rhymes with “</a:t>
            </a:r>
            <a:r>
              <a:rPr lang="en-US" sz="2000" dirty="0" err="1"/>
              <a:t>s</a:t>
            </a:r>
            <a:r>
              <a:rPr lang="en-US" sz="2000" dirty="0" err="1" smtClean="0"/>
              <a:t>chmoracle</a:t>
            </a:r>
            <a:r>
              <a:rPr lang="en-US" sz="2000" dirty="0" smtClean="0"/>
              <a:t>”</a:t>
            </a:r>
          </a:p>
          <a:p>
            <a:r>
              <a:rPr lang="en-US" sz="2800" dirty="0" smtClean="0"/>
              <a:t>Qualitative</a:t>
            </a:r>
          </a:p>
          <a:p>
            <a:pPr lvl="1"/>
            <a:r>
              <a:rPr lang="en-US" sz="2400" dirty="0" smtClean="0"/>
              <a:t>Programming model, ease of setup, features, etc.</a:t>
            </a:r>
          </a:p>
          <a:p>
            <a:r>
              <a:rPr lang="en-US" sz="2800" dirty="0" smtClean="0"/>
              <a:t>Quantitative</a:t>
            </a:r>
          </a:p>
          <a:p>
            <a:pPr lvl="1"/>
            <a:r>
              <a:rPr lang="en-US" sz="2400" dirty="0" smtClean="0"/>
              <a:t>Data loading, different types of queries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1882-628C-914A-A536-69F634EF4EA1}" type="datetime1">
              <a:rPr lang="en-US" smtClean="0"/>
              <a:pPr/>
              <a:t>6/21/15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eScience Institute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EA0C-3258-E444-A701-304E54896E4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75854" y="451793"/>
            <a:ext cx="2005702" cy="400110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en-US" sz="2000" i="1" dirty="0" err="1"/>
              <a:t>Pavlo</a:t>
            </a:r>
            <a:r>
              <a:rPr lang="en-US" sz="2000" i="1" dirty="0"/>
              <a:t> et al. 2009</a:t>
            </a:r>
          </a:p>
        </p:txBody>
      </p:sp>
    </p:spTree>
    <p:extLst>
      <p:ext uri="{BB962C8B-B14F-4D97-AF65-F5344CB8AC3E}">
        <p14:creationId xmlns:p14="http://schemas.microsoft.com/office/powerpoint/2010/main" val="3042622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26</a:t>
            </a:fld>
            <a:endParaRPr lang="en-US"/>
          </a:p>
        </p:txBody>
      </p:sp>
      <p:pic>
        <p:nvPicPr>
          <p:cNvPr id="7" name="Picture 6" descr="Picture 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65100"/>
            <a:ext cx="8787301" cy="65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12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27</a:t>
            </a:fld>
            <a:endParaRPr lang="en-US"/>
          </a:p>
        </p:txBody>
      </p:sp>
      <p:pic>
        <p:nvPicPr>
          <p:cNvPr id="7" name="Picture 6" descr="Picture 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92" y="762000"/>
            <a:ext cx="8604908" cy="567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25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28</a:t>
            </a:fld>
            <a:endParaRPr lang="en-US"/>
          </a:p>
        </p:txBody>
      </p:sp>
      <p:pic>
        <p:nvPicPr>
          <p:cNvPr id="7" name="Picture 6" descr="Picture 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91464"/>
            <a:ext cx="8458200" cy="551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8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6011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Selection Task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AE1C-EBB1-FC42-89C7-710BDC35B8F7}" type="datetime1">
              <a:rPr lang="en-US" smtClean="0"/>
              <a:pPr/>
              <a:t>6/21/15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eScience Institute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D68B-4E42-264B-AC20-6BB4D8144D4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6750" y="1384211"/>
            <a:ext cx="68421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SELECT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pageURL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pageRank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endParaRPr lang="en-US" sz="20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FROM Rankings WHERE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pageRank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 &gt; X</a:t>
            </a:r>
            <a:endParaRPr lang="en-US" sz="2000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pic>
        <p:nvPicPr>
          <p:cNvPr id="7" name="Picture 6" descr="Picture 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2282825"/>
            <a:ext cx="5257143" cy="40253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51749" y="4984750"/>
            <a:ext cx="119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GB /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74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Build an Inverted Index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1" y="18404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Input: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1263" y="259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tweet1, (“I love pancakes for breakfast”)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296" y="2927866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tweet2, (“I dislike pancakes”)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296" y="3297198"/>
            <a:ext cx="499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tweet3, (“What should I eat for breakfast?”)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3666530"/>
            <a:ext cx="2493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tweet4, (“I love to eat”)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86920" y="184982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Desired output: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5000" y="2590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“pancakes”, (tweet1, tweet2)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28368" y="2960132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“breakfast”, (tweet1, tweet3)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60456" y="3308803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“eat”, (tweet3, tweet4)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79171" y="3633591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“love”, (tweet1, tweet4)</a:t>
            </a:r>
          </a:p>
          <a:p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022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30</a:t>
            </a:fld>
            <a:endParaRPr lang="en-US"/>
          </a:p>
        </p:txBody>
      </p:sp>
      <p:pic>
        <p:nvPicPr>
          <p:cNvPr id="7" name="Picture 6" descr="Picture 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22" y="1141613"/>
            <a:ext cx="8133743" cy="52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05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31</a:t>
            </a:fld>
            <a:endParaRPr lang="en-US"/>
          </a:p>
        </p:txBody>
      </p:sp>
      <p:pic>
        <p:nvPicPr>
          <p:cNvPr id="7" name="Picture 6" descr="Picture 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9082"/>
            <a:ext cx="8763000" cy="50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52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32</a:t>
            </a:fld>
            <a:endParaRPr lang="en-US"/>
          </a:p>
        </p:txBody>
      </p:sp>
      <p:pic>
        <p:nvPicPr>
          <p:cNvPr id="7" name="Picture 6" descr="Picture 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70083"/>
            <a:ext cx="8458200" cy="556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04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33</a:t>
            </a:fld>
            <a:endParaRPr lang="en-US"/>
          </a:p>
        </p:txBody>
      </p:sp>
      <p:pic>
        <p:nvPicPr>
          <p:cNvPr id="7" name="Picture 6" descr="Picture 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8458200" cy="447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58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68" y="516563"/>
            <a:ext cx="8229600" cy="838200"/>
          </a:xfrm>
        </p:spPr>
        <p:txBody>
          <a:bodyPr/>
          <a:lstStyle/>
          <a:p>
            <a:r>
              <a:rPr lang="en-US" dirty="0" smtClean="0"/>
              <a:t>Join Task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AE1C-EBB1-FC42-89C7-710BDC35B8F7}" type="datetime1">
              <a:rPr lang="en-US" smtClean="0"/>
              <a:pPr/>
              <a:t>6/21/15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eScience Institute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D68B-4E42-264B-AC20-6BB4D8144D4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1676400"/>
            <a:ext cx="57912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SELECT INTO 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TempsourceIP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endParaRPr lang="en-US" sz="1600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           AVG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pageRank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)as 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avgPageRank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endParaRPr lang="en-US" sz="1600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           SUM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adRevenue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)as 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totalRevenue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lang="en-US" sz="16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RankingsAS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 R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  , 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UserVisitsAS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 UV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WHERE 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.pageURL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UV.destURL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AND 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UV.visitDate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endParaRPr lang="en-US" sz="1600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  BETWEEN ‘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2000-01-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15’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  AND ‘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2000-01-22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’ </a:t>
            </a:r>
            <a:endParaRPr lang="en-US" sz="16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GROUP BY 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UV.sourceIP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; </a:t>
            </a:r>
          </a:p>
          <a:p>
            <a:endParaRPr lang="en-US" sz="16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SELECT 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sourceIP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endParaRPr lang="en-US" sz="1600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    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totalRevenue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endParaRPr lang="en-US" sz="1600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    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avgPageRank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endParaRPr lang="en-US" sz="16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FROM Temp 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ORDER BY 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totalRevenueDESC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endParaRPr lang="en-US" sz="1600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LIMIT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1; </a:t>
            </a:r>
          </a:p>
        </p:txBody>
      </p:sp>
    </p:spTree>
    <p:extLst>
      <p:ext uri="{BB962C8B-B14F-4D97-AF65-F5344CB8AC3E}">
        <p14:creationId xmlns:p14="http://schemas.microsoft.com/office/powerpoint/2010/main" val="334310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35</a:t>
            </a:fld>
            <a:endParaRPr lang="en-US"/>
          </a:p>
        </p:txBody>
      </p:sp>
      <p:pic>
        <p:nvPicPr>
          <p:cNvPr id="7" name="Picture 6" descr="Picture 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76" y="762000"/>
            <a:ext cx="8763124" cy="555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09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 this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Other ways to avoid sequential scans?</a:t>
            </a:r>
          </a:p>
          <a:p>
            <a:r>
              <a:rPr lang="en-US"/>
              <a:t>Fault-tolerance in large clusters?</a:t>
            </a:r>
          </a:p>
          <a:p>
            <a:r>
              <a:rPr lang="en-US"/>
              <a:t>Tasks that cannot be expressed as queries?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68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37</a:t>
            </a:fld>
            <a:endParaRPr lang="en-US"/>
          </a:p>
        </p:txBody>
      </p:sp>
      <p:pic>
        <p:nvPicPr>
          <p:cNvPr id="7" name="Picture 6" descr="Picture 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46535"/>
            <a:ext cx="8610600" cy="569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3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38</a:t>
            </a:fld>
            <a:endParaRPr lang="en-US"/>
          </a:p>
        </p:txBody>
      </p:sp>
      <p:pic>
        <p:nvPicPr>
          <p:cNvPr id="7" name="Picture 6" descr="Picture 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5258"/>
            <a:ext cx="8686800" cy="561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39</a:t>
            </a:fld>
            <a:endParaRPr lang="en-US"/>
          </a:p>
        </p:txBody>
      </p:sp>
      <p:pic>
        <p:nvPicPr>
          <p:cNvPr id="7" name="Picture 6" descr="Picture 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36" y="1066800"/>
            <a:ext cx="8525464" cy="507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6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9705"/>
            <a:ext cx="8458200" cy="914400"/>
          </a:xfrm>
        </p:spPr>
        <p:txBody>
          <a:bodyPr/>
          <a:lstStyle/>
          <a:p>
            <a:r>
              <a:rPr lang="en-US" sz="2800"/>
              <a:t>Exercise: Relational Join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666873"/>
              </p:ext>
            </p:extLst>
          </p:nvPr>
        </p:nvGraphicFramePr>
        <p:xfrm>
          <a:off x="685800" y="2362200"/>
          <a:ext cx="3276600" cy="1188720"/>
        </p:xfrm>
        <a:graphic>
          <a:graphicData uri="http://schemas.openxmlformats.org/drawingml/2006/table">
            <a:tbl>
              <a:tblPr/>
              <a:tblGrid>
                <a:gridCol w="1638300"/>
                <a:gridCol w="1638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397068"/>
              </p:ext>
            </p:extLst>
          </p:nvPr>
        </p:nvGraphicFramePr>
        <p:xfrm>
          <a:off x="4800600" y="2148840"/>
          <a:ext cx="3276600" cy="1584960"/>
        </p:xfrm>
        <a:graphic>
          <a:graphicData uri="http://schemas.openxmlformats.org/drawingml/2006/table">
            <a:tbl>
              <a:tblPr/>
              <a:tblGrid>
                <a:gridCol w="1638300"/>
                <a:gridCol w="1638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EmpSSN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DepName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Accounts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Sales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Marketing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40672" y="4231561"/>
            <a:ext cx="484960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4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Emplyee ⨝</a:t>
            </a:r>
            <a:r>
              <a:rPr lang="en-US" sz="2400" baseline="-25000" dirty="0">
                <a:latin typeface="Arial"/>
                <a:ea typeface="Arial"/>
                <a:cs typeface="Arial"/>
              </a:rPr>
              <a:t> </a:t>
            </a:r>
            <a:r>
              <a:rPr lang="en-US" sz="2400" dirty="0">
                <a:latin typeface="Arial"/>
                <a:ea typeface="Arial"/>
                <a:cs typeface="Arial"/>
              </a:rPr>
              <a:t>Assigned Departments</a:t>
            </a:r>
            <a:endParaRPr lang="en-US" sz="2400" dirty="0">
              <a:latin typeface="Arial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1966132"/>
            <a:ext cx="1275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latin typeface="Arial"/>
              </a:rPr>
              <a:t>Employee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0600" y="1752772"/>
            <a:ext cx="269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latin typeface="Arial"/>
              </a:rPr>
              <a:t>Assigned Departments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028531"/>
              </p:ext>
            </p:extLst>
          </p:nvPr>
        </p:nvGraphicFramePr>
        <p:xfrm>
          <a:off x="1066799" y="4771390"/>
          <a:ext cx="6172200" cy="1584960"/>
        </p:xfrm>
        <a:graphic>
          <a:graphicData uri="http://schemas.openxmlformats.org/drawingml/2006/table">
            <a:tbl>
              <a:tblPr/>
              <a:tblGrid>
                <a:gridCol w="1543050"/>
                <a:gridCol w="1543050"/>
                <a:gridCol w="1543050"/>
                <a:gridCol w="15430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EmpSSN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DepName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Accounts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Sales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Marketing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0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Pick your favorite limitation of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Tedious programming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Pig, Hive, etc.</a:t>
            </a:r>
          </a:p>
          <a:p>
            <a:r>
              <a:rPr lang="en-US"/>
              <a:t>No indexes for fast lookup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Hbase</a:t>
            </a:r>
          </a:p>
          <a:p>
            <a:r>
              <a:rPr lang="en-US"/>
              <a:t>Terrible performance for iterative tasks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HaLoop</a:t>
            </a:r>
          </a:p>
          <a:p>
            <a:r>
              <a:rPr lang="en-US"/>
              <a:t>Disk-based processing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Spark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5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9705"/>
            <a:ext cx="8458200" cy="914400"/>
          </a:xfrm>
        </p:spPr>
        <p:txBody>
          <a:bodyPr/>
          <a:lstStyle/>
          <a:p>
            <a:r>
              <a:rPr lang="en-US" sz="2800"/>
              <a:t>Hash Join in MapReduce: Before Map Phase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38414"/>
              </p:ext>
            </p:extLst>
          </p:nvPr>
        </p:nvGraphicFramePr>
        <p:xfrm>
          <a:off x="685800" y="2362200"/>
          <a:ext cx="3276600" cy="1188720"/>
        </p:xfrm>
        <a:graphic>
          <a:graphicData uri="http://schemas.openxmlformats.org/drawingml/2006/table">
            <a:tbl>
              <a:tblPr/>
              <a:tblGrid>
                <a:gridCol w="1638300"/>
                <a:gridCol w="1638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586924"/>
              </p:ext>
            </p:extLst>
          </p:nvPr>
        </p:nvGraphicFramePr>
        <p:xfrm>
          <a:off x="685800" y="4267200"/>
          <a:ext cx="3276600" cy="1584960"/>
        </p:xfrm>
        <a:graphic>
          <a:graphicData uri="http://schemas.openxmlformats.org/drawingml/2006/table">
            <a:tbl>
              <a:tblPr/>
              <a:tblGrid>
                <a:gridCol w="1638300"/>
                <a:gridCol w="1638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EmpSSN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DepName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Accounts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Sales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Marketing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85800" y="1966132"/>
            <a:ext cx="1275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latin typeface="Arial"/>
              </a:rPr>
              <a:t>Employee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" y="3871132"/>
            <a:ext cx="269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latin typeface="Arial"/>
              </a:rPr>
              <a:t>Assigned Departments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52975" y="1720516"/>
            <a:ext cx="3124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00FF"/>
                </a:solidFill>
              </a:rPr>
              <a:t>Key idea: Lump all the tuples together into one dataset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05400" y="3276600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Employee, Sue, </a:t>
            </a:r>
            <a:r>
              <a:rPr lang="en-US" dirty="0">
                <a:latin typeface="Arial"/>
              </a:rPr>
              <a:t>999999999</a:t>
            </a:r>
            <a:endParaRPr lang="en-US"/>
          </a:p>
          <a:p>
            <a:pPr lvl="0"/>
            <a:r>
              <a:rPr lang="en-US"/>
              <a:t>Employee, Tony, </a:t>
            </a:r>
            <a:r>
              <a:rPr lang="en-US" dirty="0">
                <a:latin typeface="Arial"/>
              </a:rPr>
              <a:t>777777777</a:t>
            </a:r>
          </a:p>
          <a:p>
            <a:pPr lvl="0"/>
            <a:r>
              <a:rPr lang="en-US" dirty="0">
                <a:latin typeface="Arial"/>
              </a:rPr>
              <a:t>Department, 999999999, Accounts</a:t>
            </a:r>
          </a:p>
          <a:p>
            <a:r>
              <a:rPr lang="en-US" dirty="0">
                <a:latin typeface="Arial"/>
              </a:rPr>
              <a:t>Department, </a:t>
            </a:r>
            <a:r>
              <a:rPr lang="en-US"/>
              <a:t>777777777, Sales</a:t>
            </a:r>
          </a:p>
          <a:p>
            <a:r>
              <a:rPr lang="en-US" dirty="0">
                <a:latin typeface="Arial"/>
              </a:rPr>
              <a:t>Department, </a:t>
            </a:r>
            <a:r>
              <a:rPr lang="en-US"/>
              <a:t>777777777, Marketing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114800" y="3164423"/>
            <a:ext cx="838200" cy="1600200"/>
          </a:xfrm>
          <a:prstGeom prst="rightArrow">
            <a:avLst>
              <a:gd name="adj1" fmla="val 71721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638801" y="4753928"/>
            <a:ext cx="2743199" cy="1254204"/>
            <a:chOff x="5638801" y="4753928"/>
            <a:chExt cx="2743199" cy="1254204"/>
          </a:xfrm>
        </p:grpSpPr>
        <p:sp>
          <p:nvSpPr>
            <p:cNvPr id="16" name="TextBox 15"/>
            <p:cNvSpPr txBox="1"/>
            <p:nvPr/>
          </p:nvSpPr>
          <p:spPr>
            <a:xfrm>
              <a:off x="6061075" y="5638800"/>
              <a:ext cx="2320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>
                  <a:solidFill>
                    <a:srgbClr val="0000FF"/>
                  </a:solidFill>
                </a:rPr>
                <a:t>What is this for?</a:t>
              </a:r>
            </a:p>
          </p:txBody>
        </p:sp>
        <p:cxnSp>
          <p:nvCxnSpPr>
            <p:cNvPr id="18" name="Curved Connector 17"/>
            <p:cNvCxnSpPr>
              <a:stCxn id="16" idx="1"/>
            </p:cNvCxnSpPr>
            <p:nvPr/>
          </p:nvCxnSpPr>
          <p:spPr>
            <a:xfrm rot="10800000">
              <a:off x="5638801" y="4753928"/>
              <a:ext cx="422275" cy="1069538"/>
            </a:xfrm>
            <a:prstGeom prst="curvedConnector2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2990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9705"/>
            <a:ext cx="8458200" cy="914400"/>
          </a:xfrm>
        </p:spPr>
        <p:txBody>
          <a:bodyPr/>
          <a:lstStyle/>
          <a:p>
            <a:r>
              <a:rPr lang="en-US" sz="2800"/>
              <a:t>Hash Join in MapReduce: Map Phase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800" y="1875472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Employee, Sue, </a:t>
            </a:r>
            <a:r>
              <a:rPr lang="en-US" dirty="0">
                <a:latin typeface="Arial"/>
              </a:rPr>
              <a:t>999999999</a:t>
            </a:r>
            <a:endParaRPr lang="en-US"/>
          </a:p>
          <a:p>
            <a:pPr lvl="0"/>
            <a:r>
              <a:rPr lang="en-US"/>
              <a:t>Employee, Tony, </a:t>
            </a:r>
            <a:r>
              <a:rPr lang="en-US" dirty="0">
                <a:latin typeface="Arial"/>
              </a:rPr>
              <a:t>777777777</a:t>
            </a:r>
          </a:p>
          <a:p>
            <a:pPr lvl="0"/>
            <a:r>
              <a:rPr lang="en-US" dirty="0">
                <a:latin typeface="Arial"/>
              </a:rPr>
              <a:t>Department, 999999999, Accounts</a:t>
            </a:r>
          </a:p>
          <a:p>
            <a:r>
              <a:rPr lang="en-US" dirty="0">
                <a:latin typeface="Arial"/>
              </a:rPr>
              <a:t>Department, </a:t>
            </a:r>
            <a:r>
              <a:rPr lang="en-US"/>
              <a:t>777777777, Sales</a:t>
            </a:r>
          </a:p>
          <a:p>
            <a:r>
              <a:rPr lang="en-US" dirty="0">
                <a:latin typeface="Arial"/>
              </a:rPr>
              <a:t>Department, </a:t>
            </a:r>
            <a:r>
              <a:rPr lang="en-US"/>
              <a:t>777777777, Marketing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4850" y="3932872"/>
            <a:ext cx="6711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key=</a:t>
            </a:r>
            <a:r>
              <a:rPr lang="en-US" dirty="0">
                <a:latin typeface="Arial"/>
              </a:rPr>
              <a:t>999999999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value=</a:t>
            </a:r>
            <a:r>
              <a:rPr lang="en-US" dirty="0"/>
              <a:t>(</a:t>
            </a:r>
            <a:r>
              <a:rPr lang="en-US"/>
              <a:t>Employee, Sue, </a:t>
            </a:r>
            <a:r>
              <a:rPr lang="en-US" dirty="0">
                <a:latin typeface="Arial"/>
              </a:rPr>
              <a:t>999999999)</a:t>
            </a:r>
            <a:endParaRPr lang="en-US"/>
          </a:p>
          <a:p>
            <a:pPr lvl="0"/>
            <a:r>
              <a:rPr lang="en-US">
                <a:solidFill>
                  <a:srgbClr val="0000FF"/>
                </a:solidFill>
              </a:rPr>
              <a:t>key=</a:t>
            </a:r>
            <a:r>
              <a:rPr lang="en-US" dirty="0">
                <a:latin typeface="Arial"/>
              </a:rPr>
              <a:t>777777777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value=</a:t>
            </a:r>
            <a:r>
              <a:rPr lang="en-US" dirty="0"/>
              <a:t>(</a:t>
            </a:r>
            <a:r>
              <a:rPr lang="en-US"/>
              <a:t>Employee, Tony, </a:t>
            </a:r>
            <a:r>
              <a:rPr lang="en-US" dirty="0">
                <a:latin typeface="Arial"/>
              </a:rPr>
              <a:t>777777777)</a:t>
            </a:r>
          </a:p>
          <a:p>
            <a:pPr lvl="0"/>
            <a:r>
              <a:rPr lang="en-US">
                <a:solidFill>
                  <a:srgbClr val="0000FF"/>
                </a:solidFill>
              </a:rPr>
              <a:t>key=</a:t>
            </a:r>
            <a:r>
              <a:rPr lang="en-US" dirty="0">
                <a:latin typeface="Arial"/>
              </a:rPr>
              <a:t>999999999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value=</a:t>
            </a:r>
            <a:r>
              <a:rPr lang="en-US" dirty="0"/>
              <a:t>(</a:t>
            </a:r>
            <a:r>
              <a:rPr lang="en-US" dirty="0">
                <a:latin typeface="Arial"/>
              </a:rPr>
              <a:t>Department, 999999999, Accounts)</a:t>
            </a:r>
          </a:p>
          <a:p>
            <a:r>
              <a:rPr lang="en-US">
                <a:solidFill>
                  <a:srgbClr val="0000FF"/>
                </a:solidFill>
              </a:rPr>
              <a:t>key=</a:t>
            </a:r>
            <a:r>
              <a:rPr lang="en-US"/>
              <a:t>777777777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value=</a:t>
            </a:r>
            <a:r>
              <a:rPr lang="en-US" dirty="0"/>
              <a:t>(</a:t>
            </a:r>
            <a:r>
              <a:rPr lang="en-US" dirty="0">
                <a:latin typeface="Arial"/>
              </a:rPr>
              <a:t>Department, </a:t>
            </a:r>
            <a:r>
              <a:rPr lang="en-US"/>
              <a:t>777777777, Sales)</a:t>
            </a:r>
          </a:p>
          <a:p>
            <a:r>
              <a:rPr lang="en-US">
                <a:solidFill>
                  <a:srgbClr val="0000FF"/>
                </a:solidFill>
              </a:rPr>
              <a:t>key=</a:t>
            </a:r>
            <a:r>
              <a:rPr lang="en-US"/>
              <a:t>777777777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value=</a:t>
            </a:r>
            <a:r>
              <a:rPr lang="en-US" dirty="0"/>
              <a:t>(</a:t>
            </a:r>
            <a:r>
              <a:rPr lang="en-US" dirty="0">
                <a:latin typeface="Arial"/>
              </a:rPr>
              <a:t>Department, </a:t>
            </a:r>
            <a:r>
              <a:rPr lang="en-US"/>
              <a:t>777777777, Marketing)</a:t>
            </a:r>
          </a:p>
        </p:txBody>
      </p:sp>
      <p:sp>
        <p:nvSpPr>
          <p:cNvPr id="9" name="Bent Arrow 8"/>
          <p:cNvSpPr/>
          <p:nvPr/>
        </p:nvSpPr>
        <p:spPr>
          <a:xfrm flipV="1">
            <a:off x="685800" y="3551872"/>
            <a:ext cx="1143000" cy="12192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38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Hash Join in MapReduce: Reduce Phase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316" y="1981200"/>
            <a:ext cx="671195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key=</a:t>
            </a:r>
            <a:r>
              <a:rPr lang="en-US" dirty="0">
                <a:latin typeface="Arial"/>
              </a:rPr>
              <a:t>999999999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values=</a:t>
            </a:r>
            <a:r>
              <a:rPr lang="en-US" dirty="0"/>
              <a:t>[(</a:t>
            </a:r>
            <a:r>
              <a:rPr lang="en-US"/>
              <a:t>Employee, Sue, </a:t>
            </a:r>
            <a:r>
              <a:rPr lang="en-US" dirty="0">
                <a:latin typeface="Arial"/>
              </a:rPr>
              <a:t>999999999),</a:t>
            </a:r>
            <a:endParaRPr lang="en-US"/>
          </a:p>
          <a:p>
            <a:pPr lvl="0"/>
            <a:r>
              <a:rPr lang="en-US" dirty="0">
                <a:solidFill>
                  <a:srgbClr val="0000FF"/>
                </a:solidFill>
              </a:rPr>
              <a:t>					     </a:t>
            </a:r>
            <a:r>
              <a:rPr lang="en-US" dirty="0"/>
              <a:t>(</a:t>
            </a:r>
            <a:r>
              <a:rPr lang="en-US" dirty="0">
                <a:latin typeface="Arial"/>
              </a:rPr>
              <a:t>Department, 999999999, Accounts)]</a:t>
            </a:r>
          </a:p>
          <a:p>
            <a:endParaRPr lang="en-US">
              <a:solidFill>
                <a:srgbClr val="0000FF"/>
              </a:solidFill>
            </a:endParaRPr>
          </a:p>
          <a:p>
            <a:endParaRPr lang="en-US">
              <a:solidFill>
                <a:srgbClr val="0000FF"/>
              </a:solidFill>
            </a:endParaRPr>
          </a:p>
          <a:p>
            <a:endParaRPr lang="en-US">
              <a:solidFill>
                <a:srgbClr val="0000FF"/>
              </a:solidFill>
            </a:endParaRPr>
          </a:p>
          <a:p>
            <a:endParaRPr lang="en-US">
              <a:solidFill>
                <a:srgbClr val="0000FF"/>
              </a:solidFill>
            </a:endParaRPr>
          </a:p>
          <a:p>
            <a:endParaRPr lang="en-US">
              <a:solidFill>
                <a:srgbClr val="0000FF"/>
              </a:solidFill>
            </a:endParaRPr>
          </a:p>
          <a:p>
            <a:pPr lvl="0"/>
            <a:r>
              <a:rPr lang="en-US">
                <a:solidFill>
                  <a:srgbClr val="0000FF"/>
                </a:solidFill>
              </a:rPr>
              <a:t>key=</a:t>
            </a:r>
            <a:r>
              <a:rPr lang="en-US" dirty="0">
                <a:latin typeface="Arial"/>
              </a:rPr>
              <a:t>777777777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values=</a:t>
            </a:r>
            <a:r>
              <a:rPr lang="en-US" dirty="0"/>
              <a:t>[(</a:t>
            </a:r>
            <a:r>
              <a:rPr lang="en-US"/>
              <a:t>Employee, Tony, </a:t>
            </a:r>
            <a:r>
              <a:rPr lang="en-US" dirty="0">
                <a:latin typeface="Arial"/>
              </a:rPr>
              <a:t>777777777),</a:t>
            </a:r>
          </a:p>
          <a:p>
            <a:r>
              <a:rPr lang="en-US">
                <a:solidFill>
                  <a:srgbClr val="0000FF"/>
                </a:solidFill>
              </a:rPr>
              <a:t>                                         </a:t>
            </a:r>
            <a:r>
              <a:rPr lang="en-US" dirty="0"/>
              <a:t>(</a:t>
            </a:r>
            <a:r>
              <a:rPr lang="en-US" dirty="0">
                <a:latin typeface="Arial"/>
              </a:rPr>
              <a:t>Department, </a:t>
            </a:r>
            <a:r>
              <a:rPr lang="en-US"/>
              <a:t>777777777, Sales),</a:t>
            </a:r>
          </a:p>
          <a:p>
            <a:r>
              <a:rPr lang="en-US"/>
              <a:t>                                         </a:t>
            </a:r>
            <a:r>
              <a:rPr lang="en-US" dirty="0"/>
              <a:t>(</a:t>
            </a:r>
            <a:r>
              <a:rPr lang="en-US" dirty="0">
                <a:latin typeface="Arial"/>
              </a:rPr>
              <a:t>Department, </a:t>
            </a:r>
            <a:r>
              <a:rPr lang="en-US"/>
              <a:t>777777777, Marketing)]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62274" y="2659407"/>
            <a:ext cx="5523127" cy="946276"/>
            <a:chOff x="2819400" y="2451795"/>
            <a:chExt cx="5523127" cy="946276"/>
          </a:xfrm>
        </p:grpSpPr>
        <p:sp>
          <p:nvSpPr>
            <p:cNvPr id="10" name="Bent Arrow 9"/>
            <p:cNvSpPr/>
            <p:nvPr/>
          </p:nvSpPr>
          <p:spPr>
            <a:xfrm flipV="1">
              <a:off x="2819400" y="2451795"/>
              <a:ext cx="1066800" cy="946276"/>
            </a:xfrm>
            <a:prstGeom prst="ben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4800" y="3028739"/>
              <a:ext cx="4227727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/>
                <a:t>Sue, 999999999, 999999999, Accounts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429000" y="5029200"/>
            <a:ext cx="5562600" cy="1219200"/>
            <a:chOff x="3054350" y="4810022"/>
            <a:chExt cx="5562600" cy="1219200"/>
          </a:xfrm>
        </p:grpSpPr>
        <p:sp>
          <p:nvSpPr>
            <p:cNvPr id="9" name="TextBox 8"/>
            <p:cNvSpPr txBox="1"/>
            <p:nvPr/>
          </p:nvSpPr>
          <p:spPr>
            <a:xfrm>
              <a:off x="4197350" y="5382891"/>
              <a:ext cx="44196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Tony, 777777777, 777777777, Sales</a:t>
              </a:r>
            </a:p>
            <a:p>
              <a:r>
                <a:rPr lang="en-US"/>
                <a:t>Tony, 777777777, 777777777, Marketing</a:t>
              </a:r>
            </a:p>
          </p:txBody>
        </p:sp>
        <p:sp>
          <p:nvSpPr>
            <p:cNvPr id="12" name="Bent Arrow 11"/>
            <p:cNvSpPr/>
            <p:nvPr/>
          </p:nvSpPr>
          <p:spPr>
            <a:xfrm flipV="1">
              <a:off x="3054350" y="4810022"/>
              <a:ext cx="1066800" cy="1133578"/>
            </a:xfrm>
            <a:prstGeom prst="ben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4186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854696" cy="914400"/>
          </a:xfrm>
        </p:spPr>
        <p:txBody>
          <a:bodyPr/>
          <a:lstStyle/>
          <a:p>
            <a:r>
              <a:rPr lang="en-US"/>
              <a:t>Hash Join in MapReduce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5E4C-AF23-CE49-AB06-9E0E679776B1}" type="datetime1"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Data Science, Autumn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1383943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Order(orderid, account, date)</a:t>
            </a:r>
          </a:p>
          <a:p>
            <a:endParaRPr lang="en-US"/>
          </a:p>
          <a:p>
            <a:r>
              <a:rPr lang="en-US"/>
              <a:t>1, aaa, d1</a:t>
            </a:r>
          </a:p>
          <a:p>
            <a:r>
              <a:rPr lang="en-US"/>
              <a:t>2, aaa, d2</a:t>
            </a:r>
          </a:p>
          <a:p>
            <a:r>
              <a:rPr lang="en-US"/>
              <a:t>3, bbb, d3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82168" y="1397675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LineItem(orderid, itemid, qty)</a:t>
            </a:r>
          </a:p>
          <a:p>
            <a:endParaRPr lang="en-US"/>
          </a:p>
          <a:p>
            <a:r>
              <a:rPr lang="en-US"/>
              <a:t>1, 10, 1</a:t>
            </a:r>
          </a:p>
          <a:p>
            <a:r>
              <a:rPr lang="en-US"/>
              <a:t>1, 20, 3</a:t>
            </a:r>
          </a:p>
          <a:p>
            <a:r>
              <a:rPr lang="en-US"/>
              <a:t>2, 10, 5</a:t>
            </a:r>
          </a:p>
          <a:p>
            <a:r>
              <a:rPr lang="en-US"/>
              <a:t>2, 50, 100</a:t>
            </a:r>
          </a:p>
          <a:p>
            <a:r>
              <a:rPr lang="en-US"/>
              <a:t>3, 20, 1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466516" y="3048000"/>
            <a:ext cx="1698959" cy="685800"/>
            <a:chOff x="1466516" y="3048000"/>
            <a:chExt cx="1698959" cy="685800"/>
          </a:xfrm>
        </p:grpSpPr>
        <p:sp>
          <p:nvSpPr>
            <p:cNvPr id="13" name="TextBox 12"/>
            <p:cNvSpPr txBox="1"/>
            <p:nvPr/>
          </p:nvSpPr>
          <p:spPr>
            <a:xfrm>
              <a:off x="1466516" y="3048000"/>
              <a:ext cx="1352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>
                  <a:solidFill>
                    <a:srgbClr val="FF0000"/>
                  </a:solidFill>
                </a:rPr>
                <a:t>tagged with relation name</a:t>
              </a:r>
            </a:p>
          </p:txBody>
        </p:sp>
        <p:cxnSp>
          <p:nvCxnSpPr>
            <p:cNvPr id="15" name="Curved Connector 14"/>
            <p:cNvCxnSpPr>
              <a:stCxn id="13" idx="3"/>
            </p:cNvCxnSpPr>
            <p:nvPr/>
          </p:nvCxnSpPr>
          <p:spPr>
            <a:xfrm>
              <a:off x="2819400" y="3309610"/>
              <a:ext cx="346075" cy="424190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60688" y="3048000"/>
            <a:ext cx="5987712" cy="3520321"/>
            <a:chOff x="260688" y="3048000"/>
            <a:chExt cx="5987712" cy="3520321"/>
          </a:xfrm>
        </p:grpSpPr>
        <p:sp>
          <p:nvSpPr>
            <p:cNvPr id="11" name="TextBox 10"/>
            <p:cNvSpPr txBox="1"/>
            <p:nvPr/>
          </p:nvSpPr>
          <p:spPr>
            <a:xfrm>
              <a:off x="381000" y="3429000"/>
              <a:ext cx="58674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Order</a:t>
              </a:r>
            </a:p>
            <a:p>
              <a:r>
                <a:rPr lang="en-US"/>
                <a:t>   1, aaa, d1      </a:t>
              </a:r>
              <a:r>
                <a:rPr lang="en-US">
                  <a:sym typeface="Wingdings"/>
                </a:rPr>
                <a:t>   1 : “Order”, (1,aaa,d1) </a:t>
              </a:r>
              <a:endParaRPr lang="en-US"/>
            </a:p>
            <a:p>
              <a:r>
                <a:rPr lang="en-US"/>
                <a:t>   2, aaa, d2      </a:t>
              </a:r>
              <a:r>
                <a:rPr lang="en-US">
                  <a:sym typeface="Wingdings"/>
                </a:rPr>
                <a:t>   2 : “Order”, (2,aaa,d2) </a:t>
              </a:r>
              <a:endParaRPr lang="en-US"/>
            </a:p>
            <a:p>
              <a:r>
                <a:rPr lang="en-US"/>
                <a:t>   3, bbb, d3      </a:t>
              </a:r>
              <a:r>
                <a:rPr lang="en-US">
                  <a:sym typeface="Wingdings"/>
                </a:rPr>
                <a:t>   3 : “Order”, (3,bbb,d3) </a:t>
              </a:r>
              <a:endParaRPr lang="en-US"/>
            </a:p>
            <a:p>
              <a:r>
                <a:rPr lang="en-US"/>
                <a:t>Line </a:t>
              </a:r>
            </a:p>
            <a:p>
              <a:r>
                <a:rPr lang="en-US"/>
                <a:t>   1, 10, 1           </a:t>
              </a:r>
              <a:r>
                <a:rPr lang="en-US">
                  <a:sym typeface="Wingdings"/>
                </a:rPr>
                <a:t>   1 : “Line”, (</a:t>
              </a:r>
              <a:r>
                <a:rPr lang="en-US"/>
                <a:t>1, 10, 1</a:t>
              </a:r>
              <a:r>
                <a:rPr lang="en-US">
                  <a:sym typeface="Wingdings"/>
                </a:rPr>
                <a:t>)</a:t>
              </a:r>
              <a:endParaRPr lang="en-US"/>
            </a:p>
            <a:p>
              <a:r>
                <a:rPr lang="en-US"/>
                <a:t>   1, 20, 3           </a:t>
              </a:r>
              <a:r>
                <a:rPr lang="en-US">
                  <a:sym typeface="Wingdings"/>
                </a:rPr>
                <a:t>   1 : “Line”, (</a:t>
              </a:r>
              <a:r>
                <a:rPr lang="en-US"/>
                <a:t>1, 20, 3</a:t>
              </a:r>
              <a:r>
                <a:rPr lang="en-US">
                  <a:sym typeface="Wingdings"/>
                </a:rPr>
                <a:t>)</a:t>
              </a:r>
              <a:endParaRPr lang="en-US"/>
            </a:p>
            <a:p>
              <a:r>
                <a:rPr lang="en-US"/>
                <a:t>   2, 10, 5           </a:t>
              </a:r>
              <a:r>
                <a:rPr lang="en-US">
                  <a:sym typeface="Wingdings"/>
                </a:rPr>
                <a:t>   2 : “Line”, (</a:t>
              </a:r>
              <a:r>
                <a:rPr lang="en-US"/>
                <a:t>2, 10, 5</a:t>
              </a:r>
              <a:r>
                <a:rPr lang="en-US">
                  <a:sym typeface="Wingdings"/>
                </a:rPr>
                <a:t>)</a:t>
              </a:r>
              <a:endParaRPr lang="en-US"/>
            </a:p>
            <a:p>
              <a:r>
                <a:rPr lang="en-US"/>
                <a:t>   2, 50, 100       </a:t>
              </a:r>
              <a:r>
                <a:rPr lang="en-US">
                  <a:sym typeface="Wingdings"/>
                </a:rPr>
                <a:t>   2 : “Line”, (</a:t>
              </a:r>
              <a:r>
                <a:rPr lang="en-US"/>
                <a:t>2, 50, 100</a:t>
              </a:r>
              <a:r>
                <a:rPr lang="en-US">
                  <a:sym typeface="Wingdings"/>
                </a:rPr>
                <a:t>)</a:t>
              </a:r>
              <a:endParaRPr lang="en-US"/>
            </a:p>
            <a:p>
              <a:r>
                <a:rPr lang="en-US"/>
                <a:t>   3, 20, 1           </a:t>
              </a:r>
              <a:r>
                <a:rPr lang="en-US">
                  <a:sym typeface="Wingdings"/>
                </a:rPr>
                <a:t>   3 : “Line”, (</a:t>
              </a:r>
              <a:r>
                <a:rPr lang="en-US"/>
                <a:t>3, 20, 1</a:t>
              </a:r>
              <a:r>
                <a:rPr lang="en-US">
                  <a:sym typeface="Wingdings"/>
                </a:rPr>
                <a:t>)</a:t>
              </a:r>
              <a:endParaRPr lang="en-US"/>
            </a:p>
            <a:p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0688" y="3048000"/>
              <a:ext cx="1085516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/>
                <a:t>Map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64392" y="3309610"/>
            <a:ext cx="2974808" cy="1319550"/>
            <a:chOff x="5864392" y="3309610"/>
            <a:chExt cx="2974808" cy="1319550"/>
          </a:xfrm>
        </p:grpSpPr>
        <p:sp>
          <p:nvSpPr>
            <p:cNvPr id="20" name="TextBox 19"/>
            <p:cNvSpPr txBox="1"/>
            <p:nvPr/>
          </p:nvSpPr>
          <p:spPr>
            <a:xfrm>
              <a:off x="5864392" y="3309610"/>
              <a:ext cx="2974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/>
                <a:t>Reducer for key 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51074" y="3705830"/>
              <a:ext cx="217311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ym typeface="Wingdings"/>
                </a:rPr>
                <a:t>“Order”, (1,aaa,d1)</a:t>
              </a:r>
            </a:p>
            <a:p>
              <a:r>
                <a:rPr lang="en-US">
                  <a:sym typeface="Wingdings"/>
                </a:rPr>
                <a:t>“Line”, (</a:t>
              </a:r>
              <a:r>
                <a:rPr lang="en-US"/>
                <a:t>1, 10, 1</a:t>
              </a:r>
              <a:r>
                <a:rPr lang="en-US">
                  <a:sym typeface="Wingdings"/>
                </a:rPr>
                <a:t>) </a:t>
              </a:r>
            </a:p>
            <a:p>
              <a:r>
                <a:rPr lang="en-US">
                  <a:sym typeface="Wingdings"/>
                </a:rPr>
                <a:t>“Line”, (</a:t>
              </a:r>
              <a:r>
                <a:rPr lang="en-US"/>
                <a:t>1, 20, 3</a:t>
              </a:r>
              <a:r>
                <a:rPr lang="en-US">
                  <a:sym typeface="Wingdings"/>
                </a:rPr>
                <a:t>)</a:t>
              </a:r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256421" y="4782235"/>
            <a:ext cx="2582779" cy="1140261"/>
            <a:chOff x="6256421" y="4782235"/>
            <a:chExt cx="2582779" cy="1140261"/>
          </a:xfrm>
        </p:grpSpPr>
        <p:sp>
          <p:nvSpPr>
            <p:cNvPr id="24" name="Rectangle 23"/>
            <p:cNvSpPr/>
            <p:nvPr/>
          </p:nvSpPr>
          <p:spPr>
            <a:xfrm>
              <a:off x="6256421" y="5276165"/>
              <a:ext cx="258277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>
                  <a:sym typeface="Wingdings"/>
                </a:rPr>
                <a:t>(1, aaa, d1,</a:t>
              </a:r>
              <a:r>
                <a:rPr lang="en-US"/>
                <a:t> 1, 10, 1</a:t>
              </a:r>
              <a:r>
                <a:rPr lang="en-US">
                  <a:sym typeface="Wingdings"/>
                </a:rPr>
                <a:t>)</a:t>
              </a:r>
            </a:p>
            <a:p>
              <a:r>
                <a:rPr lang="en-US">
                  <a:sym typeface="Wingdings"/>
                </a:rPr>
                <a:t>(1, aaa, d1,</a:t>
              </a:r>
              <a:r>
                <a:rPr lang="en-US"/>
                <a:t> 1, 20, 3</a:t>
              </a:r>
              <a:r>
                <a:rPr lang="en-US">
                  <a:sym typeface="Wingdings"/>
                </a:rPr>
                <a:t>)</a:t>
              </a:r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6477000" y="4782235"/>
              <a:ext cx="1524000" cy="399365"/>
            </a:xfrm>
            <a:prstGeom prst="downArrow">
              <a:avLst>
                <a:gd name="adj1" fmla="val 7807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996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9008" y="1224234"/>
            <a:ext cx="6606646" cy="731988"/>
            <a:chOff x="638175" y="2362200"/>
            <a:chExt cx="7667625" cy="838200"/>
          </a:xfrm>
        </p:grpSpPr>
        <p:sp>
          <p:nvSpPr>
            <p:cNvPr id="253" name="Rectangle 2"/>
            <p:cNvSpPr>
              <a:spLocks noChangeArrowheads="1"/>
            </p:cNvSpPr>
            <p:nvPr/>
          </p:nvSpPr>
          <p:spPr bwMode="auto">
            <a:xfrm>
              <a:off x="1938338" y="2362200"/>
              <a:ext cx="1185862" cy="83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Rectangle 3"/>
            <p:cNvSpPr>
              <a:spLocks noChangeArrowheads="1"/>
            </p:cNvSpPr>
            <p:nvPr/>
          </p:nvSpPr>
          <p:spPr bwMode="auto">
            <a:xfrm>
              <a:off x="3276600" y="2362200"/>
              <a:ext cx="1219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Rectangle 4"/>
            <p:cNvSpPr>
              <a:spLocks noChangeArrowheads="1"/>
            </p:cNvSpPr>
            <p:nvPr/>
          </p:nvSpPr>
          <p:spPr bwMode="auto">
            <a:xfrm>
              <a:off x="4648200" y="2362200"/>
              <a:ext cx="1219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Rectangle 5"/>
            <p:cNvSpPr>
              <a:spLocks noChangeArrowheads="1"/>
            </p:cNvSpPr>
            <p:nvPr/>
          </p:nvSpPr>
          <p:spPr bwMode="auto">
            <a:xfrm>
              <a:off x="6019800" y="2362200"/>
              <a:ext cx="1219200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Rectangle 6"/>
            <p:cNvSpPr>
              <a:spLocks noChangeArrowheads="1"/>
            </p:cNvSpPr>
            <p:nvPr/>
          </p:nvSpPr>
          <p:spPr bwMode="auto">
            <a:xfrm>
              <a:off x="7391400" y="2362200"/>
              <a:ext cx="914400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" name="Rectangle 53"/>
            <p:cNvSpPr>
              <a:spLocks noChangeArrowheads="1"/>
            </p:cNvSpPr>
            <p:nvPr/>
          </p:nvSpPr>
          <p:spPr bwMode="auto">
            <a:xfrm>
              <a:off x="638175" y="2362200"/>
              <a:ext cx="1143000" cy="83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" name="Line 54"/>
            <p:cNvSpPr>
              <a:spLocks noChangeShapeType="1"/>
            </p:cNvSpPr>
            <p:nvPr/>
          </p:nvSpPr>
          <p:spPr bwMode="auto">
            <a:xfrm>
              <a:off x="7620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Line 55"/>
            <p:cNvSpPr>
              <a:spLocks noChangeShapeType="1"/>
            </p:cNvSpPr>
            <p:nvPr/>
          </p:nvSpPr>
          <p:spPr bwMode="auto">
            <a:xfrm>
              <a:off x="9144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Line 56"/>
            <p:cNvSpPr>
              <a:spLocks noChangeShapeType="1"/>
            </p:cNvSpPr>
            <p:nvPr/>
          </p:nvSpPr>
          <p:spPr bwMode="auto">
            <a:xfrm>
              <a:off x="10668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Line 57"/>
            <p:cNvSpPr>
              <a:spLocks noChangeShapeType="1"/>
            </p:cNvSpPr>
            <p:nvPr/>
          </p:nvSpPr>
          <p:spPr bwMode="auto">
            <a:xfrm>
              <a:off x="1219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Line 58"/>
            <p:cNvSpPr>
              <a:spLocks noChangeShapeType="1"/>
            </p:cNvSpPr>
            <p:nvPr/>
          </p:nvSpPr>
          <p:spPr bwMode="auto">
            <a:xfrm>
              <a:off x="13716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" name="Line 59"/>
            <p:cNvSpPr>
              <a:spLocks noChangeShapeType="1"/>
            </p:cNvSpPr>
            <p:nvPr/>
          </p:nvSpPr>
          <p:spPr bwMode="auto">
            <a:xfrm>
              <a:off x="15240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Line 60"/>
            <p:cNvSpPr>
              <a:spLocks noChangeShapeType="1"/>
            </p:cNvSpPr>
            <p:nvPr/>
          </p:nvSpPr>
          <p:spPr bwMode="auto">
            <a:xfrm>
              <a:off x="16764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" name="Line 61"/>
            <p:cNvSpPr>
              <a:spLocks noChangeShapeType="1"/>
            </p:cNvSpPr>
            <p:nvPr/>
          </p:nvSpPr>
          <p:spPr bwMode="auto">
            <a:xfrm>
              <a:off x="1995488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" name="Line 62"/>
            <p:cNvSpPr>
              <a:spLocks noChangeShapeType="1"/>
            </p:cNvSpPr>
            <p:nvPr/>
          </p:nvSpPr>
          <p:spPr bwMode="auto">
            <a:xfrm>
              <a:off x="2147888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Line 63"/>
            <p:cNvSpPr>
              <a:spLocks noChangeShapeType="1"/>
            </p:cNvSpPr>
            <p:nvPr/>
          </p:nvSpPr>
          <p:spPr bwMode="auto">
            <a:xfrm>
              <a:off x="2300288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Line 64"/>
            <p:cNvSpPr>
              <a:spLocks noChangeShapeType="1"/>
            </p:cNvSpPr>
            <p:nvPr/>
          </p:nvSpPr>
          <p:spPr bwMode="auto">
            <a:xfrm>
              <a:off x="2452688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" name="Line 65"/>
            <p:cNvSpPr>
              <a:spLocks noChangeShapeType="1"/>
            </p:cNvSpPr>
            <p:nvPr/>
          </p:nvSpPr>
          <p:spPr bwMode="auto">
            <a:xfrm>
              <a:off x="2605088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" name="Line 66"/>
            <p:cNvSpPr>
              <a:spLocks noChangeShapeType="1"/>
            </p:cNvSpPr>
            <p:nvPr/>
          </p:nvSpPr>
          <p:spPr bwMode="auto">
            <a:xfrm>
              <a:off x="3505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" name="Line 67"/>
            <p:cNvSpPr>
              <a:spLocks noChangeShapeType="1"/>
            </p:cNvSpPr>
            <p:nvPr/>
          </p:nvSpPr>
          <p:spPr bwMode="auto">
            <a:xfrm>
              <a:off x="36576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" name="Line 68"/>
            <p:cNvSpPr>
              <a:spLocks noChangeShapeType="1"/>
            </p:cNvSpPr>
            <p:nvPr/>
          </p:nvSpPr>
          <p:spPr bwMode="auto">
            <a:xfrm>
              <a:off x="38100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" name="Line 69"/>
            <p:cNvSpPr>
              <a:spLocks noChangeShapeType="1"/>
            </p:cNvSpPr>
            <p:nvPr/>
          </p:nvSpPr>
          <p:spPr bwMode="auto">
            <a:xfrm>
              <a:off x="39624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" name="Line 70"/>
            <p:cNvSpPr>
              <a:spLocks noChangeShapeType="1"/>
            </p:cNvSpPr>
            <p:nvPr/>
          </p:nvSpPr>
          <p:spPr bwMode="auto">
            <a:xfrm>
              <a:off x="41148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" name="Line 71"/>
            <p:cNvSpPr>
              <a:spLocks noChangeShapeType="1"/>
            </p:cNvSpPr>
            <p:nvPr/>
          </p:nvSpPr>
          <p:spPr bwMode="auto">
            <a:xfrm>
              <a:off x="4267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" name="Line 72"/>
            <p:cNvSpPr>
              <a:spLocks noChangeShapeType="1"/>
            </p:cNvSpPr>
            <p:nvPr/>
          </p:nvSpPr>
          <p:spPr bwMode="auto">
            <a:xfrm>
              <a:off x="44196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" name="Line 73"/>
            <p:cNvSpPr>
              <a:spLocks noChangeShapeType="1"/>
            </p:cNvSpPr>
            <p:nvPr/>
          </p:nvSpPr>
          <p:spPr bwMode="auto">
            <a:xfrm>
              <a:off x="47244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" name="Line 74"/>
            <p:cNvSpPr>
              <a:spLocks noChangeShapeType="1"/>
            </p:cNvSpPr>
            <p:nvPr/>
          </p:nvSpPr>
          <p:spPr bwMode="auto">
            <a:xfrm>
              <a:off x="48768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" name="Line 75"/>
            <p:cNvSpPr>
              <a:spLocks noChangeShapeType="1"/>
            </p:cNvSpPr>
            <p:nvPr/>
          </p:nvSpPr>
          <p:spPr bwMode="auto">
            <a:xfrm>
              <a:off x="5029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" name="Line 76"/>
            <p:cNvSpPr>
              <a:spLocks noChangeShapeType="1"/>
            </p:cNvSpPr>
            <p:nvPr/>
          </p:nvSpPr>
          <p:spPr bwMode="auto">
            <a:xfrm>
              <a:off x="51816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" name="Line 77"/>
            <p:cNvSpPr>
              <a:spLocks noChangeShapeType="1"/>
            </p:cNvSpPr>
            <p:nvPr/>
          </p:nvSpPr>
          <p:spPr bwMode="auto">
            <a:xfrm>
              <a:off x="53340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Line 78"/>
            <p:cNvSpPr>
              <a:spLocks noChangeShapeType="1"/>
            </p:cNvSpPr>
            <p:nvPr/>
          </p:nvSpPr>
          <p:spPr bwMode="auto">
            <a:xfrm>
              <a:off x="54864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" name="Line 79"/>
            <p:cNvSpPr>
              <a:spLocks noChangeShapeType="1"/>
            </p:cNvSpPr>
            <p:nvPr/>
          </p:nvSpPr>
          <p:spPr bwMode="auto">
            <a:xfrm>
              <a:off x="56388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" name="Line 80"/>
            <p:cNvSpPr>
              <a:spLocks noChangeShapeType="1"/>
            </p:cNvSpPr>
            <p:nvPr/>
          </p:nvSpPr>
          <p:spPr bwMode="auto">
            <a:xfrm>
              <a:off x="5791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Line 81"/>
            <p:cNvSpPr>
              <a:spLocks noChangeShapeType="1"/>
            </p:cNvSpPr>
            <p:nvPr/>
          </p:nvSpPr>
          <p:spPr bwMode="auto">
            <a:xfrm>
              <a:off x="60960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" name="Line 82"/>
            <p:cNvSpPr>
              <a:spLocks noChangeShapeType="1"/>
            </p:cNvSpPr>
            <p:nvPr/>
          </p:nvSpPr>
          <p:spPr bwMode="auto">
            <a:xfrm>
              <a:off x="62484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" name="Line 83"/>
            <p:cNvSpPr>
              <a:spLocks noChangeShapeType="1"/>
            </p:cNvSpPr>
            <p:nvPr/>
          </p:nvSpPr>
          <p:spPr bwMode="auto">
            <a:xfrm>
              <a:off x="64008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" name="Line 84"/>
            <p:cNvSpPr>
              <a:spLocks noChangeShapeType="1"/>
            </p:cNvSpPr>
            <p:nvPr/>
          </p:nvSpPr>
          <p:spPr bwMode="auto">
            <a:xfrm>
              <a:off x="6553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" name="Line 85"/>
            <p:cNvSpPr>
              <a:spLocks noChangeShapeType="1"/>
            </p:cNvSpPr>
            <p:nvPr/>
          </p:nvSpPr>
          <p:spPr bwMode="auto">
            <a:xfrm>
              <a:off x="67056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" name="Line 86"/>
            <p:cNvSpPr>
              <a:spLocks noChangeShapeType="1"/>
            </p:cNvSpPr>
            <p:nvPr/>
          </p:nvSpPr>
          <p:spPr bwMode="auto">
            <a:xfrm>
              <a:off x="68580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87"/>
            <p:cNvSpPr>
              <a:spLocks noChangeShapeType="1"/>
            </p:cNvSpPr>
            <p:nvPr/>
          </p:nvSpPr>
          <p:spPr bwMode="auto">
            <a:xfrm>
              <a:off x="70104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" name="Line 88"/>
            <p:cNvSpPr>
              <a:spLocks noChangeShapeType="1"/>
            </p:cNvSpPr>
            <p:nvPr/>
          </p:nvSpPr>
          <p:spPr bwMode="auto">
            <a:xfrm>
              <a:off x="71628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" name="Line 89"/>
            <p:cNvSpPr>
              <a:spLocks noChangeShapeType="1"/>
            </p:cNvSpPr>
            <p:nvPr/>
          </p:nvSpPr>
          <p:spPr bwMode="auto">
            <a:xfrm>
              <a:off x="74676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" name="Line 90"/>
            <p:cNvSpPr>
              <a:spLocks noChangeShapeType="1"/>
            </p:cNvSpPr>
            <p:nvPr/>
          </p:nvSpPr>
          <p:spPr bwMode="auto">
            <a:xfrm>
              <a:off x="76200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" name="Line 91"/>
            <p:cNvSpPr>
              <a:spLocks noChangeShapeType="1"/>
            </p:cNvSpPr>
            <p:nvPr/>
          </p:nvSpPr>
          <p:spPr bwMode="auto">
            <a:xfrm>
              <a:off x="77724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" name="Line 92"/>
            <p:cNvSpPr>
              <a:spLocks noChangeShapeType="1"/>
            </p:cNvSpPr>
            <p:nvPr/>
          </p:nvSpPr>
          <p:spPr bwMode="auto">
            <a:xfrm>
              <a:off x="79248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" name="Line 93"/>
            <p:cNvSpPr>
              <a:spLocks noChangeShapeType="1"/>
            </p:cNvSpPr>
            <p:nvPr/>
          </p:nvSpPr>
          <p:spPr bwMode="auto">
            <a:xfrm>
              <a:off x="8077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" name="Line 94"/>
            <p:cNvSpPr>
              <a:spLocks noChangeShapeType="1"/>
            </p:cNvSpPr>
            <p:nvPr/>
          </p:nvSpPr>
          <p:spPr bwMode="auto">
            <a:xfrm>
              <a:off x="82296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" name="Line 95"/>
            <p:cNvSpPr>
              <a:spLocks noChangeShapeType="1"/>
            </p:cNvSpPr>
            <p:nvPr/>
          </p:nvSpPr>
          <p:spPr bwMode="auto">
            <a:xfrm>
              <a:off x="2757488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" name="Line 96"/>
            <p:cNvSpPr>
              <a:spLocks noChangeShapeType="1"/>
            </p:cNvSpPr>
            <p:nvPr/>
          </p:nvSpPr>
          <p:spPr bwMode="auto">
            <a:xfrm>
              <a:off x="2909888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" name="Line 97"/>
            <p:cNvSpPr>
              <a:spLocks noChangeShapeType="1"/>
            </p:cNvSpPr>
            <p:nvPr/>
          </p:nvSpPr>
          <p:spPr bwMode="auto">
            <a:xfrm>
              <a:off x="3062288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" name="Line 98"/>
            <p:cNvSpPr>
              <a:spLocks noChangeShapeType="1"/>
            </p:cNvSpPr>
            <p:nvPr/>
          </p:nvSpPr>
          <p:spPr bwMode="auto">
            <a:xfrm>
              <a:off x="33528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49562" y="2011212"/>
            <a:ext cx="6359602" cy="1066800"/>
            <a:chOff x="847725" y="3466306"/>
            <a:chExt cx="7440529" cy="1928858"/>
          </a:xfrm>
        </p:grpSpPr>
        <p:sp>
          <p:nvSpPr>
            <p:cNvPr id="361475" name="Rectangle 3"/>
            <p:cNvSpPr>
              <a:spLocks noChangeArrowheads="1"/>
            </p:cNvSpPr>
            <p:nvPr/>
          </p:nvSpPr>
          <p:spPr bwMode="auto">
            <a:xfrm>
              <a:off x="847725" y="4080668"/>
              <a:ext cx="752475" cy="67786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map</a:t>
              </a:r>
            </a:p>
          </p:txBody>
        </p:sp>
        <p:cxnSp>
          <p:nvCxnSpPr>
            <p:cNvPr id="361499" name="AutoShape 27"/>
            <p:cNvCxnSpPr>
              <a:cxnSpLocks noChangeShapeType="1"/>
              <a:endCxn id="361475" idx="0"/>
            </p:cNvCxnSpPr>
            <p:nvPr/>
          </p:nvCxnSpPr>
          <p:spPr bwMode="auto">
            <a:xfrm>
              <a:off x="1222375" y="3466306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27"/>
            <p:cNvCxnSpPr>
              <a:cxnSpLocks noChangeShapeType="1"/>
            </p:cNvCxnSpPr>
            <p:nvPr/>
          </p:nvCxnSpPr>
          <p:spPr bwMode="auto">
            <a:xfrm>
              <a:off x="1235743" y="4758531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51" name="Rectangle 3"/>
            <p:cNvSpPr>
              <a:spLocks noChangeArrowheads="1"/>
            </p:cNvSpPr>
            <p:nvPr/>
          </p:nvSpPr>
          <p:spPr bwMode="auto">
            <a:xfrm>
              <a:off x="2138362" y="4080668"/>
              <a:ext cx="752475" cy="67786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map</a:t>
              </a:r>
            </a:p>
          </p:txBody>
        </p:sp>
        <p:cxnSp>
          <p:nvCxnSpPr>
            <p:cNvPr id="352" name="AutoShape 27"/>
            <p:cNvCxnSpPr>
              <a:cxnSpLocks noChangeShapeType="1"/>
              <a:endCxn id="351" idx="0"/>
            </p:cNvCxnSpPr>
            <p:nvPr/>
          </p:nvCxnSpPr>
          <p:spPr bwMode="auto">
            <a:xfrm>
              <a:off x="2513012" y="3466306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3" name="AutoShape 27"/>
            <p:cNvCxnSpPr>
              <a:cxnSpLocks noChangeShapeType="1"/>
            </p:cNvCxnSpPr>
            <p:nvPr/>
          </p:nvCxnSpPr>
          <p:spPr bwMode="auto">
            <a:xfrm>
              <a:off x="2526380" y="4758531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54" name="Rectangle 3"/>
            <p:cNvSpPr>
              <a:spLocks noChangeArrowheads="1"/>
            </p:cNvSpPr>
            <p:nvPr/>
          </p:nvSpPr>
          <p:spPr bwMode="auto">
            <a:xfrm>
              <a:off x="3505200" y="4080668"/>
              <a:ext cx="752475" cy="67786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map</a:t>
              </a:r>
            </a:p>
          </p:txBody>
        </p:sp>
        <p:cxnSp>
          <p:nvCxnSpPr>
            <p:cNvPr id="355" name="AutoShape 27"/>
            <p:cNvCxnSpPr>
              <a:cxnSpLocks noChangeShapeType="1"/>
              <a:endCxn id="354" idx="0"/>
            </p:cNvCxnSpPr>
            <p:nvPr/>
          </p:nvCxnSpPr>
          <p:spPr bwMode="auto">
            <a:xfrm>
              <a:off x="3879850" y="3466306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6" name="AutoShape 27"/>
            <p:cNvCxnSpPr>
              <a:cxnSpLocks noChangeShapeType="1"/>
            </p:cNvCxnSpPr>
            <p:nvPr/>
          </p:nvCxnSpPr>
          <p:spPr bwMode="auto">
            <a:xfrm>
              <a:off x="3893218" y="4758531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57" name="Rectangle 3"/>
            <p:cNvSpPr>
              <a:spLocks noChangeArrowheads="1"/>
            </p:cNvSpPr>
            <p:nvPr/>
          </p:nvSpPr>
          <p:spPr bwMode="auto">
            <a:xfrm>
              <a:off x="4903536" y="4091239"/>
              <a:ext cx="752475" cy="67786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map</a:t>
              </a:r>
            </a:p>
          </p:txBody>
        </p:sp>
        <p:cxnSp>
          <p:nvCxnSpPr>
            <p:cNvPr id="358" name="AutoShape 27"/>
            <p:cNvCxnSpPr>
              <a:cxnSpLocks noChangeShapeType="1"/>
              <a:endCxn id="357" idx="0"/>
            </p:cNvCxnSpPr>
            <p:nvPr/>
          </p:nvCxnSpPr>
          <p:spPr bwMode="auto">
            <a:xfrm>
              <a:off x="5278186" y="3476877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9" name="AutoShape 27"/>
            <p:cNvCxnSpPr>
              <a:cxnSpLocks noChangeShapeType="1"/>
            </p:cNvCxnSpPr>
            <p:nvPr/>
          </p:nvCxnSpPr>
          <p:spPr bwMode="auto">
            <a:xfrm>
              <a:off x="5291554" y="4769102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60" name="Rectangle 3"/>
            <p:cNvSpPr>
              <a:spLocks noChangeArrowheads="1"/>
            </p:cNvSpPr>
            <p:nvPr/>
          </p:nvSpPr>
          <p:spPr bwMode="auto">
            <a:xfrm>
              <a:off x="6281822" y="4097089"/>
              <a:ext cx="752475" cy="67786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map</a:t>
              </a:r>
            </a:p>
          </p:txBody>
        </p:sp>
        <p:cxnSp>
          <p:nvCxnSpPr>
            <p:cNvPr id="361" name="AutoShape 27"/>
            <p:cNvCxnSpPr>
              <a:cxnSpLocks noChangeShapeType="1"/>
              <a:endCxn id="360" idx="0"/>
            </p:cNvCxnSpPr>
            <p:nvPr/>
          </p:nvCxnSpPr>
          <p:spPr bwMode="auto">
            <a:xfrm>
              <a:off x="6656472" y="3482727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2" name="AutoShape 27"/>
            <p:cNvCxnSpPr>
              <a:cxnSpLocks noChangeShapeType="1"/>
            </p:cNvCxnSpPr>
            <p:nvPr/>
          </p:nvCxnSpPr>
          <p:spPr bwMode="auto">
            <a:xfrm>
              <a:off x="6669840" y="4774952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63" name="Rectangle 3"/>
            <p:cNvSpPr>
              <a:spLocks noChangeArrowheads="1"/>
            </p:cNvSpPr>
            <p:nvPr/>
          </p:nvSpPr>
          <p:spPr bwMode="auto">
            <a:xfrm>
              <a:off x="7535779" y="4102939"/>
              <a:ext cx="752475" cy="67786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map</a:t>
              </a:r>
            </a:p>
          </p:txBody>
        </p:sp>
        <p:cxnSp>
          <p:nvCxnSpPr>
            <p:cNvPr id="364" name="AutoShape 27"/>
            <p:cNvCxnSpPr>
              <a:cxnSpLocks noChangeShapeType="1"/>
              <a:endCxn id="363" idx="0"/>
            </p:cNvCxnSpPr>
            <p:nvPr/>
          </p:nvCxnSpPr>
          <p:spPr bwMode="auto">
            <a:xfrm>
              <a:off x="7910429" y="3488577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5" name="AutoShape 27"/>
            <p:cNvCxnSpPr>
              <a:cxnSpLocks noChangeShapeType="1"/>
            </p:cNvCxnSpPr>
            <p:nvPr/>
          </p:nvCxnSpPr>
          <p:spPr bwMode="auto">
            <a:xfrm>
              <a:off x="7923797" y="4780802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Group 33"/>
          <p:cNvGrpSpPr/>
          <p:nvPr/>
        </p:nvGrpSpPr>
        <p:grpSpPr>
          <a:xfrm>
            <a:off x="1466187" y="3572225"/>
            <a:ext cx="5157868" cy="1077148"/>
            <a:chOff x="1478179" y="4304213"/>
            <a:chExt cx="5157868" cy="1077148"/>
          </a:xfrm>
        </p:grpSpPr>
        <p:cxnSp>
          <p:nvCxnSpPr>
            <p:cNvPr id="564" name="AutoShape 16"/>
            <p:cNvCxnSpPr>
              <a:cxnSpLocks noChangeShapeType="1"/>
              <a:endCxn id="558" idx="0"/>
            </p:cNvCxnSpPr>
            <p:nvPr/>
          </p:nvCxnSpPr>
          <p:spPr bwMode="auto">
            <a:xfrm>
              <a:off x="2054482" y="4308320"/>
              <a:ext cx="753014" cy="10730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25" name="Group 24"/>
            <p:cNvGrpSpPr/>
            <p:nvPr/>
          </p:nvGrpSpPr>
          <p:grpSpPr>
            <a:xfrm>
              <a:off x="1478179" y="4304213"/>
              <a:ext cx="5157868" cy="1077148"/>
              <a:chOff x="1478179" y="4304213"/>
              <a:chExt cx="5157868" cy="1077148"/>
            </a:xfrm>
          </p:grpSpPr>
          <p:cxnSp>
            <p:nvCxnSpPr>
              <p:cNvPr id="562" name="AutoShape 14"/>
              <p:cNvCxnSpPr>
                <a:cxnSpLocks noChangeShapeType="1"/>
                <a:endCxn id="557" idx="0"/>
              </p:cNvCxnSpPr>
              <p:nvPr/>
            </p:nvCxnSpPr>
            <p:spPr bwMode="auto">
              <a:xfrm flipH="1">
                <a:off x="1478179" y="4308320"/>
                <a:ext cx="576303" cy="10730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5" name="AutoShape 17"/>
              <p:cNvCxnSpPr>
                <a:cxnSpLocks noChangeShapeType="1"/>
                <a:endCxn id="558" idx="0"/>
              </p:cNvCxnSpPr>
              <p:nvPr/>
            </p:nvCxnSpPr>
            <p:spPr bwMode="auto">
              <a:xfrm flipH="1">
                <a:off x="2807496" y="4308320"/>
                <a:ext cx="414433" cy="10730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6" name="AutoShape 18"/>
              <p:cNvCxnSpPr>
                <a:cxnSpLocks noChangeShapeType="1"/>
                <a:endCxn id="560" idx="0"/>
              </p:cNvCxnSpPr>
              <p:nvPr/>
            </p:nvCxnSpPr>
            <p:spPr bwMode="auto">
              <a:xfrm>
                <a:off x="3221929" y="4308320"/>
                <a:ext cx="2244199" cy="10730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7" name="AutoShape 19"/>
              <p:cNvCxnSpPr>
                <a:cxnSpLocks noChangeShapeType="1"/>
                <a:endCxn id="559" idx="0"/>
              </p:cNvCxnSpPr>
              <p:nvPr/>
            </p:nvCxnSpPr>
            <p:spPr bwMode="auto">
              <a:xfrm flipH="1">
                <a:off x="4136812" y="4308320"/>
                <a:ext cx="266927" cy="10730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9" name="AutoShape 21"/>
              <p:cNvCxnSpPr>
                <a:cxnSpLocks noChangeShapeType="1"/>
                <a:endCxn id="560" idx="0"/>
              </p:cNvCxnSpPr>
              <p:nvPr/>
            </p:nvCxnSpPr>
            <p:spPr bwMode="auto">
              <a:xfrm flipH="1">
                <a:off x="5466128" y="4304213"/>
                <a:ext cx="126113" cy="10771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0" name="AutoShape 22"/>
              <p:cNvCxnSpPr>
                <a:cxnSpLocks noChangeShapeType="1"/>
                <a:endCxn id="560" idx="0"/>
              </p:cNvCxnSpPr>
              <p:nvPr/>
            </p:nvCxnSpPr>
            <p:spPr bwMode="auto">
              <a:xfrm flipH="1">
                <a:off x="5466128" y="4308320"/>
                <a:ext cx="1169919" cy="10730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1" name="AutoShape 23"/>
              <p:cNvCxnSpPr>
                <a:cxnSpLocks noChangeShapeType="1"/>
                <a:endCxn id="559" idx="0"/>
              </p:cNvCxnSpPr>
              <p:nvPr/>
            </p:nvCxnSpPr>
            <p:spPr bwMode="auto">
              <a:xfrm>
                <a:off x="3221929" y="4308320"/>
                <a:ext cx="914883" cy="10730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2" name="AutoShape 24"/>
              <p:cNvCxnSpPr>
                <a:cxnSpLocks noChangeShapeType="1"/>
                <a:endCxn id="559" idx="0"/>
              </p:cNvCxnSpPr>
              <p:nvPr/>
            </p:nvCxnSpPr>
            <p:spPr bwMode="auto">
              <a:xfrm>
                <a:off x="2054482" y="4308320"/>
                <a:ext cx="2082330" cy="10730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3" name="AutoShape 25"/>
              <p:cNvCxnSpPr>
                <a:cxnSpLocks noChangeShapeType="1"/>
                <a:endCxn id="559" idx="0"/>
              </p:cNvCxnSpPr>
              <p:nvPr/>
            </p:nvCxnSpPr>
            <p:spPr bwMode="auto">
              <a:xfrm flipH="1">
                <a:off x="4136812" y="4308320"/>
                <a:ext cx="2499235" cy="10730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4" name="AutoShape 26"/>
              <p:cNvCxnSpPr>
                <a:cxnSpLocks noChangeShapeType="1"/>
                <a:endCxn id="557" idx="0"/>
              </p:cNvCxnSpPr>
              <p:nvPr/>
            </p:nvCxnSpPr>
            <p:spPr bwMode="auto">
              <a:xfrm flipH="1">
                <a:off x="1478179" y="4304213"/>
                <a:ext cx="4114062" cy="10771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2" name="Group 31"/>
          <p:cNvGrpSpPr/>
          <p:nvPr/>
        </p:nvGrpSpPr>
        <p:grpSpPr>
          <a:xfrm>
            <a:off x="1034022" y="4649373"/>
            <a:ext cx="4852278" cy="321267"/>
            <a:chOff x="1046014" y="5381361"/>
            <a:chExt cx="4852278" cy="321267"/>
          </a:xfrm>
        </p:grpSpPr>
        <p:sp>
          <p:nvSpPr>
            <p:cNvPr id="557" name="Rectangle 9"/>
            <p:cNvSpPr>
              <a:spLocks noChangeArrowheads="1"/>
            </p:cNvSpPr>
            <p:nvPr/>
          </p:nvSpPr>
          <p:spPr bwMode="auto">
            <a:xfrm>
              <a:off x="1046014" y="5381361"/>
              <a:ext cx="864329" cy="32126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" name="Rectangle 10"/>
            <p:cNvSpPr>
              <a:spLocks noChangeArrowheads="1"/>
            </p:cNvSpPr>
            <p:nvPr/>
          </p:nvSpPr>
          <p:spPr bwMode="auto">
            <a:xfrm>
              <a:off x="2375331" y="5381361"/>
              <a:ext cx="864329" cy="32126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" name="Rectangle 11"/>
            <p:cNvSpPr>
              <a:spLocks noChangeArrowheads="1"/>
            </p:cNvSpPr>
            <p:nvPr/>
          </p:nvSpPr>
          <p:spPr bwMode="auto">
            <a:xfrm>
              <a:off x="3704647" y="5381361"/>
              <a:ext cx="864329" cy="32126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" name="Rectangle 12"/>
            <p:cNvSpPr>
              <a:spLocks noChangeArrowheads="1"/>
            </p:cNvSpPr>
            <p:nvPr/>
          </p:nvSpPr>
          <p:spPr bwMode="auto">
            <a:xfrm>
              <a:off x="5033963" y="5381361"/>
              <a:ext cx="864329" cy="32126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91774" y="3576332"/>
            <a:ext cx="4550370" cy="1073041"/>
            <a:chOff x="903766" y="3576332"/>
            <a:chExt cx="4550370" cy="1073041"/>
          </a:xfrm>
        </p:grpSpPr>
        <p:cxnSp>
          <p:nvCxnSpPr>
            <p:cNvPr id="561" name="AutoShape 13"/>
            <p:cNvCxnSpPr>
              <a:cxnSpLocks noChangeShapeType="1"/>
              <a:endCxn id="557" idx="0"/>
            </p:cNvCxnSpPr>
            <p:nvPr/>
          </p:nvCxnSpPr>
          <p:spPr bwMode="auto">
            <a:xfrm>
              <a:off x="903766" y="3576332"/>
              <a:ext cx="562421" cy="10730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3" name="AutoShape 15"/>
            <p:cNvCxnSpPr>
              <a:cxnSpLocks noChangeShapeType="1"/>
              <a:endCxn id="558" idx="0"/>
            </p:cNvCxnSpPr>
            <p:nvPr/>
          </p:nvCxnSpPr>
          <p:spPr bwMode="auto">
            <a:xfrm>
              <a:off x="935292" y="3624794"/>
              <a:ext cx="1860212" cy="10245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9" name="AutoShape 15"/>
            <p:cNvCxnSpPr>
              <a:cxnSpLocks noChangeShapeType="1"/>
              <a:endCxn id="559" idx="0"/>
            </p:cNvCxnSpPr>
            <p:nvPr/>
          </p:nvCxnSpPr>
          <p:spPr bwMode="auto">
            <a:xfrm>
              <a:off x="903766" y="3576332"/>
              <a:ext cx="3221054" cy="10730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0" name="AutoShape 15"/>
            <p:cNvCxnSpPr>
              <a:cxnSpLocks noChangeShapeType="1"/>
              <a:endCxn id="560" idx="0"/>
            </p:cNvCxnSpPr>
            <p:nvPr/>
          </p:nvCxnSpPr>
          <p:spPr bwMode="auto">
            <a:xfrm>
              <a:off x="903766" y="3576332"/>
              <a:ext cx="4550370" cy="10730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99" name="Group 598"/>
          <p:cNvGrpSpPr/>
          <p:nvPr/>
        </p:nvGrpSpPr>
        <p:grpSpPr>
          <a:xfrm>
            <a:off x="1005640" y="4953000"/>
            <a:ext cx="4861760" cy="1062186"/>
            <a:chOff x="933820" y="3307355"/>
            <a:chExt cx="4444266" cy="1920516"/>
          </a:xfrm>
        </p:grpSpPr>
        <p:sp>
          <p:nvSpPr>
            <p:cNvPr id="601" name="Rectangle 3"/>
            <p:cNvSpPr>
              <a:spLocks noChangeArrowheads="1"/>
            </p:cNvSpPr>
            <p:nvPr/>
          </p:nvSpPr>
          <p:spPr bwMode="auto">
            <a:xfrm>
              <a:off x="933820" y="3935646"/>
              <a:ext cx="752474" cy="67786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 dirty="0"/>
                <a:t>reduce</a:t>
              </a:r>
            </a:p>
          </p:txBody>
        </p:sp>
        <p:cxnSp>
          <p:nvCxnSpPr>
            <p:cNvPr id="602" name="AutoShape 27"/>
            <p:cNvCxnSpPr>
              <a:cxnSpLocks noChangeShapeType="1"/>
              <a:endCxn id="601" idx="0"/>
            </p:cNvCxnSpPr>
            <p:nvPr/>
          </p:nvCxnSpPr>
          <p:spPr bwMode="auto">
            <a:xfrm>
              <a:off x="1308475" y="3321283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3" name="AutoShape 27"/>
            <p:cNvCxnSpPr>
              <a:cxnSpLocks noChangeShapeType="1"/>
            </p:cNvCxnSpPr>
            <p:nvPr/>
          </p:nvCxnSpPr>
          <p:spPr bwMode="auto">
            <a:xfrm>
              <a:off x="1321838" y="4613509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4" name="Rectangle 3"/>
            <p:cNvSpPr>
              <a:spLocks noChangeArrowheads="1"/>
            </p:cNvSpPr>
            <p:nvPr/>
          </p:nvSpPr>
          <p:spPr bwMode="auto">
            <a:xfrm>
              <a:off x="2124970" y="3928957"/>
              <a:ext cx="752475" cy="67786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reduce</a:t>
              </a:r>
            </a:p>
          </p:txBody>
        </p:sp>
        <p:cxnSp>
          <p:nvCxnSpPr>
            <p:cNvPr id="605" name="AutoShape 27"/>
            <p:cNvCxnSpPr>
              <a:cxnSpLocks noChangeShapeType="1"/>
              <a:endCxn id="604" idx="0"/>
            </p:cNvCxnSpPr>
            <p:nvPr/>
          </p:nvCxnSpPr>
          <p:spPr bwMode="auto">
            <a:xfrm>
              <a:off x="2499619" y="3314593"/>
              <a:ext cx="1587" cy="6143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6" name="AutoShape 27"/>
            <p:cNvCxnSpPr>
              <a:cxnSpLocks noChangeShapeType="1"/>
            </p:cNvCxnSpPr>
            <p:nvPr/>
          </p:nvCxnSpPr>
          <p:spPr bwMode="auto">
            <a:xfrm>
              <a:off x="2512988" y="4606820"/>
              <a:ext cx="1587" cy="6143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7" name="Rectangle 3"/>
            <p:cNvSpPr>
              <a:spLocks noChangeArrowheads="1"/>
            </p:cNvSpPr>
            <p:nvPr/>
          </p:nvSpPr>
          <p:spPr bwMode="auto">
            <a:xfrm>
              <a:off x="3465022" y="3935646"/>
              <a:ext cx="752475" cy="67786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reduce</a:t>
              </a:r>
            </a:p>
          </p:txBody>
        </p:sp>
        <p:cxnSp>
          <p:nvCxnSpPr>
            <p:cNvPr id="608" name="AutoShape 27"/>
            <p:cNvCxnSpPr>
              <a:cxnSpLocks noChangeShapeType="1"/>
              <a:endCxn id="607" idx="0"/>
            </p:cNvCxnSpPr>
            <p:nvPr/>
          </p:nvCxnSpPr>
          <p:spPr bwMode="auto">
            <a:xfrm>
              <a:off x="3839673" y="3321284"/>
              <a:ext cx="1587" cy="6143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9" name="AutoShape 27"/>
            <p:cNvCxnSpPr>
              <a:cxnSpLocks noChangeShapeType="1"/>
            </p:cNvCxnSpPr>
            <p:nvPr/>
          </p:nvCxnSpPr>
          <p:spPr bwMode="auto">
            <a:xfrm>
              <a:off x="3853040" y="4613508"/>
              <a:ext cx="1587" cy="614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10" name="Rectangle 3"/>
            <p:cNvSpPr>
              <a:spLocks noChangeArrowheads="1"/>
            </p:cNvSpPr>
            <p:nvPr/>
          </p:nvSpPr>
          <p:spPr bwMode="auto">
            <a:xfrm>
              <a:off x="4625611" y="3921496"/>
              <a:ext cx="752475" cy="67786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reduce</a:t>
              </a:r>
            </a:p>
          </p:txBody>
        </p:sp>
        <p:cxnSp>
          <p:nvCxnSpPr>
            <p:cNvPr id="611" name="AutoShape 27"/>
            <p:cNvCxnSpPr>
              <a:cxnSpLocks noChangeShapeType="1"/>
              <a:endCxn id="610" idx="0"/>
            </p:cNvCxnSpPr>
            <p:nvPr/>
          </p:nvCxnSpPr>
          <p:spPr bwMode="auto">
            <a:xfrm>
              <a:off x="5000261" y="3307355"/>
              <a:ext cx="1585" cy="5848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2" name="AutoShape 27"/>
            <p:cNvCxnSpPr>
              <a:cxnSpLocks noChangeShapeType="1"/>
            </p:cNvCxnSpPr>
            <p:nvPr/>
          </p:nvCxnSpPr>
          <p:spPr bwMode="auto">
            <a:xfrm>
              <a:off x="5013628" y="4599357"/>
              <a:ext cx="1587" cy="6143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50" name="TextBox 349"/>
          <p:cNvSpPr txBox="1"/>
          <p:nvPr/>
        </p:nvSpPr>
        <p:spPr>
          <a:xfrm>
            <a:off x="685800" y="223767"/>
            <a:ext cx="747018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Join multiple relations</a:t>
            </a:r>
          </a:p>
        </p:txBody>
      </p:sp>
      <p:grpSp>
        <p:nvGrpSpPr>
          <p:cNvPr id="366" name="Group 365"/>
          <p:cNvGrpSpPr/>
          <p:nvPr/>
        </p:nvGrpSpPr>
        <p:grpSpPr>
          <a:xfrm>
            <a:off x="389332" y="2980816"/>
            <a:ext cx="6606646" cy="643978"/>
            <a:chOff x="638175" y="2362200"/>
            <a:chExt cx="7667625" cy="838200"/>
          </a:xfrm>
        </p:grpSpPr>
        <p:sp>
          <p:nvSpPr>
            <p:cNvPr id="367" name="Rectangle 2"/>
            <p:cNvSpPr>
              <a:spLocks noChangeArrowheads="1"/>
            </p:cNvSpPr>
            <p:nvPr/>
          </p:nvSpPr>
          <p:spPr bwMode="auto">
            <a:xfrm>
              <a:off x="1938338" y="2362200"/>
              <a:ext cx="1185862" cy="83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" name="Rectangle 3"/>
            <p:cNvSpPr>
              <a:spLocks noChangeArrowheads="1"/>
            </p:cNvSpPr>
            <p:nvPr/>
          </p:nvSpPr>
          <p:spPr bwMode="auto">
            <a:xfrm>
              <a:off x="3276600" y="2362200"/>
              <a:ext cx="1219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" name="Rectangle 4"/>
            <p:cNvSpPr>
              <a:spLocks noChangeArrowheads="1"/>
            </p:cNvSpPr>
            <p:nvPr/>
          </p:nvSpPr>
          <p:spPr bwMode="auto">
            <a:xfrm>
              <a:off x="4648200" y="2362200"/>
              <a:ext cx="1219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" name="Rectangle 5"/>
            <p:cNvSpPr>
              <a:spLocks noChangeArrowheads="1"/>
            </p:cNvSpPr>
            <p:nvPr/>
          </p:nvSpPr>
          <p:spPr bwMode="auto">
            <a:xfrm>
              <a:off x="6019800" y="2362200"/>
              <a:ext cx="1219200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" name="Rectangle 6"/>
            <p:cNvSpPr>
              <a:spLocks noChangeArrowheads="1"/>
            </p:cNvSpPr>
            <p:nvPr/>
          </p:nvSpPr>
          <p:spPr bwMode="auto">
            <a:xfrm>
              <a:off x="7391400" y="2362200"/>
              <a:ext cx="914400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" name="Rectangle 53"/>
            <p:cNvSpPr>
              <a:spLocks noChangeArrowheads="1"/>
            </p:cNvSpPr>
            <p:nvPr/>
          </p:nvSpPr>
          <p:spPr bwMode="auto">
            <a:xfrm>
              <a:off x="638175" y="2362200"/>
              <a:ext cx="1143000" cy="83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" name="Line 54"/>
            <p:cNvSpPr>
              <a:spLocks noChangeShapeType="1"/>
            </p:cNvSpPr>
            <p:nvPr/>
          </p:nvSpPr>
          <p:spPr bwMode="auto">
            <a:xfrm>
              <a:off x="7620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" name="Line 55"/>
            <p:cNvSpPr>
              <a:spLocks noChangeShapeType="1"/>
            </p:cNvSpPr>
            <p:nvPr/>
          </p:nvSpPr>
          <p:spPr bwMode="auto">
            <a:xfrm>
              <a:off x="9144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" name="Line 56"/>
            <p:cNvSpPr>
              <a:spLocks noChangeShapeType="1"/>
            </p:cNvSpPr>
            <p:nvPr/>
          </p:nvSpPr>
          <p:spPr bwMode="auto">
            <a:xfrm>
              <a:off x="10668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" name="Line 57"/>
            <p:cNvSpPr>
              <a:spLocks noChangeShapeType="1"/>
            </p:cNvSpPr>
            <p:nvPr/>
          </p:nvSpPr>
          <p:spPr bwMode="auto">
            <a:xfrm>
              <a:off x="1219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" name="Line 58"/>
            <p:cNvSpPr>
              <a:spLocks noChangeShapeType="1"/>
            </p:cNvSpPr>
            <p:nvPr/>
          </p:nvSpPr>
          <p:spPr bwMode="auto">
            <a:xfrm>
              <a:off x="13716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Line 59"/>
            <p:cNvSpPr>
              <a:spLocks noChangeShapeType="1"/>
            </p:cNvSpPr>
            <p:nvPr/>
          </p:nvSpPr>
          <p:spPr bwMode="auto">
            <a:xfrm>
              <a:off x="15240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" name="Line 60"/>
            <p:cNvSpPr>
              <a:spLocks noChangeShapeType="1"/>
            </p:cNvSpPr>
            <p:nvPr/>
          </p:nvSpPr>
          <p:spPr bwMode="auto">
            <a:xfrm>
              <a:off x="16764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" name="Line 61"/>
            <p:cNvSpPr>
              <a:spLocks noChangeShapeType="1"/>
            </p:cNvSpPr>
            <p:nvPr/>
          </p:nvSpPr>
          <p:spPr bwMode="auto">
            <a:xfrm>
              <a:off x="1995488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" name="Line 62"/>
            <p:cNvSpPr>
              <a:spLocks noChangeShapeType="1"/>
            </p:cNvSpPr>
            <p:nvPr/>
          </p:nvSpPr>
          <p:spPr bwMode="auto">
            <a:xfrm>
              <a:off x="2147888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Line 63"/>
            <p:cNvSpPr>
              <a:spLocks noChangeShapeType="1"/>
            </p:cNvSpPr>
            <p:nvPr/>
          </p:nvSpPr>
          <p:spPr bwMode="auto">
            <a:xfrm>
              <a:off x="2300288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" name="Line 64"/>
            <p:cNvSpPr>
              <a:spLocks noChangeShapeType="1"/>
            </p:cNvSpPr>
            <p:nvPr/>
          </p:nvSpPr>
          <p:spPr bwMode="auto">
            <a:xfrm>
              <a:off x="2452688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" name="Line 65"/>
            <p:cNvSpPr>
              <a:spLocks noChangeShapeType="1"/>
            </p:cNvSpPr>
            <p:nvPr/>
          </p:nvSpPr>
          <p:spPr bwMode="auto">
            <a:xfrm>
              <a:off x="2605088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" name="Line 66"/>
            <p:cNvSpPr>
              <a:spLocks noChangeShapeType="1"/>
            </p:cNvSpPr>
            <p:nvPr/>
          </p:nvSpPr>
          <p:spPr bwMode="auto">
            <a:xfrm>
              <a:off x="3505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" name="Line 67"/>
            <p:cNvSpPr>
              <a:spLocks noChangeShapeType="1"/>
            </p:cNvSpPr>
            <p:nvPr/>
          </p:nvSpPr>
          <p:spPr bwMode="auto">
            <a:xfrm>
              <a:off x="36576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" name="Line 68"/>
            <p:cNvSpPr>
              <a:spLocks noChangeShapeType="1"/>
            </p:cNvSpPr>
            <p:nvPr/>
          </p:nvSpPr>
          <p:spPr bwMode="auto">
            <a:xfrm>
              <a:off x="38100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" name="Line 69"/>
            <p:cNvSpPr>
              <a:spLocks noChangeShapeType="1"/>
            </p:cNvSpPr>
            <p:nvPr/>
          </p:nvSpPr>
          <p:spPr bwMode="auto">
            <a:xfrm>
              <a:off x="39624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" name="Line 70"/>
            <p:cNvSpPr>
              <a:spLocks noChangeShapeType="1"/>
            </p:cNvSpPr>
            <p:nvPr/>
          </p:nvSpPr>
          <p:spPr bwMode="auto">
            <a:xfrm>
              <a:off x="41148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" name="Line 71"/>
            <p:cNvSpPr>
              <a:spLocks noChangeShapeType="1"/>
            </p:cNvSpPr>
            <p:nvPr/>
          </p:nvSpPr>
          <p:spPr bwMode="auto">
            <a:xfrm>
              <a:off x="4267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" name="Line 72"/>
            <p:cNvSpPr>
              <a:spLocks noChangeShapeType="1"/>
            </p:cNvSpPr>
            <p:nvPr/>
          </p:nvSpPr>
          <p:spPr bwMode="auto">
            <a:xfrm>
              <a:off x="44196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" name="Line 73"/>
            <p:cNvSpPr>
              <a:spLocks noChangeShapeType="1"/>
            </p:cNvSpPr>
            <p:nvPr/>
          </p:nvSpPr>
          <p:spPr bwMode="auto">
            <a:xfrm>
              <a:off x="47244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Line 74"/>
            <p:cNvSpPr>
              <a:spLocks noChangeShapeType="1"/>
            </p:cNvSpPr>
            <p:nvPr/>
          </p:nvSpPr>
          <p:spPr bwMode="auto">
            <a:xfrm>
              <a:off x="48768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" name="Line 75"/>
            <p:cNvSpPr>
              <a:spLocks noChangeShapeType="1"/>
            </p:cNvSpPr>
            <p:nvPr/>
          </p:nvSpPr>
          <p:spPr bwMode="auto">
            <a:xfrm>
              <a:off x="5029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" name="Line 76"/>
            <p:cNvSpPr>
              <a:spLocks noChangeShapeType="1"/>
            </p:cNvSpPr>
            <p:nvPr/>
          </p:nvSpPr>
          <p:spPr bwMode="auto">
            <a:xfrm>
              <a:off x="51816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" name="Line 77"/>
            <p:cNvSpPr>
              <a:spLocks noChangeShapeType="1"/>
            </p:cNvSpPr>
            <p:nvPr/>
          </p:nvSpPr>
          <p:spPr bwMode="auto">
            <a:xfrm>
              <a:off x="53340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" name="Line 78"/>
            <p:cNvSpPr>
              <a:spLocks noChangeShapeType="1"/>
            </p:cNvSpPr>
            <p:nvPr/>
          </p:nvSpPr>
          <p:spPr bwMode="auto">
            <a:xfrm>
              <a:off x="54864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" name="Line 79"/>
            <p:cNvSpPr>
              <a:spLocks noChangeShapeType="1"/>
            </p:cNvSpPr>
            <p:nvPr/>
          </p:nvSpPr>
          <p:spPr bwMode="auto">
            <a:xfrm>
              <a:off x="56388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" name="Line 80"/>
            <p:cNvSpPr>
              <a:spLocks noChangeShapeType="1"/>
            </p:cNvSpPr>
            <p:nvPr/>
          </p:nvSpPr>
          <p:spPr bwMode="auto">
            <a:xfrm>
              <a:off x="5791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" name="Line 81"/>
            <p:cNvSpPr>
              <a:spLocks noChangeShapeType="1"/>
            </p:cNvSpPr>
            <p:nvPr/>
          </p:nvSpPr>
          <p:spPr bwMode="auto">
            <a:xfrm>
              <a:off x="60960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" name="Line 82"/>
            <p:cNvSpPr>
              <a:spLocks noChangeShapeType="1"/>
            </p:cNvSpPr>
            <p:nvPr/>
          </p:nvSpPr>
          <p:spPr bwMode="auto">
            <a:xfrm>
              <a:off x="62484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Line 83"/>
            <p:cNvSpPr>
              <a:spLocks noChangeShapeType="1"/>
            </p:cNvSpPr>
            <p:nvPr/>
          </p:nvSpPr>
          <p:spPr bwMode="auto">
            <a:xfrm>
              <a:off x="64008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" name="Line 84"/>
            <p:cNvSpPr>
              <a:spLocks noChangeShapeType="1"/>
            </p:cNvSpPr>
            <p:nvPr/>
          </p:nvSpPr>
          <p:spPr bwMode="auto">
            <a:xfrm>
              <a:off x="6553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" name="Line 85"/>
            <p:cNvSpPr>
              <a:spLocks noChangeShapeType="1"/>
            </p:cNvSpPr>
            <p:nvPr/>
          </p:nvSpPr>
          <p:spPr bwMode="auto">
            <a:xfrm>
              <a:off x="67056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" name="Line 86"/>
            <p:cNvSpPr>
              <a:spLocks noChangeShapeType="1"/>
            </p:cNvSpPr>
            <p:nvPr/>
          </p:nvSpPr>
          <p:spPr bwMode="auto">
            <a:xfrm>
              <a:off x="68580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" name="Line 87"/>
            <p:cNvSpPr>
              <a:spLocks noChangeShapeType="1"/>
            </p:cNvSpPr>
            <p:nvPr/>
          </p:nvSpPr>
          <p:spPr bwMode="auto">
            <a:xfrm>
              <a:off x="70104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Line 88"/>
            <p:cNvSpPr>
              <a:spLocks noChangeShapeType="1"/>
            </p:cNvSpPr>
            <p:nvPr/>
          </p:nvSpPr>
          <p:spPr bwMode="auto">
            <a:xfrm>
              <a:off x="71628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Line 89"/>
            <p:cNvSpPr>
              <a:spLocks noChangeShapeType="1"/>
            </p:cNvSpPr>
            <p:nvPr/>
          </p:nvSpPr>
          <p:spPr bwMode="auto">
            <a:xfrm>
              <a:off x="74676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" name="Line 90"/>
            <p:cNvSpPr>
              <a:spLocks noChangeShapeType="1"/>
            </p:cNvSpPr>
            <p:nvPr/>
          </p:nvSpPr>
          <p:spPr bwMode="auto">
            <a:xfrm>
              <a:off x="76200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" name="Line 91"/>
            <p:cNvSpPr>
              <a:spLocks noChangeShapeType="1"/>
            </p:cNvSpPr>
            <p:nvPr/>
          </p:nvSpPr>
          <p:spPr bwMode="auto">
            <a:xfrm>
              <a:off x="77724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" name="Line 92"/>
            <p:cNvSpPr>
              <a:spLocks noChangeShapeType="1"/>
            </p:cNvSpPr>
            <p:nvPr/>
          </p:nvSpPr>
          <p:spPr bwMode="auto">
            <a:xfrm>
              <a:off x="79248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Line 93"/>
            <p:cNvSpPr>
              <a:spLocks noChangeShapeType="1"/>
            </p:cNvSpPr>
            <p:nvPr/>
          </p:nvSpPr>
          <p:spPr bwMode="auto">
            <a:xfrm>
              <a:off x="8077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" name="Line 94"/>
            <p:cNvSpPr>
              <a:spLocks noChangeShapeType="1"/>
            </p:cNvSpPr>
            <p:nvPr/>
          </p:nvSpPr>
          <p:spPr bwMode="auto">
            <a:xfrm>
              <a:off x="82296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" name="Line 95"/>
            <p:cNvSpPr>
              <a:spLocks noChangeShapeType="1"/>
            </p:cNvSpPr>
            <p:nvPr/>
          </p:nvSpPr>
          <p:spPr bwMode="auto">
            <a:xfrm>
              <a:off x="2757488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" name="Line 96"/>
            <p:cNvSpPr>
              <a:spLocks noChangeShapeType="1"/>
            </p:cNvSpPr>
            <p:nvPr/>
          </p:nvSpPr>
          <p:spPr bwMode="auto">
            <a:xfrm>
              <a:off x="2909888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" name="Line 97"/>
            <p:cNvSpPr>
              <a:spLocks noChangeShapeType="1"/>
            </p:cNvSpPr>
            <p:nvPr/>
          </p:nvSpPr>
          <p:spPr bwMode="auto">
            <a:xfrm>
              <a:off x="3062288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" name="Line 98"/>
            <p:cNvSpPr>
              <a:spLocks noChangeShapeType="1"/>
            </p:cNvSpPr>
            <p:nvPr/>
          </p:nvSpPr>
          <p:spPr bwMode="auto">
            <a:xfrm>
              <a:off x="33528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5" name="Group 674"/>
          <p:cNvGrpSpPr/>
          <p:nvPr/>
        </p:nvGrpSpPr>
        <p:grpSpPr>
          <a:xfrm>
            <a:off x="947256" y="6015186"/>
            <a:ext cx="5359180" cy="643978"/>
            <a:chOff x="638175" y="2362200"/>
            <a:chExt cx="7667625" cy="838200"/>
          </a:xfrm>
          <a:gradFill flip="none" rotWithShape="1">
            <a:gsLst>
              <a:gs pos="0">
                <a:schemeClr val="accent3"/>
              </a:gs>
              <a:gs pos="100000">
                <a:schemeClr val="accent2"/>
              </a:gs>
              <a:gs pos="41000">
                <a:schemeClr val="accent1"/>
              </a:gs>
              <a:gs pos="57000">
                <a:schemeClr val="accent1"/>
              </a:gs>
            </a:gsLst>
            <a:lin ang="16200000" scaled="0"/>
            <a:tileRect/>
          </a:gradFill>
        </p:grpSpPr>
        <p:sp>
          <p:nvSpPr>
            <p:cNvPr id="676" name="Rectangle 2"/>
            <p:cNvSpPr>
              <a:spLocks noChangeArrowheads="1"/>
            </p:cNvSpPr>
            <p:nvPr/>
          </p:nvSpPr>
          <p:spPr bwMode="auto">
            <a:xfrm>
              <a:off x="1938338" y="2362200"/>
              <a:ext cx="1185862" cy="838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" name="Rectangle 3"/>
            <p:cNvSpPr>
              <a:spLocks noChangeArrowheads="1"/>
            </p:cNvSpPr>
            <p:nvPr/>
          </p:nvSpPr>
          <p:spPr bwMode="auto">
            <a:xfrm>
              <a:off x="3276600" y="2362200"/>
              <a:ext cx="1219200" cy="838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" name="Rectangle 4"/>
            <p:cNvSpPr>
              <a:spLocks noChangeArrowheads="1"/>
            </p:cNvSpPr>
            <p:nvPr/>
          </p:nvSpPr>
          <p:spPr bwMode="auto">
            <a:xfrm>
              <a:off x="4648200" y="2362200"/>
              <a:ext cx="1219200" cy="838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9" name="Rectangle 5"/>
            <p:cNvSpPr>
              <a:spLocks noChangeArrowheads="1"/>
            </p:cNvSpPr>
            <p:nvPr/>
          </p:nvSpPr>
          <p:spPr bwMode="auto">
            <a:xfrm>
              <a:off x="6019800" y="2362200"/>
              <a:ext cx="1219200" cy="838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" name="Rectangle 6"/>
            <p:cNvSpPr>
              <a:spLocks noChangeArrowheads="1"/>
            </p:cNvSpPr>
            <p:nvPr/>
          </p:nvSpPr>
          <p:spPr bwMode="auto">
            <a:xfrm>
              <a:off x="7391400" y="2362200"/>
              <a:ext cx="914400" cy="838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" name="Rectangle 53"/>
            <p:cNvSpPr>
              <a:spLocks noChangeArrowheads="1"/>
            </p:cNvSpPr>
            <p:nvPr/>
          </p:nvSpPr>
          <p:spPr bwMode="auto">
            <a:xfrm>
              <a:off x="638175" y="2362200"/>
              <a:ext cx="1143000" cy="838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" name="Line 54"/>
            <p:cNvSpPr>
              <a:spLocks noChangeShapeType="1"/>
            </p:cNvSpPr>
            <p:nvPr/>
          </p:nvSpPr>
          <p:spPr bwMode="auto">
            <a:xfrm>
              <a:off x="7620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" name="Line 55"/>
            <p:cNvSpPr>
              <a:spLocks noChangeShapeType="1"/>
            </p:cNvSpPr>
            <p:nvPr/>
          </p:nvSpPr>
          <p:spPr bwMode="auto">
            <a:xfrm>
              <a:off x="9144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" name="Line 56"/>
            <p:cNvSpPr>
              <a:spLocks noChangeShapeType="1"/>
            </p:cNvSpPr>
            <p:nvPr/>
          </p:nvSpPr>
          <p:spPr bwMode="auto">
            <a:xfrm>
              <a:off x="10668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" name="Line 57"/>
            <p:cNvSpPr>
              <a:spLocks noChangeShapeType="1"/>
            </p:cNvSpPr>
            <p:nvPr/>
          </p:nvSpPr>
          <p:spPr bwMode="auto">
            <a:xfrm>
              <a:off x="12192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" name="Line 58"/>
            <p:cNvSpPr>
              <a:spLocks noChangeShapeType="1"/>
            </p:cNvSpPr>
            <p:nvPr/>
          </p:nvSpPr>
          <p:spPr bwMode="auto">
            <a:xfrm>
              <a:off x="13716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" name="Line 59"/>
            <p:cNvSpPr>
              <a:spLocks noChangeShapeType="1"/>
            </p:cNvSpPr>
            <p:nvPr/>
          </p:nvSpPr>
          <p:spPr bwMode="auto">
            <a:xfrm>
              <a:off x="15240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" name="Line 60"/>
            <p:cNvSpPr>
              <a:spLocks noChangeShapeType="1"/>
            </p:cNvSpPr>
            <p:nvPr/>
          </p:nvSpPr>
          <p:spPr bwMode="auto">
            <a:xfrm>
              <a:off x="16764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" name="Line 61"/>
            <p:cNvSpPr>
              <a:spLocks noChangeShapeType="1"/>
            </p:cNvSpPr>
            <p:nvPr/>
          </p:nvSpPr>
          <p:spPr bwMode="auto">
            <a:xfrm>
              <a:off x="1995488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" name="Line 62"/>
            <p:cNvSpPr>
              <a:spLocks noChangeShapeType="1"/>
            </p:cNvSpPr>
            <p:nvPr/>
          </p:nvSpPr>
          <p:spPr bwMode="auto">
            <a:xfrm>
              <a:off x="2147888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" name="Line 63"/>
            <p:cNvSpPr>
              <a:spLocks noChangeShapeType="1"/>
            </p:cNvSpPr>
            <p:nvPr/>
          </p:nvSpPr>
          <p:spPr bwMode="auto">
            <a:xfrm>
              <a:off x="2300288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2" name="Line 64"/>
            <p:cNvSpPr>
              <a:spLocks noChangeShapeType="1"/>
            </p:cNvSpPr>
            <p:nvPr/>
          </p:nvSpPr>
          <p:spPr bwMode="auto">
            <a:xfrm>
              <a:off x="2452688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3" name="Line 65"/>
            <p:cNvSpPr>
              <a:spLocks noChangeShapeType="1"/>
            </p:cNvSpPr>
            <p:nvPr/>
          </p:nvSpPr>
          <p:spPr bwMode="auto">
            <a:xfrm>
              <a:off x="2605088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" name="Line 66"/>
            <p:cNvSpPr>
              <a:spLocks noChangeShapeType="1"/>
            </p:cNvSpPr>
            <p:nvPr/>
          </p:nvSpPr>
          <p:spPr bwMode="auto">
            <a:xfrm>
              <a:off x="35052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" name="Line 67"/>
            <p:cNvSpPr>
              <a:spLocks noChangeShapeType="1"/>
            </p:cNvSpPr>
            <p:nvPr/>
          </p:nvSpPr>
          <p:spPr bwMode="auto">
            <a:xfrm>
              <a:off x="36576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" name="Line 68"/>
            <p:cNvSpPr>
              <a:spLocks noChangeShapeType="1"/>
            </p:cNvSpPr>
            <p:nvPr/>
          </p:nvSpPr>
          <p:spPr bwMode="auto">
            <a:xfrm>
              <a:off x="38100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" name="Line 69"/>
            <p:cNvSpPr>
              <a:spLocks noChangeShapeType="1"/>
            </p:cNvSpPr>
            <p:nvPr/>
          </p:nvSpPr>
          <p:spPr bwMode="auto">
            <a:xfrm>
              <a:off x="39624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" name="Line 70"/>
            <p:cNvSpPr>
              <a:spLocks noChangeShapeType="1"/>
            </p:cNvSpPr>
            <p:nvPr/>
          </p:nvSpPr>
          <p:spPr bwMode="auto">
            <a:xfrm>
              <a:off x="41148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" name="Line 71"/>
            <p:cNvSpPr>
              <a:spLocks noChangeShapeType="1"/>
            </p:cNvSpPr>
            <p:nvPr/>
          </p:nvSpPr>
          <p:spPr bwMode="auto">
            <a:xfrm>
              <a:off x="42672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" name="Line 72"/>
            <p:cNvSpPr>
              <a:spLocks noChangeShapeType="1"/>
            </p:cNvSpPr>
            <p:nvPr/>
          </p:nvSpPr>
          <p:spPr bwMode="auto">
            <a:xfrm>
              <a:off x="44196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" name="Line 73"/>
            <p:cNvSpPr>
              <a:spLocks noChangeShapeType="1"/>
            </p:cNvSpPr>
            <p:nvPr/>
          </p:nvSpPr>
          <p:spPr bwMode="auto">
            <a:xfrm>
              <a:off x="47244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" name="Line 74"/>
            <p:cNvSpPr>
              <a:spLocks noChangeShapeType="1"/>
            </p:cNvSpPr>
            <p:nvPr/>
          </p:nvSpPr>
          <p:spPr bwMode="auto">
            <a:xfrm>
              <a:off x="48768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" name="Line 75"/>
            <p:cNvSpPr>
              <a:spLocks noChangeShapeType="1"/>
            </p:cNvSpPr>
            <p:nvPr/>
          </p:nvSpPr>
          <p:spPr bwMode="auto">
            <a:xfrm>
              <a:off x="50292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" name="Line 76"/>
            <p:cNvSpPr>
              <a:spLocks noChangeShapeType="1"/>
            </p:cNvSpPr>
            <p:nvPr/>
          </p:nvSpPr>
          <p:spPr bwMode="auto">
            <a:xfrm>
              <a:off x="51816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" name="Line 77"/>
            <p:cNvSpPr>
              <a:spLocks noChangeShapeType="1"/>
            </p:cNvSpPr>
            <p:nvPr/>
          </p:nvSpPr>
          <p:spPr bwMode="auto">
            <a:xfrm>
              <a:off x="53340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" name="Line 78"/>
            <p:cNvSpPr>
              <a:spLocks noChangeShapeType="1"/>
            </p:cNvSpPr>
            <p:nvPr/>
          </p:nvSpPr>
          <p:spPr bwMode="auto">
            <a:xfrm>
              <a:off x="54864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" name="Line 79"/>
            <p:cNvSpPr>
              <a:spLocks noChangeShapeType="1"/>
            </p:cNvSpPr>
            <p:nvPr/>
          </p:nvSpPr>
          <p:spPr bwMode="auto">
            <a:xfrm>
              <a:off x="56388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" name="Line 80"/>
            <p:cNvSpPr>
              <a:spLocks noChangeShapeType="1"/>
            </p:cNvSpPr>
            <p:nvPr/>
          </p:nvSpPr>
          <p:spPr bwMode="auto">
            <a:xfrm>
              <a:off x="57912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" name="Line 81"/>
            <p:cNvSpPr>
              <a:spLocks noChangeShapeType="1"/>
            </p:cNvSpPr>
            <p:nvPr/>
          </p:nvSpPr>
          <p:spPr bwMode="auto">
            <a:xfrm>
              <a:off x="60960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" name="Line 82"/>
            <p:cNvSpPr>
              <a:spLocks noChangeShapeType="1"/>
            </p:cNvSpPr>
            <p:nvPr/>
          </p:nvSpPr>
          <p:spPr bwMode="auto">
            <a:xfrm>
              <a:off x="62484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" name="Line 83"/>
            <p:cNvSpPr>
              <a:spLocks noChangeShapeType="1"/>
            </p:cNvSpPr>
            <p:nvPr/>
          </p:nvSpPr>
          <p:spPr bwMode="auto">
            <a:xfrm>
              <a:off x="64008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" name="Line 84"/>
            <p:cNvSpPr>
              <a:spLocks noChangeShapeType="1"/>
            </p:cNvSpPr>
            <p:nvPr/>
          </p:nvSpPr>
          <p:spPr bwMode="auto">
            <a:xfrm>
              <a:off x="65532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" name="Line 85"/>
            <p:cNvSpPr>
              <a:spLocks noChangeShapeType="1"/>
            </p:cNvSpPr>
            <p:nvPr/>
          </p:nvSpPr>
          <p:spPr bwMode="auto">
            <a:xfrm>
              <a:off x="67056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" name="Line 86"/>
            <p:cNvSpPr>
              <a:spLocks noChangeShapeType="1"/>
            </p:cNvSpPr>
            <p:nvPr/>
          </p:nvSpPr>
          <p:spPr bwMode="auto">
            <a:xfrm>
              <a:off x="68580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5" name="Line 87"/>
            <p:cNvSpPr>
              <a:spLocks noChangeShapeType="1"/>
            </p:cNvSpPr>
            <p:nvPr/>
          </p:nvSpPr>
          <p:spPr bwMode="auto">
            <a:xfrm>
              <a:off x="70104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" name="Line 88"/>
            <p:cNvSpPr>
              <a:spLocks noChangeShapeType="1"/>
            </p:cNvSpPr>
            <p:nvPr/>
          </p:nvSpPr>
          <p:spPr bwMode="auto">
            <a:xfrm>
              <a:off x="71628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" name="Line 89"/>
            <p:cNvSpPr>
              <a:spLocks noChangeShapeType="1"/>
            </p:cNvSpPr>
            <p:nvPr/>
          </p:nvSpPr>
          <p:spPr bwMode="auto">
            <a:xfrm>
              <a:off x="74676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" name="Line 90"/>
            <p:cNvSpPr>
              <a:spLocks noChangeShapeType="1"/>
            </p:cNvSpPr>
            <p:nvPr/>
          </p:nvSpPr>
          <p:spPr bwMode="auto">
            <a:xfrm>
              <a:off x="76200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" name="Line 91"/>
            <p:cNvSpPr>
              <a:spLocks noChangeShapeType="1"/>
            </p:cNvSpPr>
            <p:nvPr/>
          </p:nvSpPr>
          <p:spPr bwMode="auto">
            <a:xfrm>
              <a:off x="77724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" name="Line 92"/>
            <p:cNvSpPr>
              <a:spLocks noChangeShapeType="1"/>
            </p:cNvSpPr>
            <p:nvPr/>
          </p:nvSpPr>
          <p:spPr bwMode="auto">
            <a:xfrm>
              <a:off x="79248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" name="Line 93"/>
            <p:cNvSpPr>
              <a:spLocks noChangeShapeType="1"/>
            </p:cNvSpPr>
            <p:nvPr/>
          </p:nvSpPr>
          <p:spPr bwMode="auto">
            <a:xfrm>
              <a:off x="80772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" name="Line 94"/>
            <p:cNvSpPr>
              <a:spLocks noChangeShapeType="1"/>
            </p:cNvSpPr>
            <p:nvPr/>
          </p:nvSpPr>
          <p:spPr bwMode="auto">
            <a:xfrm>
              <a:off x="82296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" name="Line 95"/>
            <p:cNvSpPr>
              <a:spLocks noChangeShapeType="1"/>
            </p:cNvSpPr>
            <p:nvPr/>
          </p:nvSpPr>
          <p:spPr bwMode="auto">
            <a:xfrm>
              <a:off x="2757488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" name="Line 96"/>
            <p:cNvSpPr>
              <a:spLocks noChangeShapeType="1"/>
            </p:cNvSpPr>
            <p:nvPr/>
          </p:nvSpPr>
          <p:spPr bwMode="auto">
            <a:xfrm>
              <a:off x="2909888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" name="Line 97"/>
            <p:cNvSpPr>
              <a:spLocks noChangeShapeType="1"/>
            </p:cNvSpPr>
            <p:nvPr/>
          </p:nvSpPr>
          <p:spPr bwMode="auto">
            <a:xfrm>
              <a:off x="3062288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" name="Line 98"/>
            <p:cNvSpPr>
              <a:spLocks noChangeShapeType="1"/>
            </p:cNvSpPr>
            <p:nvPr/>
          </p:nvSpPr>
          <p:spPr bwMode="auto">
            <a:xfrm>
              <a:off x="3352800" y="2514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52200" y="6032160"/>
              <a:ext cx="20880" cy="91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240" y="6029640"/>
                <a:ext cx="27360" cy="9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976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45342</TotalTime>
  <Words>1973</Words>
  <Application>Microsoft Macintosh PowerPoint</Application>
  <PresentationFormat>On-screen Show (4:3)</PresentationFormat>
  <Paragraphs>458</Paragraphs>
  <Slides>40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Example: What does this do? </vt:lpstr>
      <vt:lpstr>PowerPoint Presentation</vt:lpstr>
      <vt:lpstr>Exercise: Build an Inverted Index</vt:lpstr>
      <vt:lpstr>Exercise: Relational Join</vt:lpstr>
      <vt:lpstr>Hash Join in MapReduce: Before Map Phase</vt:lpstr>
      <vt:lpstr>Hash Join in MapReduce: Map Phase</vt:lpstr>
      <vt:lpstr>Hash Join in MapReduce: Reduce Phase</vt:lpstr>
      <vt:lpstr>Hash Join in MapReduce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RA-based language: Pig</vt:lpstr>
      <vt:lpstr>Example RA-based language: Pig</vt:lpstr>
      <vt:lpstr>Example RA-based language: Pig</vt:lpstr>
      <vt:lpstr>Example RA-based language: Pig</vt:lpstr>
      <vt:lpstr>PowerPoint Presentation</vt:lpstr>
      <vt:lpstr>Matrix Multiply in MapReduce</vt:lpstr>
      <vt:lpstr>Hadoop Breakdown</vt:lpstr>
      <vt:lpstr>PowerPoint Presentation</vt:lpstr>
      <vt:lpstr>Adding a combiner</vt:lpstr>
      <vt:lpstr>PowerPoint Presentation</vt:lpstr>
      <vt:lpstr>MR VS. Databases</vt:lpstr>
      <vt:lpstr>Hadoop vs. RDBMS</vt:lpstr>
      <vt:lpstr>PowerPoint Presentation</vt:lpstr>
      <vt:lpstr>PowerPoint Presentation</vt:lpstr>
      <vt:lpstr>PowerPoint Presentation</vt:lpstr>
      <vt:lpstr>Selection Task</vt:lpstr>
      <vt:lpstr>PowerPoint Presentation</vt:lpstr>
      <vt:lpstr>PowerPoint Presentation</vt:lpstr>
      <vt:lpstr>PowerPoint Presentation</vt:lpstr>
      <vt:lpstr>PowerPoint Presentation</vt:lpstr>
      <vt:lpstr>Join Task</vt:lpstr>
      <vt:lpstr>PowerPoint Presentation</vt:lpstr>
      <vt:lpstr>Problems with this analysis?</vt:lpstr>
      <vt:lpstr>PowerPoint Presentation</vt:lpstr>
      <vt:lpstr>PowerPoint Presentation</vt:lpstr>
      <vt:lpstr>PowerPoint Presentation</vt:lpstr>
      <vt:lpstr>Pick your favorite limitation of Hadoop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Bill Howe</cp:lastModifiedBy>
  <cp:revision>546</cp:revision>
  <dcterms:created xsi:type="dcterms:W3CDTF">2009-09-22T17:54:40Z</dcterms:created>
  <dcterms:modified xsi:type="dcterms:W3CDTF">2015-06-21T12:35:54Z</dcterms:modified>
</cp:coreProperties>
</file>