
<file path=[Content_Types].xml><?xml version="1.0" encoding="utf-8"?>
<Types xmlns="http://schemas.openxmlformats.org/package/2006/content-types">
  <Default Extension="xml" ContentType="application/xml"/>
  <Default Extension="doc" ContentType="application/msword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3326D-FD59-524D-9BD9-3EC1E2B76966}" type="datetimeFigureOut">
              <a:t>6/21/15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B95ED-30A9-1D43-88B9-66290102AA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43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C4DC8-0FA3-3C40-B18F-539AC78115EF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225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E522F5-5B54-C846-9958-4BFDE89B4E6C}" type="slidenum">
              <a:rPr lang="en-US"/>
              <a:pPr/>
              <a:t>11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Want to know the makeup of the text by word length.  For example, we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d like to know how many words have greater than 10 characters.  We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d also like to know how many words have between 5 and 9 characters, between 2 and 4 and those with just 1 character.  </a:t>
            </a:r>
          </a:p>
          <a:p>
            <a:r>
              <a:rPr lang="en-US"/>
              <a:t>Map will read in text and tag each word as a different color depending on the length of the word.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0E9D46-D0BD-AD42-AE6F-27E751F36121}" type="slidenum">
              <a:rPr lang="en-US"/>
              <a:pPr/>
              <a:t>12</a:t>
            </a:fld>
            <a:endParaRPr lang="en-US"/>
          </a:p>
        </p:txBody>
      </p:sp>
      <p:sp>
        <p:nvSpPr>
          <p:cNvPr id="159746" name="Rectangle 102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974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Want to know the makeup of the text by word length.  For example, we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d like to know how many words have greater than 10 characters.  We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d also like to know how many words have between 5 and 9 characters, between 2 and 4 and those with just 1 character.  </a:t>
            </a:r>
          </a:p>
          <a:p>
            <a:r>
              <a:rPr lang="en-US"/>
              <a:t>Map will read in text and tag each word as a different color depending on the length of the word.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3E3510-837E-4943-AA9C-D5286FEE36E2}" type="slidenum">
              <a:rPr lang="en-US"/>
              <a:pPr/>
              <a:t>13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Motivating Map task and intuition behind map…. Think of map as a group by.</a:t>
            </a:r>
          </a:p>
          <a:p>
            <a:endParaRPr lang="en-US"/>
          </a:p>
          <a:p>
            <a:r>
              <a:rPr lang="en-US"/>
              <a:t>Distribution of word lengths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4E1C4B-9B3D-E54F-87E6-3B4FDF26D377}" type="slidenum">
              <a:rPr lang="en-US"/>
              <a:pPr/>
              <a:t>14</a:t>
            </a:fld>
            <a:endParaRPr lang="en-US"/>
          </a:p>
        </p:txBody>
      </p:sp>
      <p:sp>
        <p:nvSpPr>
          <p:cNvPr id="1617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Motivating Map task and intuition behind map…. Think of map as a group by.</a:t>
            </a:r>
          </a:p>
          <a:p>
            <a:endParaRPr lang="en-US"/>
          </a:p>
          <a:p>
            <a:r>
              <a:rPr lang="en-US"/>
              <a:t>Distribution of word lengths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121950-46F8-5243-BC99-53F92580DB7A}" type="slidenum">
              <a:rPr lang="en-US"/>
              <a:pPr/>
              <a:t>15</a:t>
            </a:fld>
            <a:endParaRPr lang="en-US"/>
          </a:p>
        </p:txBody>
      </p:sp>
      <p:sp>
        <p:nvSpPr>
          <p:cNvPr id="157698" name="Rectangle 102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769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Motivating Map task and intuition behind map…. Think of map as a group by.</a:t>
            </a:r>
          </a:p>
          <a:p>
            <a:endParaRPr lang="en-US"/>
          </a:p>
          <a:p>
            <a:r>
              <a:rPr lang="en-US"/>
              <a:t>Distribution of word lengths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F66342-1586-594E-89C0-6DECAC626D35}" type="slidenum">
              <a:rPr lang="en-US"/>
              <a:pPr/>
              <a:t>16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bg1">
                <a:lumMod val="85000"/>
              </a:schemeClr>
            </a:gs>
            <a:gs pos="4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113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684412_high_Purpl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9275B">
              <a:alpha val="5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7" name="Picture 7" descr="UW.Wordmark_ctr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2425"/>
            <a:ext cx="25511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 descr="UW_W-Logo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8486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97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35635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6284D85-FEAC-6D4D-ADD9-3BD8F167427A}" type="datetime1">
              <a:rPr lang="en-US" smtClean="0"/>
              <a:pPr/>
              <a:t>6/21/15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2300" y="6356350"/>
            <a:ext cx="2895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35635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2883AC-E72C-294B-86D2-A63D5043FD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4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76400"/>
            <a:ext cx="8229600" cy="4449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000AE5-584D-C440-9AD8-C8FC349C2170}" type="datetime1">
              <a:rPr lang="en-US" smtClean="0"/>
              <a:pPr/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C2025F-BD38-A44C-A022-81B9B849CB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3D354-CDAA-004A-BBB7-92BEBA53B5C0}" type="datetime1">
              <a:rPr lang="en-US" smtClean="0"/>
              <a:pPr/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648DF-5E37-9E4E-8E74-0E0631D04E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7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5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7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854696" cy="91440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28800"/>
            <a:ext cx="7854696" cy="42973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7B55FEDD-6FD9-7942-8E57-CDDA6D5C3512}" type="datetime1">
              <a:rPr lang="en-US" smtClean="0"/>
              <a:pPr/>
              <a:t>6/21/15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5475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715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12D6CCC-2396-634D-8A9D-DFA1A30244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8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60E162-5E18-CC42-AEFF-80654EBA5EC9}" type="datetime1">
              <a:rPr lang="en-US" smtClean="0"/>
              <a:pPr/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0DD67-BB51-4341-BE04-6FACCCE28F1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8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925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959A-35A8-9348-83C4-31B0671CA6F4}" type="datetime1">
              <a:rPr lang="en-US" smtClean="0"/>
              <a:pPr/>
              <a:t>6/21/15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4E72A-CE54-AB49-9729-B884B92568C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1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570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399"/>
            <a:ext cx="4040188" cy="498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76399"/>
            <a:ext cx="4041775" cy="498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ED5640-A054-AD43-A009-5122F633A555}" type="datetime1">
              <a:rPr lang="en-US" smtClean="0"/>
              <a:pPr/>
              <a:t>6/21/15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B80FAF-06AB-7741-A545-C8911F3DDED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1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3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539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44F366-C044-4B4C-9ED0-43C134576ECA}" type="datetime1">
              <a:rPr lang="en-US" smtClean="0"/>
              <a:pPr/>
              <a:t>6/21/15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7BE93F-5C7A-5B41-A729-CD25FF97C96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7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085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FCB4E5-F5CA-CD47-9AE3-A07BD6AB5419}" type="datetime1">
              <a:rPr lang="en-US" smtClean="0"/>
              <a:pPr/>
              <a:t>6/21/15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4DEEC5-EA09-464B-9CF2-C5C5C68E12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15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449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F7E3BA-6CFD-3F4B-B6A9-0E95C2C35C95}" type="datetime1">
              <a:rPr lang="en-US" smtClean="0"/>
              <a:pPr/>
              <a:t>6/21/15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7139CD-AAD3-944F-B5E6-7F016C31DF0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1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040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61999"/>
            <a:ext cx="5486400" cy="39655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C999BE-CC0D-BA40-AC64-6591B8579716}" type="datetime1">
              <a:rPr lang="en-US" smtClean="0"/>
              <a:pPr/>
              <a:t>6/21/15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78931-4823-DD4F-8A70-63C081F743D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1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242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Frutiger 55 Roman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C5C81F-24D6-B24D-AABC-683A945C8813}" type="datetime1">
              <a:rPr lang="en-US" smtClean="0">
                <a:ea typeface="ＭＳ Ｐゴシック" charset="0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6/21/15</a:t>
            </a:fld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Frutiger 55 Roman"/>
                <a:ea typeface="ＭＳ Ｐゴシック" charset="-128"/>
                <a:cs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Bill Howe, UW eScience Institute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Frutiger 55 Roman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E813726-3EE7-B74D-9376-57C8D899FEF4}" type="slidenum">
              <a:rPr lang="en-US">
                <a:ea typeface="ＭＳ Ｐゴシック" charset="0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550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Frutiger 55 Roman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Frutiger 55 Roman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Microsoft_Word_97_-_2004_Document2.doc"/><Relationship Id="rId5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Microsoft_Word_97_-_2004_Document3.doc"/><Relationship Id="rId5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Microsoft_Word_97_-_2004_Document4.doc"/><Relationship Id="rId5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Microsoft_Word_97_-_2004_Document5.doc"/><Relationship Id="rId5" Type="http://schemas.openxmlformats.org/officeDocument/2006/relationships/image" Target="../media/image1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Microsoft_Word_97_-_2004_Document6.doc"/><Relationship Id="rId5" Type="http://schemas.openxmlformats.org/officeDocument/2006/relationships/image" Target="../media/image1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4.emf"/><Relationship Id="rId6" Type="http://schemas.openxmlformats.org/officeDocument/2006/relationships/oleObject" Target="../embeddings/Microsoft_Word_97_-_2004_Document7.doc"/><Relationship Id="rId7" Type="http://schemas.openxmlformats.org/officeDocument/2006/relationships/image" Target="../media/image1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Microsoft_Word_97_-_2004_Document1.doc"/><Relationship Id="rId5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7"/>
          <p:cNvSpPr>
            <a:spLocks noChangeArrowheads="1"/>
          </p:cNvSpPr>
          <p:nvPr/>
        </p:nvSpPr>
        <p:spPr bwMode="auto">
          <a:xfrm>
            <a:off x="684660" y="1066800"/>
            <a:ext cx="6106018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9" name="Line 8"/>
          <p:cNvSpPr>
            <a:spLocks noChangeShapeType="1"/>
          </p:cNvSpPr>
          <p:nvPr/>
        </p:nvSpPr>
        <p:spPr bwMode="auto">
          <a:xfrm>
            <a:off x="815972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0" name="Line 9"/>
          <p:cNvSpPr>
            <a:spLocks noChangeShapeType="1"/>
          </p:cNvSpPr>
          <p:nvPr/>
        </p:nvSpPr>
        <p:spPr bwMode="auto">
          <a:xfrm>
            <a:off x="947284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1" name="Line 10"/>
          <p:cNvSpPr>
            <a:spLocks noChangeShapeType="1"/>
          </p:cNvSpPr>
          <p:nvPr/>
        </p:nvSpPr>
        <p:spPr bwMode="auto">
          <a:xfrm>
            <a:off x="1078596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2" name="Line 11"/>
          <p:cNvSpPr>
            <a:spLocks noChangeShapeType="1"/>
          </p:cNvSpPr>
          <p:nvPr/>
        </p:nvSpPr>
        <p:spPr bwMode="auto">
          <a:xfrm>
            <a:off x="1209908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3" name="Line 12"/>
          <p:cNvSpPr>
            <a:spLocks noChangeShapeType="1"/>
          </p:cNvSpPr>
          <p:nvPr/>
        </p:nvSpPr>
        <p:spPr bwMode="auto">
          <a:xfrm>
            <a:off x="1341221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4" name="Line 13"/>
          <p:cNvSpPr>
            <a:spLocks noChangeShapeType="1"/>
          </p:cNvSpPr>
          <p:nvPr/>
        </p:nvSpPr>
        <p:spPr bwMode="auto">
          <a:xfrm>
            <a:off x="1472533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5" name="Line 14"/>
          <p:cNvSpPr>
            <a:spLocks noChangeShapeType="1"/>
          </p:cNvSpPr>
          <p:nvPr/>
        </p:nvSpPr>
        <p:spPr bwMode="auto">
          <a:xfrm>
            <a:off x="1603845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" name="Line 15"/>
          <p:cNvSpPr>
            <a:spLocks noChangeShapeType="1"/>
          </p:cNvSpPr>
          <p:nvPr/>
        </p:nvSpPr>
        <p:spPr bwMode="auto">
          <a:xfrm>
            <a:off x="1735157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7" name="Line 16"/>
          <p:cNvSpPr>
            <a:spLocks noChangeShapeType="1"/>
          </p:cNvSpPr>
          <p:nvPr/>
        </p:nvSpPr>
        <p:spPr bwMode="auto">
          <a:xfrm>
            <a:off x="1866469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8" name="Line 17"/>
          <p:cNvSpPr>
            <a:spLocks noChangeShapeType="1"/>
          </p:cNvSpPr>
          <p:nvPr/>
        </p:nvSpPr>
        <p:spPr bwMode="auto">
          <a:xfrm>
            <a:off x="1997782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9" name="Line 18"/>
          <p:cNvSpPr>
            <a:spLocks noChangeShapeType="1"/>
          </p:cNvSpPr>
          <p:nvPr/>
        </p:nvSpPr>
        <p:spPr bwMode="auto">
          <a:xfrm>
            <a:off x="2129094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0" name="Line 19"/>
          <p:cNvSpPr>
            <a:spLocks noChangeShapeType="1"/>
          </p:cNvSpPr>
          <p:nvPr/>
        </p:nvSpPr>
        <p:spPr bwMode="auto">
          <a:xfrm>
            <a:off x="2260406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1" name="Line 20"/>
          <p:cNvSpPr>
            <a:spLocks noChangeShapeType="1"/>
          </p:cNvSpPr>
          <p:nvPr/>
        </p:nvSpPr>
        <p:spPr bwMode="auto">
          <a:xfrm>
            <a:off x="2916967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2" name="Line 21"/>
          <p:cNvSpPr>
            <a:spLocks noChangeShapeType="1"/>
          </p:cNvSpPr>
          <p:nvPr/>
        </p:nvSpPr>
        <p:spPr bwMode="auto">
          <a:xfrm>
            <a:off x="3048279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3" name="Line 22"/>
          <p:cNvSpPr>
            <a:spLocks noChangeShapeType="1"/>
          </p:cNvSpPr>
          <p:nvPr/>
        </p:nvSpPr>
        <p:spPr bwMode="auto">
          <a:xfrm>
            <a:off x="3179592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4" name="Line 23"/>
          <p:cNvSpPr>
            <a:spLocks noChangeShapeType="1"/>
          </p:cNvSpPr>
          <p:nvPr/>
        </p:nvSpPr>
        <p:spPr bwMode="auto">
          <a:xfrm>
            <a:off x="3310904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5" name="Line 24"/>
          <p:cNvSpPr>
            <a:spLocks noChangeShapeType="1"/>
          </p:cNvSpPr>
          <p:nvPr/>
        </p:nvSpPr>
        <p:spPr bwMode="auto">
          <a:xfrm>
            <a:off x="3442216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" name="Line 25"/>
          <p:cNvSpPr>
            <a:spLocks noChangeShapeType="1"/>
          </p:cNvSpPr>
          <p:nvPr/>
        </p:nvSpPr>
        <p:spPr bwMode="auto">
          <a:xfrm>
            <a:off x="3573528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7" name="Line 26"/>
          <p:cNvSpPr>
            <a:spLocks noChangeShapeType="1"/>
          </p:cNvSpPr>
          <p:nvPr/>
        </p:nvSpPr>
        <p:spPr bwMode="auto">
          <a:xfrm>
            <a:off x="3704841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8" name="Line 27"/>
          <p:cNvSpPr>
            <a:spLocks noChangeShapeType="1"/>
          </p:cNvSpPr>
          <p:nvPr/>
        </p:nvSpPr>
        <p:spPr bwMode="auto">
          <a:xfrm>
            <a:off x="3836153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9" name="Line 28"/>
          <p:cNvSpPr>
            <a:spLocks noChangeShapeType="1"/>
          </p:cNvSpPr>
          <p:nvPr/>
        </p:nvSpPr>
        <p:spPr bwMode="auto">
          <a:xfrm>
            <a:off x="3967465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0" name="Line 29"/>
          <p:cNvSpPr>
            <a:spLocks noChangeShapeType="1"/>
          </p:cNvSpPr>
          <p:nvPr/>
        </p:nvSpPr>
        <p:spPr bwMode="auto">
          <a:xfrm>
            <a:off x="4098777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1" name="Line 30"/>
          <p:cNvSpPr>
            <a:spLocks noChangeShapeType="1"/>
          </p:cNvSpPr>
          <p:nvPr/>
        </p:nvSpPr>
        <p:spPr bwMode="auto">
          <a:xfrm>
            <a:off x="4230089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2" name="Line 31"/>
          <p:cNvSpPr>
            <a:spLocks noChangeShapeType="1"/>
          </p:cNvSpPr>
          <p:nvPr/>
        </p:nvSpPr>
        <p:spPr bwMode="auto">
          <a:xfrm>
            <a:off x="4361402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3" name="Line 32"/>
          <p:cNvSpPr>
            <a:spLocks noChangeShapeType="1"/>
          </p:cNvSpPr>
          <p:nvPr/>
        </p:nvSpPr>
        <p:spPr bwMode="auto">
          <a:xfrm>
            <a:off x="4492714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4" name="Line 33"/>
          <p:cNvSpPr>
            <a:spLocks noChangeShapeType="1"/>
          </p:cNvSpPr>
          <p:nvPr/>
        </p:nvSpPr>
        <p:spPr bwMode="auto">
          <a:xfrm>
            <a:off x="4624026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5" name="Line 34"/>
          <p:cNvSpPr>
            <a:spLocks noChangeShapeType="1"/>
          </p:cNvSpPr>
          <p:nvPr/>
        </p:nvSpPr>
        <p:spPr bwMode="auto">
          <a:xfrm>
            <a:off x="4755338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" name="Line 35"/>
          <p:cNvSpPr>
            <a:spLocks noChangeShapeType="1"/>
          </p:cNvSpPr>
          <p:nvPr/>
        </p:nvSpPr>
        <p:spPr bwMode="auto">
          <a:xfrm>
            <a:off x="4886651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7" name="Line 36"/>
          <p:cNvSpPr>
            <a:spLocks noChangeShapeType="1"/>
          </p:cNvSpPr>
          <p:nvPr/>
        </p:nvSpPr>
        <p:spPr bwMode="auto">
          <a:xfrm>
            <a:off x="5017963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8" name="Line 37"/>
          <p:cNvSpPr>
            <a:spLocks noChangeShapeType="1"/>
          </p:cNvSpPr>
          <p:nvPr/>
        </p:nvSpPr>
        <p:spPr bwMode="auto">
          <a:xfrm>
            <a:off x="5149275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9" name="Line 38"/>
          <p:cNvSpPr>
            <a:spLocks noChangeShapeType="1"/>
          </p:cNvSpPr>
          <p:nvPr/>
        </p:nvSpPr>
        <p:spPr bwMode="auto">
          <a:xfrm>
            <a:off x="5280587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0" name="Line 39"/>
          <p:cNvSpPr>
            <a:spLocks noChangeShapeType="1"/>
          </p:cNvSpPr>
          <p:nvPr/>
        </p:nvSpPr>
        <p:spPr bwMode="auto">
          <a:xfrm>
            <a:off x="5411899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1" name="Line 40"/>
          <p:cNvSpPr>
            <a:spLocks noChangeShapeType="1"/>
          </p:cNvSpPr>
          <p:nvPr/>
        </p:nvSpPr>
        <p:spPr bwMode="auto">
          <a:xfrm>
            <a:off x="5543212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2" name="Line 41"/>
          <p:cNvSpPr>
            <a:spLocks noChangeShapeType="1"/>
          </p:cNvSpPr>
          <p:nvPr/>
        </p:nvSpPr>
        <p:spPr bwMode="auto">
          <a:xfrm>
            <a:off x="5674524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3" name="Line 42"/>
          <p:cNvSpPr>
            <a:spLocks noChangeShapeType="1"/>
          </p:cNvSpPr>
          <p:nvPr/>
        </p:nvSpPr>
        <p:spPr bwMode="auto">
          <a:xfrm>
            <a:off x="5805836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4" name="Line 43"/>
          <p:cNvSpPr>
            <a:spLocks noChangeShapeType="1"/>
          </p:cNvSpPr>
          <p:nvPr/>
        </p:nvSpPr>
        <p:spPr bwMode="auto">
          <a:xfrm>
            <a:off x="5937148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5" name="Line 44"/>
          <p:cNvSpPr>
            <a:spLocks noChangeShapeType="1"/>
          </p:cNvSpPr>
          <p:nvPr/>
        </p:nvSpPr>
        <p:spPr bwMode="auto">
          <a:xfrm>
            <a:off x="6068460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" name="Line 45"/>
          <p:cNvSpPr>
            <a:spLocks noChangeShapeType="1"/>
          </p:cNvSpPr>
          <p:nvPr/>
        </p:nvSpPr>
        <p:spPr bwMode="auto">
          <a:xfrm>
            <a:off x="6199773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7" name="Line 46"/>
          <p:cNvSpPr>
            <a:spLocks noChangeShapeType="1"/>
          </p:cNvSpPr>
          <p:nvPr/>
        </p:nvSpPr>
        <p:spPr bwMode="auto">
          <a:xfrm>
            <a:off x="6331085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8" name="Line 47"/>
          <p:cNvSpPr>
            <a:spLocks noChangeShapeType="1"/>
          </p:cNvSpPr>
          <p:nvPr/>
        </p:nvSpPr>
        <p:spPr bwMode="auto">
          <a:xfrm>
            <a:off x="6462397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9" name="Line 48"/>
          <p:cNvSpPr>
            <a:spLocks noChangeShapeType="1"/>
          </p:cNvSpPr>
          <p:nvPr/>
        </p:nvSpPr>
        <p:spPr bwMode="auto">
          <a:xfrm>
            <a:off x="6593709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0" name="Line 49"/>
          <p:cNvSpPr>
            <a:spLocks noChangeShapeType="1"/>
          </p:cNvSpPr>
          <p:nvPr/>
        </p:nvSpPr>
        <p:spPr bwMode="auto">
          <a:xfrm>
            <a:off x="2391718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1" name="Line 50"/>
          <p:cNvSpPr>
            <a:spLocks noChangeShapeType="1"/>
          </p:cNvSpPr>
          <p:nvPr/>
        </p:nvSpPr>
        <p:spPr bwMode="auto">
          <a:xfrm>
            <a:off x="2523031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2" name="Line 51"/>
          <p:cNvSpPr>
            <a:spLocks noChangeShapeType="1"/>
          </p:cNvSpPr>
          <p:nvPr/>
        </p:nvSpPr>
        <p:spPr bwMode="auto">
          <a:xfrm>
            <a:off x="2654343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3" name="Line 52"/>
          <p:cNvSpPr>
            <a:spLocks noChangeShapeType="1"/>
          </p:cNvSpPr>
          <p:nvPr/>
        </p:nvSpPr>
        <p:spPr bwMode="auto">
          <a:xfrm>
            <a:off x="2785655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243" y="165768"/>
            <a:ext cx="754935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rPr>
              <a:t>Schematic of a Parallel “Read Trimming” Task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43078" y="980182"/>
            <a:ext cx="22009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You are given short “reads”: genomic sequences about 35-75 characters each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81000" y="2057400"/>
            <a:ext cx="8903972" cy="1295400"/>
            <a:chOff x="381000" y="2057400"/>
            <a:chExt cx="8903972" cy="1295400"/>
          </a:xfrm>
        </p:grpSpPr>
        <p:grpSp>
          <p:nvGrpSpPr>
            <p:cNvPr id="3" name="Group 2"/>
            <p:cNvGrpSpPr/>
            <p:nvPr/>
          </p:nvGrpSpPr>
          <p:grpSpPr>
            <a:xfrm>
              <a:off x="381000" y="2057400"/>
              <a:ext cx="6606646" cy="1295400"/>
              <a:chOff x="638175" y="1905000"/>
              <a:chExt cx="7667625" cy="1295400"/>
            </a:xfrm>
          </p:grpSpPr>
          <p:sp>
            <p:nvSpPr>
              <p:cNvPr id="253" name="Rectangle 2"/>
              <p:cNvSpPr>
                <a:spLocks noChangeArrowheads="1"/>
              </p:cNvSpPr>
              <p:nvPr/>
            </p:nvSpPr>
            <p:spPr bwMode="auto">
              <a:xfrm>
                <a:off x="1938338" y="2362200"/>
                <a:ext cx="1185862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4" name="Rectangle 3"/>
              <p:cNvSpPr>
                <a:spLocks noChangeArrowheads="1"/>
              </p:cNvSpPr>
              <p:nvPr/>
            </p:nvSpPr>
            <p:spPr bwMode="auto">
              <a:xfrm>
                <a:off x="3276600" y="2362200"/>
                <a:ext cx="12192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5" name="Rectangle 4"/>
              <p:cNvSpPr>
                <a:spLocks noChangeArrowheads="1"/>
              </p:cNvSpPr>
              <p:nvPr/>
            </p:nvSpPr>
            <p:spPr bwMode="auto">
              <a:xfrm>
                <a:off x="4648200" y="2362200"/>
                <a:ext cx="12192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6" name="Rectangle 5"/>
              <p:cNvSpPr>
                <a:spLocks noChangeArrowheads="1"/>
              </p:cNvSpPr>
              <p:nvPr/>
            </p:nvSpPr>
            <p:spPr bwMode="auto">
              <a:xfrm>
                <a:off x="6019800" y="2362200"/>
                <a:ext cx="12192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7" name="Rectangle 6"/>
              <p:cNvSpPr>
                <a:spLocks noChangeArrowheads="1"/>
              </p:cNvSpPr>
              <p:nvPr/>
            </p:nvSpPr>
            <p:spPr bwMode="auto">
              <a:xfrm>
                <a:off x="7391400" y="2362200"/>
                <a:ext cx="9144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4" name="Rectangle 53"/>
              <p:cNvSpPr>
                <a:spLocks noChangeArrowheads="1"/>
              </p:cNvSpPr>
              <p:nvPr/>
            </p:nvSpPr>
            <p:spPr bwMode="auto">
              <a:xfrm>
                <a:off x="638175" y="2362200"/>
                <a:ext cx="11430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5" name="Line 54"/>
              <p:cNvSpPr>
                <a:spLocks noChangeShapeType="1"/>
              </p:cNvSpPr>
              <p:nvPr/>
            </p:nvSpPr>
            <p:spPr bwMode="auto">
              <a:xfrm>
                <a:off x="762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6" name="Line 55"/>
              <p:cNvSpPr>
                <a:spLocks noChangeShapeType="1"/>
              </p:cNvSpPr>
              <p:nvPr/>
            </p:nvSpPr>
            <p:spPr bwMode="auto">
              <a:xfrm>
                <a:off x="914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7" name="Line 56"/>
              <p:cNvSpPr>
                <a:spLocks noChangeShapeType="1"/>
              </p:cNvSpPr>
              <p:nvPr/>
            </p:nvSpPr>
            <p:spPr bwMode="auto">
              <a:xfrm>
                <a:off x="1066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8" name="Line 57"/>
              <p:cNvSpPr>
                <a:spLocks noChangeShapeType="1"/>
              </p:cNvSpPr>
              <p:nvPr/>
            </p:nvSpPr>
            <p:spPr bwMode="auto">
              <a:xfrm>
                <a:off x="1219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9" name="Line 58"/>
              <p:cNvSpPr>
                <a:spLocks noChangeShapeType="1"/>
              </p:cNvSpPr>
              <p:nvPr/>
            </p:nvSpPr>
            <p:spPr bwMode="auto">
              <a:xfrm>
                <a:off x="1371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0" name="Line 59"/>
              <p:cNvSpPr>
                <a:spLocks noChangeShapeType="1"/>
              </p:cNvSpPr>
              <p:nvPr/>
            </p:nvSpPr>
            <p:spPr bwMode="auto">
              <a:xfrm>
                <a:off x="1524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1" name="Line 60"/>
              <p:cNvSpPr>
                <a:spLocks noChangeShapeType="1"/>
              </p:cNvSpPr>
              <p:nvPr/>
            </p:nvSpPr>
            <p:spPr bwMode="auto">
              <a:xfrm>
                <a:off x="1676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2" name="Line 61"/>
              <p:cNvSpPr>
                <a:spLocks noChangeShapeType="1"/>
              </p:cNvSpPr>
              <p:nvPr/>
            </p:nvSpPr>
            <p:spPr bwMode="auto">
              <a:xfrm>
                <a:off x="19954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3" name="Line 62"/>
              <p:cNvSpPr>
                <a:spLocks noChangeShapeType="1"/>
              </p:cNvSpPr>
              <p:nvPr/>
            </p:nvSpPr>
            <p:spPr bwMode="auto">
              <a:xfrm>
                <a:off x="21478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4" name="Line 63"/>
              <p:cNvSpPr>
                <a:spLocks noChangeShapeType="1"/>
              </p:cNvSpPr>
              <p:nvPr/>
            </p:nvSpPr>
            <p:spPr bwMode="auto">
              <a:xfrm>
                <a:off x="23002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5" name="Line 64"/>
              <p:cNvSpPr>
                <a:spLocks noChangeShapeType="1"/>
              </p:cNvSpPr>
              <p:nvPr/>
            </p:nvSpPr>
            <p:spPr bwMode="auto">
              <a:xfrm>
                <a:off x="24526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6" name="Line 65"/>
              <p:cNvSpPr>
                <a:spLocks noChangeShapeType="1"/>
              </p:cNvSpPr>
              <p:nvPr/>
            </p:nvSpPr>
            <p:spPr bwMode="auto">
              <a:xfrm>
                <a:off x="26050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7" name="Line 66"/>
              <p:cNvSpPr>
                <a:spLocks noChangeShapeType="1"/>
              </p:cNvSpPr>
              <p:nvPr/>
            </p:nvSpPr>
            <p:spPr bwMode="auto">
              <a:xfrm>
                <a:off x="3505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8" name="Line 67"/>
              <p:cNvSpPr>
                <a:spLocks noChangeShapeType="1"/>
              </p:cNvSpPr>
              <p:nvPr/>
            </p:nvSpPr>
            <p:spPr bwMode="auto">
              <a:xfrm>
                <a:off x="3657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9" name="Line 68"/>
              <p:cNvSpPr>
                <a:spLocks noChangeShapeType="1"/>
              </p:cNvSpPr>
              <p:nvPr/>
            </p:nvSpPr>
            <p:spPr bwMode="auto">
              <a:xfrm>
                <a:off x="3810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0" name="Line 69"/>
              <p:cNvSpPr>
                <a:spLocks noChangeShapeType="1"/>
              </p:cNvSpPr>
              <p:nvPr/>
            </p:nvSpPr>
            <p:spPr bwMode="auto">
              <a:xfrm>
                <a:off x="3962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1" name="Line 70"/>
              <p:cNvSpPr>
                <a:spLocks noChangeShapeType="1"/>
              </p:cNvSpPr>
              <p:nvPr/>
            </p:nvSpPr>
            <p:spPr bwMode="auto">
              <a:xfrm>
                <a:off x="4114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2" name="Line 71"/>
              <p:cNvSpPr>
                <a:spLocks noChangeShapeType="1"/>
              </p:cNvSpPr>
              <p:nvPr/>
            </p:nvSpPr>
            <p:spPr bwMode="auto">
              <a:xfrm>
                <a:off x="4267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3" name="Line 72"/>
              <p:cNvSpPr>
                <a:spLocks noChangeShapeType="1"/>
              </p:cNvSpPr>
              <p:nvPr/>
            </p:nvSpPr>
            <p:spPr bwMode="auto">
              <a:xfrm>
                <a:off x="4419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4" name="Line 73"/>
              <p:cNvSpPr>
                <a:spLocks noChangeShapeType="1"/>
              </p:cNvSpPr>
              <p:nvPr/>
            </p:nvSpPr>
            <p:spPr bwMode="auto">
              <a:xfrm>
                <a:off x="4724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5" name="Line 74"/>
              <p:cNvSpPr>
                <a:spLocks noChangeShapeType="1"/>
              </p:cNvSpPr>
              <p:nvPr/>
            </p:nvSpPr>
            <p:spPr bwMode="auto">
              <a:xfrm>
                <a:off x="4876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6" name="Line 75"/>
              <p:cNvSpPr>
                <a:spLocks noChangeShapeType="1"/>
              </p:cNvSpPr>
              <p:nvPr/>
            </p:nvSpPr>
            <p:spPr bwMode="auto">
              <a:xfrm>
                <a:off x="5029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7" name="Line 76"/>
              <p:cNvSpPr>
                <a:spLocks noChangeShapeType="1"/>
              </p:cNvSpPr>
              <p:nvPr/>
            </p:nvSpPr>
            <p:spPr bwMode="auto">
              <a:xfrm>
                <a:off x="5181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8" name="Line 77"/>
              <p:cNvSpPr>
                <a:spLocks noChangeShapeType="1"/>
              </p:cNvSpPr>
              <p:nvPr/>
            </p:nvSpPr>
            <p:spPr bwMode="auto">
              <a:xfrm>
                <a:off x="5334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9" name="Line 78"/>
              <p:cNvSpPr>
                <a:spLocks noChangeShapeType="1"/>
              </p:cNvSpPr>
              <p:nvPr/>
            </p:nvSpPr>
            <p:spPr bwMode="auto">
              <a:xfrm>
                <a:off x="5486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0" name="Line 79"/>
              <p:cNvSpPr>
                <a:spLocks noChangeShapeType="1"/>
              </p:cNvSpPr>
              <p:nvPr/>
            </p:nvSpPr>
            <p:spPr bwMode="auto">
              <a:xfrm>
                <a:off x="5638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1" name="Line 80"/>
              <p:cNvSpPr>
                <a:spLocks noChangeShapeType="1"/>
              </p:cNvSpPr>
              <p:nvPr/>
            </p:nvSpPr>
            <p:spPr bwMode="auto">
              <a:xfrm>
                <a:off x="5791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2" name="Line 81"/>
              <p:cNvSpPr>
                <a:spLocks noChangeShapeType="1"/>
              </p:cNvSpPr>
              <p:nvPr/>
            </p:nvSpPr>
            <p:spPr bwMode="auto">
              <a:xfrm>
                <a:off x="6096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3" name="Line 82"/>
              <p:cNvSpPr>
                <a:spLocks noChangeShapeType="1"/>
              </p:cNvSpPr>
              <p:nvPr/>
            </p:nvSpPr>
            <p:spPr bwMode="auto">
              <a:xfrm>
                <a:off x="6248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4" name="Line 83"/>
              <p:cNvSpPr>
                <a:spLocks noChangeShapeType="1"/>
              </p:cNvSpPr>
              <p:nvPr/>
            </p:nvSpPr>
            <p:spPr bwMode="auto">
              <a:xfrm>
                <a:off x="6400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5" name="Line 84"/>
              <p:cNvSpPr>
                <a:spLocks noChangeShapeType="1"/>
              </p:cNvSpPr>
              <p:nvPr/>
            </p:nvSpPr>
            <p:spPr bwMode="auto">
              <a:xfrm>
                <a:off x="6553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6" name="Line 85"/>
              <p:cNvSpPr>
                <a:spLocks noChangeShapeType="1"/>
              </p:cNvSpPr>
              <p:nvPr/>
            </p:nvSpPr>
            <p:spPr bwMode="auto">
              <a:xfrm>
                <a:off x="6705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7" name="Line 86"/>
              <p:cNvSpPr>
                <a:spLocks noChangeShapeType="1"/>
              </p:cNvSpPr>
              <p:nvPr/>
            </p:nvSpPr>
            <p:spPr bwMode="auto">
              <a:xfrm>
                <a:off x="6858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8" name="Line 87"/>
              <p:cNvSpPr>
                <a:spLocks noChangeShapeType="1"/>
              </p:cNvSpPr>
              <p:nvPr/>
            </p:nvSpPr>
            <p:spPr bwMode="auto">
              <a:xfrm>
                <a:off x="7010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9" name="Line 88"/>
              <p:cNvSpPr>
                <a:spLocks noChangeShapeType="1"/>
              </p:cNvSpPr>
              <p:nvPr/>
            </p:nvSpPr>
            <p:spPr bwMode="auto">
              <a:xfrm>
                <a:off x="7162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0" name="Line 89"/>
              <p:cNvSpPr>
                <a:spLocks noChangeShapeType="1"/>
              </p:cNvSpPr>
              <p:nvPr/>
            </p:nvSpPr>
            <p:spPr bwMode="auto">
              <a:xfrm>
                <a:off x="7467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1" name="Line 90"/>
              <p:cNvSpPr>
                <a:spLocks noChangeShapeType="1"/>
              </p:cNvSpPr>
              <p:nvPr/>
            </p:nvSpPr>
            <p:spPr bwMode="auto">
              <a:xfrm>
                <a:off x="7620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2" name="Line 91"/>
              <p:cNvSpPr>
                <a:spLocks noChangeShapeType="1"/>
              </p:cNvSpPr>
              <p:nvPr/>
            </p:nvSpPr>
            <p:spPr bwMode="auto">
              <a:xfrm>
                <a:off x="7772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3" name="Line 92"/>
              <p:cNvSpPr>
                <a:spLocks noChangeShapeType="1"/>
              </p:cNvSpPr>
              <p:nvPr/>
            </p:nvSpPr>
            <p:spPr bwMode="auto">
              <a:xfrm>
                <a:off x="7924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4" name="Line 93"/>
              <p:cNvSpPr>
                <a:spLocks noChangeShapeType="1"/>
              </p:cNvSpPr>
              <p:nvPr/>
            </p:nvSpPr>
            <p:spPr bwMode="auto">
              <a:xfrm>
                <a:off x="8077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5" name="Line 94"/>
              <p:cNvSpPr>
                <a:spLocks noChangeShapeType="1"/>
              </p:cNvSpPr>
              <p:nvPr/>
            </p:nvSpPr>
            <p:spPr bwMode="auto">
              <a:xfrm>
                <a:off x="8229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6" name="Line 95"/>
              <p:cNvSpPr>
                <a:spLocks noChangeShapeType="1"/>
              </p:cNvSpPr>
              <p:nvPr/>
            </p:nvSpPr>
            <p:spPr bwMode="auto">
              <a:xfrm>
                <a:off x="27574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7" name="Line 96"/>
              <p:cNvSpPr>
                <a:spLocks noChangeShapeType="1"/>
              </p:cNvSpPr>
              <p:nvPr/>
            </p:nvSpPr>
            <p:spPr bwMode="auto">
              <a:xfrm>
                <a:off x="29098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8" name="Line 97"/>
              <p:cNvSpPr>
                <a:spLocks noChangeShapeType="1"/>
              </p:cNvSpPr>
              <p:nvPr/>
            </p:nvSpPr>
            <p:spPr bwMode="auto">
              <a:xfrm>
                <a:off x="30622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9" name="Line 98"/>
              <p:cNvSpPr>
                <a:spLocks noChangeShapeType="1"/>
              </p:cNvSpPr>
              <p:nvPr/>
            </p:nvSpPr>
            <p:spPr bwMode="auto">
              <a:xfrm>
                <a:off x="3352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50" name="AutoShape 99"/>
              <p:cNvSpPr>
                <a:spLocks noChangeArrowheads="1"/>
              </p:cNvSpPr>
              <p:nvPr/>
            </p:nvSpPr>
            <p:spPr bwMode="auto">
              <a:xfrm>
                <a:off x="3691731" y="1905000"/>
                <a:ext cx="1608137" cy="304800"/>
              </a:xfrm>
              <a:prstGeom prst="downArrow">
                <a:avLst>
                  <a:gd name="adj1" fmla="val 61667"/>
                  <a:gd name="adj2" fmla="val 34583"/>
                </a:avLst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23" name="TextBox 422"/>
            <p:cNvSpPr txBox="1"/>
            <p:nvPr/>
          </p:nvSpPr>
          <p:spPr>
            <a:xfrm>
              <a:off x="7084050" y="2598246"/>
              <a:ext cx="2200922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Distribute the reads among k computers 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61554" y="3466306"/>
            <a:ext cx="8582446" cy="1928858"/>
            <a:chOff x="561554" y="3466306"/>
            <a:chExt cx="8582446" cy="1928858"/>
          </a:xfrm>
        </p:grpSpPr>
        <p:grpSp>
          <p:nvGrpSpPr>
            <p:cNvPr id="6" name="Group 5"/>
            <p:cNvGrpSpPr/>
            <p:nvPr/>
          </p:nvGrpSpPr>
          <p:grpSpPr>
            <a:xfrm>
              <a:off x="561554" y="3466306"/>
              <a:ext cx="6410974" cy="1928858"/>
              <a:chOff x="847725" y="3466306"/>
              <a:chExt cx="7440529" cy="1928858"/>
            </a:xfrm>
          </p:grpSpPr>
          <p:sp>
            <p:nvSpPr>
              <p:cNvPr id="361475" name="Rectangle 3"/>
              <p:cNvSpPr>
                <a:spLocks noChangeArrowheads="1"/>
              </p:cNvSpPr>
              <p:nvPr/>
            </p:nvSpPr>
            <p:spPr bwMode="auto">
              <a:xfrm>
                <a:off x="847725" y="4080668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i="1">
                    <a:solidFill>
                      <a:prstClr val="black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f</a:t>
                </a:r>
              </a:p>
            </p:txBody>
          </p:sp>
          <p:cxnSp>
            <p:nvCxnSpPr>
              <p:cNvPr id="361499" name="AutoShape 27"/>
              <p:cNvCxnSpPr>
                <a:cxnSpLocks noChangeShapeType="1"/>
                <a:endCxn id="361475" idx="0"/>
              </p:cNvCxnSpPr>
              <p:nvPr/>
            </p:nvCxnSpPr>
            <p:spPr bwMode="auto">
              <a:xfrm>
                <a:off x="1222375" y="3466306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" name="AutoShape 27"/>
              <p:cNvCxnSpPr>
                <a:cxnSpLocks noChangeShapeType="1"/>
              </p:cNvCxnSpPr>
              <p:nvPr/>
            </p:nvCxnSpPr>
            <p:spPr bwMode="auto">
              <a:xfrm>
                <a:off x="1235743" y="4758531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51" name="Rectangle 3"/>
              <p:cNvSpPr>
                <a:spLocks noChangeArrowheads="1"/>
              </p:cNvSpPr>
              <p:nvPr/>
            </p:nvSpPr>
            <p:spPr bwMode="auto">
              <a:xfrm>
                <a:off x="2138362" y="4080668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i="1">
                    <a:solidFill>
                      <a:prstClr val="black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f</a:t>
                </a:r>
              </a:p>
            </p:txBody>
          </p:sp>
          <p:cxnSp>
            <p:nvCxnSpPr>
              <p:cNvPr id="352" name="AutoShape 27"/>
              <p:cNvCxnSpPr>
                <a:cxnSpLocks noChangeShapeType="1"/>
                <a:endCxn id="351" idx="0"/>
              </p:cNvCxnSpPr>
              <p:nvPr/>
            </p:nvCxnSpPr>
            <p:spPr bwMode="auto">
              <a:xfrm>
                <a:off x="2513012" y="3466306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3" name="AutoShape 27"/>
              <p:cNvCxnSpPr>
                <a:cxnSpLocks noChangeShapeType="1"/>
              </p:cNvCxnSpPr>
              <p:nvPr/>
            </p:nvCxnSpPr>
            <p:spPr bwMode="auto">
              <a:xfrm>
                <a:off x="2526380" y="4758531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54" name="Rectangle 3"/>
              <p:cNvSpPr>
                <a:spLocks noChangeArrowheads="1"/>
              </p:cNvSpPr>
              <p:nvPr/>
            </p:nvSpPr>
            <p:spPr bwMode="auto">
              <a:xfrm>
                <a:off x="3505200" y="4080668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i="1">
                    <a:solidFill>
                      <a:prstClr val="black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f</a:t>
                </a:r>
              </a:p>
            </p:txBody>
          </p:sp>
          <p:cxnSp>
            <p:nvCxnSpPr>
              <p:cNvPr id="355" name="AutoShape 27"/>
              <p:cNvCxnSpPr>
                <a:cxnSpLocks noChangeShapeType="1"/>
                <a:endCxn id="354" idx="0"/>
              </p:cNvCxnSpPr>
              <p:nvPr/>
            </p:nvCxnSpPr>
            <p:spPr bwMode="auto">
              <a:xfrm>
                <a:off x="3879850" y="3466306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6" name="AutoShape 27"/>
              <p:cNvCxnSpPr>
                <a:cxnSpLocks noChangeShapeType="1"/>
              </p:cNvCxnSpPr>
              <p:nvPr/>
            </p:nvCxnSpPr>
            <p:spPr bwMode="auto">
              <a:xfrm>
                <a:off x="3893218" y="4758531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57" name="Rectangle 3"/>
              <p:cNvSpPr>
                <a:spLocks noChangeArrowheads="1"/>
              </p:cNvSpPr>
              <p:nvPr/>
            </p:nvSpPr>
            <p:spPr bwMode="auto">
              <a:xfrm>
                <a:off x="4903536" y="4091239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i="1">
                    <a:solidFill>
                      <a:prstClr val="black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f</a:t>
                </a:r>
              </a:p>
            </p:txBody>
          </p:sp>
          <p:cxnSp>
            <p:nvCxnSpPr>
              <p:cNvPr id="358" name="AutoShape 27"/>
              <p:cNvCxnSpPr>
                <a:cxnSpLocks noChangeShapeType="1"/>
                <a:endCxn id="357" idx="0"/>
              </p:cNvCxnSpPr>
              <p:nvPr/>
            </p:nvCxnSpPr>
            <p:spPr bwMode="auto">
              <a:xfrm>
                <a:off x="5278186" y="3476877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9" name="AutoShape 27"/>
              <p:cNvCxnSpPr>
                <a:cxnSpLocks noChangeShapeType="1"/>
              </p:cNvCxnSpPr>
              <p:nvPr/>
            </p:nvCxnSpPr>
            <p:spPr bwMode="auto">
              <a:xfrm>
                <a:off x="5291554" y="4769102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60" name="Rectangle 3"/>
              <p:cNvSpPr>
                <a:spLocks noChangeArrowheads="1"/>
              </p:cNvSpPr>
              <p:nvPr/>
            </p:nvSpPr>
            <p:spPr bwMode="auto">
              <a:xfrm>
                <a:off x="6281822" y="4097089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i="1">
                    <a:solidFill>
                      <a:prstClr val="black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f</a:t>
                </a:r>
              </a:p>
            </p:txBody>
          </p:sp>
          <p:cxnSp>
            <p:nvCxnSpPr>
              <p:cNvPr id="361" name="AutoShape 27"/>
              <p:cNvCxnSpPr>
                <a:cxnSpLocks noChangeShapeType="1"/>
                <a:endCxn id="360" idx="0"/>
              </p:cNvCxnSpPr>
              <p:nvPr/>
            </p:nvCxnSpPr>
            <p:spPr bwMode="auto">
              <a:xfrm>
                <a:off x="6656472" y="3482727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2" name="AutoShape 27"/>
              <p:cNvCxnSpPr>
                <a:cxnSpLocks noChangeShapeType="1"/>
              </p:cNvCxnSpPr>
              <p:nvPr/>
            </p:nvCxnSpPr>
            <p:spPr bwMode="auto">
              <a:xfrm>
                <a:off x="6669840" y="4774952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63" name="Rectangle 3"/>
              <p:cNvSpPr>
                <a:spLocks noChangeArrowheads="1"/>
              </p:cNvSpPr>
              <p:nvPr/>
            </p:nvSpPr>
            <p:spPr bwMode="auto">
              <a:xfrm>
                <a:off x="7535779" y="4102939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i="1">
                    <a:solidFill>
                      <a:prstClr val="black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f</a:t>
                </a:r>
              </a:p>
            </p:txBody>
          </p:sp>
          <p:cxnSp>
            <p:nvCxnSpPr>
              <p:cNvPr id="364" name="AutoShape 27"/>
              <p:cNvCxnSpPr>
                <a:cxnSpLocks noChangeShapeType="1"/>
                <a:endCxn id="363" idx="0"/>
              </p:cNvCxnSpPr>
              <p:nvPr/>
            </p:nvCxnSpPr>
            <p:spPr bwMode="auto">
              <a:xfrm>
                <a:off x="7910429" y="3488577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5" name="AutoShape 27"/>
              <p:cNvCxnSpPr>
                <a:cxnSpLocks noChangeShapeType="1"/>
              </p:cNvCxnSpPr>
              <p:nvPr/>
            </p:nvCxnSpPr>
            <p:spPr bwMode="auto">
              <a:xfrm>
                <a:off x="7923797" y="4780802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24" name="TextBox 423"/>
            <p:cNvSpPr txBox="1"/>
            <p:nvPr/>
          </p:nvSpPr>
          <p:spPr>
            <a:xfrm>
              <a:off x="7177631" y="4027699"/>
              <a:ext cx="19663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f is a function to trim a read; apply it to every item 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17247" y="5479382"/>
            <a:ext cx="8732100" cy="838200"/>
            <a:chOff x="417247" y="5479382"/>
            <a:chExt cx="8732100" cy="838200"/>
          </a:xfrm>
        </p:grpSpPr>
        <p:grpSp>
          <p:nvGrpSpPr>
            <p:cNvPr id="4" name="Group 3"/>
            <p:cNvGrpSpPr/>
            <p:nvPr/>
          </p:nvGrpSpPr>
          <p:grpSpPr>
            <a:xfrm>
              <a:off x="417247" y="5479382"/>
              <a:ext cx="6606646" cy="838200"/>
              <a:chOff x="680243" y="5479382"/>
              <a:chExt cx="7667625" cy="838200"/>
            </a:xfrm>
          </p:grpSpPr>
          <p:sp>
            <p:nvSpPr>
              <p:cNvPr id="366" name="Rectangle 2"/>
              <p:cNvSpPr>
                <a:spLocks noChangeArrowheads="1"/>
              </p:cNvSpPr>
              <p:nvPr/>
            </p:nvSpPr>
            <p:spPr bwMode="auto">
              <a:xfrm>
                <a:off x="1980406" y="5479382"/>
                <a:ext cx="1185862" cy="838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67" name="Rectangle 3"/>
              <p:cNvSpPr>
                <a:spLocks noChangeArrowheads="1"/>
              </p:cNvSpPr>
              <p:nvPr/>
            </p:nvSpPr>
            <p:spPr bwMode="auto">
              <a:xfrm>
                <a:off x="3318668" y="5479382"/>
                <a:ext cx="1219200" cy="838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68" name="Rectangle 4"/>
              <p:cNvSpPr>
                <a:spLocks noChangeArrowheads="1"/>
              </p:cNvSpPr>
              <p:nvPr/>
            </p:nvSpPr>
            <p:spPr bwMode="auto">
              <a:xfrm>
                <a:off x="4690268" y="5479382"/>
                <a:ext cx="1219200" cy="838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69" name="Rectangle 5"/>
              <p:cNvSpPr>
                <a:spLocks noChangeArrowheads="1"/>
              </p:cNvSpPr>
              <p:nvPr/>
            </p:nvSpPr>
            <p:spPr bwMode="auto">
              <a:xfrm>
                <a:off x="6061868" y="5479382"/>
                <a:ext cx="1219200" cy="838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70" name="Rectangle 6"/>
              <p:cNvSpPr>
                <a:spLocks noChangeArrowheads="1"/>
              </p:cNvSpPr>
              <p:nvPr/>
            </p:nvSpPr>
            <p:spPr bwMode="auto">
              <a:xfrm>
                <a:off x="7433468" y="5479382"/>
                <a:ext cx="914400" cy="838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71" name="Rectangle 53"/>
              <p:cNvSpPr>
                <a:spLocks noChangeArrowheads="1"/>
              </p:cNvSpPr>
              <p:nvPr/>
            </p:nvSpPr>
            <p:spPr bwMode="auto">
              <a:xfrm>
                <a:off x="680243" y="5479382"/>
                <a:ext cx="1143000" cy="838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72" name="Line 54"/>
              <p:cNvSpPr>
                <a:spLocks noChangeShapeType="1"/>
              </p:cNvSpPr>
              <p:nvPr/>
            </p:nvSpPr>
            <p:spPr bwMode="auto">
              <a:xfrm>
                <a:off x="8040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73" name="Line 55"/>
              <p:cNvSpPr>
                <a:spLocks noChangeShapeType="1"/>
              </p:cNvSpPr>
              <p:nvPr/>
            </p:nvSpPr>
            <p:spPr bwMode="auto">
              <a:xfrm>
                <a:off x="9564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74" name="Line 56"/>
              <p:cNvSpPr>
                <a:spLocks noChangeShapeType="1"/>
              </p:cNvSpPr>
              <p:nvPr/>
            </p:nvSpPr>
            <p:spPr bwMode="auto">
              <a:xfrm>
                <a:off x="11088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75" name="Line 57"/>
              <p:cNvSpPr>
                <a:spLocks noChangeShapeType="1"/>
              </p:cNvSpPr>
              <p:nvPr/>
            </p:nvSpPr>
            <p:spPr bwMode="auto">
              <a:xfrm>
                <a:off x="12612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76" name="Line 58"/>
              <p:cNvSpPr>
                <a:spLocks noChangeShapeType="1"/>
              </p:cNvSpPr>
              <p:nvPr/>
            </p:nvSpPr>
            <p:spPr bwMode="auto">
              <a:xfrm>
                <a:off x="14136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77" name="Line 59"/>
              <p:cNvSpPr>
                <a:spLocks noChangeShapeType="1"/>
              </p:cNvSpPr>
              <p:nvPr/>
            </p:nvSpPr>
            <p:spPr bwMode="auto">
              <a:xfrm>
                <a:off x="15660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78" name="Line 60"/>
              <p:cNvSpPr>
                <a:spLocks noChangeShapeType="1"/>
              </p:cNvSpPr>
              <p:nvPr/>
            </p:nvSpPr>
            <p:spPr bwMode="auto">
              <a:xfrm>
                <a:off x="17184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79" name="Line 61"/>
              <p:cNvSpPr>
                <a:spLocks noChangeShapeType="1"/>
              </p:cNvSpPr>
              <p:nvPr/>
            </p:nvSpPr>
            <p:spPr bwMode="auto">
              <a:xfrm>
                <a:off x="2037556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0" name="Line 62"/>
              <p:cNvSpPr>
                <a:spLocks noChangeShapeType="1"/>
              </p:cNvSpPr>
              <p:nvPr/>
            </p:nvSpPr>
            <p:spPr bwMode="auto">
              <a:xfrm>
                <a:off x="2189956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1" name="Line 63"/>
              <p:cNvSpPr>
                <a:spLocks noChangeShapeType="1"/>
              </p:cNvSpPr>
              <p:nvPr/>
            </p:nvSpPr>
            <p:spPr bwMode="auto">
              <a:xfrm>
                <a:off x="2342356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2" name="Line 64"/>
              <p:cNvSpPr>
                <a:spLocks noChangeShapeType="1"/>
              </p:cNvSpPr>
              <p:nvPr/>
            </p:nvSpPr>
            <p:spPr bwMode="auto">
              <a:xfrm>
                <a:off x="2494756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3" name="Line 65"/>
              <p:cNvSpPr>
                <a:spLocks noChangeShapeType="1"/>
              </p:cNvSpPr>
              <p:nvPr/>
            </p:nvSpPr>
            <p:spPr bwMode="auto">
              <a:xfrm>
                <a:off x="2647156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4" name="Line 66"/>
              <p:cNvSpPr>
                <a:spLocks noChangeShapeType="1"/>
              </p:cNvSpPr>
              <p:nvPr/>
            </p:nvSpPr>
            <p:spPr bwMode="auto">
              <a:xfrm>
                <a:off x="35472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5" name="Line 67"/>
              <p:cNvSpPr>
                <a:spLocks noChangeShapeType="1"/>
              </p:cNvSpPr>
              <p:nvPr/>
            </p:nvSpPr>
            <p:spPr bwMode="auto">
              <a:xfrm>
                <a:off x="36996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6" name="Line 68"/>
              <p:cNvSpPr>
                <a:spLocks noChangeShapeType="1"/>
              </p:cNvSpPr>
              <p:nvPr/>
            </p:nvSpPr>
            <p:spPr bwMode="auto">
              <a:xfrm>
                <a:off x="38520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7" name="Line 69"/>
              <p:cNvSpPr>
                <a:spLocks noChangeShapeType="1"/>
              </p:cNvSpPr>
              <p:nvPr/>
            </p:nvSpPr>
            <p:spPr bwMode="auto">
              <a:xfrm>
                <a:off x="40044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8" name="Line 70"/>
              <p:cNvSpPr>
                <a:spLocks noChangeShapeType="1"/>
              </p:cNvSpPr>
              <p:nvPr/>
            </p:nvSpPr>
            <p:spPr bwMode="auto">
              <a:xfrm>
                <a:off x="41568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" name="Line 71"/>
              <p:cNvSpPr>
                <a:spLocks noChangeShapeType="1"/>
              </p:cNvSpPr>
              <p:nvPr/>
            </p:nvSpPr>
            <p:spPr bwMode="auto">
              <a:xfrm>
                <a:off x="43092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0" name="Line 72"/>
              <p:cNvSpPr>
                <a:spLocks noChangeShapeType="1"/>
              </p:cNvSpPr>
              <p:nvPr/>
            </p:nvSpPr>
            <p:spPr bwMode="auto">
              <a:xfrm>
                <a:off x="44616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1" name="Line 73"/>
              <p:cNvSpPr>
                <a:spLocks noChangeShapeType="1"/>
              </p:cNvSpPr>
              <p:nvPr/>
            </p:nvSpPr>
            <p:spPr bwMode="auto">
              <a:xfrm>
                <a:off x="47664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2" name="Line 74"/>
              <p:cNvSpPr>
                <a:spLocks noChangeShapeType="1"/>
              </p:cNvSpPr>
              <p:nvPr/>
            </p:nvSpPr>
            <p:spPr bwMode="auto">
              <a:xfrm>
                <a:off x="49188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3" name="Line 75"/>
              <p:cNvSpPr>
                <a:spLocks noChangeShapeType="1"/>
              </p:cNvSpPr>
              <p:nvPr/>
            </p:nvSpPr>
            <p:spPr bwMode="auto">
              <a:xfrm>
                <a:off x="50712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4" name="Line 76"/>
              <p:cNvSpPr>
                <a:spLocks noChangeShapeType="1"/>
              </p:cNvSpPr>
              <p:nvPr/>
            </p:nvSpPr>
            <p:spPr bwMode="auto">
              <a:xfrm>
                <a:off x="52236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5" name="Line 77"/>
              <p:cNvSpPr>
                <a:spLocks noChangeShapeType="1"/>
              </p:cNvSpPr>
              <p:nvPr/>
            </p:nvSpPr>
            <p:spPr bwMode="auto">
              <a:xfrm>
                <a:off x="53760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6" name="Line 78"/>
              <p:cNvSpPr>
                <a:spLocks noChangeShapeType="1"/>
              </p:cNvSpPr>
              <p:nvPr/>
            </p:nvSpPr>
            <p:spPr bwMode="auto">
              <a:xfrm>
                <a:off x="55284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7" name="Line 79"/>
              <p:cNvSpPr>
                <a:spLocks noChangeShapeType="1"/>
              </p:cNvSpPr>
              <p:nvPr/>
            </p:nvSpPr>
            <p:spPr bwMode="auto">
              <a:xfrm>
                <a:off x="56808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8" name="Line 80"/>
              <p:cNvSpPr>
                <a:spLocks noChangeShapeType="1"/>
              </p:cNvSpPr>
              <p:nvPr/>
            </p:nvSpPr>
            <p:spPr bwMode="auto">
              <a:xfrm>
                <a:off x="58332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9" name="Line 81"/>
              <p:cNvSpPr>
                <a:spLocks noChangeShapeType="1"/>
              </p:cNvSpPr>
              <p:nvPr/>
            </p:nvSpPr>
            <p:spPr bwMode="auto">
              <a:xfrm>
                <a:off x="61380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0" name="Line 82"/>
              <p:cNvSpPr>
                <a:spLocks noChangeShapeType="1"/>
              </p:cNvSpPr>
              <p:nvPr/>
            </p:nvSpPr>
            <p:spPr bwMode="auto">
              <a:xfrm>
                <a:off x="62904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1" name="Line 83"/>
              <p:cNvSpPr>
                <a:spLocks noChangeShapeType="1"/>
              </p:cNvSpPr>
              <p:nvPr/>
            </p:nvSpPr>
            <p:spPr bwMode="auto">
              <a:xfrm>
                <a:off x="64428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2" name="Line 84"/>
              <p:cNvSpPr>
                <a:spLocks noChangeShapeType="1"/>
              </p:cNvSpPr>
              <p:nvPr/>
            </p:nvSpPr>
            <p:spPr bwMode="auto">
              <a:xfrm>
                <a:off x="65952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3" name="Line 85"/>
              <p:cNvSpPr>
                <a:spLocks noChangeShapeType="1"/>
              </p:cNvSpPr>
              <p:nvPr/>
            </p:nvSpPr>
            <p:spPr bwMode="auto">
              <a:xfrm>
                <a:off x="67476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4" name="Line 86"/>
              <p:cNvSpPr>
                <a:spLocks noChangeShapeType="1"/>
              </p:cNvSpPr>
              <p:nvPr/>
            </p:nvSpPr>
            <p:spPr bwMode="auto">
              <a:xfrm>
                <a:off x="69000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5" name="Line 87"/>
              <p:cNvSpPr>
                <a:spLocks noChangeShapeType="1"/>
              </p:cNvSpPr>
              <p:nvPr/>
            </p:nvSpPr>
            <p:spPr bwMode="auto">
              <a:xfrm>
                <a:off x="70524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6" name="Line 88"/>
              <p:cNvSpPr>
                <a:spLocks noChangeShapeType="1"/>
              </p:cNvSpPr>
              <p:nvPr/>
            </p:nvSpPr>
            <p:spPr bwMode="auto">
              <a:xfrm>
                <a:off x="72048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7" name="Line 89"/>
              <p:cNvSpPr>
                <a:spLocks noChangeShapeType="1"/>
              </p:cNvSpPr>
              <p:nvPr/>
            </p:nvSpPr>
            <p:spPr bwMode="auto">
              <a:xfrm>
                <a:off x="75096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8" name="Line 90"/>
              <p:cNvSpPr>
                <a:spLocks noChangeShapeType="1"/>
              </p:cNvSpPr>
              <p:nvPr/>
            </p:nvSpPr>
            <p:spPr bwMode="auto">
              <a:xfrm>
                <a:off x="76620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9" name="Line 91"/>
              <p:cNvSpPr>
                <a:spLocks noChangeShapeType="1"/>
              </p:cNvSpPr>
              <p:nvPr/>
            </p:nvSpPr>
            <p:spPr bwMode="auto">
              <a:xfrm>
                <a:off x="78144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10" name="Line 92"/>
              <p:cNvSpPr>
                <a:spLocks noChangeShapeType="1"/>
              </p:cNvSpPr>
              <p:nvPr/>
            </p:nvSpPr>
            <p:spPr bwMode="auto">
              <a:xfrm>
                <a:off x="79668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11" name="Line 93"/>
              <p:cNvSpPr>
                <a:spLocks noChangeShapeType="1"/>
              </p:cNvSpPr>
              <p:nvPr/>
            </p:nvSpPr>
            <p:spPr bwMode="auto">
              <a:xfrm>
                <a:off x="81192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12" name="Line 94"/>
              <p:cNvSpPr>
                <a:spLocks noChangeShapeType="1"/>
              </p:cNvSpPr>
              <p:nvPr/>
            </p:nvSpPr>
            <p:spPr bwMode="auto">
              <a:xfrm>
                <a:off x="82716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13" name="Line 95"/>
              <p:cNvSpPr>
                <a:spLocks noChangeShapeType="1"/>
              </p:cNvSpPr>
              <p:nvPr/>
            </p:nvSpPr>
            <p:spPr bwMode="auto">
              <a:xfrm>
                <a:off x="2799556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14" name="Line 96"/>
              <p:cNvSpPr>
                <a:spLocks noChangeShapeType="1"/>
              </p:cNvSpPr>
              <p:nvPr/>
            </p:nvSpPr>
            <p:spPr bwMode="auto">
              <a:xfrm>
                <a:off x="2951956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15" name="Line 97"/>
              <p:cNvSpPr>
                <a:spLocks noChangeShapeType="1"/>
              </p:cNvSpPr>
              <p:nvPr/>
            </p:nvSpPr>
            <p:spPr bwMode="auto">
              <a:xfrm>
                <a:off x="3104356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16" name="Line 98"/>
              <p:cNvSpPr>
                <a:spLocks noChangeShapeType="1"/>
              </p:cNvSpPr>
              <p:nvPr/>
            </p:nvSpPr>
            <p:spPr bwMode="auto">
              <a:xfrm>
                <a:off x="33948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25" name="TextBox 424"/>
            <p:cNvSpPr txBox="1"/>
            <p:nvPr/>
          </p:nvSpPr>
          <p:spPr>
            <a:xfrm>
              <a:off x="7182978" y="5479382"/>
              <a:ext cx="19663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Now we have a big distributed set of trimmed reads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6874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69008" y="1020612"/>
            <a:ext cx="8903972" cy="935609"/>
            <a:chOff x="381000" y="2281433"/>
            <a:chExt cx="8903972" cy="1071367"/>
          </a:xfrm>
        </p:grpSpPr>
        <p:grpSp>
          <p:nvGrpSpPr>
            <p:cNvPr id="3" name="Group 2"/>
            <p:cNvGrpSpPr/>
            <p:nvPr/>
          </p:nvGrpSpPr>
          <p:grpSpPr>
            <a:xfrm>
              <a:off x="381000" y="2514600"/>
              <a:ext cx="6606646" cy="838200"/>
              <a:chOff x="638175" y="2362200"/>
              <a:chExt cx="7667625" cy="838200"/>
            </a:xfrm>
          </p:grpSpPr>
          <p:sp>
            <p:nvSpPr>
              <p:cNvPr id="253" name="Rectangle 2"/>
              <p:cNvSpPr>
                <a:spLocks noChangeArrowheads="1"/>
              </p:cNvSpPr>
              <p:nvPr/>
            </p:nvSpPr>
            <p:spPr bwMode="auto">
              <a:xfrm>
                <a:off x="1938338" y="2362200"/>
                <a:ext cx="1185862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4" name="Rectangle 3"/>
              <p:cNvSpPr>
                <a:spLocks noChangeArrowheads="1"/>
              </p:cNvSpPr>
              <p:nvPr/>
            </p:nvSpPr>
            <p:spPr bwMode="auto">
              <a:xfrm>
                <a:off x="3276600" y="2362200"/>
                <a:ext cx="12192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5" name="Rectangle 4"/>
              <p:cNvSpPr>
                <a:spLocks noChangeArrowheads="1"/>
              </p:cNvSpPr>
              <p:nvPr/>
            </p:nvSpPr>
            <p:spPr bwMode="auto">
              <a:xfrm>
                <a:off x="4648200" y="2362200"/>
                <a:ext cx="12192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6" name="Rectangle 5"/>
              <p:cNvSpPr>
                <a:spLocks noChangeArrowheads="1"/>
              </p:cNvSpPr>
              <p:nvPr/>
            </p:nvSpPr>
            <p:spPr bwMode="auto">
              <a:xfrm>
                <a:off x="6019800" y="2362200"/>
                <a:ext cx="12192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7" name="Rectangle 6"/>
              <p:cNvSpPr>
                <a:spLocks noChangeArrowheads="1"/>
              </p:cNvSpPr>
              <p:nvPr/>
            </p:nvSpPr>
            <p:spPr bwMode="auto">
              <a:xfrm>
                <a:off x="7391400" y="2362200"/>
                <a:ext cx="9144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4" name="Rectangle 53"/>
              <p:cNvSpPr>
                <a:spLocks noChangeArrowheads="1"/>
              </p:cNvSpPr>
              <p:nvPr/>
            </p:nvSpPr>
            <p:spPr bwMode="auto">
              <a:xfrm>
                <a:off x="638175" y="2362200"/>
                <a:ext cx="11430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5" name="Line 54"/>
              <p:cNvSpPr>
                <a:spLocks noChangeShapeType="1"/>
              </p:cNvSpPr>
              <p:nvPr/>
            </p:nvSpPr>
            <p:spPr bwMode="auto">
              <a:xfrm>
                <a:off x="762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6" name="Line 55"/>
              <p:cNvSpPr>
                <a:spLocks noChangeShapeType="1"/>
              </p:cNvSpPr>
              <p:nvPr/>
            </p:nvSpPr>
            <p:spPr bwMode="auto">
              <a:xfrm>
                <a:off x="914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7" name="Line 56"/>
              <p:cNvSpPr>
                <a:spLocks noChangeShapeType="1"/>
              </p:cNvSpPr>
              <p:nvPr/>
            </p:nvSpPr>
            <p:spPr bwMode="auto">
              <a:xfrm>
                <a:off x="1066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8" name="Line 57"/>
              <p:cNvSpPr>
                <a:spLocks noChangeShapeType="1"/>
              </p:cNvSpPr>
              <p:nvPr/>
            </p:nvSpPr>
            <p:spPr bwMode="auto">
              <a:xfrm>
                <a:off x="1219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9" name="Line 58"/>
              <p:cNvSpPr>
                <a:spLocks noChangeShapeType="1"/>
              </p:cNvSpPr>
              <p:nvPr/>
            </p:nvSpPr>
            <p:spPr bwMode="auto">
              <a:xfrm>
                <a:off x="1371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0" name="Line 59"/>
              <p:cNvSpPr>
                <a:spLocks noChangeShapeType="1"/>
              </p:cNvSpPr>
              <p:nvPr/>
            </p:nvSpPr>
            <p:spPr bwMode="auto">
              <a:xfrm>
                <a:off x="1524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1" name="Line 60"/>
              <p:cNvSpPr>
                <a:spLocks noChangeShapeType="1"/>
              </p:cNvSpPr>
              <p:nvPr/>
            </p:nvSpPr>
            <p:spPr bwMode="auto">
              <a:xfrm>
                <a:off x="1676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2" name="Line 61"/>
              <p:cNvSpPr>
                <a:spLocks noChangeShapeType="1"/>
              </p:cNvSpPr>
              <p:nvPr/>
            </p:nvSpPr>
            <p:spPr bwMode="auto">
              <a:xfrm>
                <a:off x="19954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3" name="Line 62"/>
              <p:cNvSpPr>
                <a:spLocks noChangeShapeType="1"/>
              </p:cNvSpPr>
              <p:nvPr/>
            </p:nvSpPr>
            <p:spPr bwMode="auto">
              <a:xfrm>
                <a:off x="21478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4" name="Line 63"/>
              <p:cNvSpPr>
                <a:spLocks noChangeShapeType="1"/>
              </p:cNvSpPr>
              <p:nvPr/>
            </p:nvSpPr>
            <p:spPr bwMode="auto">
              <a:xfrm>
                <a:off x="23002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5" name="Line 64"/>
              <p:cNvSpPr>
                <a:spLocks noChangeShapeType="1"/>
              </p:cNvSpPr>
              <p:nvPr/>
            </p:nvSpPr>
            <p:spPr bwMode="auto">
              <a:xfrm>
                <a:off x="24526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6" name="Line 65"/>
              <p:cNvSpPr>
                <a:spLocks noChangeShapeType="1"/>
              </p:cNvSpPr>
              <p:nvPr/>
            </p:nvSpPr>
            <p:spPr bwMode="auto">
              <a:xfrm>
                <a:off x="26050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7" name="Line 66"/>
              <p:cNvSpPr>
                <a:spLocks noChangeShapeType="1"/>
              </p:cNvSpPr>
              <p:nvPr/>
            </p:nvSpPr>
            <p:spPr bwMode="auto">
              <a:xfrm>
                <a:off x="3505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8" name="Line 67"/>
              <p:cNvSpPr>
                <a:spLocks noChangeShapeType="1"/>
              </p:cNvSpPr>
              <p:nvPr/>
            </p:nvSpPr>
            <p:spPr bwMode="auto">
              <a:xfrm>
                <a:off x="3657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9" name="Line 68"/>
              <p:cNvSpPr>
                <a:spLocks noChangeShapeType="1"/>
              </p:cNvSpPr>
              <p:nvPr/>
            </p:nvSpPr>
            <p:spPr bwMode="auto">
              <a:xfrm>
                <a:off x="3810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0" name="Line 69"/>
              <p:cNvSpPr>
                <a:spLocks noChangeShapeType="1"/>
              </p:cNvSpPr>
              <p:nvPr/>
            </p:nvSpPr>
            <p:spPr bwMode="auto">
              <a:xfrm>
                <a:off x="3962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1" name="Line 70"/>
              <p:cNvSpPr>
                <a:spLocks noChangeShapeType="1"/>
              </p:cNvSpPr>
              <p:nvPr/>
            </p:nvSpPr>
            <p:spPr bwMode="auto">
              <a:xfrm>
                <a:off x="4114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2" name="Line 71"/>
              <p:cNvSpPr>
                <a:spLocks noChangeShapeType="1"/>
              </p:cNvSpPr>
              <p:nvPr/>
            </p:nvSpPr>
            <p:spPr bwMode="auto">
              <a:xfrm>
                <a:off x="4267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3" name="Line 72"/>
              <p:cNvSpPr>
                <a:spLocks noChangeShapeType="1"/>
              </p:cNvSpPr>
              <p:nvPr/>
            </p:nvSpPr>
            <p:spPr bwMode="auto">
              <a:xfrm>
                <a:off x="4419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4" name="Line 73"/>
              <p:cNvSpPr>
                <a:spLocks noChangeShapeType="1"/>
              </p:cNvSpPr>
              <p:nvPr/>
            </p:nvSpPr>
            <p:spPr bwMode="auto">
              <a:xfrm>
                <a:off x="4724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5" name="Line 74"/>
              <p:cNvSpPr>
                <a:spLocks noChangeShapeType="1"/>
              </p:cNvSpPr>
              <p:nvPr/>
            </p:nvSpPr>
            <p:spPr bwMode="auto">
              <a:xfrm>
                <a:off x="4876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6" name="Line 75"/>
              <p:cNvSpPr>
                <a:spLocks noChangeShapeType="1"/>
              </p:cNvSpPr>
              <p:nvPr/>
            </p:nvSpPr>
            <p:spPr bwMode="auto">
              <a:xfrm>
                <a:off x="5029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7" name="Line 76"/>
              <p:cNvSpPr>
                <a:spLocks noChangeShapeType="1"/>
              </p:cNvSpPr>
              <p:nvPr/>
            </p:nvSpPr>
            <p:spPr bwMode="auto">
              <a:xfrm>
                <a:off x="5181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8" name="Line 77"/>
              <p:cNvSpPr>
                <a:spLocks noChangeShapeType="1"/>
              </p:cNvSpPr>
              <p:nvPr/>
            </p:nvSpPr>
            <p:spPr bwMode="auto">
              <a:xfrm>
                <a:off x="5334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9" name="Line 78"/>
              <p:cNvSpPr>
                <a:spLocks noChangeShapeType="1"/>
              </p:cNvSpPr>
              <p:nvPr/>
            </p:nvSpPr>
            <p:spPr bwMode="auto">
              <a:xfrm>
                <a:off x="5486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0" name="Line 79"/>
              <p:cNvSpPr>
                <a:spLocks noChangeShapeType="1"/>
              </p:cNvSpPr>
              <p:nvPr/>
            </p:nvSpPr>
            <p:spPr bwMode="auto">
              <a:xfrm>
                <a:off x="5638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1" name="Line 80"/>
              <p:cNvSpPr>
                <a:spLocks noChangeShapeType="1"/>
              </p:cNvSpPr>
              <p:nvPr/>
            </p:nvSpPr>
            <p:spPr bwMode="auto">
              <a:xfrm>
                <a:off x="5791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2" name="Line 81"/>
              <p:cNvSpPr>
                <a:spLocks noChangeShapeType="1"/>
              </p:cNvSpPr>
              <p:nvPr/>
            </p:nvSpPr>
            <p:spPr bwMode="auto">
              <a:xfrm>
                <a:off x="6096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3" name="Line 82"/>
              <p:cNvSpPr>
                <a:spLocks noChangeShapeType="1"/>
              </p:cNvSpPr>
              <p:nvPr/>
            </p:nvSpPr>
            <p:spPr bwMode="auto">
              <a:xfrm>
                <a:off x="6248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4" name="Line 83"/>
              <p:cNvSpPr>
                <a:spLocks noChangeShapeType="1"/>
              </p:cNvSpPr>
              <p:nvPr/>
            </p:nvSpPr>
            <p:spPr bwMode="auto">
              <a:xfrm>
                <a:off x="6400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5" name="Line 84"/>
              <p:cNvSpPr>
                <a:spLocks noChangeShapeType="1"/>
              </p:cNvSpPr>
              <p:nvPr/>
            </p:nvSpPr>
            <p:spPr bwMode="auto">
              <a:xfrm>
                <a:off x="6553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6" name="Line 85"/>
              <p:cNvSpPr>
                <a:spLocks noChangeShapeType="1"/>
              </p:cNvSpPr>
              <p:nvPr/>
            </p:nvSpPr>
            <p:spPr bwMode="auto">
              <a:xfrm>
                <a:off x="6705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7" name="Line 86"/>
              <p:cNvSpPr>
                <a:spLocks noChangeShapeType="1"/>
              </p:cNvSpPr>
              <p:nvPr/>
            </p:nvSpPr>
            <p:spPr bwMode="auto">
              <a:xfrm>
                <a:off x="6858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8" name="Line 87"/>
              <p:cNvSpPr>
                <a:spLocks noChangeShapeType="1"/>
              </p:cNvSpPr>
              <p:nvPr/>
            </p:nvSpPr>
            <p:spPr bwMode="auto">
              <a:xfrm>
                <a:off x="7010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9" name="Line 88"/>
              <p:cNvSpPr>
                <a:spLocks noChangeShapeType="1"/>
              </p:cNvSpPr>
              <p:nvPr/>
            </p:nvSpPr>
            <p:spPr bwMode="auto">
              <a:xfrm>
                <a:off x="7162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0" name="Line 89"/>
              <p:cNvSpPr>
                <a:spLocks noChangeShapeType="1"/>
              </p:cNvSpPr>
              <p:nvPr/>
            </p:nvSpPr>
            <p:spPr bwMode="auto">
              <a:xfrm>
                <a:off x="7467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1" name="Line 90"/>
              <p:cNvSpPr>
                <a:spLocks noChangeShapeType="1"/>
              </p:cNvSpPr>
              <p:nvPr/>
            </p:nvSpPr>
            <p:spPr bwMode="auto">
              <a:xfrm>
                <a:off x="7620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2" name="Line 91"/>
              <p:cNvSpPr>
                <a:spLocks noChangeShapeType="1"/>
              </p:cNvSpPr>
              <p:nvPr/>
            </p:nvSpPr>
            <p:spPr bwMode="auto">
              <a:xfrm>
                <a:off x="7772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3" name="Line 92"/>
              <p:cNvSpPr>
                <a:spLocks noChangeShapeType="1"/>
              </p:cNvSpPr>
              <p:nvPr/>
            </p:nvSpPr>
            <p:spPr bwMode="auto">
              <a:xfrm>
                <a:off x="7924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4" name="Line 93"/>
              <p:cNvSpPr>
                <a:spLocks noChangeShapeType="1"/>
              </p:cNvSpPr>
              <p:nvPr/>
            </p:nvSpPr>
            <p:spPr bwMode="auto">
              <a:xfrm>
                <a:off x="8077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5" name="Line 94"/>
              <p:cNvSpPr>
                <a:spLocks noChangeShapeType="1"/>
              </p:cNvSpPr>
              <p:nvPr/>
            </p:nvSpPr>
            <p:spPr bwMode="auto">
              <a:xfrm>
                <a:off x="8229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6" name="Line 95"/>
              <p:cNvSpPr>
                <a:spLocks noChangeShapeType="1"/>
              </p:cNvSpPr>
              <p:nvPr/>
            </p:nvSpPr>
            <p:spPr bwMode="auto">
              <a:xfrm>
                <a:off x="27574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7" name="Line 96"/>
              <p:cNvSpPr>
                <a:spLocks noChangeShapeType="1"/>
              </p:cNvSpPr>
              <p:nvPr/>
            </p:nvSpPr>
            <p:spPr bwMode="auto">
              <a:xfrm>
                <a:off x="29098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8" name="Line 97"/>
              <p:cNvSpPr>
                <a:spLocks noChangeShapeType="1"/>
              </p:cNvSpPr>
              <p:nvPr/>
            </p:nvSpPr>
            <p:spPr bwMode="auto">
              <a:xfrm>
                <a:off x="30622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9" name="Line 98"/>
              <p:cNvSpPr>
                <a:spLocks noChangeShapeType="1"/>
              </p:cNvSpPr>
              <p:nvPr/>
            </p:nvSpPr>
            <p:spPr bwMode="auto">
              <a:xfrm>
                <a:off x="3352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23" name="TextBox 422"/>
            <p:cNvSpPr txBox="1"/>
            <p:nvPr/>
          </p:nvSpPr>
          <p:spPr>
            <a:xfrm>
              <a:off x="7084050" y="2281433"/>
              <a:ext cx="22009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Distribute the documents among k computers 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49562" y="2011212"/>
            <a:ext cx="8513675" cy="1066800"/>
            <a:chOff x="561554" y="3466306"/>
            <a:chExt cx="8582447" cy="1928858"/>
          </a:xfrm>
        </p:grpSpPr>
        <p:grpSp>
          <p:nvGrpSpPr>
            <p:cNvPr id="6" name="Group 5"/>
            <p:cNvGrpSpPr/>
            <p:nvPr/>
          </p:nvGrpSpPr>
          <p:grpSpPr>
            <a:xfrm>
              <a:off x="561554" y="3466306"/>
              <a:ext cx="6410974" cy="1928858"/>
              <a:chOff x="847725" y="3466306"/>
              <a:chExt cx="7440529" cy="1928858"/>
            </a:xfrm>
          </p:grpSpPr>
          <p:sp>
            <p:nvSpPr>
              <p:cNvPr id="361475" name="Rectangle 3"/>
              <p:cNvSpPr>
                <a:spLocks noChangeArrowheads="1"/>
              </p:cNvSpPr>
              <p:nvPr/>
            </p:nvSpPr>
            <p:spPr bwMode="auto">
              <a:xfrm>
                <a:off x="847725" y="4080668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i="1">
                    <a:solidFill>
                      <a:prstClr val="black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map</a:t>
                </a:r>
              </a:p>
            </p:txBody>
          </p:sp>
          <p:cxnSp>
            <p:nvCxnSpPr>
              <p:cNvPr id="361499" name="AutoShape 27"/>
              <p:cNvCxnSpPr>
                <a:cxnSpLocks noChangeShapeType="1"/>
                <a:endCxn id="361475" idx="0"/>
              </p:cNvCxnSpPr>
              <p:nvPr/>
            </p:nvCxnSpPr>
            <p:spPr bwMode="auto">
              <a:xfrm>
                <a:off x="1222375" y="3466306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" name="AutoShape 27"/>
              <p:cNvCxnSpPr>
                <a:cxnSpLocks noChangeShapeType="1"/>
              </p:cNvCxnSpPr>
              <p:nvPr/>
            </p:nvCxnSpPr>
            <p:spPr bwMode="auto">
              <a:xfrm>
                <a:off x="1235743" y="4758531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51" name="Rectangle 3"/>
              <p:cNvSpPr>
                <a:spLocks noChangeArrowheads="1"/>
              </p:cNvSpPr>
              <p:nvPr/>
            </p:nvSpPr>
            <p:spPr bwMode="auto">
              <a:xfrm>
                <a:off x="2138362" y="4080668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i="1">
                    <a:solidFill>
                      <a:prstClr val="black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map</a:t>
                </a:r>
              </a:p>
            </p:txBody>
          </p:sp>
          <p:cxnSp>
            <p:nvCxnSpPr>
              <p:cNvPr id="352" name="AutoShape 27"/>
              <p:cNvCxnSpPr>
                <a:cxnSpLocks noChangeShapeType="1"/>
                <a:endCxn id="351" idx="0"/>
              </p:cNvCxnSpPr>
              <p:nvPr/>
            </p:nvCxnSpPr>
            <p:spPr bwMode="auto">
              <a:xfrm>
                <a:off x="2513012" y="3466306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3" name="AutoShape 27"/>
              <p:cNvCxnSpPr>
                <a:cxnSpLocks noChangeShapeType="1"/>
              </p:cNvCxnSpPr>
              <p:nvPr/>
            </p:nvCxnSpPr>
            <p:spPr bwMode="auto">
              <a:xfrm>
                <a:off x="2526380" y="4758531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54" name="Rectangle 3"/>
              <p:cNvSpPr>
                <a:spLocks noChangeArrowheads="1"/>
              </p:cNvSpPr>
              <p:nvPr/>
            </p:nvSpPr>
            <p:spPr bwMode="auto">
              <a:xfrm>
                <a:off x="3505200" y="4080668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i="1">
                    <a:solidFill>
                      <a:prstClr val="black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map</a:t>
                </a:r>
              </a:p>
            </p:txBody>
          </p:sp>
          <p:cxnSp>
            <p:nvCxnSpPr>
              <p:cNvPr id="355" name="AutoShape 27"/>
              <p:cNvCxnSpPr>
                <a:cxnSpLocks noChangeShapeType="1"/>
                <a:endCxn id="354" idx="0"/>
              </p:cNvCxnSpPr>
              <p:nvPr/>
            </p:nvCxnSpPr>
            <p:spPr bwMode="auto">
              <a:xfrm>
                <a:off x="3879850" y="3466306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6" name="AutoShape 27"/>
              <p:cNvCxnSpPr>
                <a:cxnSpLocks noChangeShapeType="1"/>
              </p:cNvCxnSpPr>
              <p:nvPr/>
            </p:nvCxnSpPr>
            <p:spPr bwMode="auto">
              <a:xfrm>
                <a:off x="3893218" y="4758531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57" name="Rectangle 3"/>
              <p:cNvSpPr>
                <a:spLocks noChangeArrowheads="1"/>
              </p:cNvSpPr>
              <p:nvPr/>
            </p:nvSpPr>
            <p:spPr bwMode="auto">
              <a:xfrm>
                <a:off x="4903536" y="4091239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i="1">
                    <a:solidFill>
                      <a:prstClr val="black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map</a:t>
                </a:r>
              </a:p>
            </p:txBody>
          </p:sp>
          <p:cxnSp>
            <p:nvCxnSpPr>
              <p:cNvPr id="358" name="AutoShape 27"/>
              <p:cNvCxnSpPr>
                <a:cxnSpLocks noChangeShapeType="1"/>
                <a:endCxn id="357" idx="0"/>
              </p:cNvCxnSpPr>
              <p:nvPr/>
            </p:nvCxnSpPr>
            <p:spPr bwMode="auto">
              <a:xfrm>
                <a:off x="5278186" y="3476877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9" name="AutoShape 27"/>
              <p:cNvCxnSpPr>
                <a:cxnSpLocks noChangeShapeType="1"/>
              </p:cNvCxnSpPr>
              <p:nvPr/>
            </p:nvCxnSpPr>
            <p:spPr bwMode="auto">
              <a:xfrm>
                <a:off x="5291554" y="4769102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60" name="Rectangle 3"/>
              <p:cNvSpPr>
                <a:spLocks noChangeArrowheads="1"/>
              </p:cNvSpPr>
              <p:nvPr/>
            </p:nvSpPr>
            <p:spPr bwMode="auto">
              <a:xfrm>
                <a:off x="6281822" y="4097089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i="1">
                    <a:solidFill>
                      <a:prstClr val="black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map</a:t>
                </a:r>
              </a:p>
            </p:txBody>
          </p:sp>
          <p:cxnSp>
            <p:nvCxnSpPr>
              <p:cNvPr id="361" name="AutoShape 27"/>
              <p:cNvCxnSpPr>
                <a:cxnSpLocks noChangeShapeType="1"/>
                <a:endCxn id="360" idx="0"/>
              </p:cNvCxnSpPr>
              <p:nvPr/>
            </p:nvCxnSpPr>
            <p:spPr bwMode="auto">
              <a:xfrm>
                <a:off x="6656472" y="3482727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2" name="AutoShape 27"/>
              <p:cNvCxnSpPr>
                <a:cxnSpLocks noChangeShapeType="1"/>
              </p:cNvCxnSpPr>
              <p:nvPr/>
            </p:nvCxnSpPr>
            <p:spPr bwMode="auto">
              <a:xfrm>
                <a:off x="6669840" y="4774952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63" name="Rectangle 3"/>
              <p:cNvSpPr>
                <a:spLocks noChangeArrowheads="1"/>
              </p:cNvSpPr>
              <p:nvPr/>
            </p:nvSpPr>
            <p:spPr bwMode="auto">
              <a:xfrm>
                <a:off x="7535779" y="4102939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i="1">
                    <a:solidFill>
                      <a:prstClr val="black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map</a:t>
                </a:r>
              </a:p>
            </p:txBody>
          </p:sp>
          <p:cxnSp>
            <p:nvCxnSpPr>
              <p:cNvPr id="364" name="AutoShape 27"/>
              <p:cNvCxnSpPr>
                <a:cxnSpLocks noChangeShapeType="1"/>
                <a:endCxn id="363" idx="0"/>
              </p:cNvCxnSpPr>
              <p:nvPr/>
            </p:nvCxnSpPr>
            <p:spPr bwMode="auto">
              <a:xfrm>
                <a:off x="7910429" y="3488577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5" name="AutoShape 27"/>
              <p:cNvCxnSpPr>
                <a:cxnSpLocks noChangeShapeType="1"/>
              </p:cNvCxnSpPr>
              <p:nvPr/>
            </p:nvCxnSpPr>
            <p:spPr bwMode="auto">
              <a:xfrm>
                <a:off x="7923797" y="4780802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24" name="TextBox 423"/>
            <p:cNvSpPr txBox="1"/>
            <p:nvPr/>
          </p:nvSpPr>
          <p:spPr>
            <a:xfrm>
              <a:off x="7084051" y="3604082"/>
              <a:ext cx="2059950" cy="1502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For each document, return a set of (word, freq) pairs</a:t>
              </a: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411345" y="3028308"/>
            <a:ext cx="8651892" cy="830997"/>
            <a:chOff x="417247" y="5334955"/>
            <a:chExt cx="8651892" cy="1490008"/>
          </a:xfrm>
        </p:grpSpPr>
        <p:sp>
          <p:nvSpPr>
            <p:cNvPr id="202" name="Rectangle 2"/>
            <p:cNvSpPr>
              <a:spLocks noChangeArrowheads="1"/>
            </p:cNvSpPr>
            <p:nvPr/>
          </p:nvSpPr>
          <p:spPr bwMode="auto">
            <a:xfrm>
              <a:off x="1537505" y="5479382"/>
              <a:ext cx="1021773" cy="83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3" name="Rectangle 3"/>
            <p:cNvSpPr>
              <a:spLocks noChangeArrowheads="1"/>
            </p:cNvSpPr>
            <p:nvPr/>
          </p:nvSpPr>
          <p:spPr bwMode="auto">
            <a:xfrm>
              <a:off x="2690590" y="5479382"/>
              <a:ext cx="1050498" cy="83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" name="Rectangle 4"/>
            <p:cNvSpPr>
              <a:spLocks noChangeArrowheads="1"/>
            </p:cNvSpPr>
            <p:nvPr/>
          </p:nvSpPr>
          <p:spPr bwMode="auto">
            <a:xfrm>
              <a:off x="3872400" y="5479382"/>
              <a:ext cx="1050498" cy="83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5" name="Rectangle 6"/>
            <p:cNvSpPr>
              <a:spLocks noChangeArrowheads="1"/>
            </p:cNvSpPr>
            <p:nvPr/>
          </p:nvSpPr>
          <p:spPr bwMode="auto">
            <a:xfrm>
              <a:off x="6236020" y="5479382"/>
              <a:ext cx="787873" cy="83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6" name="Rectangle 53"/>
            <p:cNvSpPr>
              <a:spLocks noChangeArrowheads="1"/>
            </p:cNvSpPr>
            <p:nvPr/>
          </p:nvSpPr>
          <p:spPr bwMode="auto">
            <a:xfrm>
              <a:off x="417247" y="5479382"/>
              <a:ext cx="984842" cy="83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7" name="Line 54"/>
            <p:cNvSpPr>
              <a:spLocks noChangeShapeType="1"/>
            </p:cNvSpPr>
            <p:nvPr/>
          </p:nvSpPr>
          <p:spPr bwMode="auto">
            <a:xfrm>
              <a:off x="523938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8" name="Line 55"/>
            <p:cNvSpPr>
              <a:spLocks noChangeShapeType="1"/>
            </p:cNvSpPr>
            <p:nvPr/>
          </p:nvSpPr>
          <p:spPr bwMode="auto">
            <a:xfrm>
              <a:off x="655250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9" name="Line 56"/>
            <p:cNvSpPr>
              <a:spLocks noChangeShapeType="1"/>
            </p:cNvSpPr>
            <p:nvPr/>
          </p:nvSpPr>
          <p:spPr bwMode="auto">
            <a:xfrm>
              <a:off x="786563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0" name="Line 57"/>
            <p:cNvSpPr>
              <a:spLocks noChangeShapeType="1"/>
            </p:cNvSpPr>
            <p:nvPr/>
          </p:nvSpPr>
          <p:spPr bwMode="auto">
            <a:xfrm>
              <a:off x="917875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1" name="Line 58"/>
            <p:cNvSpPr>
              <a:spLocks noChangeShapeType="1"/>
            </p:cNvSpPr>
            <p:nvPr/>
          </p:nvSpPr>
          <p:spPr bwMode="auto">
            <a:xfrm>
              <a:off x="1049187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2" name="Line 59"/>
            <p:cNvSpPr>
              <a:spLocks noChangeShapeType="1"/>
            </p:cNvSpPr>
            <p:nvPr/>
          </p:nvSpPr>
          <p:spPr bwMode="auto">
            <a:xfrm>
              <a:off x="1180499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3" name="Line 60"/>
            <p:cNvSpPr>
              <a:spLocks noChangeShapeType="1"/>
            </p:cNvSpPr>
            <p:nvPr/>
          </p:nvSpPr>
          <p:spPr bwMode="auto">
            <a:xfrm>
              <a:off x="1311811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4" name="Line 61"/>
            <p:cNvSpPr>
              <a:spLocks noChangeShapeType="1"/>
            </p:cNvSpPr>
            <p:nvPr/>
          </p:nvSpPr>
          <p:spPr bwMode="auto">
            <a:xfrm>
              <a:off x="1586747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5" name="Line 62"/>
            <p:cNvSpPr>
              <a:spLocks noChangeShapeType="1"/>
            </p:cNvSpPr>
            <p:nvPr/>
          </p:nvSpPr>
          <p:spPr bwMode="auto">
            <a:xfrm>
              <a:off x="1718059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6" name="Line 63"/>
            <p:cNvSpPr>
              <a:spLocks noChangeShapeType="1"/>
            </p:cNvSpPr>
            <p:nvPr/>
          </p:nvSpPr>
          <p:spPr bwMode="auto">
            <a:xfrm>
              <a:off x="1849371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7" name="Line 64"/>
            <p:cNvSpPr>
              <a:spLocks noChangeShapeType="1"/>
            </p:cNvSpPr>
            <p:nvPr/>
          </p:nvSpPr>
          <p:spPr bwMode="auto">
            <a:xfrm>
              <a:off x="1980684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8" name="Line 65"/>
            <p:cNvSpPr>
              <a:spLocks noChangeShapeType="1"/>
            </p:cNvSpPr>
            <p:nvPr/>
          </p:nvSpPr>
          <p:spPr bwMode="auto">
            <a:xfrm>
              <a:off x="2111996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9" name="Line 66"/>
            <p:cNvSpPr>
              <a:spLocks noChangeShapeType="1"/>
            </p:cNvSpPr>
            <p:nvPr/>
          </p:nvSpPr>
          <p:spPr bwMode="auto">
            <a:xfrm>
              <a:off x="2887558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0" name="Line 67"/>
            <p:cNvSpPr>
              <a:spLocks noChangeShapeType="1"/>
            </p:cNvSpPr>
            <p:nvPr/>
          </p:nvSpPr>
          <p:spPr bwMode="auto">
            <a:xfrm>
              <a:off x="3018870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1" name="Line 68"/>
            <p:cNvSpPr>
              <a:spLocks noChangeShapeType="1"/>
            </p:cNvSpPr>
            <p:nvPr/>
          </p:nvSpPr>
          <p:spPr bwMode="auto">
            <a:xfrm>
              <a:off x="3150183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2" name="Line 69"/>
            <p:cNvSpPr>
              <a:spLocks noChangeShapeType="1"/>
            </p:cNvSpPr>
            <p:nvPr/>
          </p:nvSpPr>
          <p:spPr bwMode="auto">
            <a:xfrm>
              <a:off x="3281495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3" name="Line 70"/>
            <p:cNvSpPr>
              <a:spLocks noChangeShapeType="1"/>
            </p:cNvSpPr>
            <p:nvPr/>
          </p:nvSpPr>
          <p:spPr bwMode="auto">
            <a:xfrm>
              <a:off x="3412807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4" name="Line 71"/>
            <p:cNvSpPr>
              <a:spLocks noChangeShapeType="1"/>
            </p:cNvSpPr>
            <p:nvPr/>
          </p:nvSpPr>
          <p:spPr bwMode="auto">
            <a:xfrm>
              <a:off x="3544119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5" name="Line 72"/>
            <p:cNvSpPr>
              <a:spLocks noChangeShapeType="1"/>
            </p:cNvSpPr>
            <p:nvPr/>
          </p:nvSpPr>
          <p:spPr bwMode="auto">
            <a:xfrm>
              <a:off x="3675431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6" name="Line 73"/>
            <p:cNvSpPr>
              <a:spLocks noChangeShapeType="1"/>
            </p:cNvSpPr>
            <p:nvPr/>
          </p:nvSpPr>
          <p:spPr bwMode="auto">
            <a:xfrm>
              <a:off x="3938056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7" name="Line 74"/>
            <p:cNvSpPr>
              <a:spLocks noChangeShapeType="1"/>
            </p:cNvSpPr>
            <p:nvPr/>
          </p:nvSpPr>
          <p:spPr bwMode="auto">
            <a:xfrm>
              <a:off x="4069368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8" name="Line 75"/>
            <p:cNvSpPr>
              <a:spLocks noChangeShapeType="1"/>
            </p:cNvSpPr>
            <p:nvPr/>
          </p:nvSpPr>
          <p:spPr bwMode="auto">
            <a:xfrm>
              <a:off x="4200680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9" name="Line 76"/>
            <p:cNvSpPr>
              <a:spLocks noChangeShapeType="1"/>
            </p:cNvSpPr>
            <p:nvPr/>
          </p:nvSpPr>
          <p:spPr bwMode="auto">
            <a:xfrm>
              <a:off x="4331993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0" name="Line 77"/>
            <p:cNvSpPr>
              <a:spLocks noChangeShapeType="1"/>
            </p:cNvSpPr>
            <p:nvPr/>
          </p:nvSpPr>
          <p:spPr bwMode="auto">
            <a:xfrm>
              <a:off x="4463305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1" name="Line 78"/>
            <p:cNvSpPr>
              <a:spLocks noChangeShapeType="1"/>
            </p:cNvSpPr>
            <p:nvPr/>
          </p:nvSpPr>
          <p:spPr bwMode="auto">
            <a:xfrm>
              <a:off x="4594617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2" name="Line 79"/>
            <p:cNvSpPr>
              <a:spLocks noChangeShapeType="1"/>
            </p:cNvSpPr>
            <p:nvPr/>
          </p:nvSpPr>
          <p:spPr bwMode="auto">
            <a:xfrm>
              <a:off x="4725929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3" name="Line 80"/>
            <p:cNvSpPr>
              <a:spLocks noChangeShapeType="1"/>
            </p:cNvSpPr>
            <p:nvPr/>
          </p:nvSpPr>
          <p:spPr bwMode="auto">
            <a:xfrm>
              <a:off x="4857241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4" name="Line 89"/>
            <p:cNvSpPr>
              <a:spLocks noChangeShapeType="1"/>
            </p:cNvSpPr>
            <p:nvPr/>
          </p:nvSpPr>
          <p:spPr bwMode="auto">
            <a:xfrm>
              <a:off x="6301676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5" name="Line 90"/>
            <p:cNvSpPr>
              <a:spLocks noChangeShapeType="1"/>
            </p:cNvSpPr>
            <p:nvPr/>
          </p:nvSpPr>
          <p:spPr bwMode="auto">
            <a:xfrm>
              <a:off x="6432988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6" name="Line 91"/>
            <p:cNvSpPr>
              <a:spLocks noChangeShapeType="1"/>
            </p:cNvSpPr>
            <p:nvPr/>
          </p:nvSpPr>
          <p:spPr bwMode="auto">
            <a:xfrm>
              <a:off x="6564300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7" name="Line 92"/>
            <p:cNvSpPr>
              <a:spLocks noChangeShapeType="1"/>
            </p:cNvSpPr>
            <p:nvPr/>
          </p:nvSpPr>
          <p:spPr bwMode="auto">
            <a:xfrm>
              <a:off x="6695612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8" name="Line 93"/>
            <p:cNvSpPr>
              <a:spLocks noChangeShapeType="1"/>
            </p:cNvSpPr>
            <p:nvPr/>
          </p:nvSpPr>
          <p:spPr bwMode="auto">
            <a:xfrm>
              <a:off x="6826925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9" name="Line 95"/>
            <p:cNvSpPr>
              <a:spLocks noChangeShapeType="1"/>
            </p:cNvSpPr>
            <p:nvPr/>
          </p:nvSpPr>
          <p:spPr bwMode="auto">
            <a:xfrm>
              <a:off x="2243308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0" name="Line 96"/>
            <p:cNvSpPr>
              <a:spLocks noChangeShapeType="1"/>
            </p:cNvSpPr>
            <p:nvPr/>
          </p:nvSpPr>
          <p:spPr bwMode="auto">
            <a:xfrm>
              <a:off x="2374620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1" name="Line 97"/>
            <p:cNvSpPr>
              <a:spLocks noChangeShapeType="1"/>
            </p:cNvSpPr>
            <p:nvPr/>
          </p:nvSpPr>
          <p:spPr bwMode="auto">
            <a:xfrm>
              <a:off x="2505932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2" name="Line 98"/>
            <p:cNvSpPr>
              <a:spLocks noChangeShapeType="1"/>
            </p:cNvSpPr>
            <p:nvPr/>
          </p:nvSpPr>
          <p:spPr bwMode="auto">
            <a:xfrm>
              <a:off x="2756246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7102770" y="5334955"/>
              <a:ext cx="1966369" cy="1490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Now we have a big distributed list of sets of word freqs.</a:t>
              </a:r>
            </a:p>
          </p:txBody>
        </p:sp>
        <p:sp>
          <p:nvSpPr>
            <p:cNvPr id="244" name="Line 54"/>
            <p:cNvSpPr>
              <a:spLocks noChangeShapeType="1"/>
            </p:cNvSpPr>
            <p:nvPr/>
          </p:nvSpPr>
          <p:spPr bwMode="auto">
            <a:xfrm>
              <a:off x="569394" y="566387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5" name="Line 54"/>
            <p:cNvSpPr>
              <a:spLocks noChangeShapeType="1"/>
            </p:cNvSpPr>
            <p:nvPr/>
          </p:nvSpPr>
          <p:spPr bwMode="auto">
            <a:xfrm>
              <a:off x="609600" y="566152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6" name="Line 54"/>
            <p:cNvSpPr>
              <a:spLocks noChangeShapeType="1"/>
            </p:cNvSpPr>
            <p:nvPr/>
          </p:nvSpPr>
          <p:spPr bwMode="auto">
            <a:xfrm>
              <a:off x="479928" y="564415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7" name="Line 54"/>
            <p:cNvSpPr>
              <a:spLocks noChangeShapeType="1"/>
            </p:cNvSpPr>
            <p:nvPr/>
          </p:nvSpPr>
          <p:spPr bwMode="auto">
            <a:xfrm>
              <a:off x="899055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8" name="Line 55"/>
            <p:cNvSpPr>
              <a:spLocks noChangeShapeType="1"/>
            </p:cNvSpPr>
            <p:nvPr/>
          </p:nvSpPr>
          <p:spPr bwMode="auto">
            <a:xfrm>
              <a:off x="1030367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9" name="Line 54"/>
            <p:cNvSpPr>
              <a:spLocks noChangeShapeType="1"/>
            </p:cNvSpPr>
            <p:nvPr/>
          </p:nvSpPr>
          <p:spPr bwMode="auto">
            <a:xfrm>
              <a:off x="944511" y="566387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0" name="Line 54"/>
            <p:cNvSpPr>
              <a:spLocks noChangeShapeType="1"/>
            </p:cNvSpPr>
            <p:nvPr/>
          </p:nvSpPr>
          <p:spPr bwMode="auto">
            <a:xfrm>
              <a:off x="984717" y="566152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1" name="Line 54"/>
            <p:cNvSpPr>
              <a:spLocks noChangeShapeType="1"/>
            </p:cNvSpPr>
            <p:nvPr/>
          </p:nvSpPr>
          <p:spPr bwMode="auto">
            <a:xfrm>
              <a:off x="855045" y="564415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2" name="Line 54"/>
            <p:cNvSpPr>
              <a:spLocks noChangeShapeType="1"/>
            </p:cNvSpPr>
            <p:nvPr/>
          </p:nvSpPr>
          <p:spPr bwMode="auto">
            <a:xfrm>
              <a:off x="1122606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7" name="Line 55"/>
            <p:cNvSpPr>
              <a:spLocks noChangeShapeType="1"/>
            </p:cNvSpPr>
            <p:nvPr/>
          </p:nvSpPr>
          <p:spPr bwMode="auto">
            <a:xfrm>
              <a:off x="1253918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8" name="Line 54"/>
            <p:cNvSpPr>
              <a:spLocks noChangeShapeType="1"/>
            </p:cNvSpPr>
            <p:nvPr/>
          </p:nvSpPr>
          <p:spPr bwMode="auto">
            <a:xfrm>
              <a:off x="1168062" y="566387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9" name="Line 54"/>
            <p:cNvSpPr>
              <a:spLocks noChangeShapeType="1"/>
            </p:cNvSpPr>
            <p:nvPr/>
          </p:nvSpPr>
          <p:spPr bwMode="auto">
            <a:xfrm>
              <a:off x="1208268" y="566152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0" name="Line 54"/>
            <p:cNvSpPr>
              <a:spLocks noChangeShapeType="1"/>
            </p:cNvSpPr>
            <p:nvPr/>
          </p:nvSpPr>
          <p:spPr bwMode="auto">
            <a:xfrm>
              <a:off x="1078596" y="564415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1" name="Line 54"/>
            <p:cNvSpPr>
              <a:spLocks noChangeShapeType="1"/>
            </p:cNvSpPr>
            <p:nvPr/>
          </p:nvSpPr>
          <p:spPr bwMode="auto">
            <a:xfrm>
              <a:off x="685249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2" name="Line 55"/>
            <p:cNvSpPr>
              <a:spLocks noChangeShapeType="1"/>
            </p:cNvSpPr>
            <p:nvPr/>
          </p:nvSpPr>
          <p:spPr bwMode="auto">
            <a:xfrm>
              <a:off x="816561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6" name="Line 54"/>
            <p:cNvSpPr>
              <a:spLocks noChangeShapeType="1"/>
            </p:cNvSpPr>
            <p:nvPr/>
          </p:nvSpPr>
          <p:spPr bwMode="auto">
            <a:xfrm>
              <a:off x="730705" y="566387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7" name="Line 54"/>
            <p:cNvSpPr>
              <a:spLocks noChangeShapeType="1"/>
            </p:cNvSpPr>
            <p:nvPr/>
          </p:nvSpPr>
          <p:spPr bwMode="auto">
            <a:xfrm>
              <a:off x="770911" y="566152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8" name="Line 54"/>
            <p:cNvSpPr>
              <a:spLocks noChangeShapeType="1"/>
            </p:cNvSpPr>
            <p:nvPr/>
          </p:nvSpPr>
          <p:spPr bwMode="auto">
            <a:xfrm>
              <a:off x="641239" y="564415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9" name="Line 54"/>
            <p:cNvSpPr>
              <a:spLocks noChangeShapeType="1"/>
            </p:cNvSpPr>
            <p:nvPr/>
          </p:nvSpPr>
          <p:spPr bwMode="auto">
            <a:xfrm>
              <a:off x="1678610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" name="Line 55"/>
            <p:cNvSpPr>
              <a:spLocks noChangeShapeType="1"/>
            </p:cNvSpPr>
            <p:nvPr/>
          </p:nvSpPr>
          <p:spPr bwMode="auto">
            <a:xfrm>
              <a:off x="1809922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" name="Line 54"/>
            <p:cNvSpPr>
              <a:spLocks noChangeShapeType="1"/>
            </p:cNvSpPr>
            <p:nvPr/>
          </p:nvSpPr>
          <p:spPr bwMode="auto">
            <a:xfrm>
              <a:off x="1724066" y="566387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2" name="Line 54"/>
            <p:cNvSpPr>
              <a:spLocks noChangeShapeType="1"/>
            </p:cNvSpPr>
            <p:nvPr/>
          </p:nvSpPr>
          <p:spPr bwMode="auto">
            <a:xfrm>
              <a:off x="1764272" y="566152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3" name="Line 54"/>
            <p:cNvSpPr>
              <a:spLocks noChangeShapeType="1"/>
            </p:cNvSpPr>
            <p:nvPr/>
          </p:nvSpPr>
          <p:spPr bwMode="auto">
            <a:xfrm>
              <a:off x="1634600" y="564415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4" name="Line 54"/>
            <p:cNvSpPr>
              <a:spLocks noChangeShapeType="1"/>
            </p:cNvSpPr>
            <p:nvPr/>
          </p:nvSpPr>
          <p:spPr bwMode="auto">
            <a:xfrm>
              <a:off x="1935121" y="563412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5" name="Line 55"/>
            <p:cNvSpPr>
              <a:spLocks noChangeShapeType="1"/>
            </p:cNvSpPr>
            <p:nvPr/>
          </p:nvSpPr>
          <p:spPr bwMode="auto">
            <a:xfrm>
              <a:off x="2066433" y="563412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6" name="Line 54"/>
            <p:cNvSpPr>
              <a:spLocks noChangeShapeType="1"/>
            </p:cNvSpPr>
            <p:nvPr/>
          </p:nvSpPr>
          <p:spPr bwMode="auto">
            <a:xfrm>
              <a:off x="1980577" y="566621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7" name="Line 54"/>
            <p:cNvSpPr>
              <a:spLocks noChangeShapeType="1"/>
            </p:cNvSpPr>
            <p:nvPr/>
          </p:nvSpPr>
          <p:spPr bwMode="auto">
            <a:xfrm>
              <a:off x="2020783" y="566387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8" name="Line 54"/>
            <p:cNvSpPr>
              <a:spLocks noChangeShapeType="1"/>
            </p:cNvSpPr>
            <p:nvPr/>
          </p:nvSpPr>
          <p:spPr bwMode="auto">
            <a:xfrm>
              <a:off x="1891111" y="564649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9" name="Line 54"/>
            <p:cNvSpPr>
              <a:spLocks noChangeShapeType="1"/>
            </p:cNvSpPr>
            <p:nvPr/>
          </p:nvSpPr>
          <p:spPr bwMode="auto">
            <a:xfrm>
              <a:off x="2180775" y="561440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0" name="Line 55"/>
            <p:cNvSpPr>
              <a:spLocks noChangeShapeType="1"/>
            </p:cNvSpPr>
            <p:nvPr/>
          </p:nvSpPr>
          <p:spPr bwMode="auto">
            <a:xfrm>
              <a:off x="2312087" y="561440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1" name="Line 54"/>
            <p:cNvSpPr>
              <a:spLocks noChangeShapeType="1"/>
            </p:cNvSpPr>
            <p:nvPr/>
          </p:nvSpPr>
          <p:spPr bwMode="auto">
            <a:xfrm>
              <a:off x="2226231" y="564649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2" name="Line 54"/>
            <p:cNvSpPr>
              <a:spLocks noChangeShapeType="1"/>
            </p:cNvSpPr>
            <p:nvPr/>
          </p:nvSpPr>
          <p:spPr bwMode="auto">
            <a:xfrm>
              <a:off x="2266437" y="564415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3" name="Line 54"/>
            <p:cNvSpPr>
              <a:spLocks noChangeShapeType="1"/>
            </p:cNvSpPr>
            <p:nvPr/>
          </p:nvSpPr>
          <p:spPr bwMode="auto">
            <a:xfrm>
              <a:off x="2136765" y="562677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4" name="Line 54"/>
            <p:cNvSpPr>
              <a:spLocks noChangeShapeType="1"/>
            </p:cNvSpPr>
            <p:nvPr/>
          </p:nvSpPr>
          <p:spPr bwMode="auto">
            <a:xfrm>
              <a:off x="2377185" y="561941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5" name="Line 55"/>
            <p:cNvSpPr>
              <a:spLocks noChangeShapeType="1"/>
            </p:cNvSpPr>
            <p:nvPr/>
          </p:nvSpPr>
          <p:spPr bwMode="auto">
            <a:xfrm>
              <a:off x="2508497" y="561941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6" name="Line 54"/>
            <p:cNvSpPr>
              <a:spLocks noChangeShapeType="1"/>
            </p:cNvSpPr>
            <p:nvPr/>
          </p:nvSpPr>
          <p:spPr bwMode="auto">
            <a:xfrm>
              <a:off x="2422641" y="56515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7" name="Line 54"/>
            <p:cNvSpPr>
              <a:spLocks noChangeShapeType="1"/>
            </p:cNvSpPr>
            <p:nvPr/>
          </p:nvSpPr>
          <p:spPr bwMode="auto">
            <a:xfrm>
              <a:off x="2462847" y="564915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8" name="Line 54"/>
            <p:cNvSpPr>
              <a:spLocks noChangeShapeType="1"/>
            </p:cNvSpPr>
            <p:nvPr/>
          </p:nvSpPr>
          <p:spPr bwMode="auto">
            <a:xfrm>
              <a:off x="2333175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9" name="Line 54"/>
            <p:cNvSpPr>
              <a:spLocks noChangeShapeType="1"/>
            </p:cNvSpPr>
            <p:nvPr/>
          </p:nvSpPr>
          <p:spPr bwMode="auto">
            <a:xfrm>
              <a:off x="2850478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0" name="Line 55"/>
            <p:cNvSpPr>
              <a:spLocks noChangeShapeType="1"/>
            </p:cNvSpPr>
            <p:nvPr/>
          </p:nvSpPr>
          <p:spPr bwMode="auto">
            <a:xfrm>
              <a:off x="2981790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1" name="Line 56"/>
            <p:cNvSpPr>
              <a:spLocks noChangeShapeType="1"/>
            </p:cNvSpPr>
            <p:nvPr/>
          </p:nvSpPr>
          <p:spPr bwMode="auto">
            <a:xfrm>
              <a:off x="3113103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2" name="Line 57"/>
            <p:cNvSpPr>
              <a:spLocks noChangeShapeType="1"/>
            </p:cNvSpPr>
            <p:nvPr/>
          </p:nvSpPr>
          <p:spPr bwMode="auto">
            <a:xfrm>
              <a:off x="3244415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3" name="Line 58"/>
            <p:cNvSpPr>
              <a:spLocks noChangeShapeType="1"/>
            </p:cNvSpPr>
            <p:nvPr/>
          </p:nvSpPr>
          <p:spPr bwMode="auto">
            <a:xfrm>
              <a:off x="3375727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4" name="Line 59"/>
            <p:cNvSpPr>
              <a:spLocks noChangeShapeType="1"/>
            </p:cNvSpPr>
            <p:nvPr/>
          </p:nvSpPr>
          <p:spPr bwMode="auto">
            <a:xfrm>
              <a:off x="3507039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5" name="Line 60"/>
            <p:cNvSpPr>
              <a:spLocks noChangeShapeType="1"/>
            </p:cNvSpPr>
            <p:nvPr/>
          </p:nvSpPr>
          <p:spPr bwMode="auto">
            <a:xfrm>
              <a:off x="3638351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6" name="Line 61"/>
            <p:cNvSpPr>
              <a:spLocks noChangeShapeType="1"/>
            </p:cNvSpPr>
            <p:nvPr/>
          </p:nvSpPr>
          <p:spPr bwMode="auto">
            <a:xfrm>
              <a:off x="3913287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7" name="Line 62"/>
            <p:cNvSpPr>
              <a:spLocks noChangeShapeType="1"/>
            </p:cNvSpPr>
            <p:nvPr/>
          </p:nvSpPr>
          <p:spPr bwMode="auto">
            <a:xfrm>
              <a:off x="4044599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8" name="Line 63"/>
            <p:cNvSpPr>
              <a:spLocks noChangeShapeType="1"/>
            </p:cNvSpPr>
            <p:nvPr/>
          </p:nvSpPr>
          <p:spPr bwMode="auto">
            <a:xfrm>
              <a:off x="4175911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9" name="Line 64"/>
            <p:cNvSpPr>
              <a:spLocks noChangeShapeType="1"/>
            </p:cNvSpPr>
            <p:nvPr/>
          </p:nvSpPr>
          <p:spPr bwMode="auto">
            <a:xfrm>
              <a:off x="4307224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0" name="Line 65"/>
            <p:cNvSpPr>
              <a:spLocks noChangeShapeType="1"/>
            </p:cNvSpPr>
            <p:nvPr/>
          </p:nvSpPr>
          <p:spPr bwMode="auto">
            <a:xfrm>
              <a:off x="4438536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1" name="Line 95"/>
            <p:cNvSpPr>
              <a:spLocks noChangeShapeType="1"/>
            </p:cNvSpPr>
            <p:nvPr/>
          </p:nvSpPr>
          <p:spPr bwMode="auto">
            <a:xfrm>
              <a:off x="4569848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2" name="Line 96"/>
            <p:cNvSpPr>
              <a:spLocks noChangeShapeType="1"/>
            </p:cNvSpPr>
            <p:nvPr/>
          </p:nvSpPr>
          <p:spPr bwMode="auto">
            <a:xfrm>
              <a:off x="4701160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3" name="Line 97"/>
            <p:cNvSpPr>
              <a:spLocks noChangeShapeType="1"/>
            </p:cNvSpPr>
            <p:nvPr/>
          </p:nvSpPr>
          <p:spPr bwMode="auto">
            <a:xfrm>
              <a:off x="4832472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4" name="Line 54"/>
            <p:cNvSpPr>
              <a:spLocks noChangeShapeType="1"/>
            </p:cNvSpPr>
            <p:nvPr/>
          </p:nvSpPr>
          <p:spPr bwMode="auto">
            <a:xfrm>
              <a:off x="2895934" y="566887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5" name="Line 54"/>
            <p:cNvSpPr>
              <a:spLocks noChangeShapeType="1"/>
            </p:cNvSpPr>
            <p:nvPr/>
          </p:nvSpPr>
          <p:spPr bwMode="auto">
            <a:xfrm>
              <a:off x="2936140" y="566653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6" name="Line 54"/>
            <p:cNvSpPr>
              <a:spLocks noChangeShapeType="1"/>
            </p:cNvSpPr>
            <p:nvPr/>
          </p:nvSpPr>
          <p:spPr bwMode="auto">
            <a:xfrm>
              <a:off x="2806468" y="564915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7" name="Line 54"/>
            <p:cNvSpPr>
              <a:spLocks noChangeShapeType="1"/>
            </p:cNvSpPr>
            <p:nvPr/>
          </p:nvSpPr>
          <p:spPr bwMode="auto">
            <a:xfrm>
              <a:off x="3225595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8" name="Line 55"/>
            <p:cNvSpPr>
              <a:spLocks noChangeShapeType="1"/>
            </p:cNvSpPr>
            <p:nvPr/>
          </p:nvSpPr>
          <p:spPr bwMode="auto">
            <a:xfrm>
              <a:off x="3356907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9" name="Line 54"/>
            <p:cNvSpPr>
              <a:spLocks noChangeShapeType="1"/>
            </p:cNvSpPr>
            <p:nvPr/>
          </p:nvSpPr>
          <p:spPr bwMode="auto">
            <a:xfrm>
              <a:off x="3271051" y="566887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0" name="Line 54"/>
            <p:cNvSpPr>
              <a:spLocks noChangeShapeType="1"/>
            </p:cNvSpPr>
            <p:nvPr/>
          </p:nvSpPr>
          <p:spPr bwMode="auto">
            <a:xfrm>
              <a:off x="3311257" y="566653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1" name="Line 54"/>
            <p:cNvSpPr>
              <a:spLocks noChangeShapeType="1"/>
            </p:cNvSpPr>
            <p:nvPr/>
          </p:nvSpPr>
          <p:spPr bwMode="auto">
            <a:xfrm>
              <a:off x="3181585" y="564915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2" name="Line 54"/>
            <p:cNvSpPr>
              <a:spLocks noChangeShapeType="1"/>
            </p:cNvSpPr>
            <p:nvPr/>
          </p:nvSpPr>
          <p:spPr bwMode="auto">
            <a:xfrm>
              <a:off x="3449146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3" name="Line 55"/>
            <p:cNvSpPr>
              <a:spLocks noChangeShapeType="1"/>
            </p:cNvSpPr>
            <p:nvPr/>
          </p:nvSpPr>
          <p:spPr bwMode="auto">
            <a:xfrm>
              <a:off x="3580458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4" name="Line 54"/>
            <p:cNvSpPr>
              <a:spLocks noChangeShapeType="1"/>
            </p:cNvSpPr>
            <p:nvPr/>
          </p:nvSpPr>
          <p:spPr bwMode="auto">
            <a:xfrm>
              <a:off x="3494602" y="566887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5" name="Line 54"/>
            <p:cNvSpPr>
              <a:spLocks noChangeShapeType="1"/>
            </p:cNvSpPr>
            <p:nvPr/>
          </p:nvSpPr>
          <p:spPr bwMode="auto">
            <a:xfrm>
              <a:off x="3534808" y="566653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6" name="Line 54"/>
            <p:cNvSpPr>
              <a:spLocks noChangeShapeType="1"/>
            </p:cNvSpPr>
            <p:nvPr/>
          </p:nvSpPr>
          <p:spPr bwMode="auto">
            <a:xfrm>
              <a:off x="3405136" y="564915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7" name="Line 54"/>
            <p:cNvSpPr>
              <a:spLocks noChangeShapeType="1"/>
            </p:cNvSpPr>
            <p:nvPr/>
          </p:nvSpPr>
          <p:spPr bwMode="auto">
            <a:xfrm>
              <a:off x="3011789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8" name="Line 55"/>
            <p:cNvSpPr>
              <a:spLocks noChangeShapeType="1"/>
            </p:cNvSpPr>
            <p:nvPr/>
          </p:nvSpPr>
          <p:spPr bwMode="auto">
            <a:xfrm>
              <a:off x="3143101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9" name="Line 54"/>
            <p:cNvSpPr>
              <a:spLocks noChangeShapeType="1"/>
            </p:cNvSpPr>
            <p:nvPr/>
          </p:nvSpPr>
          <p:spPr bwMode="auto">
            <a:xfrm>
              <a:off x="3057245" y="566887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0" name="Line 54"/>
            <p:cNvSpPr>
              <a:spLocks noChangeShapeType="1"/>
            </p:cNvSpPr>
            <p:nvPr/>
          </p:nvSpPr>
          <p:spPr bwMode="auto">
            <a:xfrm>
              <a:off x="3097451" y="566653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1" name="Line 54"/>
            <p:cNvSpPr>
              <a:spLocks noChangeShapeType="1"/>
            </p:cNvSpPr>
            <p:nvPr/>
          </p:nvSpPr>
          <p:spPr bwMode="auto">
            <a:xfrm>
              <a:off x="2967779" y="564915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2" name="Line 54"/>
            <p:cNvSpPr>
              <a:spLocks noChangeShapeType="1"/>
            </p:cNvSpPr>
            <p:nvPr/>
          </p:nvSpPr>
          <p:spPr bwMode="auto">
            <a:xfrm>
              <a:off x="4005150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3" name="Line 55"/>
            <p:cNvSpPr>
              <a:spLocks noChangeShapeType="1"/>
            </p:cNvSpPr>
            <p:nvPr/>
          </p:nvSpPr>
          <p:spPr bwMode="auto">
            <a:xfrm>
              <a:off x="4136462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4" name="Line 54"/>
            <p:cNvSpPr>
              <a:spLocks noChangeShapeType="1"/>
            </p:cNvSpPr>
            <p:nvPr/>
          </p:nvSpPr>
          <p:spPr bwMode="auto">
            <a:xfrm>
              <a:off x="4050606" y="566887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5" name="Line 54"/>
            <p:cNvSpPr>
              <a:spLocks noChangeShapeType="1"/>
            </p:cNvSpPr>
            <p:nvPr/>
          </p:nvSpPr>
          <p:spPr bwMode="auto">
            <a:xfrm>
              <a:off x="4090812" y="566653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6" name="Line 54"/>
            <p:cNvSpPr>
              <a:spLocks noChangeShapeType="1"/>
            </p:cNvSpPr>
            <p:nvPr/>
          </p:nvSpPr>
          <p:spPr bwMode="auto">
            <a:xfrm>
              <a:off x="3961140" y="564915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7" name="Line 54"/>
            <p:cNvSpPr>
              <a:spLocks noChangeShapeType="1"/>
            </p:cNvSpPr>
            <p:nvPr/>
          </p:nvSpPr>
          <p:spPr bwMode="auto">
            <a:xfrm>
              <a:off x="4261661" y="563913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8" name="Line 55"/>
            <p:cNvSpPr>
              <a:spLocks noChangeShapeType="1"/>
            </p:cNvSpPr>
            <p:nvPr/>
          </p:nvSpPr>
          <p:spPr bwMode="auto">
            <a:xfrm>
              <a:off x="4392973" y="563913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9" name="Line 54"/>
            <p:cNvSpPr>
              <a:spLocks noChangeShapeType="1"/>
            </p:cNvSpPr>
            <p:nvPr/>
          </p:nvSpPr>
          <p:spPr bwMode="auto">
            <a:xfrm>
              <a:off x="4307117" y="567121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0" name="Line 54"/>
            <p:cNvSpPr>
              <a:spLocks noChangeShapeType="1"/>
            </p:cNvSpPr>
            <p:nvPr/>
          </p:nvSpPr>
          <p:spPr bwMode="auto">
            <a:xfrm>
              <a:off x="4347323" y="566887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1" name="Line 54"/>
            <p:cNvSpPr>
              <a:spLocks noChangeShapeType="1"/>
            </p:cNvSpPr>
            <p:nvPr/>
          </p:nvSpPr>
          <p:spPr bwMode="auto">
            <a:xfrm>
              <a:off x="4217651" y="56515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2" name="Line 54"/>
            <p:cNvSpPr>
              <a:spLocks noChangeShapeType="1"/>
            </p:cNvSpPr>
            <p:nvPr/>
          </p:nvSpPr>
          <p:spPr bwMode="auto">
            <a:xfrm>
              <a:off x="4507315" y="561941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3" name="Line 55"/>
            <p:cNvSpPr>
              <a:spLocks noChangeShapeType="1"/>
            </p:cNvSpPr>
            <p:nvPr/>
          </p:nvSpPr>
          <p:spPr bwMode="auto">
            <a:xfrm>
              <a:off x="4638627" y="561941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4" name="Line 54"/>
            <p:cNvSpPr>
              <a:spLocks noChangeShapeType="1"/>
            </p:cNvSpPr>
            <p:nvPr/>
          </p:nvSpPr>
          <p:spPr bwMode="auto">
            <a:xfrm>
              <a:off x="4552771" y="56515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5" name="Line 54"/>
            <p:cNvSpPr>
              <a:spLocks noChangeShapeType="1"/>
            </p:cNvSpPr>
            <p:nvPr/>
          </p:nvSpPr>
          <p:spPr bwMode="auto">
            <a:xfrm>
              <a:off x="4592977" y="564915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6" name="Line 54"/>
            <p:cNvSpPr>
              <a:spLocks noChangeShapeType="1"/>
            </p:cNvSpPr>
            <p:nvPr/>
          </p:nvSpPr>
          <p:spPr bwMode="auto">
            <a:xfrm>
              <a:off x="4463305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7" name="Line 54"/>
            <p:cNvSpPr>
              <a:spLocks noChangeShapeType="1"/>
            </p:cNvSpPr>
            <p:nvPr/>
          </p:nvSpPr>
          <p:spPr bwMode="auto">
            <a:xfrm>
              <a:off x="4703725" y="562441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8" name="Line 55"/>
            <p:cNvSpPr>
              <a:spLocks noChangeShapeType="1"/>
            </p:cNvSpPr>
            <p:nvPr/>
          </p:nvSpPr>
          <p:spPr bwMode="auto">
            <a:xfrm>
              <a:off x="4835037" y="562441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9" name="Line 54"/>
            <p:cNvSpPr>
              <a:spLocks noChangeShapeType="1"/>
            </p:cNvSpPr>
            <p:nvPr/>
          </p:nvSpPr>
          <p:spPr bwMode="auto">
            <a:xfrm>
              <a:off x="4749181" y="565650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00" name="Line 54"/>
            <p:cNvSpPr>
              <a:spLocks noChangeShapeType="1"/>
            </p:cNvSpPr>
            <p:nvPr/>
          </p:nvSpPr>
          <p:spPr bwMode="auto">
            <a:xfrm>
              <a:off x="4789387" y="565416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01" name="Line 54"/>
            <p:cNvSpPr>
              <a:spLocks noChangeShapeType="1"/>
            </p:cNvSpPr>
            <p:nvPr/>
          </p:nvSpPr>
          <p:spPr bwMode="auto">
            <a:xfrm>
              <a:off x="4659715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02" name="Rectangle 2"/>
            <p:cNvSpPr>
              <a:spLocks noChangeArrowheads="1"/>
            </p:cNvSpPr>
            <p:nvPr/>
          </p:nvSpPr>
          <p:spPr bwMode="auto">
            <a:xfrm>
              <a:off x="5075264" y="5472018"/>
              <a:ext cx="1021773" cy="83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03" name="Line 61"/>
            <p:cNvSpPr>
              <a:spLocks noChangeShapeType="1"/>
            </p:cNvSpPr>
            <p:nvPr/>
          </p:nvSpPr>
          <p:spPr bwMode="auto">
            <a:xfrm>
              <a:off x="5124506" y="562441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04" name="Line 62"/>
            <p:cNvSpPr>
              <a:spLocks noChangeShapeType="1"/>
            </p:cNvSpPr>
            <p:nvPr/>
          </p:nvSpPr>
          <p:spPr bwMode="auto">
            <a:xfrm>
              <a:off x="5255818" y="562441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05" name="Line 63"/>
            <p:cNvSpPr>
              <a:spLocks noChangeShapeType="1"/>
            </p:cNvSpPr>
            <p:nvPr/>
          </p:nvSpPr>
          <p:spPr bwMode="auto">
            <a:xfrm>
              <a:off x="5387130" y="562441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06" name="Line 64"/>
            <p:cNvSpPr>
              <a:spLocks noChangeShapeType="1"/>
            </p:cNvSpPr>
            <p:nvPr/>
          </p:nvSpPr>
          <p:spPr bwMode="auto">
            <a:xfrm>
              <a:off x="5518443" y="562441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07" name="Line 65"/>
            <p:cNvSpPr>
              <a:spLocks noChangeShapeType="1"/>
            </p:cNvSpPr>
            <p:nvPr/>
          </p:nvSpPr>
          <p:spPr bwMode="auto">
            <a:xfrm>
              <a:off x="5649755" y="562441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08" name="Line 95"/>
            <p:cNvSpPr>
              <a:spLocks noChangeShapeType="1"/>
            </p:cNvSpPr>
            <p:nvPr/>
          </p:nvSpPr>
          <p:spPr bwMode="auto">
            <a:xfrm>
              <a:off x="5781067" y="562441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09" name="Line 96"/>
            <p:cNvSpPr>
              <a:spLocks noChangeShapeType="1"/>
            </p:cNvSpPr>
            <p:nvPr/>
          </p:nvSpPr>
          <p:spPr bwMode="auto">
            <a:xfrm>
              <a:off x="5912379" y="562441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0" name="Line 97"/>
            <p:cNvSpPr>
              <a:spLocks noChangeShapeType="1"/>
            </p:cNvSpPr>
            <p:nvPr/>
          </p:nvSpPr>
          <p:spPr bwMode="auto">
            <a:xfrm>
              <a:off x="6043691" y="562441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1" name="Line 54"/>
            <p:cNvSpPr>
              <a:spLocks noChangeShapeType="1"/>
            </p:cNvSpPr>
            <p:nvPr/>
          </p:nvSpPr>
          <p:spPr bwMode="auto">
            <a:xfrm>
              <a:off x="5216369" y="562441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" name="Line 55"/>
            <p:cNvSpPr>
              <a:spLocks noChangeShapeType="1"/>
            </p:cNvSpPr>
            <p:nvPr/>
          </p:nvSpPr>
          <p:spPr bwMode="auto">
            <a:xfrm>
              <a:off x="5347681" y="562441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3" name="Line 54"/>
            <p:cNvSpPr>
              <a:spLocks noChangeShapeType="1"/>
            </p:cNvSpPr>
            <p:nvPr/>
          </p:nvSpPr>
          <p:spPr bwMode="auto">
            <a:xfrm>
              <a:off x="5261825" y="565650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4" name="Line 54"/>
            <p:cNvSpPr>
              <a:spLocks noChangeShapeType="1"/>
            </p:cNvSpPr>
            <p:nvPr/>
          </p:nvSpPr>
          <p:spPr bwMode="auto">
            <a:xfrm>
              <a:off x="5302031" y="565416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5" name="Line 54"/>
            <p:cNvSpPr>
              <a:spLocks noChangeShapeType="1"/>
            </p:cNvSpPr>
            <p:nvPr/>
          </p:nvSpPr>
          <p:spPr bwMode="auto">
            <a:xfrm>
              <a:off x="5172359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6" name="Line 54"/>
            <p:cNvSpPr>
              <a:spLocks noChangeShapeType="1"/>
            </p:cNvSpPr>
            <p:nvPr/>
          </p:nvSpPr>
          <p:spPr bwMode="auto">
            <a:xfrm>
              <a:off x="5472880" y="562676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7" name="Line 55"/>
            <p:cNvSpPr>
              <a:spLocks noChangeShapeType="1"/>
            </p:cNvSpPr>
            <p:nvPr/>
          </p:nvSpPr>
          <p:spPr bwMode="auto">
            <a:xfrm>
              <a:off x="5604192" y="562676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8" name="Line 54"/>
            <p:cNvSpPr>
              <a:spLocks noChangeShapeType="1"/>
            </p:cNvSpPr>
            <p:nvPr/>
          </p:nvSpPr>
          <p:spPr bwMode="auto">
            <a:xfrm>
              <a:off x="5518336" y="565884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9" name="Line 54"/>
            <p:cNvSpPr>
              <a:spLocks noChangeShapeType="1"/>
            </p:cNvSpPr>
            <p:nvPr/>
          </p:nvSpPr>
          <p:spPr bwMode="auto">
            <a:xfrm>
              <a:off x="5558542" y="565650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20" name="Line 54"/>
            <p:cNvSpPr>
              <a:spLocks noChangeShapeType="1"/>
            </p:cNvSpPr>
            <p:nvPr/>
          </p:nvSpPr>
          <p:spPr bwMode="auto">
            <a:xfrm>
              <a:off x="5428870" y="563913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21" name="Line 54"/>
            <p:cNvSpPr>
              <a:spLocks noChangeShapeType="1"/>
            </p:cNvSpPr>
            <p:nvPr/>
          </p:nvSpPr>
          <p:spPr bwMode="auto">
            <a:xfrm>
              <a:off x="5718534" y="560704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22" name="Line 55"/>
            <p:cNvSpPr>
              <a:spLocks noChangeShapeType="1"/>
            </p:cNvSpPr>
            <p:nvPr/>
          </p:nvSpPr>
          <p:spPr bwMode="auto">
            <a:xfrm>
              <a:off x="5849846" y="560704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23" name="Line 54"/>
            <p:cNvSpPr>
              <a:spLocks noChangeShapeType="1"/>
            </p:cNvSpPr>
            <p:nvPr/>
          </p:nvSpPr>
          <p:spPr bwMode="auto">
            <a:xfrm>
              <a:off x="5763990" y="563913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24" name="Line 54"/>
            <p:cNvSpPr>
              <a:spLocks noChangeShapeType="1"/>
            </p:cNvSpPr>
            <p:nvPr/>
          </p:nvSpPr>
          <p:spPr bwMode="auto">
            <a:xfrm>
              <a:off x="5804196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25" name="Line 54"/>
            <p:cNvSpPr>
              <a:spLocks noChangeShapeType="1"/>
            </p:cNvSpPr>
            <p:nvPr/>
          </p:nvSpPr>
          <p:spPr bwMode="auto">
            <a:xfrm>
              <a:off x="5674524" y="561941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26" name="Line 54"/>
            <p:cNvSpPr>
              <a:spLocks noChangeShapeType="1"/>
            </p:cNvSpPr>
            <p:nvPr/>
          </p:nvSpPr>
          <p:spPr bwMode="auto">
            <a:xfrm>
              <a:off x="5914944" y="561204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27" name="Line 55"/>
            <p:cNvSpPr>
              <a:spLocks noChangeShapeType="1"/>
            </p:cNvSpPr>
            <p:nvPr/>
          </p:nvSpPr>
          <p:spPr bwMode="auto">
            <a:xfrm>
              <a:off x="6046256" y="561204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28" name="Line 54"/>
            <p:cNvSpPr>
              <a:spLocks noChangeShapeType="1"/>
            </p:cNvSpPr>
            <p:nvPr/>
          </p:nvSpPr>
          <p:spPr bwMode="auto">
            <a:xfrm>
              <a:off x="5960400" y="564413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29" name="Line 54"/>
            <p:cNvSpPr>
              <a:spLocks noChangeShapeType="1"/>
            </p:cNvSpPr>
            <p:nvPr/>
          </p:nvSpPr>
          <p:spPr bwMode="auto">
            <a:xfrm>
              <a:off x="6000606" y="564179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0" name="Line 54"/>
            <p:cNvSpPr>
              <a:spLocks noChangeShapeType="1"/>
            </p:cNvSpPr>
            <p:nvPr/>
          </p:nvSpPr>
          <p:spPr bwMode="auto">
            <a:xfrm>
              <a:off x="5870934" y="562441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1" name="Line 66"/>
            <p:cNvSpPr>
              <a:spLocks noChangeShapeType="1"/>
            </p:cNvSpPr>
            <p:nvPr/>
          </p:nvSpPr>
          <p:spPr bwMode="auto">
            <a:xfrm>
              <a:off x="6354323" y="56094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2" name="Line 67"/>
            <p:cNvSpPr>
              <a:spLocks noChangeShapeType="1"/>
            </p:cNvSpPr>
            <p:nvPr/>
          </p:nvSpPr>
          <p:spPr bwMode="auto">
            <a:xfrm>
              <a:off x="6485635" y="56094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3" name="Line 68"/>
            <p:cNvSpPr>
              <a:spLocks noChangeShapeType="1"/>
            </p:cNvSpPr>
            <p:nvPr/>
          </p:nvSpPr>
          <p:spPr bwMode="auto">
            <a:xfrm>
              <a:off x="6616948" y="56094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4" name="Line 69"/>
            <p:cNvSpPr>
              <a:spLocks noChangeShapeType="1"/>
            </p:cNvSpPr>
            <p:nvPr/>
          </p:nvSpPr>
          <p:spPr bwMode="auto">
            <a:xfrm>
              <a:off x="6748260" y="56094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5" name="Line 70"/>
            <p:cNvSpPr>
              <a:spLocks noChangeShapeType="1"/>
            </p:cNvSpPr>
            <p:nvPr/>
          </p:nvSpPr>
          <p:spPr bwMode="auto">
            <a:xfrm>
              <a:off x="6879572" y="56094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6" name="Line 54"/>
            <p:cNvSpPr>
              <a:spLocks noChangeShapeType="1"/>
            </p:cNvSpPr>
            <p:nvPr/>
          </p:nvSpPr>
          <p:spPr bwMode="auto">
            <a:xfrm>
              <a:off x="6317243" y="561440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7" name="Line 55"/>
            <p:cNvSpPr>
              <a:spLocks noChangeShapeType="1"/>
            </p:cNvSpPr>
            <p:nvPr/>
          </p:nvSpPr>
          <p:spPr bwMode="auto">
            <a:xfrm>
              <a:off x="6448555" y="561440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8" name="Line 56"/>
            <p:cNvSpPr>
              <a:spLocks noChangeShapeType="1"/>
            </p:cNvSpPr>
            <p:nvPr/>
          </p:nvSpPr>
          <p:spPr bwMode="auto">
            <a:xfrm>
              <a:off x="6579868" y="561440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9" name="Line 57"/>
            <p:cNvSpPr>
              <a:spLocks noChangeShapeType="1"/>
            </p:cNvSpPr>
            <p:nvPr/>
          </p:nvSpPr>
          <p:spPr bwMode="auto">
            <a:xfrm>
              <a:off x="6711180" y="561440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0" name="Line 58"/>
            <p:cNvSpPr>
              <a:spLocks noChangeShapeType="1"/>
            </p:cNvSpPr>
            <p:nvPr/>
          </p:nvSpPr>
          <p:spPr bwMode="auto">
            <a:xfrm>
              <a:off x="6842492" y="561440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1" name="Line 54"/>
            <p:cNvSpPr>
              <a:spLocks noChangeShapeType="1"/>
            </p:cNvSpPr>
            <p:nvPr/>
          </p:nvSpPr>
          <p:spPr bwMode="auto">
            <a:xfrm>
              <a:off x="6362699" y="564649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2" name="Line 54"/>
            <p:cNvSpPr>
              <a:spLocks noChangeShapeType="1"/>
            </p:cNvSpPr>
            <p:nvPr/>
          </p:nvSpPr>
          <p:spPr bwMode="auto">
            <a:xfrm>
              <a:off x="6402905" y="564415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3" name="Line 54"/>
            <p:cNvSpPr>
              <a:spLocks noChangeShapeType="1"/>
            </p:cNvSpPr>
            <p:nvPr/>
          </p:nvSpPr>
          <p:spPr bwMode="auto">
            <a:xfrm>
              <a:off x="6273233" y="562677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4" name="Line 54"/>
            <p:cNvSpPr>
              <a:spLocks noChangeShapeType="1"/>
            </p:cNvSpPr>
            <p:nvPr/>
          </p:nvSpPr>
          <p:spPr bwMode="auto">
            <a:xfrm>
              <a:off x="6692360" y="561440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5" name="Line 55"/>
            <p:cNvSpPr>
              <a:spLocks noChangeShapeType="1"/>
            </p:cNvSpPr>
            <p:nvPr/>
          </p:nvSpPr>
          <p:spPr bwMode="auto">
            <a:xfrm>
              <a:off x="6823672" y="561440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6" name="Line 54"/>
            <p:cNvSpPr>
              <a:spLocks noChangeShapeType="1"/>
            </p:cNvSpPr>
            <p:nvPr/>
          </p:nvSpPr>
          <p:spPr bwMode="auto">
            <a:xfrm>
              <a:off x="6737816" y="564649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7" name="Line 54"/>
            <p:cNvSpPr>
              <a:spLocks noChangeShapeType="1"/>
            </p:cNvSpPr>
            <p:nvPr/>
          </p:nvSpPr>
          <p:spPr bwMode="auto">
            <a:xfrm>
              <a:off x="6778022" y="564415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8" name="Line 54"/>
            <p:cNvSpPr>
              <a:spLocks noChangeShapeType="1"/>
            </p:cNvSpPr>
            <p:nvPr/>
          </p:nvSpPr>
          <p:spPr bwMode="auto">
            <a:xfrm>
              <a:off x="6648350" y="562677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9" name="Line 54"/>
            <p:cNvSpPr>
              <a:spLocks noChangeShapeType="1"/>
            </p:cNvSpPr>
            <p:nvPr/>
          </p:nvSpPr>
          <p:spPr bwMode="auto">
            <a:xfrm>
              <a:off x="6915911" y="561440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0" name="Line 54"/>
            <p:cNvSpPr>
              <a:spLocks noChangeShapeType="1"/>
            </p:cNvSpPr>
            <p:nvPr/>
          </p:nvSpPr>
          <p:spPr bwMode="auto">
            <a:xfrm>
              <a:off x="6871901" y="562677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1" name="Line 54"/>
            <p:cNvSpPr>
              <a:spLocks noChangeShapeType="1"/>
            </p:cNvSpPr>
            <p:nvPr/>
          </p:nvSpPr>
          <p:spPr bwMode="auto">
            <a:xfrm>
              <a:off x="6478554" y="561440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2" name="Line 55"/>
            <p:cNvSpPr>
              <a:spLocks noChangeShapeType="1"/>
            </p:cNvSpPr>
            <p:nvPr/>
          </p:nvSpPr>
          <p:spPr bwMode="auto">
            <a:xfrm>
              <a:off x="6609866" y="561440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3" name="Line 54"/>
            <p:cNvSpPr>
              <a:spLocks noChangeShapeType="1"/>
            </p:cNvSpPr>
            <p:nvPr/>
          </p:nvSpPr>
          <p:spPr bwMode="auto">
            <a:xfrm>
              <a:off x="6524010" y="564649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4" name="Line 54"/>
            <p:cNvSpPr>
              <a:spLocks noChangeShapeType="1"/>
            </p:cNvSpPr>
            <p:nvPr/>
          </p:nvSpPr>
          <p:spPr bwMode="auto">
            <a:xfrm>
              <a:off x="6564216" y="564415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5" name="Line 54"/>
            <p:cNvSpPr>
              <a:spLocks noChangeShapeType="1"/>
            </p:cNvSpPr>
            <p:nvPr/>
          </p:nvSpPr>
          <p:spPr bwMode="auto">
            <a:xfrm>
              <a:off x="6434544" y="562677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466187" y="3572225"/>
            <a:ext cx="5157868" cy="1077148"/>
            <a:chOff x="1478179" y="4304213"/>
            <a:chExt cx="5157868" cy="1077148"/>
          </a:xfrm>
        </p:grpSpPr>
        <p:cxnSp>
          <p:nvCxnSpPr>
            <p:cNvPr id="564" name="AutoShape 16"/>
            <p:cNvCxnSpPr>
              <a:cxnSpLocks noChangeShapeType="1"/>
              <a:stCxn id="202" idx="2"/>
              <a:endCxn id="558" idx="0"/>
            </p:cNvCxnSpPr>
            <p:nvPr/>
          </p:nvCxnSpPr>
          <p:spPr bwMode="auto">
            <a:xfrm>
              <a:off x="2054482" y="4308320"/>
              <a:ext cx="753014" cy="10730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25" name="Group 24"/>
            <p:cNvGrpSpPr/>
            <p:nvPr/>
          </p:nvGrpSpPr>
          <p:grpSpPr>
            <a:xfrm>
              <a:off x="1478179" y="4304213"/>
              <a:ext cx="5157868" cy="1077148"/>
              <a:chOff x="1478179" y="4304213"/>
              <a:chExt cx="5157868" cy="1077148"/>
            </a:xfrm>
          </p:grpSpPr>
          <p:cxnSp>
            <p:nvCxnSpPr>
              <p:cNvPr id="562" name="AutoShape 14"/>
              <p:cNvCxnSpPr>
                <a:cxnSpLocks noChangeShapeType="1"/>
                <a:stCxn id="202" idx="2"/>
                <a:endCxn id="557" idx="0"/>
              </p:cNvCxnSpPr>
              <p:nvPr/>
            </p:nvCxnSpPr>
            <p:spPr bwMode="auto">
              <a:xfrm flipH="1">
                <a:off x="1478179" y="4308320"/>
                <a:ext cx="576303" cy="10730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65" name="AutoShape 17"/>
              <p:cNvCxnSpPr>
                <a:cxnSpLocks noChangeShapeType="1"/>
                <a:stCxn id="203" idx="2"/>
                <a:endCxn id="558" idx="0"/>
              </p:cNvCxnSpPr>
              <p:nvPr/>
            </p:nvCxnSpPr>
            <p:spPr bwMode="auto">
              <a:xfrm flipH="1">
                <a:off x="2807496" y="4308320"/>
                <a:ext cx="414433" cy="10730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66" name="AutoShape 18"/>
              <p:cNvCxnSpPr>
                <a:cxnSpLocks noChangeShapeType="1"/>
                <a:stCxn id="203" idx="2"/>
                <a:endCxn id="560" idx="0"/>
              </p:cNvCxnSpPr>
              <p:nvPr/>
            </p:nvCxnSpPr>
            <p:spPr bwMode="auto">
              <a:xfrm>
                <a:off x="3221929" y="4308320"/>
                <a:ext cx="2244199" cy="10730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67" name="AutoShape 19"/>
              <p:cNvCxnSpPr>
                <a:cxnSpLocks noChangeShapeType="1"/>
                <a:stCxn id="204" idx="2"/>
                <a:endCxn id="559" idx="0"/>
              </p:cNvCxnSpPr>
              <p:nvPr/>
            </p:nvCxnSpPr>
            <p:spPr bwMode="auto">
              <a:xfrm flipH="1">
                <a:off x="4136812" y="4308320"/>
                <a:ext cx="266927" cy="10730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69" name="AutoShape 21"/>
              <p:cNvCxnSpPr>
                <a:cxnSpLocks noChangeShapeType="1"/>
                <a:stCxn id="502" idx="2"/>
                <a:endCxn id="560" idx="0"/>
              </p:cNvCxnSpPr>
              <p:nvPr/>
            </p:nvCxnSpPr>
            <p:spPr bwMode="auto">
              <a:xfrm flipH="1">
                <a:off x="5466128" y="4304213"/>
                <a:ext cx="126113" cy="107714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0" name="AutoShape 22"/>
              <p:cNvCxnSpPr>
                <a:cxnSpLocks noChangeShapeType="1"/>
                <a:stCxn id="205" idx="2"/>
                <a:endCxn id="560" idx="0"/>
              </p:cNvCxnSpPr>
              <p:nvPr/>
            </p:nvCxnSpPr>
            <p:spPr bwMode="auto">
              <a:xfrm flipH="1">
                <a:off x="5466128" y="4308320"/>
                <a:ext cx="1169919" cy="10730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1" name="AutoShape 23"/>
              <p:cNvCxnSpPr>
                <a:cxnSpLocks noChangeShapeType="1"/>
                <a:stCxn id="203" idx="2"/>
                <a:endCxn id="559" idx="0"/>
              </p:cNvCxnSpPr>
              <p:nvPr/>
            </p:nvCxnSpPr>
            <p:spPr bwMode="auto">
              <a:xfrm>
                <a:off x="3221929" y="4308320"/>
                <a:ext cx="914883" cy="10730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2" name="AutoShape 24"/>
              <p:cNvCxnSpPr>
                <a:cxnSpLocks noChangeShapeType="1"/>
                <a:stCxn id="202" idx="2"/>
                <a:endCxn id="559" idx="0"/>
              </p:cNvCxnSpPr>
              <p:nvPr/>
            </p:nvCxnSpPr>
            <p:spPr bwMode="auto">
              <a:xfrm>
                <a:off x="2054482" y="4308320"/>
                <a:ext cx="2082330" cy="10730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3" name="AutoShape 25"/>
              <p:cNvCxnSpPr>
                <a:cxnSpLocks noChangeShapeType="1"/>
                <a:stCxn id="205" idx="2"/>
                <a:endCxn id="559" idx="0"/>
              </p:cNvCxnSpPr>
              <p:nvPr/>
            </p:nvCxnSpPr>
            <p:spPr bwMode="auto">
              <a:xfrm flipH="1">
                <a:off x="4136812" y="4308320"/>
                <a:ext cx="2499235" cy="10730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4" name="AutoShape 26"/>
              <p:cNvCxnSpPr>
                <a:cxnSpLocks noChangeShapeType="1"/>
                <a:stCxn id="502" idx="2"/>
                <a:endCxn id="557" idx="0"/>
              </p:cNvCxnSpPr>
              <p:nvPr/>
            </p:nvCxnSpPr>
            <p:spPr bwMode="auto">
              <a:xfrm flipH="1">
                <a:off x="1478179" y="4304213"/>
                <a:ext cx="4114062" cy="107714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32" name="Group 31"/>
          <p:cNvGrpSpPr/>
          <p:nvPr/>
        </p:nvGrpSpPr>
        <p:grpSpPr>
          <a:xfrm>
            <a:off x="1034022" y="4649373"/>
            <a:ext cx="4852278" cy="321267"/>
            <a:chOff x="1046014" y="5381361"/>
            <a:chExt cx="4852278" cy="321267"/>
          </a:xfrm>
        </p:grpSpPr>
        <p:sp>
          <p:nvSpPr>
            <p:cNvPr id="557" name="Rectangle 9"/>
            <p:cNvSpPr>
              <a:spLocks noChangeArrowheads="1"/>
            </p:cNvSpPr>
            <p:nvPr/>
          </p:nvSpPr>
          <p:spPr bwMode="auto">
            <a:xfrm>
              <a:off x="1046014" y="5381361"/>
              <a:ext cx="864329" cy="32126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8" name="Rectangle 10"/>
            <p:cNvSpPr>
              <a:spLocks noChangeArrowheads="1"/>
            </p:cNvSpPr>
            <p:nvPr/>
          </p:nvSpPr>
          <p:spPr bwMode="auto">
            <a:xfrm>
              <a:off x="2375331" y="5381361"/>
              <a:ext cx="864329" cy="32126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9" name="Rectangle 11"/>
            <p:cNvSpPr>
              <a:spLocks noChangeArrowheads="1"/>
            </p:cNvSpPr>
            <p:nvPr/>
          </p:nvSpPr>
          <p:spPr bwMode="auto">
            <a:xfrm>
              <a:off x="3704647" y="5381361"/>
              <a:ext cx="864329" cy="32126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0" name="Rectangle 12"/>
            <p:cNvSpPr>
              <a:spLocks noChangeArrowheads="1"/>
            </p:cNvSpPr>
            <p:nvPr/>
          </p:nvSpPr>
          <p:spPr bwMode="auto">
            <a:xfrm>
              <a:off x="5033963" y="5381361"/>
              <a:ext cx="864329" cy="32126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91774" y="3576332"/>
            <a:ext cx="4550370" cy="1073041"/>
            <a:chOff x="903766" y="3576332"/>
            <a:chExt cx="4550370" cy="1073041"/>
          </a:xfrm>
        </p:grpSpPr>
        <p:cxnSp>
          <p:nvCxnSpPr>
            <p:cNvPr id="561" name="AutoShape 13"/>
            <p:cNvCxnSpPr>
              <a:cxnSpLocks noChangeShapeType="1"/>
              <a:stCxn id="206" idx="2"/>
              <a:endCxn id="557" idx="0"/>
            </p:cNvCxnSpPr>
            <p:nvPr/>
          </p:nvCxnSpPr>
          <p:spPr bwMode="auto">
            <a:xfrm>
              <a:off x="903766" y="3576332"/>
              <a:ext cx="562421" cy="10730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63" name="AutoShape 15"/>
            <p:cNvCxnSpPr>
              <a:cxnSpLocks noChangeShapeType="1"/>
              <a:endCxn id="558" idx="0"/>
            </p:cNvCxnSpPr>
            <p:nvPr/>
          </p:nvCxnSpPr>
          <p:spPr bwMode="auto">
            <a:xfrm>
              <a:off x="935292" y="3624794"/>
              <a:ext cx="1860212" cy="10245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79" name="AutoShape 15"/>
            <p:cNvCxnSpPr>
              <a:cxnSpLocks noChangeShapeType="1"/>
              <a:stCxn id="206" idx="2"/>
              <a:endCxn id="559" idx="0"/>
            </p:cNvCxnSpPr>
            <p:nvPr/>
          </p:nvCxnSpPr>
          <p:spPr bwMode="auto">
            <a:xfrm>
              <a:off x="903766" y="3576332"/>
              <a:ext cx="3221054" cy="10730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0" name="AutoShape 15"/>
            <p:cNvCxnSpPr>
              <a:cxnSpLocks noChangeShapeType="1"/>
              <a:stCxn id="206" idx="2"/>
              <a:endCxn id="560" idx="0"/>
            </p:cNvCxnSpPr>
            <p:nvPr/>
          </p:nvCxnSpPr>
          <p:spPr bwMode="auto">
            <a:xfrm>
              <a:off x="903766" y="3576332"/>
              <a:ext cx="4550370" cy="10730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581" name="Line 55"/>
          <p:cNvSpPr>
            <a:spLocks noChangeShapeType="1"/>
          </p:cNvSpPr>
          <p:nvPr/>
        </p:nvSpPr>
        <p:spPr bwMode="auto">
          <a:xfrm>
            <a:off x="724803" y="3199436"/>
            <a:ext cx="0" cy="297484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82" name="Line 55"/>
          <p:cNvSpPr>
            <a:spLocks noChangeShapeType="1"/>
          </p:cNvSpPr>
          <p:nvPr/>
        </p:nvSpPr>
        <p:spPr bwMode="auto">
          <a:xfrm>
            <a:off x="1010883" y="3217044"/>
            <a:ext cx="0" cy="297484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85" name="Line 55"/>
          <p:cNvSpPr>
            <a:spLocks noChangeShapeType="1"/>
          </p:cNvSpPr>
          <p:nvPr/>
        </p:nvSpPr>
        <p:spPr bwMode="auto">
          <a:xfrm>
            <a:off x="1163283" y="3191563"/>
            <a:ext cx="0" cy="297484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89" name="Line 55"/>
          <p:cNvSpPr>
            <a:spLocks noChangeShapeType="1"/>
          </p:cNvSpPr>
          <p:nvPr/>
        </p:nvSpPr>
        <p:spPr bwMode="auto">
          <a:xfrm>
            <a:off x="1871486" y="3194826"/>
            <a:ext cx="0" cy="297484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0" name="Line 55"/>
          <p:cNvSpPr>
            <a:spLocks noChangeShapeType="1"/>
          </p:cNvSpPr>
          <p:nvPr/>
        </p:nvSpPr>
        <p:spPr bwMode="auto">
          <a:xfrm>
            <a:off x="2157566" y="3212434"/>
            <a:ext cx="0" cy="297484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1" name="Line 55"/>
          <p:cNvSpPr>
            <a:spLocks noChangeShapeType="1"/>
          </p:cNvSpPr>
          <p:nvPr/>
        </p:nvSpPr>
        <p:spPr bwMode="auto">
          <a:xfrm>
            <a:off x="1723165" y="3196644"/>
            <a:ext cx="0" cy="297484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2" name="Line 55"/>
          <p:cNvSpPr>
            <a:spLocks noChangeShapeType="1"/>
          </p:cNvSpPr>
          <p:nvPr/>
        </p:nvSpPr>
        <p:spPr bwMode="auto">
          <a:xfrm>
            <a:off x="4642689" y="3204849"/>
            <a:ext cx="0" cy="297484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3" name="Line 55"/>
          <p:cNvSpPr>
            <a:spLocks noChangeShapeType="1"/>
          </p:cNvSpPr>
          <p:nvPr/>
        </p:nvSpPr>
        <p:spPr bwMode="auto">
          <a:xfrm>
            <a:off x="3518386" y="3203543"/>
            <a:ext cx="0" cy="297484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4" name="Line 55"/>
          <p:cNvSpPr>
            <a:spLocks noChangeShapeType="1"/>
          </p:cNvSpPr>
          <p:nvPr/>
        </p:nvSpPr>
        <p:spPr bwMode="auto">
          <a:xfrm>
            <a:off x="4501413" y="3220702"/>
            <a:ext cx="0" cy="297484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5" name="Line 55"/>
          <p:cNvSpPr>
            <a:spLocks noChangeShapeType="1"/>
          </p:cNvSpPr>
          <p:nvPr/>
        </p:nvSpPr>
        <p:spPr bwMode="auto">
          <a:xfrm>
            <a:off x="5886300" y="3199436"/>
            <a:ext cx="0" cy="297484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6" name="Line 55"/>
          <p:cNvSpPr>
            <a:spLocks noChangeShapeType="1"/>
          </p:cNvSpPr>
          <p:nvPr/>
        </p:nvSpPr>
        <p:spPr bwMode="auto">
          <a:xfrm>
            <a:off x="6601875" y="3180054"/>
            <a:ext cx="0" cy="297484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05640" y="4953000"/>
            <a:ext cx="8138360" cy="1062186"/>
            <a:chOff x="1005640" y="4953000"/>
            <a:chExt cx="8138360" cy="1062186"/>
          </a:xfrm>
        </p:grpSpPr>
        <p:grpSp>
          <p:nvGrpSpPr>
            <p:cNvPr id="599" name="Group 598"/>
            <p:cNvGrpSpPr/>
            <p:nvPr/>
          </p:nvGrpSpPr>
          <p:grpSpPr>
            <a:xfrm>
              <a:off x="1005640" y="4953000"/>
              <a:ext cx="4861760" cy="1062186"/>
              <a:chOff x="933820" y="3307355"/>
              <a:chExt cx="4444266" cy="1920516"/>
            </a:xfrm>
          </p:grpSpPr>
          <p:sp>
            <p:nvSpPr>
              <p:cNvPr id="601" name="Rectangle 3"/>
              <p:cNvSpPr>
                <a:spLocks noChangeArrowheads="1"/>
              </p:cNvSpPr>
              <p:nvPr/>
            </p:nvSpPr>
            <p:spPr bwMode="auto">
              <a:xfrm>
                <a:off x="933820" y="3935646"/>
                <a:ext cx="752474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i="1" dirty="0">
                    <a:solidFill>
                      <a:prstClr val="black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reduce</a:t>
                </a:r>
              </a:p>
            </p:txBody>
          </p:sp>
          <p:cxnSp>
            <p:nvCxnSpPr>
              <p:cNvPr id="602" name="AutoShape 27"/>
              <p:cNvCxnSpPr>
                <a:cxnSpLocks noChangeShapeType="1"/>
                <a:endCxn id="601" idx="0"/>
              </p:cNvCxnSpPr>
              <p:nvPr/>
            </p:nvCxnSpPr>
            <p:spPr bwMode="auto">
              <a:xfrm>
                <a:off x="1308475" y="3321283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3" name="AutoShape 27"/>
              <p:cNvCxnSpPr>
                <a:cxnSpLocks noChangeShapeType="1"/>
              </p:cNvCxnSpPr>
              <p:nvPr/>
            </p:nvCxnSpPr>
            <p:spPr bwMode="auto">
              <a:xfrm>
                <a:off x="1321838" y="4613509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604" name="Rectangle 3"/>
              <p:cNvSpPr>
                <a:spLocks noChangeArrowheads="1"/>
              </p:cNvSpPr>
              <p:nvPr/>
            </p:nvSpPr>
            <p:spPr bwMode="auto">
              <a:xfrm>
                <a:off x="2124970" y="3928957"/>
                <a:ext cx="752475" cy="67786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i="1">
                    <a:solidFill>
                      <a:prstClr val="black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reduce</a:t>
                </a:r>
              </a:p>
            </p:txBody>
          </p:sp>
          <p:cxnSp>
            <p:nvCxnSpPr>
              <p:cNvPr id="605" name="AutoShape 27"/>
              <p:cNvCxnSpPr>
                <a:cxnSpLocks noChangeShapeType="1"/>
                <a:endCxn id="604" idx="0"/>
              </p:cNvCxnSpPr>
              <p:nvPr/>
            </p:nvCxnSpPr>
            <p:spPr bwMode="auto">
              <a:xfrm>
                <a:off x="2499619" y="3314593"/>
                <a:ext cx="1587" cy="6143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6" name="AutoShape 27"/>
              <p:cNvCxnSpPr>
                <a:cxnSpLocks noChangeShapeType="1"/>
              </p:cNvCxnSpPr>
              <p:nvPr/>
            </p:nvCxnSpPr>
            <p:spPr bwMode="auto">
              <a:xfrm>
                <a:off x="2512988" y="4606820"/>
                <a:ext cx="1587" cy="6143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607" name="Rectangle 3"/>
              <p:cNvSpPr>
                <a:spLocks noChangeArrowheads="1"/>
              </p:cNvSpPr>
              <p:nvPr/>
            </p:nvSpPr>
            <p:spPr bwMode="auto">
              <a:xfrm>
                <a:off x="3465022" y="3935646"/>
                <a:ext cx="752475" cy="677862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i="1">
                    <a:solidFill>
                      <a:prstClr val="black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reduce</a:t>
                </a:r>
              </a:p>
            </p:txBody>
          </p:sp>
          <p:cxnSp>
            <p:nvCxnSpPr>
              <p:cNvPr id="608" name="AutoShape 27"/>
              <p:cNvCxnSpPr>
                <a:cxnSpLocks noChangeShapeType="1"/>
                <a:endCxn id="607" idx="0"/>
              </p:cNvCxnSpPr>
              <p:nvPr/>
            </p:nvCxnSpPr>
            <p:spPr bwMode="auto">
              <a:xfrm>
                <a:off x="3839673" y="3321284"/>
                <a:ext cx="1587" cy="6143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9" name="AutoShape 27"/>
              <p:cNvCxnSpPr>
                <a:cxnSpLocks noChangeShapeType="1"/>
              </p:cNvCxnSpPr>
              <p:nvPr/>
            </p:nvCxnSpPr>
            <p:spPr bwMode="auto">
              <a:xfrm>
                <a:off x="3853040" y="4613508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610" name="Rectangle 3"/>
              <p:cNvSpPr>
                <a:spLocks noChangeArrowheads="1"/>
              </p:cNvSpPr>
              <p:nvPr/>
            </p:nvSpPr>
            <p:spPr bwMode="auto">
              <a:xfrm>
                <a:off x="4625611" y="3921496"/>
                <a:ext cx="752475" cy="677861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i="1">
                    <a:solidFill>
                      <a:prstClr val="black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reduce</a:t>
                </a:r>
              </a:p>
            </p:txBody>
          </p:sp>
          <p:cxnSp>
            <p:nvCxnSpPr>
              <p:cNvPr id="611" name="AutoShape 27"/>
              <p:cNvCxnSpPr>
                <a:cxnSpLocks noChangeShapeType="1"/>
                <a:endCxn id="610" idx="0"/>
              </p:cNvCxnSpPr>
              <p:nvPr/>
            </p:nvCxnSpPr>
            <p:spPr bwMode="auto">
              <a:xfrm>
                <a:off x="5000261" y="3307355"/>
                <a:ext cx="1585" cy="58489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2" name="AutoShape 27"/>
              <p:cNvCxnSpPr>
                <a:cxnSpLocks noChangeShapeType="1"/>
              </p:cNvCxnSpPr>
              <p:nvPr/>
            </p:nvCxnSpPr>
            <p:spPr bwMode="auto">
              <a:xfrm>
                <a:off x="5013628" y="4599357"/>
                <a:ext cx="1587" cy="6143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30" name="TextBox 629"/>
            <p:cNvSpPr txBox="1"/>
            <p:nvPr/>
          </p:nvSpPr>
          <p:spPr>
            <a:xfrm>
              <a:off x="6558314" y="5071400"/>
              <a:ext cx="258568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 dirty="0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Now just count the occurrences of each word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092247" y="5887886"/>
            <a:ext cx="7727426" cy="584776"/>
            <a:chOff x="1092247" y="5887886"/>
            <a:chExt cx="7727426" cy="584776"/>
          </a:xfrm>
        </p:grpSpPr>
        <p:grpSp>
          <p:nvGrpSpPr>
            <p:cNvPr id="621" name="Group 620"/>
            <p:cNvGrpSpPr/>
            <p:nvPr/>
          </p:nvGrpSpPr>
          <p:grpSpPr>
            <a:xfrm>
              <a:off x="1092247" y="6019800"/>
              <a:ext cx="4852278" cy="321267"/>
              <a:chOff x="1046014" y="5381361"/>
              <a:chExt cx="4852278" cy="321267"/>
            </a:xfrm>
          </p:grpSpPr>
          <p:sp>
            <p:nvSpPr>
              <p:cNvPr id="622" name="Rectangle 9"/>
              <p:cNvSpPr>
                <a:spLocks noChangeArrowheads="1"/>
              </p:cNvSpPr>
              <p:nvPr/>
            </p:nvSpPr>
            <p:spPr bwMode="auto">
              <a:xfrm>
                <a:off x="1046014" y="5381361"/>
                <a:ext cx="864329" cy="32126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23" name="Rectangle 10"/>
              <p:cNvSpPr>
                <a:spLocks noChangeArrowheads="1"/>
              </p:cNvSpPr>
              <p:nvPr/>
            </p:nvSpPr>
            <p:spPr bwMode="auto">
              <a:xfrm>
                <a:off x="2375331" y="5381361"/>
                <a:ext cx="864329" cy="32126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24" name="Rectangle 11"/>
              <p:cNvSpPr>
                <a:spLocks noChangeArrowheads="1"/>
              </p:cNvSpPr>
              <p:nvPr/>
            </p:nvSpPr>
            <p:spPr bwMode="auto">
              <a:xfrm>
                <a:off x="3704647" y="5381361"/>
                <a:ext cx="864329" cy="32126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25" name="Rectangle 12"/>
              <p:cNvSpPr>
                <a:spLocks noChangeArrowheads="1"/>
              </p:cNvSpPr>
              <p:nvPr/>
            </p:nvSpPr>
            <p:spPr bwMode="auto">
              <a:xfrm>
                <a:off x="5033963" y="5381361"/>
                <a:ext cx="864329" cy="32126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620" name="Line 55"/>
            <p:cNvSpPr>
              <a:spLocks noChangeShapeType="1"/>
            </p:cNvSpPr>
            <p:nvPr/>
          </p:nvSpPr>
          <p:spPr bwMode="auto">
            <a:xfrm>
              <a:off x="2645990" y="6043583"/>
              <a:ext cx="0" cy="29748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30040" y="6011784"/>
              <a:ext cx="5674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626" name="Line 55"/>
            <p:cNvSpPr>
              <a:spLocks noChangeShapeType="1"/>
            </p:cNvSpPr>
            <p:nvPr/>
          </p:nvSpPr>
          <p:spPr bwMode="auto">
            <a:xfrm>
              <a:off x="1417226" y="6052854"/>
              <a:ext cx="0" cy="297484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7" name="TextBox 626"/>
            <p:cNvSpPr txBox="1"/>
            <p:nvPr/>
          </p:nvSpPr>
          <p:spPr>
            <a:xfrm>
              <a:off x="1496264" y="6002513"/>
              <a:ext cx="5674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628" name="Line 55"/>
            <p:cNvSpPr>
              <a:spLocks noChangeShapeType="1"/>
            </p:cNvSpPr>
            <p:nvPr/>
          </p:nvSpPr>
          <p:spPr bwMode="auto">
            <a:xfrm>
              <a:off x="5338918" y="6026629"/>
              <a:ext cx="0" cy="297484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9" name="TextBox 628"/>
            <p:cNvSpPr txBox="1"/>
            <p:nvPr/>
          </p:nvSpPr>
          <p:spPr>
            <a:xfrm>
              <a:off x="5422968" y="5994830"/>
              <a:ext cx="5674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631" name="TextBox 630"/>
            <p:cNvSpPr txBox="1"/>
            <p:nvPr/>
          </p:nvSpPr>
          <p:spPr>
            <a:xfrm>
              <a:off x="6720457" y="5887886"/>
              <a:ext cx="209921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We have our distributed histogram</a:t>
              </a:r>
            </a:p>
          </p:txBody>
        </p:sp>
      </p:grpSp>
      <p:sp>
        <p:nvSpPr>
          <p:cNvPr id="350" name="TextBox 349"/>
          <p:cNvSpPr txBox="1"/>
          <p:nvPr/>
        </p:nvSpPr>
        <p:spPr>
          <a:xfrm>
            <a:off x="569647" y="157747"/>
            <a:ext cx="842195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rPr>
              <a:t>Compute the word frequency </a:t>
            </a:r>
            <a:r>
              <a:rPr lang="en-US" sz="28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across</a:t>
            </a:r>
            <a:r>
              <a:rPr lang="en-US" sz="2800" dirty="0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rPr>
              <a:t> 5M documents</a:t>
            </a:r>
          </a:p>
        </p:txBody>
      </p:sp>
    </p:spTree>
    <p:extLst>
      <p:ext uri="{BB962C8B-B14F-4D97-AF65-F5344CB8AC3E}">
        <p14:creationId xmlns:p14="http://schemas.microsoft.com/office/powerpoint/2010/main" val="1250051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59259E-6 L 0.22777 0.21643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89" y="10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7037E-6 L 0.03819 0.2136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0" y="1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11022E-16 L 0.4632 0.21759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60" y="1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96296E-6 L 0.08577 0.21667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8" y="1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7.40741E-7 L -0.07066 0.21412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2" y="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44444E-6 L 0.41857 0.21621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20" y="10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85185E-6 L -0.24236 0.21343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18" y="1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7037E-7 L -0.25503 0.21366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60" y="1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33333E-6 L 0.12951 0.21088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76" y="10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59259E-6 L -0.45521 0.2141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60" y="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7 L -0.39826 0.21667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13" y="1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" grpId="0" animBg="1"/>
      <p:bldP spid="581" grpId="1" animBg="1"/>
      <p:bldP spid="582" grpId="0" animBg="1"/>
      <p:bldP spid="582" grpId="1" animBg="1"/>
      <p:bldP spid="585" grpId="0" animBg="1"/>
      <p:bldP spid="585" grpId="1" animBg="1"/>
      <p:bldP spid="589" grpId="0" animBg="1"/>
      <p:bldP spid="589" grpId="1" animBg="1"/>
      <p:bldP spid="590" grpId="0" animBg="1"/>
      <p:bldP spid="590" grpId="1" animBg="1"/>
      <p:bldP spid="591" grpId="0" animBg="1"/>
      <p:bldP spid="591" grpId="1" animBg="1"/>
      <p:bldP spid="592" grpId="0" animBg="1"/>
      <p:bldP spid="592" grpId="1" animBg="1"/>
      <p:bldP spid="593" grpId="0" animBg="1"/>
      <p:bldP spid="593" grpId="1" animBg="1"/>
      <p:bldP spid="594" grpId="0" animBg="1"/>
      <p:bldP spid="594" grpId="1" animBg="1"/>
      <p:bldP spid="595" grpId="0" animBg="1"/>
      <p:bldP spid="595" grpId="1" animBg="1"/>
      <p:bldP spid="596" grpId="0" animBg="1"/>
      <p:bldP spid="59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3/12/09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Bill Howe, eScience Institute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55F1-7916-2E4A-97F9-4BC7782AD8B5}" type="slidenum">
              <a:rPr lang="en-US"/>
              <a:pPr/>
              <a:t>11</a:t>
            </a:fld>
            <a:endParaRPr lang="en-US"/>
          </a:p>
        </p:txBody>
      </p:sp>
      <p:graphicFrame>
        <p:nvGraphicFramePr>
          <p:cNvPr id="99331" name="Object 3"/>
          <p:cNvGraphicFramePr>
            <a:graphicFrameLocks noChangeAspect="1"/>
          </p:cNvGraphicFramePr>
          <p:nvPr/>
        </p:nvGraphicFramePr>
        <p:xfrm>
          <a:off x="1176338" y="1582738"/>
          <a:ext cx="6859587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Document" r:id="rId4" imgW="6858000" imgH="4294632" progId="Word.Document.8">
                  <p:embed/>
                </p:oleObj>
              </mc:Choice>
              <mc:Fallback>
                <p:oleObj name="Document" r:id="rId4" imgW="6858000" imgH="42946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1582738"/>
                        <a:ext cx="6859587" cy="429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Document Processing</a:t>
            </a:r>
          </a:p>
        </p:txBody>
      </p:sp>
    </p:spTree>
    <p:extLst>
      <p:ext uri="{BB962C8B-B14F-4D97-AF65-F5344CB8AC3E}">
        <p14:creationId xmlns:p14="http://schemas.microsoft.com/office/powerpoint/2010/main" val="1626570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3/12/09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Bill Howe, eScience Institute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F5B0-0754-F14B-9F90-1C6EE10DFFCD}" type="slidenum">
              <a:rPr lang="en-US"/>
              <a:pPr/>
              <a:t>12</a:t>
            </a:fld>
            <a:endParaRPr lang="en-US"/>
          </a:p>
        </p:txBody>
      </p:sp>
      <p:graphicFrame>
        <p:nvGraphicFramePr>
          <p:cNvPr id="158722" name="Object 2"/>
          <p:cNvGraphicFramePr>
            <a:graphicFrameLocks noChangeAspect="1"/>
          </p:cNvGraphicFramePr>
          <p:nvPr/>
        </p:nvGraphicFramePr>
        <p:xfrm>
          <a:off x="1176338" y="1298575"/>
          <a:ext cx="6859587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Document" r:id="rId4" imgW="6858000" imgH="4294632" progId="Word.Document.8">
                  <p:embed/>
                </p:oleObj>
              </mc:Choice>
              <mc:Fallback>
                <p:oleObj name="Document" r:id="rId4" imgW="6858000" imgH="42946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1298575"/>
                        <a:ext cx="6859587" cy="429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3" name="Rectangle 3"/>
          <p:cNvSpPr>
            <a:spLocks noGrp="1" noChangeArrowheads="1"/>
          </p:cNvSpPr>
          <p:nvPr>
            <p:ph type="title"/>
          </p:nvPr>
        </p:nvSpPr>
        <p:spPr>
          <a:xfrm>
            <a:off x="653301" y="464386"/>
            <a:ext cx="7854696" cy="914400"/>
          </a:xfrm>
        </p:spPr>
        <p:txBody>
          <a:bodyPr/>
          <a:lstStyle/>
          <a:p>
            <a:r>
              <a:rPr lang="en-US"/>
              <a:t>Example: Word length histogram</a:t>
            </a:r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1152525" y="5597525"/>
            <a:ext cx="7350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How many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big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,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medium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, and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small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words are used?</a:t>
            </a:r>
          </a:p>
        </p:txBody>
      </p:sp>
    </p:spTree>
    <p:extLst>
      <p:ext uri="{BB962C8B-B14F-4D97-AF65-F5344CB8AC3E}">
        <p14:creationId xmlns:p14="http://schemas.microsoft.com/office/powerpoint/2010/main" val="4249984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387" name="Object 11"/>
          <p:cNvGraphicFramePr>
            <a:graphicFrameLocks noChangeAspect="1"/>
          </p:cNvGraphicFramePr>
          <p:nvPr/>
        </p:nvGraphicFramePr>
        <p:xfrm>
          <a:off x="3568700" y="1038225"/>
          <a:ext cx="5487988" cy="569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Document" r:id="rId4" imgW="5486400" imgH="5696712" progId="Word.Document.8">
                  <p:embed/>
                </p:oleObj>
              </mc:Choice>
              <mc:Fallback>
                <p:oleObj name="Document" r:id="rId4" imgW="5486400" imgH="56967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1038225"/>
                        <a:ext cx="5487988" cy="569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334963" y="1809750"/>
            <a:ext cx="3141662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Arial" charset="0"/>
                <a:cs typeface="ＭＳ Ｐゴシック" charset="0"/>
              </a:rPr>
              <a:t>Big = Yellow = 10+ letters</a:t>
            </a:r>
          </a:p>
          <a:p>
            <a:endParaRPr lang="en-US" sz="1800">
              <a:latin typeface="Arial" charset="0"/>
              <a:cs typeface="ＭＳ Ｐゴシック" charset="0"/>
            </a:endParaRPr>
          </a:p>
          <a:p>
            <a:r>
              <a:rPr lang="en-US" sz="1800">
                <a:latin typeface="Arial" charset="0"/>
                <a:cs typeface="ＭＳ Ｐゴシック" charset="0"/>
              </a:rPr>
              <a:t>Medium = Red = 5..9 letters</a:t>
            </a:r>
          </a:p>
          <a:p>
            <a:endParaRPr lang="en-US" sz="1800">
              <a:latin typeface="Arial" charset="0"/>
              <a:cs typeface="ＭＳ Ｐゴシック" charset="0"/>
            </a:endParaRPr>
          </a:p>
          <a:p>
            <a:r>
              <a:rPr lang="en-US" sz="1800">
                <a:latin typeface="Arial" charset="0"/>
                <a:cs typeface="ＭＳ Ｐゴシック" charset="0"/>
              </a:rPr>
              <a:t>Small = Blue = 2..4 letters</a:t>
            </a:r>
          </a:p>
          <a:p>
            <a:endParaRPr lang="en-US" sz="1800">
              <a:latin typeface="Arial" charset="0"/>
              <a:cs typeface="ＭＳ Ｐゴシック" charset="0"/>
            </a:endParaRPr>
          </a:p>
          <a:p>
            <a:r>
              <a:rPr lang="en-US" sz="1800">
                <a:latin typeface="Arial" charset="0"/>
                <a:cs typeface="ＭＳ Ｐゴシック" charset="0"/>
              </a:rPr>
              <a:t>Tiny = Pink = 1 letter</a:t>
            </a:r>
          </a:p>
        </p:txBody>
      </p:sp>
      <p:sp>
        <p:nvSpPr>
          <p:cNvPr id="101402" name="Rectangle 26"/>
          <p:cNvSpPr>
            <a:spLocks noChangeArrowheads="1"/>
          </p:cNvSpPr>
          <p:nvPr/>
        </p:nvSpPr>
        <p:spPr bwMode="auto">
          <a:xfrm>
            <a:off x="1588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en-US" sz="36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01403" name="Rectangle 27"/>
          <p:cNvSpPr>
            <a:spLocks noGrp="1" noChangeArrowheads="1"/>
          </p:cNvSpPr>
          <p:nvPr>
            <p:ph type="title"/>
          </p:nvPr>
        </p:nvSpPr>
        <p:spPr>
          <a:xfrm>
            <a:off x="457200" y="342900"/>
            <a:ext cx="8229600" cy="838200"/>
          </a:xfrm>
        </p:spPr>
        <p:txBody>
          <a:bodyPr/>
          <a:lstStyle/>
          <a:p>
            <a:r>
              <a:rPr lang="en-US" sz="3600"/>
              <a:t>Example: Word length histogram</a:t>
            </a:r>
          </a:p>
        </p:txBody>
      </p:sp>
    </p:spTree>
    <p:extLst>
      <p:ext uri="{BB962C8B-B14F-4D97-AF65-F5344CB8AC3E}">
        <p14:creationId xmlns:p14="http://schemas.microsoft.com/office/powerpoint/2010/main" val="2786547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770" name="Object 2"/>
          <p:cNvGraphicFramePr>
            <a:graphicFrameLocks noChangeAspect="1"/>
          </p:cNvGraphicFramePr>
          <p:nvPr/>
        </p:nvGraphicFramePr>
        <p:xfrm>
          <a:off x="3346450" y="1073150"/>
          <a:ext cx="5487988" cy="569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Document" r:id="rId4" imgW="5486400" imgH="5696712" progId="Word.Document.8">
                  <p:embed/>
                </p:oleObj>
              </mc:Choice>
              <mc:Fallback>
                <p:oleObj name="Document" r:id="rId4" imgW="5486400" imgH="56967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0" y="1073150"/>
                        <a:ext cx="5487988" cy="569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1588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en-US" sz="36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60773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/>
          <a:lstStyle/>
          <a:p>
            <a:r>
              <a:rPr lang="en-US" sz="4000"/>
              <a:t>Example: Word length histogram</a:t>
            </a: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34925" y="1303338"/>
            <a:ext cx="3124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Split the document into chunks and process each chunk on a different computer</a:t>
            </a:r>
          </a:p>
        </p:txBody>
      </p:sp>
      <p:sp>
        <p:nvSpPr>
          <p:cNvPr id="160775" name="Rectangle 7"/>
          <p:cNvSpPr>
            <a:spLocks noChangeArrowheads="1"/>
          </p:cNvSpPr>
          <p:nvPr/>
        </p:nvSpPr>
        <p:spPr bwMode="auto">
          <a:xfrm>
            <a:off x="3195638" y="4090988"/>
            <a:ext cx="5715000" cy="2362200"/>
          </a:xfrm>
          <a:prstGeom prst="rect">
            <a:avLst/>
          </a:prstGeom>
          <a:solidFill>
            <a:srgbClr val="CC66FF">
              <a:alpha val="24001"/>
            </a:srgbClr>
          </a:solidFill>
          <a:ln w="9525">
            <a:solidFill>
              <a:srgbClr val="CC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3205163" y="1339850"/>
            <a:ext cx="5715000" cy="2667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8" name="Rectangle 10"/>
          <p:cNvSpPr>
            <a:spLocks noChangeArrowheads="1"/>
          </p:cNvSpPr>
          <p:nvPr/>
        </p:nvSpPr>
        <p:spPr bwMode="auto">
          <a:xfrm>
            <a:off x="1717675" y="3351213"/>
            <a:ext cx="1295400" cy="6858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Chunk 1</a:t>
            </a:r>
          </a:p>
        </p:txBody>
      </p:sp>
      <p:sp>
        <p:nvSpPr>
          <p:cNvPr id="160781" name="Rectangle 13"/>
          <p:cNvSpPr>
            <a:spLocks noChangeArrowheads="1"/>
          </p:cNvSpPr>
          <p:nvPr/>
        </p:nvSpPr>
        <p:spPr bwMode="auto">
          <a:xfrm>
            <a:off x="1785938" y="5724525"/>
            <a:ext cx="1295400" cy="685800"/>
          </a:xfrm>
          <a:prstGeom prst="rect">
            <a:avLst/>
          </a:prstGeom>
          <a:solidFill>
            <a:srgbClr val="CC66FF">
              <a:alpha val="24001"/>
            </a:srgbClr>
          </a:solidFill>
          <a:ln w="9525">
            <a:solidFill>
              <a:srgbClr val="CC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0011CF"/>
                </a:solidFill>
              </a:rPr>
              <a:t>Chunk 2</a:t>
            </a:r>
          </a:p>
        </p:txBody>
      </p:sp>
    </p:spTree>
    <p:extLst>
      <p:ext uri="{BB962C8B-B14F-4D97-AF65-F5344CB8AC3E}">
        <p14:creationId xmlns:p14="http://schemas.microsoft.com/office/powerpoint/2010/main" val="4277824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5" grpId="0" animBg="1"/>
      <p:bldP spid="16077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74" name="Group 2"/>
          <p:cNvGrpSpPr>
            <a:grpSpLocks/>
          </p:cNvGrpSpPr>
          <p:nvPr/>
        </p:nvGrpSpPr>
        <p:grpSpPr bwMode="auto">
          <a:xfrm>
            <a:off x="7543800" y="4038600"/>
            <a:ext cx="1371600" cy="1295400"/>
            <a:chOff x="4752" y="2544"/>
            <a:chExt cx="864" cy="816"/>
          </a:xfrm>
        </p:grpSpPr>
        <p:sp>
          <p:nvSpPr>
            <p:cNvPr id="156675" name="Rectangle 3"/>
            <p:cNvSpPr>
              <a:spLocks noChangeArrowheads="1"/>
            </p:cNvSpPr>
            <p:nvPr/>
          </p:nvSpPr>
          <p:spPr bwMode="auto">
            <a:xfrm>
              <a:off x="4800" y="2544"/>
              <a:ext cx="816" cy="816"/>
            </a:xfrm>
            <a:prstGeom prst="rect">
              <a:avLst/>
            </a:prstGeom>
            <a:solidFill>
              <a:srgbClr val="CC66FF">
                <a:alpha val="24001"/>
              </a:srgbClr>
            </a:solidFill>
            <a:ln w="9525">
              <a:solidFill>
                <a:srgbClr val="CC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76" name="Rectangle 4"/>
            <p:cNvSpPr>
              <a:spLocks noChangeArrowheads="1"/>
            </p:cNvSpPr>
            <p:nvPr/>
          </p:nvSpPr>
          <p:spPr bwMode="auto">
            <a:xfrm>
              <a:off x="4848" y="2592"/>
              <a:ext cx="432" cy="14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77" name="Rectangle 5"/>
            <p:cNvSpPr>
              <a:spLocks noChangeArrowheads="1"/>
            </p:cNvSpPr>
            <p:nvPr/>
          </p:nvSpPr>
          <p:spPr bwMode="auto">
            <a:xfrm>
              <a:off x="4848" y="2784"/>
              <a:ext cx="192" cy="14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78" name="Rectangle 6"/>
            <p:cNvSpPr>
              <a:spLocks noChangeArrowheads="1"/>
            </p:cNvSpPr>
            <p:nvPr/>
          </p:nvSpPr>
          <p:spPr bwMode="auto">
            <a:xfrm>
              <a:off x="4848" y="2928"/>
              <a:ext cx="288" cy="14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79" name="Rectangle 7"/>
            <p:cNvSpPr>
              <a:spLocks noChangeArrowheads="1"/>
            </p:cNvSpPr>
            <p:nvPr/>
          </p:nvSpPr>
          <p:spPr bwMode="auto">
            <a:xfrm>
              <a:off x="4848" y="3120"/>
              <a:ext cx="288" cy="144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80" name="Rectangle 8"/>
            <p:cNvSpPr>
              <a:spLocks noChangeArrowheads="1"/>
            </p:cNvSpPr>
            <p:nvPr/>
          </p:nvSpPr>
          <p:spPr bwMode="auto">
            <a:xfrm>
              <a:off x="4752" y="2544"/>
              <a:ext cx="852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ＭＳ Ｐゴシック" charset="0"/>
                </a:rPr>
                <a:t>(yellow, 20)</a:t>
              </a:r>
            </a:p>
            <a:p>
              <a:r>
                <a:rPr lang="en-US" sz="1800">
                  <a:latin typeface="Arial" charset="0"/>
                  <a:cs typeface="ＭＳ Ｐゴシック" charset="0"/>
                </a:rPr>
                <a:t>(red, 71)</a:t>
              </a:r>
            </a:p>
            <a:p>
              <a:r>
                <a:rPr lang="en-US" sz="1800">
                  <a:latin typeface="Arial" charset="0"/>
                  <a:cs typeface="ＭＳ Ｐゴシック" charset="0"/>
                </a:rPr>
                <a:t>(blue, 93)</a:t>
              </a:r>
            </a:p>
            <a:p>
              <a:r>
                <a:rPr lang="en-US" sz="1800">
                  <a:latin typeface="Arial" charset="0"/>
                  <a:cs typeface="ＭＳ Ｐゴシック" charset="0"/>
                </a:rPr>
                <a:t>(pink, 6 )</a:t>
              </a:r>
            </a:p>
          </p:txBody>
        </p:sp>
      </p:grpSp>
      <p:sp>
        <p:nvSpPr>
          <p:cNvPr id="156681" name="Rectangle 9"/>
          <p:cNvSpPr>
            <a:spLocks noChangeArrowheads="1"/>
          </p:cNvSpPr>
          <p:nvPr/>
        </p:nvSpPr>
        <p:spPr bwMode="auto">
          <a:xfrm>
            <a:off x="1752600" y="4038600"/>
            <a:ext cx="5715000" cy="2362200"/>
          </a:xfrm>
          <a:prstGeom prst="rect">
            <a:avLst/>
          </a:prstGeom>
          <a:solidFill>
            <a:srgbClr val="CC66FF">
              <a:alpha val="24001"/>
            </a:srgbClr>
          </a:solidFill>
          <a:ln w="9525">
            <a:solidFill>
              <a:srgbClr val="CC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82" name="Rectangle 10"/>
          <p:cNvSpPr>
            <a:spLocks noChangeArrowheads="1"/>
          </p:cNvSpPr>
          <p:nvPr/>
        </p:nvSpPr>
        <p:spPr bwMode="auto">
          <a:xfrm>
            <a:off x="1770063" y="1311275"/>
            <a:ext cx="5715000" cy="2667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6683" name="Object 11"/>
          <p:cNvGraphicFramePr>
            <a:graphicFrameLocks noChangeAspect="1"/>
          </p:cNvGraphicFramePr>
          <p:nvPr/>
        </p:nvGraphicFramePr>
        <p:xfrm>
          <a:off x="1903413" y="1065213"/>
          <a:ext cx="5487987" cy="569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Document" r:id="rId4" imgW="5486400" imgH="5696712" progId="Word.Document.8">
                  <p:embed/>
                </p:oleObj>
              </mc:Choice>
              <mc:Fallback>
                <p:oleObj name="Document" r:id="rId4" imgW="5486400" imgH="56967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1065213"/>
                        <a:ext cx="5487987" cy="569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6685" name="Group 13"/>
          <p:cNvGrpSpPr>
            <a:grpSpLocks/>
          </p:cNvGrpSpPr>
          <p:nvPr/>
        </p:nvGrpSpPr>
        <p:grpSpPr bwMode="auto">
          <a:xfrm>
            <a:off x="304800" y="1295400"/>
            <a:ext cx="1390650" cy="717550"/>
            <a:chOff x="192" y="816"/>
            <a:chExt cx="876" cy="452"/>
          </a:xfrm>
        </p:grpSpPr>
        <p:sp>
          <p:nvSpPr>
            <p:cNvPr id="156686" name="Rectangle 14"/>
            <p:cNvSpPr>
              <a:spLocks noChangeArrowheads="1"/>
            </p:cNvSpPr>
            <p:nvPr/>
          </p:nvSpPr>
          <p:spPr bwMode="auto">
            <a:xfrm>
              <a:off x="240" y="816"/>
              <a:ext cx="816" cy="432"/>
            </a:xfrm>
            <a:prstGeom prst="rect">
              <a:avLst/>
            </a:prstGeom>
            <a:solidFill>
              <a:schemeClr val="accent1">
                <a:alpha val="36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87" name="Rectangle 15"/>
            <p:cNvSpPr>
              <a:spLocks noChangeArrowheads="1"/>
            </p:cNvSpPr>
            <p:nvPr/>
          </p:nvSpPr>
          <p:spPr bwMode="auto">
            <a:xfrm>
              <a:off x="192" y="864"/>
              <a:ext cx="87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ＭＳ Ｐゴシック" charset="0"/>
                </a:rPr>
                <a:t>Map Task 1</a:t>
              </a:r>
            </a:p>
            <a:p>
              <a:r>
                <a:rPr lang="en-US" sz="1800">
                  <a:latin typeface="Arial" charset="0"/>
                  <a:cs typeface="ＭＳ Ｐゴシック" charset="0"/>
                </a:rPr>
                <a:t>(204 words)</a:t>
              </a:r>
            </a:p>
          </p:txBody>
        </p:sp>
      </p:grpSp>
      <p:grpSp>
        <p:nvGrpSpPr>
          <p:cNvPr id="156688" name="Group 16"/>
          <p:cNvGrpSpPr>
            <a:grpSpLocks/>
          </p:cNvGrpSpPr>
          <p:nvPr/>
        </p:nvGrpSpPr>
        <p:grpSpPr bwMode="auto">
          <a:xfrm>
            <a:off x="304800" y="5715000"/>
            <a:ext cx="1390650" cy="717550"/>
            <a:chOff x="192" y="3600"/>
            <a:chExt cx="876" cy="452"/>
          </a:xfrm>
        </p:grpSpPr>
        <p:sp>
          <p:nvSpPr>
            <p:cNvPr id="156689" name="Rectangle 17"/>
            <p:cNvSpPr>
              <a:spLocks noChangeArrowheads="1"/>
            </p:cNvSpPr>
            <p:nvPr/>
          </p:nvSpPr>
          <p:spPr bwMode="auto">
            <a:xfrm>
              <a:off x="240" y="3600"/>
              <a:ext cx="816" cy="432"/>
            </a:xfrm>
            <a:prstGeom prst="rect">
              <a:avLst/>
            </a:prstGeom>
            <a:solidFill>
              <a:srgbClr val="CC66FF">
                <a:alpha val="24001"/>
              </a:srgbClr>
            </a:solidFill>
            <a:ln w="9525">
              <a:solidFill>
                <a:srgbClr val="CC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90" name="Rectangle 18"/>
            <p:cNvSpPr>
              <a:spLocks noChangeArrowheads="1"/>
            </p:cNvSpPr>
            <p:nvPr/>
          </p:nvSpPr>
          <p:spPr bwMode="auto">
            <a:xfrm>
              <a:off x="192" y="3648"/>
              <a:ext cx="87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ＭＳ Ｐゴシック" charset="0"/>
                </a:rPr>
                <a:t>Map Task 2</a:t>
              </a:r>
            </a:p>
            <a:p>
              <a:r>
                <a:rPr lang="en-US" sz="1800">
                  <a:latin typeface="Arial" charset="0"/>
                  <a:cs typeface="ＭＳ Ｐゴシック" charset="0"/>
                </a:rPr>
                <a:t>(190 words)</a:t>
              </a:r>
            </a:p>
          </p:txBody>
        </p:sp>
      </p:grpSp>
      <p:grpSp>
        <p:nvGrpSpPr>
          <p:cNvPr id="156691" name="Group 19"/>
          <p:cNvGrpSpPr>
            <a:grpSpLocks/>
          </p:cNvGrpSpPr>
          <p:nvPr/>
        </p:nvGrpSpPr>
        <p:grpSpPr bwMode="auto">
          <a:xfrm>
            <a:off x="7545388" y="1295400"/>
            <a:ext cx="1598612" cy="1828800"/>
            <a:chOff x="4753" y="816"/>
            <a:chExt cx="1007" cy="1152"/>
          </a:xfrm>
        </p:grpSpPr>
        <p:sp>
          <p:nvSpPr>
            <p:cNvPr id="156692" name="Rectangle 20"/>
            <p:cNvSpPr>
              <a:spLocks noChangeArrowheads="1"/>
            </p:cNvSpPr>
            <p:nvPr/>
          </p:nvSpPr>
          <p:spPr bwMode="auto">
            <a:xfrm>
              <a:off x="4800" y="1152"/>
              <a:ext cx="816" cy="816"/>
            </a:xfrm>
            <a:prstGeom prst="rect">
              <a:avLst/>
            </a:prstGeom>
            <a:solidFill>
              <a:schemeClr val="accent1">
                <a:alpha val="36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93" name="Rectangle 21"/>
            <p:cNvSpPr>
              <a:spLocks noChangeArrowheads="1"/>
            </p:cNvSpPr>
            <p:nvPr/>
          </p:nvSpPr>
          <p:spPr bwMode="auto">
            <a:xfrm>
              <a:off x="4848" y="1200"/>
              <a:ext cx="432" cy="14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94" name="Rectangle 22"/>
            <p:cNvSpPr>
              <a:spLocks noChangeArrowheads="1"/>
            </p:cNvSpPr>
            <p:nvPr/>
          </p:nvSpPr>
          <p:spPr bwMode="auto">
            <a:xfrm>
              <a:off x="4848" y="1392"/>
              <a:ext cx="192" cy="14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95" name="Rectangle 23"/>
            <p:cNvSpPr>
              <a:spLocks noChangeArrowheads="1"/>
            </p:cNvSpPr>
            <p:nvPr/>
          </p:nvSpPr>
          <p:spPr bwMode="auto">
            <a:xfrm>
              <a:off x="4848" y="1536"/>
              <a:ext cx="288" cy="14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96" name="Rectangle 24"/>
            <p:cNvSpPr>
              <a:spLocks noChangeArrowheads="1"/>
            </p:cNvSpPr>
            <p:nvPr/>
          </p:nvSpPr>
          <p:spPr bwMode="auto">
            <a:xfrm>
              <a:off x="4848" y="1728"/>
              <a:ext cx="288" cy="144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97" name="Rectangle 25"/>
            <p:cNvSpPr>
              <a:spLocks noChangeArrowheads="1"/>
            </p:cNvSpPr>
            <p:nvPr/>
          </p:nvSpPr>
          <p:spPr bwMode="auto">
            <a:xfrm>
              <a:off x="4753" y="816"/>
              <a:ext cx="1007" cy="1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latin typeface="Arial" charset="0"/>
                  <a:cs typeface="ＭＳ Ｐゴシック" charset="0"/>
                </a:rPr>
                <a:t>(key, value)</a:t>
              </a:r>
            </a:p>
            <a:p>
              <a:endParaRPr lang="en-US" sz="1800">
                <a:latin typeface="Arial" charset="0"/>
                <a:cs typeface="ＭＳ Ｐゴシック" charset="0"/>
              </a:endParaRPr>
            </a:p>
            <a:p>
              <a:r>
                <a:rPr lang="en-US" sz="1800">
                  <a:latin typeface="Arial" charset="0"/>
                  <a:cs typeface="ＭＳ Ｐゴシック" charset="0"/>
                </a:rPr>
                <a:t>(yellow, 17)</a:t>
              </a:r>
            </a:p>
            <a:p>
              <a:r>
                <a:rPr lang="en-US" sz="1800">
                  <a:latin typeface="Arial" charset="0"/>
                  <a:cs typeface="ＭＳ Ｐゴシック" charset="0"/>
                </a:rPr>
                <a:t>(red, 77)</a:t>
              </a:r>
            </a:p>
            <a:p>
              <a:r>
                <a:rPr lang="en-US" sz="1800">
                  <a:latin typeface="Arial" charset="0"/>
                  <a:cs typeface="ＭＳ Ｐゴシック" charset="0"/>
                </a:rPr>
                <a:t>(blue, 107)</a:t>
              </a:r>
            </a:p>
            <a:p>
              <a:r>
                <a:rPr lang="en-US" sz="1800">
                  <a:latin typeface="Arial" charset="0"/>
                  <a:cs typeface="ＭＳ Ｐゴシック" charset="0"/>
                </a:rPr>
                <a:t>(pink, 3) </a:t>
              </a:r>
            </a:p>
          </p:txBody>
        </p:sp>
      </p:grpSp>
      <p:sp>
        <p:nvSpPr>
          <p:cNvPr id="156698" name="Rectangle 26"/>
          <p:cNvSpPr>
            <a:spLocks noChangeArrowheads="1"/>
          </p:cNvSpPr>
          <p:nvPr/>
        </p:nvSpPr>
        <p:spPr bwMode="auto">
          <a:xfrm>
            <a:off x="1588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en-US" sz="36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56699" name="Rectangle 27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229600" cy="838200"/>
          </a:xfrm>
          <a:solidFill>
            <a:schemeClr val="bg1"/>
          </a:solidFill>
        </p:spPr>
        <p:txBody>
          <a:bodyPr/>
          <a:lstStyle/>
          <a:p>
            <a:r>
              <a:rPr lang="en-US" sz="4000"/>
              <a:t>Example: Word length histogram</a:t>
            </a:r>
          </a:p>
        </p:txBody>
      </p:sp>
    </p:spTree>
    <p:extLst>
      <p:ext uri="{BB962C8B-B14F-4D97-AF65-F5344CB8AC3E}">
        <p14:creationId xmlns:p14="http://schemas.microsoft.com/office/powerpoint/2010/main" val="3023301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81" grpId="0" animBg="1"/>
      <p:bldP spid="15668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3/12/09</a:t>
            </a:r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Bill Howe, eScience Institute</a:t>
            </a:r>
          </a:p>
        </p:txBody>
      </p:sp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7853-8C37-0846-A4BD-2EDEC3BA490A}" type="slidenum">
              <a:rPr lang="en-US"/>
              <a:pPr/>
              <a:t>16</a:t>
            </a:fld>
            <a:endParaRPr lang="en-US"/>
          </a:p>
        </p:txBody>
      </p:sp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247650" y="4205288"/>
            <a:ext cx="4670425" cy="1501775"/>
          </a:xfrm>
          <a:prstGeom prst="rect">
            <a:avLst/>
          </a:prstGeom>
          <a:solidFill>
            <a:srgbClr val="CC66FF">
              <a:alpha val="24001"/>
            </a:srgbClr>
          </a:solidFill>
          <a:ln w="9525">
            <a:solidFill>
              <a:srgbClr val="CC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347663" y="1812925"/>
            <a:ext cx="4586287" cy="17526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3428" name="Group 4"/>
          <p:cNvGrpSpPr>
            <a:grpSpLocks/>
          </p:cNvGrpSpPr>
          <p:nvPr/>
        </p:nvGrpSpPr>
        <p:grpSpPr bwMode="auto">
          <a:xfrm>
            <a:off x="3629025" y="1592263"/>
            <a:ext cx="1598613" cy="3937000"/>
            <a:chOff x="720" y="1152"/>
            <a:chExt cx="1007" cy="2480"/>
          </a:xfrm>
        </p:grpSpPr>
        <p:sp>
          <p:nvSpPr>
            <p:cNvPr id="103429" name="Rectangle 5"/>
            <p:cNvSpPr>
              <a:spLocks noChangeArrowheads="1"/>
            </p:cNvSpPr>
            <p:nvPr/>
          </p:nvSpPr>
          <p:spPr bwMode="auto">
            <a:xfrm>
              <a:off x="815" y="1536"/>
              <a:ext cx="432" cy="14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0" name="Rectangle 6"/>
            <p:cNvSpPr>
              <a:spLocks noChangeArrowheads="1"/>
            </p:cNvSpPr>
            <p:nvPr/>
          </p:nvSpPr>
          <p:spPr bwMode="auto">
            <a:xfrm>
              <a:off x="815" y="2928"/>
              <a:ext cx="432" cy="14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1" name="Rectangle 7"/>
            <p:cNvSpPr>
              <a:spLocks noChangeArrowheads="1"/>
            </p:cNvSpPr>
            <p:nvPr/>
          </p:nvSpPr>
          <p:spPr bwMode="auto">
            <a:xfrm>
              <a:off x="815" y="3120"/>
              <a:ext cx="192" cy="14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2" name="Rectangle 8"/>
            <p:cNvSpPr>
              <a:spLocks noChangeArrowheads="1"/>
            </p:cNvSpPr>
            <p:nvPr/>
          </p:nvSpPr>
          <p:spPr bwMode="auto">
            <a:xfrm>
              <a:off x="815" y="1728"/>
              <a:ext cx="192" cy="14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3" name="Rectangle 9"/>
            <p:cNvSpPr>
              <a:spLocks noChangeArrowheads="1"/>
            </p:cNvSpPr>
            <p:nvPr/>
          </p:nvSpPr>
          <p:spPr bwMode="auto">
            <a:xfrm>
              <a:off x="815" y="3264"/>
              <a:ext cx="288" cy="14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4" name="Rectangle 10"/>
            <p:cNvSpPr>
              <a:spLocks noChangeArrowheads="1"/>
            </p:cNvSpPr>
            <p:nvPr/>
          </p:nvSpPr>
          <p:spPr bwMode="auto">
            <a:xfrm>
              <a:off x="815" y="1872"/>
              <a:ext cx="288" cy="14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5" name="Rectangle 11"/>
            <p:cNvSpPr>
              <a:spLocks noChangeArrowheads="1"/>
            </p:cNvSpPr>
            <p:nvPr/>
          </p:nvSpPr>
          <p:spPr bwMode="auto">
            <a:xfrm>
              <a:off x="815" y="3456"/>
              <a:ext cx="288" cy="144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6" name="Rectangle 12"/>
            <p:cNvSpPr>
              <a:spLocks noChangeArrowheads="1"/>
            </p:cNvSpPr>
            <p:nvPr/>
          </p:nvSpPr>
          <p:spPr bwMode="auto">
            <a:xfrm>
              <a:off x="815" y="2064"/>
              <a:ext cx="288" cy="144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7" name="Rectangle 13"/>
            <p:cNvSpPr>
              <a:spLocks noChangeArrowheads="1"/>
            </p:cNvSpPr>
            <p:nvPr/>
          </p:nvSpPr>
          <p:spPr bwMode="auto">
            <a:xfrm>
              <a:off x="720" y="1152"/>
              <a:ext cx="1007" cy="2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sz="1800">
                <a:latin typeface="Arial" charset="0"/>
                <a:cs typeface="ＭＳ Ｐゴシック" charset="0"/>
              </a:endParaRPr>
            </a:p>
            <a:p>
              <a:endParaRPr lang="en-US" sz="1800">
                <a:latin typeface="Arial" charset="0"/>
                <a:cs typeface="ＭＳ Ｐゴシック" charset="0"/>
              </a:endParaRPr>
            </a:p>
            <a:p>
              <a:r>
                <a:rPr lang="en-US" sz="1800">
                  <a:latin typeface="Arial" charset="0"/>
                  <a:cs typeface="ＭＳ Ｐゴシック" charset="0"/>
                </a:rPr>
                <a:t>(yellow, 17)</a:t>
              </a:r>
            </a:p>
            <a:p>
              <a:r>
                <a:rPr lang="en-US" sz="1800">
                  <a:latin typeface="Arial" charset="0"/>
                  <a:cs typeface="ＭＳ Ｐゴシック" charset="0"/>
                </a:rPr>
                <a:t>(red, 77)</a:t>
              </a:r>
            </a:p>
            <a:p>
              <a:r>
                <a:rPr lang="en-US" sz="1800">
                  <a:latin typeface="Arial" charset="0"/>
                  <a:cs typeface="ＭＳ Ｐゴシック" charset="0"/>
                </a:rPr>
                <a:t>(blue, 107)</a:t>
              </a:r>
            </a:p>
            <a:p>
              <a:r>
                <a:rPr lang="en-US" sz="1800">
                  <a:latin typeface="Arial" charset="0"/>
                  <a:cs typeface="ＭＳ Ｐゴシック" charset="0"/>
                </a:rPr>
                <a:t>(pink, 3) </a:t>
              </a:r>
            </a:p>
            <a:p>
              <a:endParaRPr lang="en-US" sz="1800">
                <a:latin typeface="Arial" charset="0"/>
                <a:cs typeface="ＭＳ Ｐゴシック" charset="0"/>
              </a:endParaRPr>
            </a:p>
            <a:p>
              <a:endParaRPr lang="en-US" sz="1800">
                <a:latin typeface="Arial" charset="0"/>
                <a:cs typeface="ＭＳ Ｐゴシック" charset="0"/>
              </a:endParaRPr>
            </a:p>
            <a:p>
              <a:endParaRPr lang="en-US" sz="1800">
                <a:latin typeface="Arial" charset="0"/>
                <a:cs typeface="ＭＳ Ｐゴシック" charset="0"/>
              </a:endParaRPr>
            </a:p>
            <a:p>
              <a:endParaRPr lang="en-US" sz="1800">
                <a:latin typeface="Arial" charset="0"/>
                <a:cs typeface="ＭＳ Ｐゴシック" charset="0"/>
              </a:endParaRPr>
            </a:p>
            <a:p>
              <a:r>
                <a:rPr lang="en-US" sz="1800">
                  <a:latin typeface="Arial" charset="0"/>
                  <a:cs typeface="ＭＳ Ｐゴシック" charset="0"/>
                </a:rPr>
                <a:t>(yellow, 20)</a:t>
              </a:r>
            </a:p>
            <a:p>
              <a:r>
                <a:rPr lang="en-US" sz="1800">
                  <a:latin typeface="Arial" charset="0"/>
                  <a:cs typeface="ＭＳ Ｐゴシック" charset="0"/>
                </a:rPr>
                <a:t>(red, 71)</a:t>
              </a:r>
            </a:p>
            <a:p>
              <a:r>
                <a:rPr lang="en-US" sz="1800">
                  <a:latin typeface="Arial" charset="0"/>
                  <a:cs typeface="ＭＳ Ｐゴシック" charset="0"/>
                </a:rPr>
                <a:t>(blue, 93)</a:t>
              </a:r>
            </a:p>
            <a:p>
              <a:r>
                <a:rPr lang="en-US" sz="1800">
                  <a:latin typeface="Arial" charset="0"/>
                  <a:cs typeface="ＭＳ Ｐゴシック" charset="0"/>
                </a:rPr>
                <a:t>(pink, 6 )</a:t>
              </a:r>
            </a:p>
          </p:txBody>
        </p:sp>
      </p:grpSp>
      <p:sp>
        <p:nvSpPr>
          <p:cNvPr id="103438" name="Rectangle 14"/>
          <p:cNvSpPr>
            <a:spLocks noChangeArrowheads="1"/>
          </p:cNvSpPr>
          <p:nvPr/>
        </p:nvSpPr>
        <p:spPr bwMode="auto">
          <a:xfrm>
            <a:off x="6142038" y="1973263"/>
            <a:ext cx="1219200" cy="914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9" name="Rectangle 15"/>
          <p:cNvSpPr>
            <a:spLocks noChangeArrowheads="1"/>
          </p:cNvSpPr>
          <p:nvPr/>
        </p:nvSpPr>
        <p:spPr bwMode="auto">
          <a:xfrm>
            <a:off x="6142038" y="2887663"/>
            <a:ext cx="1219200" cy="914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0" name="Rectangle 16"/>
          <p:cNvSpPr>
            <a:spLocks noChangeArrowheads="1"/>
          </p:cNvSpPr>
          <p:nvPr/>
        </p:nvSpPr>
        <p:spPr bwMode="auto">
          <a:xfrm>
            <a:off x="6142038" y="4716463"/>
            <a:ext cx="1219200" cy="914400"/>
          </a:xfrm>
          <a:prstGeom prst="rect">
            <a:avLst/>
          </a:prstGeom>
          <a:solidFill>
            <a:srgbClr val="CC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1" name="Rectangle 17"/>
          <p:cNvSpPr>
            <a:spLocks noChangeArrowheads="1"/>
          </p:cNvSpPr>
          <p:nvPr/>
        </p:nvSpPr>
        <p:spPr bwMode="auto">
          <a:xfrm>
            <a:off x="6142038" y="3802063"/>
            <a:ext cx="1219200" cy="9144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4" name="Rectangle 20"/>
          <p:cNvSpPr>
            <a:spLocks noChangeArrowheads="1"/>
          </p:cNvSpPr>
          <p:nvPr/>
        </p:nvSpPr>
        <p:spPr bwMode="auto">
          <a:xfrm>
            <a:off x="6142038" y="1592263"/>
            <a:ext cx="1066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800">
              <a:latin typeface="Arial" charset="0"/>
              <a:cs typeface="ＭＳ Ｐゴシック" charset="0"/>
            </a:endParaRPr>
          </a:p>
        </p:txBody>
      </p:sp>
      <p:sp>
        <p:nvSpPr>
          <p:cNvPr id="103445" name="Rectangle 21"/>
          <p:cNvSpPr>
            <a:spLocks noChangeArrowheads="1"/>
          </p:cNvSpPr>
          <p:nvPr/>
        </p:nvSpPr>
        <p:spPr bwMode="auto">
          <a:xfrm>
            <a:off x="6065838" y="1592263"/>
            <a:ext cx="1720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Arial" charset="0"/>
                <a:cs typeface="ＭＳ Ｐゴシック" charset="0"/>
              </a:rPr>
              <a:t>Reduce tasks </a:t>
            </a:r>
          </a:p>
        </p:txBody>
      </p:sp>
      <p:grpSp>
        <p:nvGrpSpPr>
          <p:cNvPr id="103458" name="Group 34"/>
          <p:cNvGrpSpPr>
            <a:grpSpLocks/>
          </p:cNvGrpSpPr>
          <p:nvPr/>
        </p:nvGrpSpPr>
        <p:grpSpPr bwMode="auto">
          <a:xfrm>
            <a:off x="4778375" y="2278063"/>
            <a:ext cx="1254125" cy="3124200"/>
            <a:chOff x="2653" y="1402"/>
            <a:chExt cx="1728" cy="1968"/>
          </a:xfrm>
        </p:grpSpPr>
        <p:sp>
          <p:nvSpPr>
            <p:cNvPr id="103442" name="Line 18"/>
            <p:cNvSpPr>
              <a:spLocks noChangeShapeType="1"/>
            </p:cNvSpPr>
            <p:nvPr/>
          </p:nvSpPr>
          <p:spPr bwMode="auto">
            <a:xfrm flipV="1">
              <a:off x="2749" y="3274"/>
              <a:ext cx="1632" cy="96"/>
            </a:xfrm>
            <a:prstGeom prst="line">
              <a:avLst/>
            </a:prstGeom>
            <a:noFill/>
            <a:ln w="38100">
              <a:solidFill>
                <a:srgbClr val="CC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3" name="Line 19"/>
            <p:cNvSpPr>
              <a:spLocks noChangeShapeType="1"/>
            </p:cNvSpPr>
            <p:nvPr/>
          </p:nvSpPr>
          <p:spPr bwMode="auto">
            <a:xfrm>
              <a:off x="2653" y="1978"/>
              <a:ext cx="1728" cy="1152"/>
            </a:xfrm>
            <a:prstGeom prst="line">
              <a:avLst/>
            </a:prstGeom>
            <a:noFill/>
            <a:ln w="38100">
              <a:solidFill>
                <a:srgbClr val="CC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6" name="Line 22"/>
            <p:cNvSpPr>
              <a:spLocks noChangeShapeType="1"/>
            </p:cNvSpPr>
            <p:nvPr/>
          </p:nvSpPr>
          <p:spPr bwMode="auto">
            <a:xfrm flipV="1">
              <a:off x="2749" y="2794"/>
              <a:ext cx="1632" cy="38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7" name="Line 23"/>
            <p:cNvSpPr>
              <a:spLocks noChangeShapeType="1"/>
            </p:cNvSpPr>
            <p:nvPr/>
          </p:nvSpPr>
          <p:spPr bwMode="auto">
            <a:xfrm>
              <a:off x="2845" y="1786"/>
              <a:ext cx="1536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8" name="Line 24"/>
            <p:cNvSpPr>
              <a:spLocks noChangeShapeType="1"/>
            </p:cNvSpPr>
            <p:nvPr/>
          </p:nvSpPr>
          <p:spPr bwMode="auto">
            <a:xfrm flipV="1">
              <a:off x="2701" y="2170"/>
              <a:ext cx="1680" cy="8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9" name="Line 25"/>
            <p:cNvSpPr>
              <a:spLocks noChangeShapeType="1"/>
            </p:cNvSpPr>
            <p:nvPr/>
          </p:nvSpPr>
          <p:spPr bwMode="auto">
            <a:xfrm>
              <a:off x="2701" y="1594"/>
              <a:ext cx="1680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0" name="Line 26"/>
            <p:cNvSpPr>
              <a:spLocks noChangeShapeType="1"/>
            </p:cNvSpPr>
            <p:nvPr/>
          </p:nvSpPr>
          <p:spPr bwMode="auto">
            <a:xfrm>
              <a:off x="2893" y="1402"/>
              <a:ext cx="1488" cy="0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1" name="Line 27"/>
            <p:cNvSpPr>
              <a:spLocks noChangeShapeType="1"/>
            </p:cNvSpPr>
            <p:nvPr/>
          </p:nvSpPr>
          <p:spPr bwMode="auto">
            <a:xfrm flipV="1">
              <a:off x="2893" y="1546"/>
              <a:ext cx="1488" cy="1296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452" name="Rectangle 28"/>
          <p:cNvSpPr>
            <a:spLocks noChangeArrowheads="1"/>
          </p:cNvSpPr>
          <p:nvPr/>
        </p:nvSpPr>
        <p:spPr bwMode="auto">
          <a:xfrm>
            <a:off x="6065838" y="2049463"/>
            <a:ext cx="1352550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Arial" charset="0"/>
                <a:cs typeface="ＭＳ Ｐゴシック" charset="0"/>
              </a:rPr>
              <a:t>(yellow, 17)</a:t>
            </a:r>
          </a:p>
          <a:p>
            <a:r>
              <a:rPr lang="en-US" sz="1800">
                <a:latin typeface="Arial" charset="0"/>
                <a:cs typeface="ＭＳ Ｐゴシック" charset="0"/>
              </a:rPr>
              <a:t>(yellow, 20)</a:t>
            </a:r>
          </a:p>
          <a:p>
            <a:endParaRPr lang="en-US" sz="1800">
              <a:latin typeface="Arial" charset="0"/>
              <a:cs typeface="ＭＳ Ｐゴシック" charset="0"/>
            </a:endParaRPr>
          </a:p>
          <a:p>
            <a:r>
              <a:rPr lang="en-US" sz="1800">
                <a:latin typeface="Arial" charset="0"/>
                <a:cs typeface="ＭＳ Ｐゴシック" charset="0"/>
              </a:rPr>
              <a:t>(red, 77)</a:t>
            </a:r>
          </a:p>
          <a:p>
            <a:r>
              <a:rPr lang="en-US" sz="1800">
                <a:latin typeface="Arial" charset="0"/>
                <a:cs typeface="ＭＳ Ｐゴシック" charset="0"/>
              </a:rPr>
              <a:t>(red, 71)</a:t>
            </a:r>
          </a:p>
          <a:p>
            <a:endParaRPr lang="en-US" sz="1800">
              <a:latin typeface="Arial" charset="0"/>
              <a:cs typeface="ＭＳ Ｐゴシック" charset="0"/>
            </a:endParaRPr>
          </a:p>
          <a:p>
            <a:endParaRPr lang="en-US" sz="1800">
              <a:latin typeface="Arial" charset="0"/>
              <a:cs typeface="ＭＳ Ｐゴシック" charset="0"/>
            </a:endParaRPr>
          </a:p>
          <a:p>
            <a:r>
              <a:rPr lang="en-US" sz="1800">
                <a:latin typeface="Arial" charset="0"/>
                <a:cs typeface="ＭＳ Ｐゴシック" charset="0"/>
              </a:rPr>
              <a:t>(blue, 93)</a:t>
            </a:r>
          </a:p>
          <a:p>
            <a:r>
              <a:rPr lang="en-US" sz="1800">
                <a:latin typeface="Arial" charset="0"/>
                <a:cs typeface="ＭＳ Ｐゴシック" charset="0"/>
              </a:rPr>
              <a:t>(blue, 107)</a:t>
            </a:r>
          </a:p>
          <a:p>
            <a:endParaRPr lang="en-US" sz="1800">
              <a:latin typeface="Arial" charset="0"/>
              <a:cs typeface="ＭＳ Ｐゴシック" charset="0"/>
            </a:endParaRPr>
          </a:p>
          <a:p>
            <a:r>
              <a:rPr lang="en-US" sz="1800">
                <a:latin typeface="Arial" charset="0"/>
                <a:cs typeface="ＭＳ Ｐゴシック" charset="0"/>
              </a:rPr>
              <a:t>(pink, 6)</a:t>
            </a:r>
          </a:p>
          <a:p>
            <a:r>
              <a:rPr lang="en-US" sz="1800">
                <a:latin typeface="Arial" charset="0"/>
                <a:cs typeface="ＭＳ Ｐゴシック" charset="0"/>
              </a:rPr>
              <a:t>(pink, 3)</a:t>
            </a:r>
          </a:p>
        </p:txBody>
      </p:sp>
      <p:sp>
        <p:nvSpPr>
          <p:cNvPr id="103455" name="Rectangle 31"/>
          <p:cNvSpPr>
            <a:spLocks noGrp="1" noChangeArrowheads="1"/>
          </p:cNvSpPr>
          <p:nvPr>
            <p:ph type="title"/>
          </p:nvPr>
        </p:nvSpPr>
        <p:spPr>
          <a:xfrm>
            <a:off x="538290" y="381000"/>
            <a:ext cx="7854696" cy="914400"/>
          </a:xfrm>
        </p:spPr>
        <p:txBody>
          <a:bodyPr/>
          <a:lstStyle/>
          <a:p>
            <a:r>
              <a:rPr lang="en-US"/>
              <a:t>Example: Word length histogram</a:t>
            </a:r>
          </a:p>
        </p:txBody>
      </p:sp>
      <p:graphicFrame>
        <p:nvGraphicFramePr>
          <p:cNvPr id="103457" name="Object 33"/>
          <p:cNvGraphicFramePr>
            <a:graphicFrameLocks noChangeAspect="1"/>
          </p:cNvGraphicFramePr>
          <p:nvPr/>
        </p:nvGraphicFramePr>
        <p:xfrm>
          <a:off x="587375" y="2020888"/>
          <a:ext cx="2871788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Document" r:id="rId4" imgW="5486400" imgH="3154680" progId="Word.Document.8">
                  <p:embed/>
                </p:oleObj>
              </mc:Choice>
              <mc:Fallback>
                <p:oleObj name="Document" r:id="rId4" imgW="5486400" imgH="31546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2020888"/>
                        <a:ext cx="2871788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59" name="Object 35"/>
          <p:cNvGraphicFramePr>
            <a:graphicFrameLocks noChangeAspect="1"/>
          </p:cNvGraphicFramePr>
          <p:nvPr/>
        </p:nvGraphicFramePr>
        <p:xfrm>
          <a:off x="469900" y="4373563"/>
          <a:ext cx="2871788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Document" r:id="rId6" imgW="5486400" imgH="2276856" progId="Word.Document.8">
                  <p:embed/>
                </p:oleObj>
              </mc:Choice>
              <mc:Fallback>
                <p:oleObj name="Document" r:id="rId6" imgW="5486400" imgH="22768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4373563"/>
                        <a:ext cx="2871788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60" name="Rectangle 36"/>
          <p:cNvSpPr>
            <a:spLocks noChangeArrowheads="1"/>
          </p:cNvSpPr>
          <p:nvPr/>
        </p:nvSpPr>
        <p:spPr bwMode="auto">
          <a:xfrm>
            <a:off x="334963" y="1458913"/>
            <a:ext cx="1352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Arial" charset="0"/>
                <a:cs typeface="ＭＳ Ｐゴシック" charset="0"/>
              </a:rPr>
              <a:t>Map task 1</a:t>
            </a:r>
          </a:p>
        </p:txBody>
      </p:sp>
      <p:sp>
        <p:nvSpPr>
          <p:cNvPr id="103461" name="Rectangle 37"/>
          <p:cNvSpPr>
            <a:spLocks noChangeArrowheads="1"/>
          </p:cNvSpPr>
          <p:nvPr/>
        </p:nvSpPr>
        <p:spPr bwMode="auto">
          <a:xfrm>
            <a:off x="292100" y="3840163"/>
            <a:ext cx="1352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Arial" charset="0"/>
                <a:cs typeface="ＭＳ Ｐゴシック" charset="0"/>
              </a:rPr>
              <a:t>Map task 2</a:t>
            </a:r>
          </a:p>
        </p:txBody>
      </p:sp>
      <p:sp>
        <p:nvSpPr>
          <p:cNvPr id="103463" name="Rectangle 39"/>
          <p:cNvSpPr>
            <a:spLocks noChangeArrowheads="1"/>
          </p:cNvSpPr>
          <p:nvPr/>
        </p:nvSpPr>
        <p:spPr bwMode="auto">
          <a:xfrm>
            <a:off x="4600575" y="1212850"/>
            <a:ext cx="172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sz="1800" b="1">
                <a:solidFill>
                  <a:srgbClr val="FF0000"/>
                </a:solidFill>
                <a:latin typeface="Arial" charset="0"/>
                <a:cs typeface="ＭＳ Ｐゴシック" charset="0"/>
              </a:rPr>
              <a:t>“</a:t>
            </a:r>
            <a:r>
              <a:rPr lang="en-US" sz="1800" b="1">
                <a:solidFill>
                  <a:srgbClr val="FF0000"/>
                </a:solidFill>
                <a:latin typeface="Arial" charset="0"/>
                <a:cs typeface="ＭＳ Ｐゴシック" charset="0"/>
              </a:rPr>
              <a:t>Shuffle step</a:t>
            </a:r>
            <a:r>
              <a:rPr lang="ja-JP" altLang="en-US" sz="1800" b="1">
                <a:solidFill>
                  <a:srgbClr val="FF0000"/>
                </a:solidFill>
                <a:latin typeface="Arial" charset="0"/>
                <a:cs typeface="ＭＳ Ｐゴシック" charset="0"/>
              </a:rPr>
              <a:t>”</a:t>
            </a:r>
            <a:endParaRPr lang="en-US" sz="1800" b="1">
              <a:solidFill>
                <a:srgbClr val="FF0000"/>
              </a:solidFill>
              <a:latin typeface="Arial" charset="0"/>
              <a:cs typeface="ＭＳ Ｐゴシック" charset="0"/>
            </a:endParaRPr>
          </a:p>
        </p:txBody>
      </p:sp>
      <p:sp>
        <p:nvSpPr>
          <p:cNvPr id="103464" name="Rectangle 40"/>
          <p:cNvSpPr>
            <a:spLocks noChangeArrowheads="1"/>
          </p:cNvSpPr>
          <p:nvPr/>
        </p:nvSpPr>
        <p:spPr bwMode="auto">
          <a:xfrm>
            <a:off x="7407275" y="2054225"/>
            <a:ext cx="1352550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Arial" charset="0"/>
                <a:cs typeface="ＭＳ Ｐゴシック" charset="0"/>
              </a:rPr>
              <a:t>(yellow, 37)</a:t>
            </a:r>
          </a:p>
          <a:p>
            <a:endParaRPr lang="en-US" sz="1800">
              <a:latin typeface="Arial" charset="0"/>
              <a:cs typeface="ＭＳ Ｐゴシック" charset="0"/>
            </a:endParaRPr>
          </a:p>
          <a:p>
            <a:endParaRPr lang="en-US" sz="1800">
              <a:latin typeface="Arial" charset="0"/>
              <a:cs typeface="ＭＳ Ｐゴシック" charset="0"/>
            </a:endParaRPr>
          </a:p>
          <a:p>
            <a:r>
              <a:rPr lang="en-US" sz="1800">
                <a:latin typeface="Arial" charset="0"/>
                <a:cs typeface="ＭＳ Ｐゴシック" charset="0"/>
              </a:rPr>
              <a:t>(red, 148)</a:t>
            </a:r>
          </a:p>
          <a:p>
            <a:endParaRPr lang="en-US" sz="1800">
              <a:latin typeface="Arial" charset="0"/>
              <a:cs typeface="ＭＳ Ｐゴシック" charset="0"/>
            </a:endParaRPr>
          </a:p>
          <a:p>
            <a:endParaRPr lang="en-US" sz="1800">
              <a:latin typeface="Arial" charset="0"/>
              <a:cs typeface="ＭＳ Ｐゴシック" charset="0"/>
            </a:endParaRPr>
          </a:p>
          <a:p>
            <a:endParaRPr lang="en-US" sz="1800">
              <a:latin typeface="Arial" charset="0"/>
              <a:cs typeface="ＭＳ Ｐゴシック" charset="0"/>
            </a:endParaRPr>
          </a:p>
          <a:p>
            <a:r>
              <a:rPr lang="en-US" sz="1800">
                <a:latin typeface="Arial" charset="0"/>
                <a:cs typeface="ＭＳ Ｐゴシック" charset="0"/>
              </a:rPr>
              <a:t>(blue, 200)</a:t>
            </a:r>
          </a:p>
          <a:p>
            <a:endParaRPr lang="en-US" sz="1800">
              <a:latin typeface="Arial" charset="0"/>
              <a:cs typeface="ＭＳ Ｐゴシック" charset="0"/>
            </a:endParaRPr>
          </a:p>
          <a:p>
            <a:endParaRPr lang="en-US" sz="1800">
              <a:latin typeface="Arial" charset="0"/>
              <a:cs typeface="ＭＳ Ｐゴシック" charset="0"/>
            </a:endParaRPr>
          </a:p>
          <a:p>
            <a:r>
              <a:rPr lang="en-US" sz="1800">
                <a:latin typeface="Arial" charset="0"/>
                <a:cs typeface="ＭＳ Ｐゴシック" charset="0"/>
              </a:rPr>
              <a:t>(pink, 9)</a:t>
            </a:r>
          </a:p>
        </p:txBody>
      </p:sp>
    </p:spTree>
    <p:extLst>
      <p:ext uri="{BB962C8B-B14F-4D97-AF65-F5344CB8AC3E}">
        <p14:creationId xmlns:p14="http://schemas.microsoft.com/office/powerpoint/2010/main" val="633901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 animBg="1"/>
      <p:bldP spid="1034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7"/>
          <p:cNvSpPr>
            <a:spLocks noChangeArrowheads="1"/>
          </p:cNvSpPr>
          <p:nvPr/>
        </p:nvSpPr>
        <p:spPr bwMode="auto">
          <a:xfrm>
            <a:off x="684660" y="1066800"/>
            <a:ext cx="6106018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9" name="Line 8"/>
          <p:cNvSpPr>
            <a:spLocks noChangeShapeType="1"/>
          </p:cNvSpPr>
          <p:nvPr/>
        </p:nvSpPr>
        <p:spPr bwMode="auto">
          <a:xfrm>
            <a:off x="815972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0" name="Line 9"/>
          <p:cNvSpPr>
            <a:spLocks noChangeShapeType="1"/>
          </p:cNvSpPr>
          <p:nvPr/>
        </p:nvSpPr>
        <p:spPr bwMode="auto">
          <a:xfrm>
            <a:off x="947284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1" name="Line 10"/>
          <p:cNvSpPr>
            <a:spLocks noChangeShapeType="1"/>
          </p:cNvSpPr>
          <p:nvPr/>
        </p:nvSpPr>
        <p:spPr bwMode="auto">
          <a:xfrm>
            <a:off x="1078596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2" name="Line 11"/>
          <p:cNvSpPr>
            <a:spLocks noChangeShapeType="1"/>
          </p:cNvSpPr>
          <p:nvPr/>
        </p:nvSpPr>
        <p:spPr bwMode="auto">
          <a:xfrm>
            <a:off x="1209908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3" name="Line 12"/>
          <p:cNvSpPr>
            <a:spLocks noChangeShapeType="1"/>
          </p:cNvSpPr>
          <p:nvPr/>
        </p:nvSpPr>
        <p:spPr bwMode="auto">
          <a:xfrm>
            <a:off x="1341221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4" name="Line 13"/>
          <p:cNvSpPr>
            <a:spLocks noChangeShapeType="1"/>
          </p:cNvSpPr>
          <p:nvPr/>
        </p:nvSpPr>
        <p:spPr bwMode="auto">
          <a:xfrm>
            <a:off x="1472533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5" name="Line 14"/>
          <p:cNvSpPr>
            <a:spLocks noChangeShapeType="1"/>
          </p:cNvSpPr>
          <p:nvPr/>
        </p:nvSpPr>
        <p:spPr bwMode="auto">
          <a:xfrm>
            <a:off x="1603845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" name="Line 15"/>
          <p:cNvSpPr>
            <a:spLocks noChangeShapeType="1"/>
          </p:cNvSpPr>
          <p:nvPr/>
        </p:nvSpPr>
        <p:spPr bwMode="auto">
          <a:xfrm>
            <a:off x="1735157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7" name="Line 16"/>
          <p:cNvSpPr>
            <a:spLocks noChangeShapeType="1"/>
          </p:cNvSpPr>
          <p:nvPr/>
        </p:nvSpPr>
        <p:spPr bwMode="auto">
          <a:xfrm>
            <a:off x="1866469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8" name="Line 17"/>
          <p:cNvSpPr>
            <a:spLocks noChangeShapeType="1"/>
          </p:cNvSpPr>
          <p:nvPr/>
        </p:nvSpPr>
        <p:spPr bwMode="auto">
          <a:xfrm>
            <a:off x="1997782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9" name="Line 18"/>
          <p:cNvSpPr>
            <a:spLocks noChangeShapeType="1"/>
          </p:cNvSpPr>
          <p:nvPr/>
        </p:nvSpPr>
        <p:spPr bwMode="auto">
          <a:xfrm>
            <a:off x="2129094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0" name="Line 19"/>
          <p:cNvSpPr>
            <a:spLocks noChangeShapeType="1"/>
          </p:cNvSpPr>
          <p:nvPr/>
        </p:nvSpPr>
        <p:spPr bwMode="auto">
          <a:xfrm>
            <a:off x="2260406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1" name="Line 20"/>
          <p:cNvSpPr>
            <a:spLocks noChangeShapeType="1"/>
          </p:cNvSpPr>
          <p:nvPr/>
        </p:nvSpPr>
        <p:spPr bwMode="auto">
          <a:xfrm>
            <a:off x="2916967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2" name="Line 21"/>
          <p:cNvSpPr>
            <a:spLocks noChangeShapeType="1"/>
          </p:cNvSpPr>
          <p:nvPr/>
        </p:nvSpPr>
        <p:spPr bwMode="auto">
          <a:xfrm>
            <a:off x="3048279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3" name="Line 22"/>
          <p:cNvSpPr>
            <a:spLocks noChangeShapeType="1"/>
          </p:cNvSpPr>
          <p:nvPr/>
        </p:nvSpPr>
        <p:spPr bwMode="auto">
          <a:xfrm>
            <a:off x="3179592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4" name="Line 23"/>
          <p:cNvSpPr>
            <a:spLocks noChangeShapeType="1"/>
          </p:cNvSpPr>
          <p:nvPr/>
        </p:nvSpPr>
        <p:spPr bwMode="auto">
          <a:xfrm>
            <a:off x="3310904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5" name="Line 24"/>
          <p:cNvSpPr>
            <a:spLocks noChangeShapeType="1"/>
          </p:cNvSpPr>
          <p:nvPr/>
        </p:nvSpPr>
        <p:spPr bwMode="auto">
          <a:xfrm>
            <a:off x="3442216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" name="Line 25"/>
          <p:cNvSpPr>
            <a:spLocks noChangeShapeType="1"/>
          </p:cNvSpPr>
          <p:nvPr/>
        </p:nvSpPr>
        <p:spPr bwMode="auto">
          <a:xfrm>
            <a:off x="3573528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7" name="Line 26"/>
          <p:cNvSpPr>
            <a:spLocks noChangeShapeType="1"/>
          </p:cNvSpPr>
          <p:nvPr/>
        </p:nvSpPr>
        <p:spPr bwMode="auto">
          <a:xfrm>
            <a:off x="3704841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8" name="Line 27"/>
          <p:cNvSpPr>
            <a:spLocks noChangeShapeType="1"/>
          </p:cNvSpPr>
          <p:nvPr/>
        </p:nvSpPr>
        <p:spPr bwMode="auto">
          <a:xfrm>
            <a:off x="3836153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9" name="Line 28"/>
          <p:cNvSpPr>
            <a:spLocks noChangeShapeType="1"/>
          </p:cNvSpPr>
          <p:nvPr/>
        </p:nvSpPr>
        <p:spPr bwMode="auto">
          <a:xfrm>
            <a:off x="3967465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0" name="Line 29"/>
          <p:cNvSpPr>
            <a:spLocks noChangeShapeType="1"/>
          </p:cNvSpPr>
          <p:nvPr/>
        </p:nvSpPr>
        <p:spPr bwMode="auto">
          <a:xfrm>
            <a:off x="4098777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1" name="Line 30"/>
          <p:cNvSpPr>
            <a:spLocks noChangeShapeType="1"/>
          </p:cNvSpPr>
          <p:nvPr/>
        </p:nvSpPr>
        <p:spPr bwMode="auto">
          <a:xfrm>
            <a:off x="4230089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2" name="Line 31"/>
          <p:cNvSpPr>
            <a:spLocks noChangeShapeType="1"/>
          </p:cNvSpPr>
          <p:nvPr/>
        </p:nvSpPr>
        <p:spPr bwMode="auto">
          <a:xfrm>
            <a:off x="4361402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3" name="Line 32"/>
          <p:cNvSpPr>
            <a:spLocks noChangeShapeType="1"/>
          </p:cNvSpPr>
          <p:nvPr/>
        </p:nvSpPr>
        <p:spPr bwMode="auto">
          <a:xfrm>
            <a:off x="4492714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4" name="Line 33"/>
          <p:cNvSpPr>
            <a:spLocks noChangeShapeType="1"/>
          </p:cNvSpPr>
          <p:nvPr/>
        </p:nvSpPr>
        <p:spPr bwMode="auto">
          <a:xfrm>
            <a:off x="4624026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5" name="Line 34"/>
          <p:cNvSpPr>
            <a:spLocks noChangeShapeType="1"/>
          </p:cNvSpPr>
          <p:nvPr/>
        </p:nvSpPr>
        <p:spPr bwMode="auto">
          <a:xfrm>
            <a:off x="4755338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" name="Line 35"/>
          <p:cNvSpPr>
            <a:spLocks noChangeShapeType="1"/>
          </p:cNvSpPr>
          <p:nvPr/>
        </p:nvSpPr>
        <p:spPr bwMode="auto">
          <a:xfrm>
            <a:off x="4886651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7" name="Line 36"/>
          <p:cNvSpPr>
            <a:spLocks noChangeShapeType="1"/>
          </p:cNvSpPr>
          <p:nvPr/>
        </p:nvSpPr>
        <p:spPr bwMode="auto">
          <a:xfrm>
            <a:off x="5017963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8" name="Line 37"/>
          <p:cNvSpPr>
            <a:spLocks noChangeShapeType="1"/>
          </p:cNvSpPr>
          <p:nvPr/>
        </p:nvSpPr>
        <p:spPr bwMode="auto">
          <a:xfrm>
            <a:off x="5149275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9" name="Line 38"/>
          <p:cNvSpPr>
            <a:spLocks noChangeShapeType="1"/>
          </p:cNvSpPr>
          <p:nvPr/>
        </p:nvSpPr>
        <p:spPr bwMode="auto">
          <a:xfrm>
            <a:off x="5280587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0" name="Line 39"/>
          <p:cNvSpPr>
            <a:spLocks noChangeShapeType="1"/>
          </p:cNvSpPr>
          <p:nvPr/>
        </p:nvSpPr>
        <p:spPr bwMode="auto">
          <a:xfrm>
            <a:off x="5411899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1" name="Line 40"/>
          <p:cNvSpPr>
            <a:spLocks noChangeShapeType="1"/>
          </p:cNvSpPr>
          <p:nvPr/>
        </p:nvSpPr>
        <p:spPr bwMode="auto">
          <a:xfrm>
            <a:off x="5543212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2" name="Line 41"/>
          <p:cNvSpPr>
            <a:spLocks noChangeShapeType="1"/>
          </p:cNvSpPr>
          <p:nvPr/>
        </p:nvSpPr>
        <p:spPr bwMode="auto">
          <a:xfrm>
            <a:off x="5674524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3" name="Line 42"/>
          <p:cNvSpPr>
            <a:spLocks noChangeShapeType="1"/>
          </p:cNvSpPr>
          <p:nvPr/>
        </p:nvSpPr>
        <p:spPr bwMode="auto">
          <a:xfrm>
            <a:off x="5805836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4" name="Line 43"/>
          <p:cNvSpPr>
            <a:spLocks noChangeShapeType="1"/>
          </p:cNvSpPr>
          <p:nvPr/>
        </p:nvSpPr>
        <p:spPr bwMode="auto">
          <a:xfrm>
            <a:off x="5937148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5" name="Line 44"/>
          <p:cNvSpPr>
            <a:spLocks noChangeShapeType="1"/>
          </p:cNvSpPr>
          <p:nvPr/>
        </p:nvSpPr>
        <p:spPr bwMode="auto">
          <a:xfrm>
            <a:off x="6068460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" name="Line 45"/>
          <p:cNvSpPr>
            <a:spLocks noChangeShapeType="1"/>
          </p:cNvSpPr>
          <p:nvPr/>
        </p:nvSpPr>
        <p:spPr bwMode="auto">
          <a:xfrm>
            <a:off x="6199773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7" name="Line 46"/>
          <p:cNvSpPr>
            <a:spLocks noChangeShapeType="1"/>
          </p:cNvSpPr>
          <p:nvPr/>
        </p:nvSpPr>
        <p:spPr bwMode="auto">
          <a:xfrm>
            <a:off x="6331085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8" name="Line 47"/>
          <p:cNvSpPr>
            <a:spLocks noChangeShapeType="1"/>
          </p:cNvSpPr>
          <p:nvPr/>
        </p:nvSpPr>
        <p:spPr bwMode="auto">
          <a:xfrm>
            <a:off x="6462397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9" name="Line 48"/>
          <p:cNvSpPr>
            <a:spLocks noChangeShapeType="1"/>
          </p:cNvSpPr>
          <p:nvPr/>
        </p:nvSpPr>
        <p:spPr bwMode="auto">
          <a:xfrm>
            <a:off x="6593709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0" name="Line 49"/>
          <p:cNvSpPr>
            <a:spLocks noChangeShapeType="1"/>
          </p:cNvSpPr>
          <p:nvPr/>
        </p:nvSpPr>
        <p:spPr bwMode="auto">
          <a:xfrm>
            <a:off x="2391718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1" name="Line 50"/>
          <p:cNvSpPr>
            <a:spLocks noChangeShapeType="1"/>
          </p:cNvSpPr>
          <p:nvPr/>
        </p:nvSpPr>
        <p:spPr bwMode="auto">
          <a:xfrm>
            <a:off x="2523031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2" name="Line 51"/>
          <p:cNvSpPr>
            <a:spLocks noChangeShapeType="1"/>
          </p:cNvSpPr>
          <p:nvPr/>
        </p:nvSpPr>
        <p:spPr bwMode="auto">
          <a:xfrm>
            <a:off x="2654343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3" name="Line 52"/>
          <p:cNvSpPr>
            <a:spLocks noChangeShapeType="1"/>
          </p:cNvSpPr>
          <p:nvPr/>
        </p:nvSpPr>
        <p:spPr bwMode="auto">
          <a:xfrm>
            <a:off x="2785655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43078" y="980182"/>
            <a:ext cx="220092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You are given TIFF images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81000" y="2057400"/>
            <a:ext cx="8903972" cy="1295400"/>
            <a:chOff x="381000" y="2057400"/>
            <a:chExt cx="8903972" cy="1295400"/>
          </a:xfrm>
        </p:grpSpPr>
        <p:grpSp>
          <p:nvGrpSpPr>
            <p:cNvPr id="3" name="Group 2"/>
            <p:cNvGrpSpPr/>
            <p:nvPr/>
          </p:nvGrpSpPr>
          <p:grpSpPr>
            <a:xfrm>
              <a:off x="381000" y="2057400"/>
              <a:ext cx="6606646" cy="1295400"/>
              <a:chOff x="638175" y="1905000"/>
              <a:chExt cx="7667625" cy="1295400"/>
            </a:xfrm>
          </p:grpSpPr>
          <p:sp>
            <p:nvSpPr>
              <p:cNvPr id="253" name="Rectangle 2"/>
              <p:cNvSpPr>
                <a:spLocks noChangeArrowheads="1"/>
              </p:cNvSpPr>
              <p:nvPr/>
            </p:nvSpPr>
            <p:spPr bwMode="auto">
              <a:xfrm>
                <a:off x="1938338" y="2362200"/>
                <a:ext cx="1185862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4" name="Rectangle 3"/>
              <p:cNvSpPr>
                <a:spLocks noChangeArrowheads="1"/>
              </p:cNvSpPr>
              <p:nvPr/>
            </p:nvSpPr>
            <p:spPr bwMode="auto">
              <a:xfrm>
                <a:off x="3276600" y="2362200"/>
                <a:ext cx="12192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5" name="Rectangle 4"/>
              <p:cNvSpPr>
                <a:spLocks noChangeArrowheads="1"/>
              </p:cNvSpPr>
              <p:nvPr/>
            </p:nvSpPr>
            <p:spPr bwMode="auto">
              <a:xfrm>
                <a:off x="4648200" y="2362200"/>
                <a:ext cx="12192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6" name="Rectangle 5"/>
              <p:cNvSpPr>
                <a:spLocks noChangeArrowheads="1"/>
              </p:cNvSpPr>
              <p:nvPr/>
            </p:nvSpPr>
            <p:spPr bwMode="auto">
              <a:xfrm>
                <a:off x="6019800" y="2362200"/>
                <a:ext cx="12192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7" name="Rectangle 6"/>
              <p:cNvSpPr>
                <a:spLocks noChangeArrowheads="1"/>
              </p:cNvSpPr>
              <p:nvPr/>
            </p:nvSpPr>
            <p:spPr bwMode="auto">
              <a:xfrm>
                <a:off x="7391400" y="2362200"/>
                <a:ext cx="9144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4" name="Rectangle 53"/>
              <p:cNvSpPr>
                <a:spLocks noChangeArrowheads="1"/>
              </p:cNvSpPr>
              <p:nvPr/>
            </p:nvSpPr>
            <p:spPr bwMode="auto">
              <a:xfrm>
                <a:off x="638175" y="2362200"/>
                <a:ext cx="11430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5" name="Line 54"/>
              <p:cNvSpPr>
                <a:spLocks noChangeShapeType="1"/>
              </p:cNvSpPr>
              <p:nvPr/>
            </p:nvSpPr>
            <p:spPr bwMode="auto">
              <a:xfrm>
                <a:off x="762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6" name="Line 55"/>
              <p:cNvSpPr>
                <a:spLocks noChangeShapeType="1"/>
              </p:cNvSpPr>
              <p:nvPr/>
            </p:nvSpPr>
            <p:spPr bwMode="auto">
              <a:xfrm>
                <a:off x="914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7" name="Line 56"/>
              <p:cNvSpPr>
                <a:spLocks noChangeShapeType="1"/>
              </p:cNvSpPr>
              <p:nvPr/>
            </p:nvSpPr>
            <p:spPr bwMode="auto">
              <a:xfrm>
                <a:off x="1066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8" name="Line 57"/>
              <p:cNvSpPr>
                <a:spLocks noChangeShapeType="1"/>
              </p:cNvSpPr>
              <p:nvPr/>
            </p:nvSpPr>
            <p:spPr bwMode="auto">
              <a:xfrm>
                <a:off x="1219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9" name="Line 58"/>
              <p:cNvSpPr>
                <a:spLocks noChangeShapeType="1"/>
              </p:cNvSpPr>
              <p:nvPr/>
            </p:nvSpPr>
            <p:spPr bwMode="auto">
              <a:xfrm>
                <a:off x="1371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0" name="Line 59"/>
              <p:cNvSpPr>
                <a:spLocks noChangeShapeType="1"/>
              </p:cNvSpPr>
              <p:nvPr/>
            </p:nvSpPr>
            <p:spPr bwMode="auto">
              <a:xfrm>
                <a:off x="1524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1" name="Line 60"/>
              <p:cNvSpPr>
                <a:spLocks noChangeShapeType="1"/>
              </p:cNvSpPr>
              <p:nvPr/>
            </p:nvSpPr>
            <p:spPr bwMode="auto">
              <a:xfrm>
                <a:off x="1676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2" name="Line 61"/>
              <p:cNvSpPr>
                <a:spLocks noChangeShapeType="1"/>
              </p:cNvSpPr>
              <p:nvPr/>
            </p:nvSpPr>
            <p:spPr bwMode="auto">
              <a:xfrm>
                <a:off x="19954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3" name="Line 62"/>
              <p:cNvSpPr>
                <a:spLocks noChangeShapeType="1"/>
              </p:cNvSpPr>
              <p:nvPr/>
            </p:nvSpPr>
            <p:spPr bwMode="auto">
              <a:xfrm>
                <a:off x="21478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4" name="Line 63"/>
              <p:cNvSpPr>
                <a:spLocks noChangeShapeType="1"/>
              </p:cNvSpPr>
              <p:nvPr/>
            </p:nvSpPr>
            <p:spPr bwMode="auto">
              <a:xfrm>
                <a:off x="23002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5" name="Line 64"/>
              <p:cNvSpPr>
                <a:spLocks noChangeShapeType="1"/>
              </p:cNvSpPr>
              <p:nvPr/>
            </p:nvSpPr>
            <p:spPr bwMode="auto">
              <a:xfrm>
                <a:off x="24526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6" name="Line 65"/>
              <p:cNvSpPr>
                <a:spLocks noChangeShapeType="1"/>
              </p:cNvSpPr>
              <p:nvPr/>
            </p:nvSpPr>
            <p:spPr bwMode="auto">
              <a:xfrm>
                <a:off x="26050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7" name="Line 66"/>
              <p:cNvSpPr>
                <a:spLocks noChangeShapeType="1"/>
              </p:cNvSpPr>
              <p:nvPr/>
            </p:nvSpPr>
            <p:spPr bwMode="auto">
              <a:xfrm>
                <a:off x="3505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8" name="Line 67"/>
              <p:cNvSpPr>
                <a:spLocks noChangeShapeType="1"/>
              </p:cNvSpPr>
              <p:nvPr/>
            </p:nvSpPr>
            <p:spPr bwMode="auto">
              <a:xfrm>
                <a:off x="3657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9" name="Line 68"/>
              <p:cNvSpPr>
                <a:spLocks noChangeShapeType="1"/>
              </p:cNvSpPr>
              <p:nvPr/>
            </p:nvSpPr>
            <p:spPr bwMode="auto">
              <a:xfrm>
                <a:off x="3810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0" name="Line 69"/>
              <p:cNvSpPr>
                <a:spLocks noChangeShapeType="1"/>
              </p:cNvSpPr>
              <p:nvPr/>
            </p:nvSpPr>
            <p:spPr bwMode="auto">
              <a:xfrm>
                <a:off x="3962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1" name="Line 70"/>
              <p:cNvSpPr>
                <a:spLocks noChangeShapeType="1"/>
              </p:cNvSpPr>
              <p:nvPr/>
            </p:nvSpPr>
            <p:spPr bwMode="auto">
              <a:xfrm>
                <a:off x="4114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2" name="Line 71"/>
              <p:cNvSpPr>
                <a:spLocks noChangeShapeType="1"/>
              </p:cNvSpPr>
              <p:nvPr/>
            </p:nvSpPr>
            <p:spPr bwMode="auto">
              <a:xfrm>
                <a:off x="4267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3" name="Line 72"/>
              <p:cNvSpPr>
                <a:spLocks noChangeShapeType="1"/>
              </p:cNvSpPr>
              <p:nvPr/>
            </p:nvSpPr>
            <p:spPr bwMode="auto">
              <a:xfrm>
                <a:off x="4419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4" name="Line 73"/>
              <p:cNvSpPr>
                <a:spLocks noChangeShapeType="1"/>
              </p:cNvSpPr>
              <p:nvPr/>
            </p:nvSpPr>
            <p:spPr bwMode="auto">
              <a:xfrm>
                <a:off x="4724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5" name="Line 74"/>
              <p:cNvSpPr>
                <a:spLocks noChangeShapeType="1"/>
              </p:cNvSpPr>
              <p:nvPr/>
            </p:nvSpPr>
            <p:spPr bwMode="auto">
              <a:xfrm>
                <a:off x="4876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6" name="Line 75"/>
              <p:cNvSpPr>
                <a:spLocks noChangeShapeType="1"/>
              </p:cNvSpPr>
              <p:nvPr/>
            </p:nvSpPr>
            <p:spPr bwMode="auto">
              <a:xfrm>
                <a:off x="5029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7" name="Line 76"/>
              <p:cNvSpPr>
                <a:spLocks noChangeShapeType="1"/>
              </p:cNvSpPr>
              <p:nvPr/>
            </p:nvSpPr>
            <p:spPr bwMode="auto">
              <a:xfrm>
                <a:off x="5181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8" name="Line 77"/>
              <p:cNvSpPr>
                <a:spLocks noChangeShapeType="1"/>
              </p:cNvSpPr>
              <p:nvPr/>
            </p:nvSpPr>
            <p:spPr bwMode="auto">
              <a:xfrm>
                <a:off x="5334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9" name="Line 78"/>
              <p:cNvSpPr>
                <a:spLocks noChangeShapeType="1"/>
              </p:cNvSpPr>
              <p:nvPr/>
            </p:nvSpPr>
            <p:spPr bwMode="auto">
              <a:xfrm>
                <a:off x="5486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0" name="Line 79"/>
              <p:cNvSpPr>
                <a:spLocks noChangeShapeType="1"/>
              </p:cNvSpPr>
              <p:nvPr/>
            </p:nvSpPr>
            <p:spPr bwMode="auto">
              <a:xfrm>
                <a:off x="5638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1" name="Line 80"/>
              <p:cNvSpPr>
                <a:spLocks noChangeShapeType="1"/>
              </p:cNvSpPr>
              <p:nvPr/>
            </p:nvSpPr>
            <p:spPr bwMode="auto">
              <a:xfrm>
                <a:off x="5791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2" name="Line 81"/>
              <p:cNvSpPr>
                <a:spLocks noChangeShapeType="1"/>
              </p:cNvSpPr>
              <p:nvPr/>
            </p:nvSpPr>
            <p:spPr bwMode="auto">
              <a:xfrm>
                <a:off x="6096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3" name="Line 82"/>
              <p:cNvSpPr>
                <a:spLocks noChangeShapeType="1"/>
              </p:cNvSpPr>
              <p:nvPr/>
            </p:nvSpPr>
            <p:spPr bwMode="auto">
              <a:xfrm>
                <a:off x="6248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4" name="Line 83"/>
              <p:cNvSpPr>
                <a:spLocks noChangeShapeType="1"/>
              </p:cNvSpPr>
              <p:nvPr/>
            </p:nvSpPr>
            <p:spPr bwMode="auto">
              <a:xfrm>
                <a:off x="6400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5" name="Line 84"/>
              <p:cNvSpPr>
                <a:spLocks noChangeShapeType="1"/>
              </p:cNvSpPr>
              <p:nvPr/>
            </p:nvSpPr>
            <p:spPr bwMode="auto">
              <a:xfrm>
                <a:off x="6553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6" name="Line 85"/>
              <p:cNvSpPr>
                <a:spLocks noChangeShapeType="1"/>
              </p:cNvSpPr>
              <p:nvPr/>
            </p:nvSpPr>
            <p:spPr bwMode="auto">
              <a:xfrm>
                <a:off x="6705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7" name="Line 86"/>
              <p:cNvSpPr>
                <a:spLocks noChangeShapeType="1"/>
              </p:cNvSpPr>
              <p:nvPr/>
            </p:nvSpPr>
            <p:spPr bwMode="auto">
              <a:xfrm>
                <a:off x="6858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8" name="Line 87"/>
              <p:cNvSpPr>
                <a:spLocks noChangeShapeType="1"/>
              </p:cNvSpPr>
              <p:nvPr/>
            </p:nvSpPr>
            <p:spPr bwMode="auto">
              <a:xfrm>
                <a:off x="7010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9" name="Line 88"/>
              <p:cNvSpPr>
                <a:spLocks noChangeShapeType="1"/>
              </p:cNvSpPr>
              <p:nvPr/>
            </p:nvSpPr>
            <p:spPr bwMode="auto">
              <a:xfrm>
                <a:off x="7162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0" name="Line 89"/>
              <p:cNvSpPr>
                <a:spLocks noChangeShapeType="1"/>
              </p:cNvSpPr>
              <p:nvPr/>
            </p:nvSpPr>
            <p:spPr bwMode="auto">
              <a:xfrm>
                <a:off x="7467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1" name="Line 90"/>
              <p:cNvSpPr>
                <a:spLocks noChangeShapeType="1"/>
              </p:cNvSpPr>
              <p:nvPr/>
            </p:nvSpPr>
            <p:spPr bwMode="auto">
              <a:xfrm>
                <a:off x="7620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2" name="Line 91"/>
              <p:cNvSpPr>
                <a:spLocks noChangeShapeType="1"/>
              </p:cNvSpPr>
              <p:nvPr/>
            </p:nvSpPr>
            <p:spPr bwMode="auto">
              <a:xfrm>
                <a:off x="7772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3" name="Line 92"/>
              <p:cNvSpPr>
                <a:spLocks noChangeShapeType="1"/>
              </p:cNvSpPr>
              <p:nvPr/>
            </p:nvSpPr>
            <p:spPr bwMode="auto">
              <a:xfrm>
                <a:off x="7924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4" name="Line 93"/>
              <p:cNvSpPr>
                <a:spLocks noChangeShapeType="1"/>
              </p:cNvSpPr>
              <p:nvPr/>
            </p:nvSpPr>
            <p:spPr bwMode="auto">
              <a:xfrm>
                <a:off x="8077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5" name="Line 94"/>
              <p:cNvSpPr>
                <a:spLocks noChangeShapeType="1"/>
              </p:cNvSpPr>
              <p:nvPr/>
            </p:nvSpPr>
            <p:spPr bwMode="auto">
              <a:xfrm>
                <a:off x="8229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6" name="Line 95"/>
              <p:cNvSpPr>
                <a:spLocks noChangeShapeType="1"/>
              </p:cNvSpPr>
              <p:nvPr/>
            </p:nvSpPr>
            <p:spPr bwMode="auto">
              <a:xfrm>
                <a:off x="27574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7" name="Line 96"/>
              <p:cNvSpPr>
                <a:spLocks noChangeShapeType="1"/>
              </p:cNvSpPr>
              <p:nvPr/>
            </p:nvSpPr>
            <p:spPr bwMode="auto">
              <a:xfrm>
                <a:off x="29098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8" name="Line 97"/>
              <p:cNvSpPr>
                <a:spLocks noChangeShapeType="1"/>
              </p:cNvSpPr>
              <p:nvPr/>
            </p:nvSpPr>
            <p:spPr bwMode="auto">
              <a:xfrm>
                <a:off x="30622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9" name="Line 98"/>
              <p:cNvSpPr>
                <a:spLocks noChangeShapeType="1"/>
              </p:cNvSpPr>
              <p:nvPr/>
            </p:nvSpPr>
            <p:spPr bwMode="auto">
              <a:xfrm>
                <a:off x="3352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50" name="AutoShape 99"/>
              <p:cNvSpPr>
                <a:spLocks noChangeArrowheads="1"/>
              </p:cNvSpPr>
              <p:nvPr/>
            </p:nvSpPr>
            <p:spPr bwMode="auto">
              <a:xfrm>
                <a:off x="3691731" y="1905000"/>
                <a:ext cx="1608137" cy="304800"/>
              </a:xfrm>
              <a:prstGeom prst="downArrow">
                <a:avLst>
                  <a:gd name="adj1" fmla="val 61667"/>
                  <a:gd name="adj2" fmla="val 34583"/>
                </a:avLst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23" name="TextBox 422"/>
            <p:cNvSpPr txBox="1"/>
            <p:nvPr/>
          </p:nvSpPr>
          <p:spPr>
            <a:xfrm>
              <a:off x="7084050" y="2598246"/>
              <a:ext cx="2200922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Distribute the images among k computers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1554" y="3466306"/>
            <a:ext cx="8582446" cy="1928858"/>
            <a:chOff x="561554" y="3466306"/>
            <a:chExt cx="8582446" cy="1928858"/>
          </a:xfrm>
        </p:grpSpPr>
        <p:grpSp>
          <p:nvGrpSpPr>
            <p:cNvPr id="6" name="Group 5"/>
            <p:cNvGrpSpPr/>
            <p:nvPr/>
          </p:nvGrpSpPr>
          <p:grpSpPr>
            <a:xfrm>
              <a:off x="561554" y="3466306"/>
              <a:ext cx="6410974" cy="1928858"/>
              <a:chOff x="847725" y="3466306"/>
              <a:chExt cx="7440529" cy="1928858"/>
            </a:xfrm>
          </p:grpSpPr>
          <p:sp>
            <p:nvSpPr>
              <p:cNvPr id="361475" name="Rectangle 3"/>
              <p:cNvSpPr>
                <a:spLocks noChangeArrowheads="1"/>
              </p:cNvSpPr>
              <p:nvPr/>
            </p:nvSpPr>
            <p:spPr bwMode="auto">
              <a:xfrm>
                <a:off x="847725" y="4080668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i="1">
                    <a:solidFill>
                      <a:prstClr val="black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f</a:t>
                </a:r>
              </a:p>
            </p:txBody>
          </p:sp>
          <p:cxnSp>
            <p:nvCxnSpPr>
              <p:cNvPr id="361499" name="AutoShape 27"/>
              <p:cNvCxnSpPr>
                <a:cxnSpLocks noChangeShapeType="1"/>
                <a:endCxn id="361475" idx="0"/>
              </p:cNvCxnSpPr>
              <p:nvPr/>
            </p:nvCxnSpPr>
            <p:spPr bwMode="auto">
              <a:xfrm>
                <a:off x="1222375" y="3466306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" name="AutoShape 27"/>
              <p:cNvCxnSpPr>
                <a:cxnSpLocks noChangeShapeType="1"/>
              </p:cNvCxnSpPr>
              <p:nvPr/>
            </p:nvCxnSpPr>
            <p:spPr bwMode="auto">
              <a:xfrm>
                <a:off x="1235743" y="4758531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51" name="Rectangle 3"/>
              <p:cNvSpPr>
                <a:spLocks noChangeArrowheads="1"/>
              </p:cNvSpPr>
              <p:nvPr/>
            </p:nvSpPr>
            <p:spPr bwMode="auto">
              <a:xfrm>
                <a:off x="2138362" y="4080668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i="1">
                    <a:solidFill>
                      <a:prstClr val="black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f</a:t>
                </a:r>
              </a:p>
            </p:txBody>
          </p:sp>
          <p:cxnSp>
            <p:nvCxnSpPr>
              <p:cNvPr id="352" name="AutoShape 27"/>
              <p:cNvCxnSpPr>
                <a:cxnSpLocks noChangeShapeType="1"/>
                <a:endCxn id="351" idx="0"/>
              </p:cNvCxnSpPr>
              <p:nvPr/>
            </p:nvCxnSpPr>
            <p:spPr bwMode="auto">
              <a:xfrm>
                <a:off x="2513012" y="3466306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3" name="AutoShape 27"/>
              <p:cNvCxnSpPr>
                <a:cxnSpLocks noChangeShapeType="1"/>
              </p:cNvCxnSpPr>
              <p:nvPr/>
            </p:nvCxnSpPr>
            <p:spPr bwMode="auto">
              <a:xfrm>
                <a:off x="2526380" y="4758531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54" name="Rectangle 3"/>
              <p:cNvSpPr>
                <a:spLocks noChangeArrowheads="1"/>
              </p:cNvSpPr>
              <p:nvPr/>
            </p:nvSpPr>
            <p:spPr bwMode="auto">
              <a:xfrm>
                <a:off x="3505200" y="4080668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i="1">
                    <a:solidFill>
                      <a:prstClr val="black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f</a:t>
                </a:r>
              </a:p>
            </p:txBody>
          </p:sp>
          <p:cxnSp>
            <p:nvCxnSpPr>
              <p:cNvPr id="355" name="AutoShape 27"/>
              <p:cNvCxnSpPr>
                <a:cxnSpLocks noChangeShapeType="1"/>
                <a:endCxn id="354" idx="0"/>
              </p:cNvCxnSpPr>
              <p:nvPr/>
            </p:nvCxnSpPr>
            <p:spPr bwMode="auto">
              <a:xfrm>
                <a:off x="3879850" y="3466306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6" name="AutoShape 27"/>
              <p:cNvCxnSpPr>
                <a:cxnSpLocks noChangeShapeType="1"/>
              </p:cNvCxnSpPr>
              <p:nvPr/>
            </p:nvCxnSpPr>
            <p:spPr bwMode="auto">
              <a:xfrm>
                <a:off x="3893218" y="4758531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57" name="Rectangle 3"/>
              <p:cNvSpPr>
                <a:spLocks noChangeArrowheads="1"/>
              </p:cNvSpPr>
              <p:nvPr/>
            </p:nvSpPr>
            <p:spPr bwMode="auto">
              <a:xfrm>
                <a:off x="4903536" y="4091239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i="1">
                    <a:solidFill>
                      <a:prstClr val="black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f</a:t>
                </a:r>
              </a:p>
            </p:txBody>
          </p:sp>
          <p:cxnSp>
            <p:nvCxnSpPr>
              <p:cNvPr id="358" name="AutoShape 27"/>
              <p:cNvCxnSpPr>
                <a:cxnSpLocks noChangeShapeType="1"/>
                <a:endCxn id="357" idx="0"/>
              </p:cNvCxnSpPr>
              <p:nvPr/>
            </p:nvCxnSpPr>
            <p:spPr bwMode="auto">
              <a:xfrm>
                <a:off x="5278186" y="3476877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9" name="AutoShape 27"/>
              <p:cNvCxnSpPr>
                <a:cxnSpLocks noChangeShapeType="1"/>
              </p:cNvCxnSpPr>
              <p:nvPr/>
            </p:nvCxnSpPr>
            <p:spPr bwMode="auto">
              <a:xfrm>
                <a:off x="5291554" y="4769102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60" name="Rectangle 3"/>
              <p:cNvSpPr>
                <a:spLocks noChangeArrowheads="1"/>
              </p:cNvSpPr>
              <p:nvPr/>
            </p:nvSpPr>
            <p:spPr bwMode="auto">
              <a:xfrm>
                <a:off x="6281822" y="4097089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i="1">
                    <a:solidFill>
                      <a:prstClr val="black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f</a:t>
                </a:r>
              </a:p>
            </p:txBody>
          </p:sp>
          <p:cxnSp>
            <p:nvCxnSpPr>
              <p:cNvPr id="361" name="AutoShape 27"/>
              <p:cNvCxnSpPr>
                <a:cxnSpLocks noChangeShapeType="1"/>
                <a:endCxn id="360" idx="0"/>
              </p:cNvCxnSpPr>
              <p:nvPr/>
            </p:nvCxnSpPr>
            <p:spPr bwMode="auto">
              <a:xfrm>
                <a:off x="6656472" y="3482727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2" name="AutoShape 27"/>
              <p:cNvCxnSpPr>
                <a:cxnSpLocks noChangeShapeType="1"/>
              </p:cNvCxnSpPr>
              <p:nvPr/>
            </p:nvCxnSpPr>
            <p:spPr bwMode="auto">
              <a:xfrm>
                <a:off x="6669840" y="4774952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63" name="Rectangle 3"/>
              <p:cNvSpPr>
                <a:spLocks noChangeArrowheads="1"/>
              </p:cNvSpPr>
              <p:nvPr/>
            </p:nvSpPr>
            <p:spPr bwMode="auto">
              <a:xfrm>
                <a:off x="7535779" y="4102939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i="1">
                    <a:solidFill>
                      <a:prstClr val="black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f</a:t>
                </a:r>
              </a:p>
            </p:txBody>
          </p:sp>
          <p:cxnSp>
            <p:nvCxnSpPr>
              <p:cNvPr id="364" name="AutoShape 27"/>
              <p:cNvCxnSpPr>
                <a:cxnSpLocks noChangeShapeType="1"/>
                <a:endCxn id="363" idx="0"/>
              </p:cNvCxnSpPr>
              <p:nvPr/>
            </p:nvCxnSpPr>
            <p:spPr bwMode="auto">
              <a:xfrm>
                <a:off x="7910429" y="3488577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5" name="AutoShape 27"/>
              <p:cNvCxnSpPr>
                <a:cxnSpLocks noChangeShapeType="1"/>
              </p:cNvCxnSpPr>
              <p:nvPr/>
            </p:nvCxnSpPr>
            <p:spPr bwMode="auto">
              <a:xfrm>
                <a:off x="7923797" y="4780802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24" name="TextBox 423"/>
            <p:cNvSpPr txBox="1"/>
            <p:nvPr/>
          </p:nvSpPr>
          <p:spPr>
            <a:xfrm>
              <a:off x="7177631" y="3920755"/>
              <a:ext cx="196636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f is a function to convert TIFF to PNG; apply it to every item 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7247" y="5479382"/>
            <a:ext cx="8732100" cy="838200"/>
            <a:chOff x="417247" y="5479382"/>
            <a:chExt cx="8732100" cy="838200"/>
          </a:xfrm>
        </p:grpSpPr>
        <p:grpSp>
          <p:nvGrpSpPr>
            <p:cNvPr id="4" name="Group 3"/>
            <p:cNvGrpSpPr/>
            <p:nvPr/>
          </p:nvGrpSpPr>
          <p:grpSpPr>
            <a:xfrm>
              <a:off x="417247" y="5479382"/>
              <a:ext cx="6606646" cy="838200"/>
              <a:chOff x="680243" y="5479382"/>
              <a:chExt cx="7667625" cy="838200"/>
            </a:xfrm>
          </p:grpSpPr>
          <p:sp>
            <p:nvSpPr>
              <p:cNvPr id="366" name="Rectangle 2"/>
              <p:cNvSpPr>
                <a:spLocks noChangeArrowheads="1"/>
              </p:cNvSpPr>
              <p:nvPr/>
            </p:nvSpPr>
            <p:spPr bwMode="auto">
              <a:xfrm>
                <a:off x="1980406" y="5479382"/>
                <a:ext cx="1185862" cy="838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67" name="Rectangle 3"/>
              <p:cNvSpPr>
                <a:spLocks noChangeArrowheads="1"/>
              </p:cNvSpPr>
              <p:nvPr/>
            </p:nvSpPr>
            <p:spPr bwMode="auto">
              <a:xfrm>
                <a:off x="3318668" y="5479382"/>
                <a:ext cx="1219200" cy="838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68" name="Rectangle 4"/>
              <p:cNvSpPr>
                <a:spLocks noChangeArrowheads="1"/>
              </p:cNvSpPr>
              <p:nvPr/>
            </p:nvSpPr>
            <p:spPr bwMode="auto">
              <a:xfrm>
                <a:off x="4690268" y="5479382"/>
                <a:ext cx="1219200" cy="838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69" name="Rectangle 5"/>
              <p:cNvSpPr>
                <a:spLocks noChangeArrowheads="1"/>
              </p:cNvSpPr>
              <p:nvPr/>
            </p:nvSpPr>
            <p:spPr bwMode="auto">
              <a:xfrm>
                <a:off x="6061868" y="5479382"/>
                <a:ext cx="1219200" cy="838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70" name="Rectangle 6"/>
              <p:cNvSpPr>
                <a:spLocks noChangeArrowheads="1"/>
              </p:cNvSpPr>
              <p:nvPr/>
            </p:nvSpPr>
            <p:spPr bwMode="auto">
              <a:xfrm>
                <a:off x="7433468" y="5479382"/>
                <a:ext cx="914400" cy="838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71" name="Rectangle 53"/>
              <p:cNvSpPr>
                <a:spLocks noChangeArrowheads="1"/>
              </p:cNvSpPr>
              <p:nvPr/>
            </p:nvSpPr>
            <p:spPr bwMode="auto">
              <a:xfrm>
                <a:off x="680243" y="5479382"/>
                <a:ext cx="1143000" cy="838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72" name="Line 54"/>
              <p:cNvSpPr>
                <a:spLocks noChangeShapeType="1"/>
              </p:cNvSpPr>
              <p:nvPr/>
            </p:nvSpPr>
            <p:spPr bwMode="auto">
              <a:xfrm>
                <a:off x="8040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73" name="Line 55"/>
              <p:cNvSpPr>
                <a:spLocks noChangeShapeType="1"/>
              </p:cNvSpPr>
              <p:nvPr/>
            </p:nvSpPr>
            <p:spPr bwMode="auto">
              <a:xfrm>
                <a:off x="9564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74" name="Line 56"/>
              <p:cNvSpPr>
                <a:spLocks noChangeShapeType="1"/>
              </p:cNvSpPr>
              <p:nvPr/>
            </p:nvSpPr>
            <p:spPr bwMode="auto">
              <a:xfrm>
                <a:off x="11088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75" name="Line 57"/>
              <p:cNvSpPr>
                <a:spLocks noChangeShapeType="1"/>
              </p:cNvSpPr>
              <p:nvPr/>
            </p:nvSpPr>
            <p:spPr bwMode="auto">
              <a:xfrm>
                <a:off x="12612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76" name="Line 58"/>
              <p:cNvSpPr>
                <a:spLocks noChangeShapeType="1"/>
              </p:cNvSpPr>
              <p:nvPr/>
            </p:nvSpPr>
            <p:spPr bwMode="auto">
              <a:xfrm>
                <a:off x="14136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77" name="Line 59"/>
              <p:cNvSpPr>
                <a:spLocks noChangeShapeType="1"/>
              </p:cNvSpPr>
              <p:nvPr/>
            </p:nvSpPr>
            <p:spPr bwMode="auto">
              <a:xfrm>
                <a:off x="15660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78" name="Line 60"/>
              <p:cNvSpPr>
                <a:spLocks noChangeShapeType="1"/>
              </p:cNvSpPr>
              <p:nvPr/>
            </p:nvSpPr>
            <p:spPr bwMode="auto">
              <a:xfrm>
                <a:off x="17184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79" name="Line 61"/>
              <p:cNvSpPr>
                <a:spLocks noChangeShapeType="1"/>
              </p:cNvSpPr>
              <p:nvPr/>
            </p:nvSpPr>
            <p:spPr bwMode="auto">
              <a:xfrm>
                <a:off x="2037556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0" name="Line 62"/>
              <p:cNvSpPr>
                <a:spLocks noChangeShapeType="1"/>
              </p:cNvSpPr>
              <p:nvPr/>
            </p:nvSpPr>
            <p:spPr bwMode="auto">
              <a:xfrm>
                <a:off x="2189956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1" name="Line 63"/>
              <p:cNvSpPr>
                <a:spLocks noChangeShapeType="1"/>
              </p:cNvSpPr>
              <p:nvPr/>
            </p:nvSpPr>
            <p:spPr bwMode="auto">
              <a:xfrm>
                <a:off x="2342356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2" name="Line 64"/>
              <p:cNvSpPr>
                <a:spLocks noChangeShapeType="1"/>
              </p:cNvSpPr>
              <p:nvPr/>
            </p:nvSpPr>
            <p:spPr bwMode="auto">
              <a:xfrm>
                <a:off x="2494756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3" name="Line 65"/>
              <p:cNvSpPr>
                <a:spLocks noChangeShapeType="1"/>
              </p:cNvSpPr>
              <p:nvPr/>
            </p:nvSpPr>
            <p:spPr bwMode="auto">
              <a:xfrm>
                <a:off x="2647156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4" name="Line 66"/>
              <p:cNvSpPr>
                <a:spLocks noChangeShapeType="1"/>
              </p:cNvSpPr>
              <p:nvPr/>
            </p:nvSpPr>
            <p:spPr bwMode="auto">
              <a:xfrm>
                <a:off x="35472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5" name="Line 67"/>
              <p:cNvSpPr>
                <a:spLocks noChangeShapeType="1"/>
              </p:cNvSpPr>
              <p:nvPr/>
            </p:nvSpPr>
            <p:spPr bwMode="auto">
              <a:xfrm>
                <a:off x="36996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6" name="Line 68"/>
              <p:cNvSpPr>
                <a:spLocks noChangeShapeType="1"/>
              </p:cNvSpPr>
              <p:nvPr/>
            </p:nvSpPr>
            <p:spPr bwMode="auto">
              <a:xfrm>
                <a:off x="38520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7" name="Line 69"/>
              <p:cNvSpPr>
                <a:spLocks noChangeShapeType="1"/>
              </p:cNvSpPr>
              <p:nvPr/>
            </p:nvSpPr>
            <p:spPr bwMode="auto">
              <a:xfrm>
                <a:off x="40044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8" name="Line 70"/>
              <p:cNvSpPr>
                <a:spLocks noChangeShapeType="1"/>
              </p:cNvSpPr>
              <p:nvPr/>
            </p:nvSpPr>
            <p:spPr bwMode="auto">
              <a:xfrm>
                <a:off x="41568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" name="Line 71"/>
              <p:cNvSpPr>
                <a:spLocks noChangeShapeType="1"/>
              </p:cNvSpPr>
              <p:nvPr/>
            </p:nvSpPr>
            <p:spPr bwMode="auto">
              <a:xfrm>
                <a:off x="43092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0" name="Line 72"/>
              <p:cNvSpPr>
                <a:spLocks noChangeShapeType="1"/>
              </p:cNvSpPr>
              <p:nvPr/>
            </p:nvSpPr>
            <p:spPr bwMode="auto">
              <a:xfrm>
                <a:off x="44616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1" name="Line 73"/>
              <p:cNvSpPr>
                <a:spLocks noChangeShapeType="1"/>
              </p:cNvSpPr>
              <p:nvPr/>
            </p:nvSpPr>
            <p:spPr bwMode="auto">
              <a:xfrm>
                <a:off x="47664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2" name="Line 74"/>
              <p:cNvSpPr>
                <a:spLocks noChangeShapeType="1"/>
              </p:cNvSpPr>
              <p:nvPr/>
            </p:nvSpPr>
            <p:spPr bwMode="auto">
              <a:xfrm>
                <a:off x="49188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3" name="Line 75"/>
              <p:cNvSpPr>
                <a:spLocks noChangeShapeType="1"/>
              </p:cNvSpPr>
              <p:nvPr/>
            </p:nvSpPr>
            <p:spPr bwMode="auto">
              <a:xfrm>
                <a:off x="50712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4" name="Line 76"/>
              <p:cNvSpPr>
                <a:spLocks noChangeShapeType="1"/>
              </p:cNvSpPr>
              <p:nvPr/>
            </p:nvSpPr>
            <p:spPr bwMode="auto">
              <a:xfrm>
                <a:off x="52236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5" name="Line 77"/>
              <p:cNvSpPr>
                <a:spLocks noChangeShapeType="1"/>
              </p:cNvSpPr>
              <p:nvPr/>
            </p:nvSpPr>
            <p:spPr bwMode="auto">
              <a:xfrm>
                <a:off x="53760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6" name="Line 78"/>
              <p:cNvSpPr>
                <a:spLocks noChangeShapeType="1"/>
              </p:cNvSpPr>
              <p:nvPr/>
            </p:nvSpPr>
            <p:spPr bwMode="auto">
              <a:xfrm>
                <a:off x="55284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7" name="Line 79"/>
              <p:cNvSpPr>
                <a:spLocks noChangeShapeType="1"/>
              </p:cNvSpPr>
              <p:nvPr/>
            </p:nvSpPr>
            <p:spPr bwMode="auto">
              <a:xfrm>
                <a:off x="56808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8" name="Line 80"/>
              <p:cNvSpPr>
                <a:spLocks noChangeShapeType="1"/>
              </p:cNvSpPr>
              <p:nvPr/>
            </p:nvSpPr>
            <p:spPr bwMode="auto">
              <a:xfrm>
                <a:off x="58332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9" name="Line 81"/>
              <p:cNvSpPr>
                <a:spLocks noChangeShapeType="1"/>
              </p:cNvSpPr>
              <p:nvPr/>
            </p:nvSpPr>
            <p:spPr bwMode="auto">
              <a:xfrm>
                <a:off x="61380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0" name="Line 82"/>
              <p:cNvSpPr>
                <a:spLocks noChangeShapeType="1"/>
              </p:cNvSpPr>
              <p:nvPr/>
            </p:nvSpPr>
            <p:spPr bwMode="auto">
              <a:xfrm>
                <a:off x="62904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1" name="Line 83"/>
              <p:cNvSpPr>
                <a:spLocks noChangeShapeType="1"/>
              </p:cNvSpPr>
              <p:nvPr/>
            </p:nvSpPr>
            <p:spPr bwMode="auto">
              <a:xfrm>
                <a:off x="64428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2" name="Line 84"/>
              <p:cNvSpPr>
                <a:spLocks noChangeShapeType="1"/>
              </p:cNvSpPr>
              <p:nvPr/>
            </p:nvSpPr>
            <p:spPr bwMode="auto">
              <a:xfrm>
                <a:off x="65952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3" name="Line 85"/>
              <p:cNvSpPr>
                <a:spLocks noChangeShapeType="1"/>
              </p:cNvSpPr>
              <p:nvPr/>
            </p:nvSpPr>
            <p:spPr bwMode="auto">
              <a:xfrm>
                <a:off x="67476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4" name="Line 86"/>
              <p:cNvSpPr>
                <a:spLocks noChangeShapeType="1"/>
              </p:cNvSpPr>
              <p:nvPr/>
            </p:nvSpPr>
            <p:spPr bwMode="auto">
              <a:xfrm>
                <a:off x="69000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5" name="Line 87"/>
              <p:cNvSpPr>
                <a:spLocks noChangeShapeType="1"/>
              </p:cNvSpPr>
              <p:nvPr/>
            </p:nvSpPr>
            <p:spPr bwMode="auto">
              <a:xfrm>
                <a:off x="70524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6" name="Line 88"/>
              <p:cNvSpPr>
                <a:spLocks noChangeShapeType="1"/>
              </p:cNvSpPr>
              <p:nvPr/>
            </p:nvSpPr>
            <p:spPr bwMode="auto">
              <a:xfrm>
                <a:off x="72048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7" name="Line 89"/>
              <p:cNvSpPr>
                <a:spLocks noChangeShapeType="1"/>
              </p:cNvSpPr>
              <p:nvPr/>
            </p:nvSpPr>
            <p:spPr bwMode="auto">
              <a:xfrm>
                <a:off x="75096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8" name="Line 90"/>
              <p:cNvSpPr>
                <a:spLocks noChangeShapeType="1"/>
              </p:cNvSpPr>
              <p:nvPr/>
            </p:nvSpPr>
            <p:spPr bwMode="auto">
              <a:xfrm>
                <a:off x="76620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9" name="Line 91"/>
              <p:cNvSpPr>
                <a:spLocks noChangeShapeType="1"/>
              </p:cNvSpPr>
              <p:nvPr/>
            </p:nvSpPr>
            <p:spPr bwMode="auto">
              <a:xfrm>
                <a:off x="78144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10" name="Line 92"/>
              <p:cNvSpPr>
                <a:spLocks noChangeShapeType="1"/>
              </p:cNvSpPr>
              <p:nvPr/>
            </p:nvSpPr>
            <p:spPr bwMode="auto">
              <a:xfrm>
                <a:off x="79668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11" name="Line 93"/>
              <p:cNvSpPr>
                <a:spLocks noChangeShapeType="1"/>
              </p:cNvSpPr>
              <p:nvPr/>
            </p:nvSpPr>
            <p:spPr bwMode="auto">
              <a:xfrm>
                <a:off x="81192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12" name="Line 94"/>
              <p:cNvSpPr>
                <a:spLocks noChangeShapeType="1"/>
              </p:cNvSpPr>
              <p:nvPr/>
            </p:nvSpPr>
            <p:spPr bwMode="auto">
              <a:xfrm>
                <a:off x="82716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13" name="Line 95"/>
              <p:cNvSpPr>
                <a:spLocks noChangeShapeType="1"/>
              </p:cNvSpPr>
              <p:nvPr/>
            </p:nvSpPr>
            <p:spPr bwMode="auto">
              <a:xfrm>
                <a:off x="2799556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14" name="Line 96"/>
              <p:cNvSpPr>
                <a:spLocks noChangeShapeType="1"/>
              </p:cNvSpPr>
              <p:nvPr/>
            </p:nvSpPr>
            <p:spPr bwMode="auto">
              <a:xfrm>
                <a:off x="2951956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15" name="Line 97"/>
              <p:cNvSpPr>
                <a:spLocks noChangeShapeType="1"/>
              </p:cNvSpPr>
              <p:nvPr/>
            </p:nvSpPr>
            <p:spPr bwMode="auto">
              <a:xfrm>
                <a:off x="3104356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16" name="Line 98"/>
              <p:cNvSpPr>
                <a:spLocks noChangeShapeType="1"/>
              </p:cNvSpPr>
              <p:nvPr/>
            </p:nvSpPr>
            <p:spPr bwMode="auto">
              <a:xfrm>
                <a:off x="33948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25" name="TextBox 424"/>
            <p:cNvSpPr txBox="1"/>
            <p:nvPr/>
          </p:nvSpPr>
          <p:spPr>
            <a:xfrm>
              <a:off x="7182978" y="5479382"/>
              <a:ext cx="19663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Now we have a big distributed set of converted images</a:t>
              </a:r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680243" y="184483"/>
            <a:ext cx="777795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rPr>
              <a:t>New Task: Convert 405k TIFF images to PNG 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304800" y="6477000"/>
            <a:ext cx="8848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i="1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rPr>
              <a:t>http://open.blogs.nytimes.com/2008/05/21/the-new-york-times-archives-amazon-web-services-timesmachine/</a:t>
            </a:r>
          </a:p>
        </p:txBody>
      </p:sp>
    </p:spTree>
    <p:extLst>
      <p:ext uri="{BB962C8B-B14F-4D97-AF65-F5344CB8AC3E}">
        <p14:creationId xmlns:p14="http://schemas.microsoft.com/office/powerpoint/2010/main" val="3068741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7"/>
          <p:cNvSpPr>
            <a:spLocks noChangeArrowheads="1"/>
          </p:cNvSpPr>
          <p:nvPr/>
        </p:nvSpPr>
        <p:spPr bwMode="auto">
          <a:xfrm>
            <a:off x="684660" y="1066800"/>
            <a:ext cx="6106018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9" name="Line 8"/>
          <p:cNvSpPr>
            <a:spLocks noChangeShapeType="1"/>
          </p:cNvSpPr>
          <p:nvPr/>
        </p:nvSpPr>
        <p:spPr bwMode="auto">
          <a:xfrm>
            <a:off x="815972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0" name="Line 9"/>
          <p:cNvSpPr>
            <a:spLocks noChangeShapeType="1"/>
          </p:cNvSpPr>
          <p:nvPr/>
        </p:nvSpPr>
        <p:spPr bwMode="auto">
          <a:xfrm>
            <a:off x="947284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1" name="Line 10"/>
          <p:cNvSpPr>
            <a:spLocks noChangeShapeType="1"/>
          </p:cNvSpPr>
          <p:nvPr/>
        </p:nvSpPr>
        <p:spPr bwMode="auto">
          <a:xfrm>
            <a:off x="1078596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2" name="Line 11"/>
          <p:cNvSpPr>
            <a:spLocks noChangeShapeType="1"/>
          </p:cNvSpPr>
          <p:nvPr/>
        </p:nvSpPr>
        <p:spPr bwMode="auto">
          <a:xfrm>
            <a:off x="1209908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3" name="Line 12"/>
          <p:cNvSpPr>
            <a:spLocks noChangeShapeType="1"/>
          </p:cNvSpPr>
          <p:nvPr/>
        </p:nvSpPr>
        <p:spPr bwMode="auto">
          <a:xfrm>
            <a:off x="1341221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4" name="Line 13"/>
          <p:cNvSpPr>
            <a:spLocks noChangeShapeType="1"/>
          </p:cNvSpPr>
          <p:nvPr/>
        </p:nvSpPr>
        <p:spPr bwMode="auto">
          <a:xfrm>
            <a:off x="1472533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5" name="Line 14"/>
          <p:cNvSpPr>
            <a:spLocks noChangeShapeType="1"/>
          </p:cNvSpPr>
          <p:nvPr/>
        </p:nvSpPr>
        <p:spPr bwMode="auto">
          <a:xfrm>
            <a:off x="1603845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" name="Line 15"/>
          <p:cNvSpPr>
            <a:spLocks noChangeShapeType="1"/>
          </p:cNvSpPr>
          <p:nvPr/>
        </p:nvSpPr>
        <p:spPr bwMode="auto">
          <a:xfrm>
            <a:off x="1735157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7" name="Line 16"/>
          <p:cNvSpPr>
            <a:spLocks noChangeShapeType="1"/>
          </p:cNvSpPr>
          <p:nvPr/>
        </p:nvSpPr>
        <p:spPr bwMode="auto">
          <a:xfrm>
            <a:off x="1866469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8" name="Line 17"/>
          <p:cNvSpPr>
            <a:spLocks noChangeShapeType="1"/>
          </p:cNvSpPr>
          <p:nvPr/>
        </p:nvSpPr>
        <p:spPr bwMode="auto">
          <a:xfrm>
            <a:off x="1997782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9" name="Line 18"/>
          <p:cNvSpPr>
            <a:spLocks noChangeShapeType="1"/>
          </p:cNvSpPr>
          <p:nvPr/>
        </p:nvSpPr>
        <p:spPr bwMode="auto">
          <a:xfrm>
            <a:off x="2129094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0" name="Line 19"/>
          <p:cNvSpPr>
            <a:spLocks noChangeShapeType="1"/>
          </p:cNvSpPr>
          <p:nvPr/>
        </p:nvSpPr>
        <p:spPr bwMode="auto">
          <a:xfrm>
            <a:off x="2260406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1" name="Line 20"/>
          <p:cNvSpPr>
            <a:spLocks noChangeShapeType="1"/>
          </p:cNvSpPr>
          <p:nvPr/>
        </p:nvSpPr>
        <p:spPr bwMode="auto">
          <a:xfrm>
            <a:off x="2916967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2" name="Line 21"/>
          <p:cNvSpPr>
            <a:spLocks noChangeShapeType="1"/>
          </p:cNvSpPr>
          <p:nvPr/>
        </p:nvSpPr>
        <p:spPr bwMode="auto">
          <a:xfrm>
            <a:off x="3048279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3" name="Line 22"/>
          <p:cNvSpPr>
            <a:spLocks noChangeShapeType="1"/>
          </p:cNvSpPr>
          <p:nvPr/>
        </p:nvSpPr>
        <p:spPr bwMode="auto">
          <a:xfrm>
            <a:off x="3179592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4" name="Line 23"/>
          <p:cNvSpPr>
            <a:spLocks noChangeShapeType="1"/>
          </p:cNvSpPr>
          <p:nvPr/>
        </p:nvSpPr>
        <p:spPr bwMode="auto">
          <a:xfrm>
            <a:off x="3310904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5" name="Line 24"/>
          <p:cNvSpPr>
            <a:spLocks noChangeShapeType="1"/>
          </p:cNvSpPr>
          <p:nvPr/>
        </p:nvSpPr>
        <p:spPr bwMode="auto">
          <a:xfrm>
            <a:off x="3442216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" name="Line 25"/>
          <p:cNvSpPr>
            <a:spLocks noChangeShapeType="1"/>
          </p:cNvSpPr>
          <p:nvPr/>
        </p:nvSpPr>
        <p:spPr bwMode="auto">
          <a:xfrm>
            <a:off x="3573528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7" name="Line 26"/>
          <p:cNvSpPr>
            <a:spLocks noChangeShapeType="1"/>
          </p:cNvSpPr>
          <p:nvPr/>
        </p:nvSpPr>
        <p:spPr bwMode="auto">
          <a:xfrm>
            <a:off x="3704841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8" name="Line 27"/>
          <p:cNvSpPr>
            <a:spLocks noChangeShapeType="1"/>
          </p:cNvSpPr>
          <p:nvPr/>
        </p:nvSpPr>
        <p:spPr bwMode="auto">
          <a:xfrm>
            <a:off x="3836153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9" name="Line 28"/>
          <p:cNvSpPr>
            <a:spLocks noChangeShapeType="1"/>
          </p:cNvSpPr>
          <p:nvPr/>
        </p:nvSpPr>
        <p:spPr bwMode="auto">
          <a:xfrm>
            <a:off x="3967465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0" name="Line 29"/>
          <p:cNvSpPr>
            <a:spLocks noChangeShapeType="1"/>
          </p:cNvSpPr>
          <p:nvPr/>
        </p:nvSpPr>
        <p:spPr bwMode="auto">
          <a:xfrm>
            <a:off x="4098777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1" name="Line 30"/>
          <p:cNvSpPr>
            <a:spLocks noChangeShapeType="1"/>
          </p:cNvSpPr>
          <p:nvPr/>
        </p:nvSpPr>
        <p:spPr bwMode="auto">
          <a:xfrm>
            <a:off x="4230089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2" name="Line 31"/>
          <p:cNvSpPr>
            <a:spLocks noChangeShapeType="1"/>
          </p:cNvSpPr>
          <p:nvPr/>
        </p:nvSpPr>
        <p:spPr bwMode="auto">
          <a:xfrm>
            <a:off x="4361402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3" name="Line 32"/>
          <p:cNvSpPr>
            <a:spLocks noChangeShapeType="1"/>
          </p:cNvSpPr>
          <p:nvPr/>
        </p:nvSpPr>
        <p:spPr bwMode="auto">
          <a:xfrm>
            <a:off x="4492714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4" name="Line 33"/>
          <p:cNvSpPr>
            <a:spLocks noChangeShapeType="1"/>
          </p:cNvSpPr>
          <p:nvPr/>
        </p:nvSpPr>
        <p:spPr bwMode="auto">
          <a:xfrm>
            <a:off x="4624026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5" name="Line 34"/>
          <p:cNvSpPr>
            <a:spLocks noChangeShapeType="1"/>
          </p:cNvSpPr>
          <p:nvPr/>
        </p:nvSpPr>
        <p:spPr bwMode="auto">
          <a:xfrm>
            <a:off x="4755338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" name="Line 35"/>
          <p:cNvSpPr>
            <a:spLocks noChangeShapeType="1"/>
          </p:cNvSpPr>
          <p:nvPr/>
        </p:nvSpPr>
        <p:spPr bwMode="auto">
          <a:xfrm>
            <a:off x="4886651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7" name="Line 36"/>
          <p:cNvSpPr>
            <a:spLocks noChangeShapeType="1"/>
          </p:cNvSpPr>
          <p:nvPr/>
        </p:nvSpPr>
        <p:spPr bwMode="auto">
          <a:xfrm>
            <a:off x="5017963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8" name="Line 37"/>
          <p:cNvSpPr>
            <a:spLocks noChangeShapeType="1"/>
          </p:cNvSpPr>
          <p:nvPr/>
        </p:nvSpPr>
        <p:spPr bwMode="auto">
          <a:xfrm>
            <a:off x="5149275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9" name="Line 38"/>
          <p:cNvSpPr>
            <a:spLocks noChangeShapeType="1"/>
          </p:cNvSpPr>
          <p:nvPr/>
        </p:nvSpPr>
        <p:spPr bwMode="auto">
          <a:xfrm>
            <a:off x="5280587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0" name="Line 39"/>
          <p:cNvSpPr>
            <a:spLocks noChangeShapeType="1"/>
          </p:cNvSpPr>
          <p:nvPr/>
        </p:nvSpPr>
        <p:spPr bwMode="auto">
          <a:xfrm>
            <a:off x="5411899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1" name="Line 40"/>
          <p:cNvSpPr>
            <a:spLocks noChangeShapeType="1"/>
          </p:cNvSpPr>
          <p:nvPr/>
        </p:nvSpPr>
        <p:spPr bwMode="auto">
          <a:xfrm>
            <a:off x="5543212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2" name="Line 41"/>
          <p:cNvSpPr>
            <a:spLocks noChangeShapeType="1"/>
          </p:cNvSpPr>
          <p:nvPr/>
        </p:nvSpPr>
        <p:spPr bwMode="auto">
          <a:xfrm>
            <a:off x="5674524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3" name="Line 42"/>
          <p:cNvSpPr>
            <a:spLocks noChangeShapeType="1"/>
          </p:cNvSpPr>
          <p:nvPr/>
        </p:nvSpPr>
        <p:spPr bwMode="auto">
          <a:xfrm>
            <a:off x="5805836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4" name="Line 43"/>
          <p:cNvSpPr>
            <a:spLocks noChangeShapeType="1"/>
          </p:cNvSpPr>
          <p:nvPr/>
        </p:nvSpPr>
        <p:spPr bwMode="auto">
          <a:xfrm>
            <a:off x="5937148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5" name="Line 44"/>
          <p:cNvSpPr>
            <a:spLocks noChangeShapeType="1"/>
          </p:cNvSpPr>
          <p:nvPr/>
        </p:nvSpPr>
        <p:spPr bwMode="auto">
          <a:xfrm>
            <a:off x="6068460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" name="Line 45"/>
          <p:cNvSpPr>
            <a:spLocks noChangeShapeType="1"/>
          </p:cNvSpPr>
          <p:nvPr/>
        </p:nvSpPr>
        <p:spPr bwMode="auto">
          <a:xfrm>
            <a:off x="6199773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7" name="Line 46"/>
          <p:cNvSpPr>
            <a:spLocks noChangeShapeType="1"/>
          </p:cNvSpPr>
          <p:nvPr/>
        </p:nvSpPr>
        <p:spPr bwMode="auto">
          <a:xfrm>
            <a:off x="6331085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8" name="Line 47"/>
          <p:cNvSpPr>
            <a:spLocks noChangeShapeType="1"/>
          </p:cNvSpPr>
          <p:nvPr/>
        </p:nvSpPr>
        <p:spPr bwMode="auto">
          <a:xfrm>
            <a:off x="6462397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9" name="Line 48"/>
          <p:cNvSpPr>
            <a:spLocks noChangeShapeType="1"/>
          </p:cNvSpPr>
          <p:nvPr/>
        </p:nvSpPr>
        <p:spPr bwMode="auto">
          <a:xfrm>
            <a:off x="6593709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0" name="Line 49"/>
          <p:cNvSpPr>
            <a:spLocks noChangeShapeType="1"/>
          </p:cNvSpPr>
          <p:nvPr/>
        </p:nvSpPr>
        <p:spPr bwMode="auto">
          <a:xfrm>
            <a:off x="2391718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1" name="Line 50"/>
          <p:cNvSpPr>
            <a:spLocks noChangeShapeType="1"/>
          </p:cNvSpPr>
          <p:nvPr/>
        </p:nvSpPr>
        <p:spPr bwMode="auto">
          <a:xfrm>
            <a:off x="2523031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2" name="Line 51"/>
          <p:cNvSpPr>
            <a:spLocks noChangeShapeType="1"/>
          </p:cNvSpPr>
          <p:nvPr/>
        </p:nvSpPr>
        <p:spPr bwMode="auto">
          <a:xfrm>
            <a:off x="2654343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3" name="Line 52"/>
          <p:cNvSpPr>
            <a:spLocks noChangeShapeType="1"/>
          </p:cNvSpPr>
          <p:nvPr/>
        </p:nvSpPr>
        <p:spPr bwMode="auto">
          <a:xfrm>
            <a:off x="2785655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43078" y="980182"/>
            <a:ext cx="22009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You have sets of parameters for thousands of small simulations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1000" y="2057400"/>
            <a:ext cx="8903972" cy="1371843"/>
            <a:chOff x="381000" y="2057400"/>
            <a:chExt cx="8903972" cy="1371843"/>
          </a:xfrm>
        </p:grpSpPr>
        <p:grpSp>
          <p:nvGrpSpPr>
            <p:cNvPr id="3" name="Group 2"/>
            <p:cNvGrpSpPr/>
            <p:nvPr/>
          </p:nvGrpSpPr>
          <p:grpSpPr>
            <a:xfrm>
              <a:off x="381000" y="2057400"/>
              <a:ext cx="6606646" cy="1295400"/>
              <a:chOff x="638175" y="1905000"/>
              <a:chExt cx="7667625" cy="1295400"/>
            </a:xfrm>
          </p:grpSpPr>
          <p:sp>
            <p:nvSpPr>
              <p:cNvPr id="253" name="Rectangle 2"/>
              <p:cNvSpPr>
                <a:spLocks noChangeArrowheads="1"/>
              </p:cNvSpPr>
              <p:nvPr/>
            </p:nvSpPr>
            <p:spPr bwMode="auto">
              <a:xfrm>
                <a:off x="1938338" y="2362200"/>
                <a:ext cx="1185862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4" name="Rectangle 3"/>
              <p:cNvSpPr>
                <a:spLocks noChangeArrowheads="1"/>
              </p:cNvSpPr>
              <p:nvPr/>
            </p:nvSpPr>
            <p:spPr bwMode="auto">
              <a:xfrm>
                <a:off x="3276600" y="2362200"/>
                <a:ext cx="12192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5" name="Rectangle 4"/>
              <p:cNvSpPr>
                <a:spLocks noChangeArrowheads="1"/>
              </p:cNvSpPr>
              <p:nvPr/>
            </p:nvSpPr>
            <p:spPr bwMode="auto">
              <a:xfrm>
                <a:off x="4648200" y="2362200"/>
                <a:ext cx="12192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6" name="Rectangle 5"/>
              <p:cNvSpPr>
                <a:spLocks noChangeArrowheads="1"/>
              </p:cNvSpPr>
              <p:nvPr/>
            </p:nvSpPr>
            <p:spPr bwMode="auto">
              <a:xfrm>
                <a:off x="6019800" y="2362200"/>
                <a:ext cx="12192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7" name="Rectangle 6"/>
              <p:cNvSpPr>
                <a:spLocks noChangeArrowheads="1"/>
              </p:cNvSpPr>
              <p:nvPr/>
            </p:nvSpPr>
            <p:spPr bwMode="auto">
              <a:xfrm>
                <a:off x="7391400" y="2362200"/>
                <a:ext cx="9144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4" name="Rectangle 53"/>
              <p:cNvSpPr>
                <a:spLocks noChangeArrowheads="1"/>
              </p:cNvSpPr>
              <p:nvPr/>
            </p:nvSpPr>
            <p:spPr bwMode="auto">
              <a:xfrm>
                <a:off x="638175" y="2362200"/>
                <a:ext cx="11430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5" name="Line 54"/>
              <p:cNvSpPr>
                <a:spLocks noChangeShapeType="1"/>
              </p:cNvSpPr>
              <p:nvPr/>
            </p:nvSpPr>
            <p:spPr bwMode="auto">
              <a:xfrm>
                <a:off x="762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6" name="Line 55"/>
              <p:cNvSpPr>
                <a:spLocks noChangeShapeType="1"/>
              </p:cNvSpPr>
              <p:nvPr/>
            </p:nvSpPr>
            <p:spPr bwMode="auto">
              <a:xfrm>
                <a:off x="914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7" name="Line 56"/>
              <p:cNvSpPr>
                <a:spLocks noChangeShapeType="1"/>
              </p:cNvSpPr>
              <p:nvPr/>
            </p:nvSpPr>
            <p:spPr bwMode="auto">
              <a:xfrm>
                <a:off x="1066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8" name="Line 57"/>
              <p:cNvSpPr>
                <a:spLocks noChangeShapeType="1"/>
              </p:cNvSpPr>
              <p:nvPr/>
            </p:nvSpPr>
            <p:spPr bwMode="auto">
              <a:xfrm>
                <a:off x="1219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9" name="Line 58"/>
              <p:cNvSpPr>
                <a:spLocks noChangeShapeType="1"/>
              </p:cNvSpPr>
              <p:nvPr/>
            </p:nvSpPr>
            <p:spPr bwMode="auto">
              <a:xfrm>
                <a:off x="1371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0" name="Line 59"/>
              <p:cNvSpPr>
                <a:spLocks noChangeShapeType="1"/>
              </p:cNvSpPr>
              <p:nvPr/>
            </p:nvSpPr>
            <p:spPr bwMode="auto">
              <a:xfrm>
                <a:off x="1524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1" name="Line 60"/>
              <p:cNvSpPr>
                <a:spLocks noChangeShapeType="1"/>
              </p:cNvSpPr>
              <p:nvPr/>
            </p:nvSpPr>
            <p:spPr bwMode="auto">
              <a:xfrm>
                <a:off x="1676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2" name="Line 61"/>
              <p:cNvSpPr>
                <a:spLocks noChangeShapeType="1"/>
              </p:cNvSpPr>
              <p:nvPr/>
            </p:nvSpPr>
            <p:spPr bwMode="auto">
              <a:xfrm>
                <a:off x="19954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3" name="Line 62"/>
              <p:cNvSpPr>
                <a:spLocks noChangeShapeType="1"/>
              </p:cNvSpPr>
              <p:nvPr/>
            </p:nvSpPr>
            <p:spPr bwMode="auto">
              <a:xfrm>
                <a:off x="21478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4" name="Line 63"/>
              <p:cNvSpPr>
                <a:spLocks noChangeShapeType="1"/>
              </p:cNvSpPr>
              <p:nvPr/>
            </p:nvSpPr>
            <p:spPr bwMode="auto">
              <a:xfrm>
                <a:off x="23002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5" name="Line 64"/>
              <p:cNvSpPr>
                <a:spLocks noChangeShapeType="1"/>
              </p:cNvSpPr>
              <p:nvPr/>
            </p:nvSpPr>
            <p:spPr bwMode="auto">
              <a:xfrm>
                <a:off x="24526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6" name="Line 65"/>
              <p:cNvSpPr>
                <a:spLocks noChangeShapeType="1"/>
              </p:cNvSpPr>
              <p:nvPr/>
            </p:nvSpPr>
            <p:spPr bwMode="auto">
              <a:xfrm>
                <a:off x="26050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7" name="Line 66"/>
              <p:cNvSpPr>
                <a:spLocks noChangeShapeType="1"/>
              </p:cNvSpPr>
              <p:nvPr/>
            </p:nvSpPr>
            <p:spPr bwMode="auto">
              <a:xfrm>
                <a:off x="3505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8" name="Line 67"/>
              <p:cNvSpPr>
                <a:spLocks noChangeShapeType="1"/>
              </p:cNvSpPr>
              <p:nvPr/>
            </p:nvSpPr>
            <p:spPr bwMode="auto">
              <a:xfrm>
                <a:off x="3657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9" name="Line 68"/>
              <p:cNvSpPr>
                <a:spLocks noChangeShapeType="1"/>
              </p:cNvSpPr>
              <p:nvPr/>
            </p:nvSpPr>
            <p:spPr bwMode="auto">
              <a:xfrm>
                <a:off x="3810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0" name="Line 69"/>
              <p:cNvSpPr>
                <a:spLocks noChangeShapeType="1"/>
              </p:cNvSpPr>
              <p:nvPr/>
            </p:nvSpPr>
            <p:spPr bwMode="auto">
              <a:xfrm>
                <a:off x="3962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1" name="Line 70"/>
              <p:cNvSpPr>
                <a:spLocks noChangeShapeType="1"/>
              </p:cNvSpPr>
              <p:nvPr/>
            </p:nvSpPr>
            <p:spPr bwMode="auto">
              <a:xfrm>
                <a:off x="4114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2" name="Line 71"/>
              <p:cNvSpPr>
                <a:spLocks noChangeShapeType="1"/>
              </p:cNvSpPr>
              <p:nvPr/>
            </p:nvSpPr>
            <p:spPr bwMode="auto">
              <a:xfrm>
                <a:off x="4267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3" name="Line 72"/>
              <p:cNvSpPr>
                <a:spLocks noChangeShapeType="1"/>
              </p:cNvSpPr>
              <p:nvPr/>
            </p:nvSpPr>
            <p:spPr bwMode="auto">
              <a:xfrm>
                <a:off x="4419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4" name="Line 73"/>
              <p:cNvSpPr>
                <a:spLocks noChangeShapeType="1"/>
              </p:cNvSpPr>
              <p:nvPr/>
            </p:nvSpPr>
            <p:spPr bwMode="auto">
              <a:xfrm>
                <a:off x="4724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5" name="Line 74"/>
              <p:cNvSpPr>
                <a:spLocks noChangeShapeType="1"/>
              </p:cNvSpPr>
              <p:nvPr/>
            </p:nvSpPr>
            <p:spPr bwMode="auto">
              <a:xfrm>
                <a:off x="4876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6" name="Line 75"/>
              <p:cNvSpPr>
                <a:spLocks noChangeShapeType="1"/>
              </p:cNvSpPr>
              <p:nvPr/>
            </p:nvSpPr>
            <p:spPr bwMode="auto">
              <a:xfrm>
                <a:off x="5029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7" name="Line 76"/>
              <p:cNvSpPr>
                <a:spLocks noChangeShapeType="1"/>
              </p:cNvSpPr>
              <p:nvPr/>
            </p:nvSpPr>
            <p:spPr bwMode="auto">
              <a:xfrm>
                <a:off x="5181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8" name="Line 77"/>
              <p:cNvSpPr>
                <a:spLocks noChangeShapeType="1"/>
              </p:cNvSpPr>
              <p:nvPr/>
            </p:nvSpPr>
            <p:spPr bwMode="auto">
              <a:xfrm>
                <a:off x="5334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9" name="Line 78"/>
              <p:cNvSpPr>
                <a:spLocks noChangeShapeType="1"/>
              </p:cNvSpPr>
              <p:nvPr/>
            </p:nvSpPr>
            <p:spPr bwMode="auto">
              <a:xfrm>
                <a:off x="5486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0" name="Line 79"/>
              <p:cNvSpPr>
                <a:spLocks noChangeShapeType="1"/>
              </p:cNvSpPr>
              <p:nvPr/>
            </p:nvSpPr>
            <p:spPr bwMode="auto">
              <a:xfrm>
                <a:off x="5638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1" name="Line 80"/>
              <p:cNvSpPr>
                <a:spLocks noChangeShapeType="1"/>
              </p:cNvSpPr>
              <p:nvPr/>
            </p:nvSpPr>
            <p:spPr bwMode="auto">
              <a:xfrm>
                <a:off x="5791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2" name="Line 81"/>
              <p:cNvSpPr>
                <a:spLocks noChangeShapeType="1"/>
              </p:cNvSpPr>
              <p:nvPr/>
            </p:nvSpPr>
            <p:spPr bwMode="auto">
              <a:xfrm>
                <a:off x="6096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3" name="Line 82"/>
              <p:cNvSpPr>
                <a:spLocks noChangeShapeType="1"/>
              </p:cNvSpPr>
              <p:nvPr/>
            </p:nvSpPr>
            <p:spPr bwMode="auto">
              <a:xfrm>
                <a:off x="6248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4" name="Line 83"/>
              <p:cNvSpPr>
                <a:spLocks noChangeShapeType="1"/>
              </p:cNvSpPr>
              <p:nvPr/>
            </p:nvSpPr>
            <p:spPr bwMode="auto">
              <a:xfrm>
                <a:off x="6400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5" name="Line 84"/>
              <p:cNvSpPr>
                <a:spLocks noChangeShapeType="1"/>
              </p:cNvSpPr>
              <p:nvPr/>
            </p:nvSpPr>
            <p:spPr bwMode="auto">
              <a:xfrm>
                <a:off x="6553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6" name="Line 85"/>
              <p:cNvSpPr>
                <a:spLocks noChangeShapeType="1"/>
              </p:cNvSpPr>
              <p:nvPr/>
            </p:nvSpPr>
            <p:spPr bwMode="auto">
              <a:xfrm>
                <a:off x="6705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7" name="Line 86"/>
              <p:cNvSpPr>
                <a:spLocks noChangeShapeType="1"/>
              </p:cNvSpPr>
              <p:nvPr/>
            </p:nvSpPr>
            <p:spPr bwMode="auto">
              <a:xfrm>
                <a:off x="6858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8" name="Line 87"/>
              <p:cNvSpPr>
                <a:spLocks noChangeShapeType="1"/>
              </p:cNvSpPr>
              <p:nvPr/>
            </p:nvSpPr>
            <p:spPr bwMode="auto">
              <a:xfrm>
                <a:off x="7010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9" name="Line 88"/>
              <p:cNvSpPr>
                <a:spLocks noChangeShapeType="1"/>
              </p:cNvSpPr>
              <p:nvPr/>
            </p:nvSpPr>
            <p:spPr bwMode="auto">
              <a:xfrm>
                <a:off x="7162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0" name="Line 89"/>
              <p:cNvSpPr>
                <a:spLocks noChangeShapeType="1"/>
              </p:cNvSpPr>
              <p:nvPr/>
            </p:nvSpPr>
            <p:spPr bwMode="auto">
              <a:xfrm>
                <a:off x="7467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1" name="Line 90"/>
              <p:cNvSpPr>
                <a:spLocks noChangeShapeType="1"/>
              </p:cNvSpPr>
              <p:nvPr/>
            </p:nvSpPr>
            <p:spPr bwMode="auto">
              <a:xfrm>
                <a:off x="7620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2" name="Line 91"/>
              <p:cNvSpPr>
                <a:spLocks noChangeShapeType="1"/>
              </p:cNvSpPr>
              <p:nvPr/>
            </p:nvSpPr>
            <p:spPr bwMode="auto">
              <a:xfrm>
                <a:off x="7772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3" name="Line 92"/>
              <p:cNvSpPr>
                <a:spLocks noChangeShapeType="1"/>
              </p:cNvSpPr>
              <p:nvPr/>
            </p:nvSpPr>
            <p:spPr bwMode="auto">
              <a:xfrm>
                <a:off x="7924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4" name="Line 93"/>
              <p:cNvSpPr>
                <a:spLocks noChangeShapeType="1"/>
              </p:cNvSpPr>
              <p:nvPr/>
            </p:nvSpPr>
            <p:spPr bwMode="auto">
              <a:xfrm>
                <a:off x="8077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5" name="Line 94"/>
              <p:cNvSpPr>
                <a:spLocks noChangeShapeType="1"/>
              </p:cNvSpPr>
              <p:nvPr/>
            </p:nvSpPr>
            <p:spPr bwMode="auto">
              <a:xfrm>
                <a:off x="8229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6" name="Line 95"/>
              <p:cNvSpPr>
                <a:spLocks noChangeShapeType="1"/>
              </p:cNvSpPr>
              <p:nvPr/>
            </p:nvSpPr>
            <p:spPr bwMode="auto">
              <a:xfrm>
                <a:off x="27574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7" name="Line 96"/>
              <p:cNvSpPr>
                <a:spLocks noChangeShapeType="1"/>
              </p:cNvSpPr>
              <p:nvPr/>
            </p:nvSpPr>
            <p:spPr bwMode="auto">
              <a:xfrm>
                <a:off x="29098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8" name="Line 97"/>
              <p:cNvSpPr>
                <a:spLocks noChangeShapeType="1"/>
              </p:cNvSpPr>
              <p:nvPr/>
            </p:nvSpPr>
            <p:spPr bwMode="auto">
              <a:xfrm>
                <a:off x="30622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9" name="Line 98"/>
              <p:cNvSpPr>
                <a:spLocks noChangeShapeType="1"/>
              </p:cNvSpPr>
              <p:nvPr/>
            </p:nvSpPr>
            <p:spPr bwMode="auto">
              <a:xfrm>
                <a:off x="3352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50" name="AutoShape 99"/>
              <p:cNvSpPr>
                <a:spLocks noChangeArrowheads="1"/>
              </p:cNvSpPr>
              <p:nvPr/>
            </p:nvSpPr>
            <p:spPr bwMode="auto">
              <a:xfrm>
                <a:off x="3691731" y="1905000"/>
                <a:ext cx="1608137" cy="304800"/>
              </a:xfrm>
              <a:prstGeom prst="downArrow">
                <a:avLst>
                  <a:gd name="adj1" fmla="val 61667"/>
                  <a:gd name="adj2" fmla="val 34583"/>
                </a:avLst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23" name="TextBox 422"/>
            <p:cNvSpPr txBox="1"/>
            <p:nvPr/>
          </p:nvSpPr>
          <p:spPr>
            <a:xfrm>
              <a:off x="7084050" y="2598246"/>
              <a:ext cx="22009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Divide the parameter sets among k computers 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61554" y="3466306"/>
            <a:ext cx="8582446" cy="1928858"/>
            <a:chOff x="561554" y="3466306"/>
            <a:chExt cx="8582446" cy="1928858"/>
          </a:xfrm>
        </p:grpSpPr>
        <p:grpSp>
          <p:nvGrpSpPr>
            <p:cNvPr id="6" name="Group 5"/>
            <p:cNvGrpSpPr/>
            <p:nvPr/>
          </p:nvGrpSpPr>
          <p:grpSpPr>
            <a:xfrm>
              <a:off x="561554" y="3466306"/>
              <a:ext cx="6410974" cy="1928858"/>
              <a:chOff x="847725" y="3466306"/>
              <a:chExt cx="7440529" cy="1928858"/>
            </a:xfrm>
          </p:grpSpPr>
          <p:sp>
            <p:nvSpPr>
              <p:cNvPr id="361475" name="Rectangle 3"/>
              <p:cNvSpPr>
                <a:spLocks noChangeArrowheads="1"/>
              </p:cNvSpPr>
              <p:nvPr/>
            </p:nvSpPr>
            <p:spPr bwMode="auto">
              <a:xfrm>
                <a:off x="847725" y="4080668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i="1">
                    <a:solidFill>
                      <a:prstClr val="black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f</a:t>
                </a:r>
              </a:p>
            </p:txBody>
          </p:sp>
          <p:cxnSp>
            <p:nvCxnSpPr>
              <p:cNvPr id="361499" name="AutoShape 27"/>
              <p:cNvCxnSpPr>
                <a:cxnSpLocks noChangeShapeType="1"/>
                <a:endCxn id="361475" idx="0"/>
              </p:cNvCxnSpPr>
              <p:nvPr/>
            </p:nvCxnSpPr>
            <p:spPr bwMode="auto">
              <a:xfrm>
                <a:off x="1222375" y="3466306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" name="AutoShape 27"/>
              <p:cNvCxnSpPr>
                <a:cxnSpLocks noChangeShapeType="1"/>
              </p:cNvCxnSpPr>
              <p:nvPr/>
            </p:nvCxnSpPr>
            <p:spPr bwMode="auto">
              <a:xfrm>
                <a:off x="1235743" y="4758531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51" name="Rectangle 3"/>
              <p:cNvSpPr>
                <a:spLocks noChangeArrowheads="1"/>
              </p:cNvSpPr>
              <p:nvPr/>
            </p:nvSpPr>
            <p:spPr bwMode="auto">
              <a:xfrm>
                <a:off x="2138362" y="4080668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i="1">
                    <a:solidFill>
                      <a:prstClr val="black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f</a:t>
                </a:r>
              </a:p>
            </p:txBody>
          </p:sp>
          <p:cxnSp>
            <p:nvCxnSpPr>
              <p:cNvPr id="352" name="AutoShape 27"/>
              <p:cNvCxnSpPr>
                <a:cxnSpLocks noChangeShapeType="1"/>
                <a:endCxn id="351" idx="0"/>
              </p:cNvCxnSpPr>
              <p:nvPr/>
            </p:nvCxnSpPr>
            <p:spPr bwMode="auto">
              <a:xfrm>
                <a:off x="2513012" y="3466306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3" name="AutoShape 27"/>
              <p:cNvCxnSpPr>
                <a:cxnSpLocks noChangeShapeType="1"/>
              </p:cNvCxnSpPr>
              <p:nvPr/>
            </p:nvCxnSpPr>
            <p:spPr bwMode="auto">
              <a:xfrm>
                <a:off x="2526380" y="4758531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54" name="Rectangle 3"/>
              <p:cNvSpPr>
                <a:spLocks noChangeArrowheads="1"/>
              </p:cNvSpPr>
              <p:nvPr/>
            </p:nvSpPr>
            <p:spPr bwMode="auto">
              <a:xfrm>
                <a:off x="3505200" y="4080668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i="1">
                    <a:solidFill>
                      <a:prstClr val="black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f</a:t>
                </a:r>
              </a:p>
            </p:txBody>
          </p:sp>
          <p:cxnSp>
            <p:nvCxnSpPr>
              <p:cNvPr id="355" name="AutoShape 27"/>
              <p:cNvCxnSpPr>
                <a:cxnSpLocks noChangeShapeType="1"/>
                <a:endCxn id="354" idx="0"/>
              </p:cNvCxnSpPr>
              <p:nvPr/>
            </p:nvCxnSpPr>
            <p:spPr bwMode="auto">
              <a:xfrm>
                <a:off x="3879850" y="3466306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6" name="AutoShape 27"/>
              <p:cNvCxnSpPr>
                <a:cxnSpLocks noChangeShapeType="1"/>
              </p:cNvCxnSpPr>
              <p:nvPr/>
            </p:nvCxnSpPr>
            <p:spPr bwMode="auto">
              <a:xfrm>
                <a:off x="3893218" y="4758531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57" name="Rectangle 3"/>
              <p:cNvSpPr>
                <a:spLocks noChangeArrowheads="1"/>
              </p:cNvSpPr>
              <p:nvPr/>
            </p:nvSpPr>
            <p:spPr bwMode="auto">
              <a:xfrm>
                <a:off x="4903536" y="4091239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i="1">
                    <a:solidFill>
                      <a:prstClr val="black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f</a:t>
                </a:r>
              </a:p>
            </p:txBody>
          </p:sp>
          <p:cxnSp>
            <p:nvCxnSpPr>
              <p:cNvPr id="358" name="AutoShape 27"/>
              <p:cNvCxnSpPr>
                <a:cxnSpLocks noChangeShapeType="1"/>
                <a:endCxn id="357" idx="0"/>
              </p:cNvCxnSpPr>
              <p:nvPr/>
            </p:nvCxnSpPr>
            <p:spPr bwMode="auto">
              <a:xfrm>
                <a:off x="5278186" y="3476877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9" name="AutoShape 27"/>
              <p:cNvCxnSpPr>
                <a:cxnSpLocks noChangeShapeType="1"/>
              </p:cNvCxnSpPr>
              <p:nvPr/>
            </p:nvCxnSpPr>
            <p:spPr bwMode="auto">
              <a:xfrm>
                <a:off x="5291554" y="4769102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60" name="Rectangle 3"/>
              <p:cNvSpPr>
                <a:spLocks noChangeArrowheads="1"/>
              </p:cNvSpPr>
              <p:nvPr/>
            </p:nvSpPr>
            <p:spPr bwMode="auto">
              <a:xfrm>
                <a:off x="6281822" y="4097089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i="1">
                    <a:solidFill>
                      <a:prstClr val="black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f</a:t>
                </a:r>
              </a:p>
            </p:txBody>
          </p:sp>
          <p:cxnSp>
            <p:nvCxnSpPr>
              <p:cNvPr id="361" name="AutoShape 27"/>
              <p:cNvCxnSpPr>
                <a:cxnSpLocks noChangeShapeType="1"/>
                <a:endCxn id="360" idx="0"/>
              </p:cNvCxnSpPr>
              <p:nvPr/>
            </p:nvCxnSpPr>
            <p:spPr bwMode="auto">
              <a:xfrm>
                <a:off x="6656472" y="3482727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2" name="AutoShape 27"/>
              <p:cNvCxnSpPr>
                <a:cxnSpLocks noChangeShapeType="1"/>
              </p:cNvCxnSpPr>
              <p:nvPr/>
            </p:nvCxnSpPr>
            <p:spPr bwMode="auto">
              <a:xfrm>
                <a:off x="6669840" y="4774952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63" name="Rectangle 3"/>
              <p:cNvSpPr>
                <a:spLocks noChangeArrowheads="1"/>
              </p:cNvSpPr>
              <p:nvPr/>
            </p:nvSpPr>
            <p:spPr bwMode="auto">
              <a:xfrm>
                <a:off x="7535779" y="4102939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i="1">
                    <a:solidFill>
                      <a:prstClr val="black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f</a:t>
                </a:r>
              </a:p>
            </p:txBody>
          </p:sp>
          <p:cxnSp>
            <p:nvCxnSpPr>
              <p:cNvPr id="364" name="AutoShape 27"/>
              <p:cNvCxnSpPr>
                <a:cxnSpLocks noChangeShapeType="1"/>
                <a:endCxn id="363" idx="0"/>
              </p:cNvCxnSpPr>
              <p:nvPr/>
            </p:nvCxnSpPr>
            <p:spPr bwMode="auto">
              <a:xfrm>
                <a:off x="7910429" y="3488577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5" name="AutoShape 27"/>
              <p:cNvCxnSpPr>
                <a:cxnSpLocks noChangeShapeType="1"/>
              </p:cNvCxnSpPr>
              <p:nvPr/>
            </p:nvCxnSpPr>
            <p:spPr bwMode="auto">
              <a:xfrm>
                <a:off x="7923797" y="4780802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24" name="TextBox 423"/>
            <p:cNvSpPr txBox="1"/>
            <p:nvPr/>
          </p:nvSpPr>
          <p:spPr>
            <a:xfrm>
              <a:off x="7177631" y="3920755"/>
              <a:ext cx="196636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f is runs the simulation and produces some output; apply it to every item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7247" y="5479382"/>
            <a:ext cx="8732100" cy="838200"/>
            <a:chOff x="417247" y="5479382"/>
            <a:chExt cx="8732100" cy="838200"/>
          </a:xfrm>
        </p:grpSpPr>
        <p:grpSp>
          <p:nvGrpSpPr>
            <p:cNvPr id="4" name="Group 3"/>
            <p:cNvGrpSpPr/>
            <p:nvPr/>
          </p:nvGrpSpPr>
          <p:grpSpPr>
            <a:xfrm>
              <a:off x="417247" y="5479382"/>
              <a:ext cx="6606646" cy="838200"/>
              <a:chOff x="680243" y="5479382"/>
              <a:chExt cx="7667625" cy="838200"/>
            </a:xfrm>
          </p:grpSpPr>
          <p:sp>
            <p:nvSpPr>
              <p:cNvPr id="366" name="Rectangle 2"/>
              <p:cNvSpPr>
                <a:spLocks noChangeArrowheads="1"/>
              </p:cNvSpPr>
              <p:nvPr/>
            </p:nvSpPr>
            <p:spPr bwMode="auto">
              <a:xfrm>
                <a:off x="1980406" y="5479382"/>
                <a:ext cx="1185862" cy="838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67" name="Rectangle 3"/>
              <p:cNvSpPr>
                <a:spLocks noChangeArrowheads="1"/>
              </p:cNvSpPr>
              <p:nvPr/>
            </p:nvSpPr>
            <p:spPr bwMode="auto">
              <a:xfrm>
                <a:off x="3318668" y="5479382"/>
                <a:ext cx="1219200" cy="838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68" name="Rectangle 4"/>
              <p:cNvSpPr>
                <a:spLocks noChangeArrowheads="1"/>
              </p:cNvSpPr>
              <p:nvPr/>
            </p:nvSpPr>
            <p:spPr bwMode="auto">
              <a:xfrm>
                <a:off x="4690268" y="5479382"/>
                <a:ext cx="1219200" cy="838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69" name="Rectangle 5"/>
              <p:cNvSpPr>
                <a:spLocks noChangeArrowheads="1"/>
              </p:cNvSpPr>
              <p:nvPr/>
            </p:nvSpPr>
            <p:spPr bwMode="auto">
              <a:xfrm>
                <a:off x="6061868" y="5479382"/>
                <a:ext cx="1219200" cy="838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70" name="Rectangle 6"/>
              <p:cNvSpPr>
                <a:spLocks noChangeArrowheads="1"/>
              </p:cNvSpPr>
              <p:nvPr/>
            </p:nvSpPr>
            <p:spPr bwMode="auto">
              <a:xfrm>
                <a:off x="7433468" y="5479382"/>
                <a:ext cx="914400" cy="838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71" name="Rectangle 53"/>
              <p:cNvSpPr>
                <a:spLocks noChangeArrowheads="1"/>
              </p:cNvSpPr>
              <p:nvPr/>
            </p:nvSpPr>
            <p:spPr bwMode="auto">
              <a:xfrm>
                <a:off x="680243" y="5479382"/>
                <a:ext cx="1143000" cy="838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72" name="Line 54"/>
              <p:cNvSpPr>
                <a:spLocks noChangeShapeType="1"/>
              </p:cNvSpPr>
              <p:nvPr/>
            </p:nvSpPr>
            <p:spPr bwMode="auto">
              <a:xfrm>
                <a:off x="8040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73" name="Line 55"/>
              <p:cNvSpPr>
                <a:spLocks noChangeShapeType="1"/>
              </p:cNvSpPr>
              <p:nvPr/>
            </p:nvSpPr>
            <p:spPr bwMode="auto">
              <a:xfrm>
                <a:off x="9564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74" name="Line 56"/>
              <p:cNvSpPr>
                <a:spLocks noChangeShapeType="1"/>
              </p:cNvSpPr>
              <p:nvPr/>
            </p:nvSpPr>
            <p:spPr bwMode="auto">
              <a:xfrm>
                <a:off x="11088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75" name="Line 57"/>
              <p:cNvSpPr>
                <a:spLocks noChangeShapeType="1"/>
              </p:cNvSpPr>
              <p:nvPr/>
            </p:nvSpPr>
            <p:spPr bwMode="auto">
              <a:xfrm>
                <a:off x="12612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76" name="Line 58"/>
              <p:cNvSpPr>
                <a:spLocks noChangeShapeType="1"/>
              </p:cNvSpPr>
              <p:nvPr/>
            </p:nvSpPr>
            <p:spPr bwMode="auto">
              <a:xfrm>
                <a:off x="14136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77" name="Line 59"/>
              <p:cNvSpPr>
                <a:spLocks noChangeShapeType="1"/>
              </p:cNvSpPr>
              <p:nvPr/>
            </p:nvSpPr>
            <p:spPr bwMode="auto">
              <a:xfrm>
                <a:off x="15660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78" name="Line 60"/>
              <p:cNvSpPr>
                <a:spLocks noChangeShapeType="1"/>
              </p:cNvSpPr>
              <p:nvPr/>
            </p:nvSpPr>
            <p:spPr bwMode="auto">
              <a:xfrm>
                <a:off x="17184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79" name="Line 61"/>
              <p:cNvSpPr>
                <a:spLocks noChangeShapeType="1"/>
              </p:cNvSpPr>
              <p:nvPr/>
            </p:nvSpPr>
            <p:spPr bwMode="auto">
              <a:xfrm>
                <a:off x="2037556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0" name="Line 62"/>
              <p:cNvSpPr>
                <a:spLocks noChangeShapeType="1"/>
              </p:cNvSpPr>
              <p:nvPr/>
            </p:nvSpPr>
            <p:spPr bwMode="auto">
              <a:xfrm>
                <a:off x="2189956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1" name="Line 63"/>
              <p:cNvSpPr>
                <a:spLocks noChangeShapeType="1"/>
              </p:cNvSpPr>
              <p:nvPr/>
            </p:nvSpPr>
            <p:spPr bwMode="auto">
              <a:xfrm>
                <a:off x="2342356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2" name="Line 64"/>
              <p:cNvSpPr>
                <a:spLocks noChangeShapeType="1"/>
              </p:cNvSpPr>
              <p:nvPr/>
            </p:nvSpPr>
            <p:spPr bwMode="auto">
              <a:xfrm>
                <a:off x="2494756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3" name="Line 65"/>
              <p:cNvSpPr>
                <a:spLocks noChangeShapeType="1"/>
              </p:cNvSpPr>
              <p:nvPr/>
            </p:nvSpPr>
            <p:spPr bwMode="auto">
              <a:xfrm>
                <a:off x="2647156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4" name="Line 66"/>
              <p:cNvSpPr>
                <a:spLocks noChangeShapeType="1"/>
              </p:cNvSpPr>
              <p:nvPr/>
            </p:nvSpPr>
            <p:spPr bwMode="auto">
              <a:xfrm>
                <a:off x="35472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5" name="Line 67"/>
              <p:cNvSpPr>
                <a:spLocks noChangeShapeType="1"/>
              </p:cNvSpPr>
              <p:nvPr/>
            </p:nvSpPr>
            <p:spPr bwMode="auto">
              <a:xfrm>
                <a:off x="36996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6" name="Line 68"/>
              <p:cNvSpPr>
                <a:spLocks noChangeShapeType="1"/>
              </p:cNvSpPr>
              <p:nvPr/>
            </p:nvSpPr>
            <p:spPr bwMode="auto">
              <a:xfrm>
                <a:off x="38520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7" name="Line 69"/>
              <p:cNvSpPr>
                <a:spLocks noChangeShapeType="1"/>
              </p:cNvSpPr>
              <p:nvPr/>
            </p:nvSpPr>
            <p:spPr bwMode="auto">
              <a:xfrm>
                <a:off x="40044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8" name="Line 70"/>
              <p:cNvSpPr>
                <a:spLocks noChangeShapeType="1"/>
              </p:cNvSpPr>
              <p:nvPr/>
            </p:nvSpPr>
            <p:spPr bwMode="auto">
              <a:xfrm>
                <a:off x="41568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" name="Line 71"/>
              <p:cNvSpPr>
                <a:spLocks noChangeShapeType="1"/>
              </p:cNvSpPr>
              <p:nvPr/>
            </p:nvSpPr>
            <p:spPr bwMode="auto">
              <a:xfrm>
                <a:off x="43092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0" name="Line 72"/>
              <p:cNvSpPr>
                <a:spLocks noChangeShapeType="1"/>
              </p:cNvSpPr>
              <p:nvPr/>
            </p:nvSpPr>
            <p:spPr bwMode="auto">
              <a:xfrm>
                <a:off x="44616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1" name="Line 73"/>
              <p:cNvSpPr>
                <a:spLocks noChangeShapeType="1"/>
              </p:cNvSpPr>
              <p:nvPr/>
            </p:nvSpPr>
            <p:spPr bwMode="auto">
              <a:xfrm>
                <a:off x="47664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2" name="Line 74"/>
              <p:cNvSpPr>
                <a:spLocks noChangeShapeType="1"/>
              </p:cNvSpPr>
              <p:nvPr/>
            </p:nvSpPr>
            <p:spPr bwMode="auto">
              <a:xfrm>
                <a:off x="49188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3" name="Line 75"/>
              <p:cNvSpPr>
                <a:spLocks noChangeShapeType="1"/>
              </p:cNvSpPr>
              <p:nvPr/>
            </p:nvSpPr>
            <p:spPr bwMode="auto">
              <a:xfrm>
                <a:off x="50712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4" name="Line 76"/>
              <p:cNvSpPr>
                <a:spLocks noChangeShapeType="1"/>
              </p:cNvSpPr>
              <p:nvPr/>
            </p:nvSpPr>
            <p:spPr bwMode="auto">
              <a:xfrm>
                <a:off x="52236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5" name="Line 77"/>
              <p:cNvSpPr>
                <a:spLocks noChangeShapeType="1"/>
              </p:cNvSpPr>
              <p:nvPr/>
            </p:nvSpPr>
            <p:spPr bwMode="auto">
              <a:xfrm>
                <a:off x="53760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6" name="Line 78"/>
              <p:cNvSpPr>
                <a:spLocks noChangeShapeType="1"/>
              </p:cNvSpPr>
              <p:nvPr/>
            </p:nvSpPr>
            <p:spPr bwMode="auto">
              <a:xfrm>
                <a:off x="55284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7" name="Line 79"/>
              <p:cNvSpPr>
                <a:spLocks noChangeShapeType="1"/>
              </p:cNvSpPr>
              <p:nvPr/>
            </p:nvSpPr>
            <p:spPr bwMode="auto">
              <a:xfrm>
                <a:off x="56808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8" name="Line 80"/>
              <p:cNvSpPr>
                <a:spLocks noChangeShapeType="1"/>
              </p:cNvSpPr>
              <p:nvPr/>
            </p:nvSpPr>
            <p:spPr bwMode="auto">
              <a:xfrm>
                <a:off x="58332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9" name="Line 81"/>
              <p:cNvSpPr>
                <a:spLocks noChangeShapeType="1"/>
              </p:cNvSpPr>
              <p:nvPr/>
            </p:nvSpPr>
            <p:spPr bwMode="auto">
              <a:xfrm>
                <a:off x="61380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0" name="Line 82"/>
              <p:cNvSpPr>
                <a:spLocks noChangeShapeType="1"/>
              </p:cNvSpPr>
              <p:nvPr/>
            </p:nvSpPr>
            <p:spPr bwMode="auto">
              <a:xfrm>
                <a:off x="62904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1" name="Line 83"/>
              <p:cNvSpPr>
                <a:spLocks noChangeShapeType="1"/>
              </p:cNvSpPr>
              <p:nvPr/>
            </p:nvSpPr>
            <p:spPr bwMode="auto">
              <a:xfrm>
                <a:off x="64428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2" name="Line 84"/>
              <p:cNvSpPr>
                <a:spLocks noChangeShapeType="1"/>
              </p:cNvSpPr>
              <p:nvPr/>
            </p:nvSpPr>
            <p:spPr bwMode="auto">
              <a:xfrm>
                <a:off x="65952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3" name="Line 85"/>
              <p:cNvSpPr>
                <a:spLocks noChangeShapeType="1"/>
              </p:cNvSpPr>
              <p:nvPr/>
            </p:nvSpPr>
            <p:spPr bwMode="auto">
              <a:xfrm>
                <a:off x="67476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4" name="Line 86"/>
              <p:cNvSpPr>
                <a:spLocks noChangeShapeType="1"/>
              </p:cNvSpPr>
              <p:nvPr/>
            </p:nvSpPr>
            <p:spPr bwMode="auto">
              <a:xfrm>
                <a:off x="69000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5" name="Line 87"/>
              <p:cNvSpPr>
                <a:spLocks noChangeShapeType="1"/>
              </p:cNvSpPr>
              <p:nvPr/>
            </p:nvSpPr>
            <p:spPr bwMode="auto">
              <a:xfrm>
                <a:off x="70524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6" name="Line 88"/>
              <p:cNvSpPr>
                <a:spLocks noChangeShapeType="1"/>
              </p:cNvSpPr>
              <p:nvPr/>
            </p:nvSpPr>
            <p:spPr bwMode="auto">
              <a:xfrm>
                <a:off x="72048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7" name="Line 89"/>
              <p:cNvSpPr>
                <a:spLocks noChangeShapeType="1"/>
              </p:cNvSpPr>
              <p:nvPr/>
            </p:nvSpPr>
            <p:spPr bwMode="auto">
              <a:xfrm>
                <a:off x="75096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8" name="Line 90"/>
              <p:cNvSpPr>
                <a:spLocks noChangeShapeType="1"/>
              </p:cNvSpPr>
              <p:nvPr/>
            </p:nvSpPr>
            <p:spPr bwMode="auto">
              <a:xfrm>
                <a:off x="76620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9" name="Line 91"/>
              <p:cNvSpPr>
                <a:spLocks noChangeShapeType="1"/>
              </p:cNvSpPr>
              <p:nvPr/>
            </p:nvSpPr>
            <p:spPr bwMode="auto">
              <a:xfrm>
                <a:off x="78144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10" name="Line 92"/>
              <p:cNvSpPr>
                <a:spLocks noChangeShapeType="1"/>
              </p:cNvSpPr>
              <p:nvPr/>
            </p:nvSpPr>
            <p:spPr bwMode="auto">
              <a:xfrm>
                <a:off x="79668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11" name="Line 93"/>
              <p:cNvSpPr>
                <a:spLocks noChangeShapeType="1"/>
              </p:cNvSpPr>
              <p:nvPr/>
            </p:nvSpPr>
            <p:spPr bwMode="auto">
              <a:xfrm>
                <a:off x="81192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12" name="Line 94"/>
              <p:cNvSpPr>
                <a:spLocks noChangeShapeType="1"/>
              </p:cNvSpPr>
              <p:nvPr/>
            </p:nvSpPr>
            <p:spPr bwMode="auto">
              <a:xfrm>
                <a:off x="82716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13" name="Line 95"/>
              <p:cNvSpPr>
                <a:spLocks noChangeShapeType="1"/>
              </p:cNvSpPr>
              <p:nvPr/>
            </p:nvSpPr>
            <p:spPr bwMode="auto">
              <a:xfrm>
                <a:off x="2799556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14" name="Line 96"/>
              <p:cNvSpPr>
                <a:spLocks noChangeShapeType="1"/>
              </p:cNvSpPr>
              <p:nvPr/>
            </p:nvSpPr>
            <p:spPr bwMode="auto">
              <a:xfrm>
                <a:off x="2951956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15" name="Line 97"/>
              <p:cNvSpPr>
                <a:spLocks noChangeShapeType="1"/>
              </p:cNvSpPr>
              <p:nvPr/>
            </p:nvSpPr>
            <p:spPr bwMode="auto">
              <a:xfrm>
                <a:off x="3104356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16" name="Line 98"/>
              <p:cNvSpPr>
                <a:spLocks noChangeShapeType="1"/>
              </p:cNvSpPr>
              <p:nvPr/>
            </p:nvSpPr>
            <p:spPr bwMode="auto">
              <a:xfrm>
                <a:off x="33948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25" name="TextBox 424"/>
            <p:cNvSpPr txBox="1"/>
            <p:nvPr/>
          </p:nvSpPr>
          <p:spPr>
            <a:xfrm>
              <a:off x="7182978" y="5479382"/>
              <a:ext cx="19663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Now we have a big distributed set of simulation results</a:t>
              </a:r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680243" y="184483"/>
            <a:ext cx="777795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rPr>
              <a:t>New Task: Run thousands of simulations 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304800" y="6477000"/>
            <a:ext cx="8848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i="1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rPr>
              <a:t>http://escience.washington.edu/get-help-now/dave-williams-simulating-muscle-dynamics-cloud</a:t>
            </a:r>
          </a:p>
        </p:txBody>
      </p:sp>
    </p:spTree>
    <p:extLst>
      <p:ext uri="{BB962C8B-B14F-4D97-AF65-F5344CB8AC3E}">
        <p14:creationId xmlns:p14="http://schemas.microsoft.com/office/powerpoint/2010/main" val="3519045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7"/>
          <p:cNvSpPr>
            <a:spLocks noChangeArrowheads="1"/>
          </p:cNvSpPr>
          <p:nvPr/>
        </p:nvSpPr>
        <p:spPr bwMode="auto">
          <a:xfrm>
            <a:off x="684660" y="1066800"/>
            <a:ext cx="6106018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9" name="Line 8"/>
          <p:cNvSpPr>
            <a:spLocks noChangeShapeType="1"/>
          </p:cNvSpPr>
          <p:nvPr/>
        </p:nvSpPr>
        <p:spPr bwMode="auto">
          <a:xfrm>
            <a:off x="815972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0" name="Line 9"/>
          <p:cNvSpPr>
            <a:spLocks noChangeShapeType="1"/>
          </p:cNvSpPr>
          <p:nvPr/>
        </p:nvSpPr>
        <p:spPr bwMode="auto">
          <a:xfrm>
            <a:off x="947284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1" name="Line 10"/>
          <p:cNvSpPr>
            <a:spLocks noChangeShapeType="1"/>
          </p:cNvSpPr>
          <p:nvPr/>
        </p:nvSpPr>
        <p:spPr bwMode="auto">
          <a:xfrm>
            <a:off x="1078596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2" name="Line 11"/>
          <p:cNvSpPr>
            <a:spLocks noChangeShapeType="1"/>
          </p:cNvSpPr>
          <p:nvPr/>
        </p:nvSpPr>
        <p:spPr bwMode="auto">
          <a:xfrm>
            <a:off x="1209908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3" name="Line 12"/>
          <p:cNvSpPr>
            <a:spLocks noChangeShapeType="1"/>
          </p:cNvSpPr>
          <p:nvPr/>
        </p:nvSpPr>
        <p:spPr bwMode="auto">
          <a:xfrm>
            <a:off x="1341221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4" name="Line 13"/>
          <p:cNvSpPr>
            <a:spLocks noChangeShapeType="1"/>
          </p:cNvSpPr>
          <p:nvPr/>
        </p:nvSpPr>
        <p:spPr bwMode="auto">
          <a:xfrm>
            <a:off x="1472533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5" name="Line 14"/>
          <p:cNvSpPr>
            <a:spLocks noChangeShapeType="1"/>
          </p:cNvSpPr>
          <p:nvPr/>
        </p:nvSpPr>
        <p:spPr bwMode="auto">
          <a:xfrm>
            <a:off x="1603845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" name="Line 15"/>
          <p:cNvSpPr>
            <a:spLocks noChangeShapeType="1"/>
          </p:cNvSpPr>
          <p:nvPr/>
        </p:nvSpPr>
        <p:spPr bwMode="auto">
          <a:xfrm>
            <a:off x="1735157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7" name="Line 16"/>
          <p:cNvSpPr>
            <a:spLocks noChangeShapeType="1"/>
          </p:cNvSpPr>
          <p:nvPr/>
        </p:nvSpPr>
        <p:spPr bwMode="auto">
          <a:xfrm>
            <a:off x="1866469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8" name="Line 17"/>
          <p:cNvSpPr>
            <a:spLocks noChangeShapeType="1"/>
          </p:cNvSpPr>
          <p:nvPr/>
        </p:nvSpPr>
        <p:spPr bwMode="auto">
          <a:xfrm>
            <a:off x="1997782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9" name="Line 18"/>
          <p:cNvSpPr>
            <a:spLocks noChangeShapeType="1"/>
          </p:cNvSpPr>
          <p:nvPr/>
        </p:nvSpPr>
        <p:spPr bwMode="auto">
          <a:xfrm>
            <a:off x="2129094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0" name="Line 19"/>
          <p:cNvSpPr>
            <a:spLocks noChangeShapeType="1"/>
          </p:cNvSpPr>
          <p:nvPr/>
        </p:nvSpPr>
        <p:spPr bwMode="auto">
          <a:xfrm>
            <a:off x="2260406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1" name="Line 20"/>
          <p:cNvSpPr>
            <a:spLocks noChangeShapeType="1"/>
          </p:cNvSpPr>
          <p:nvPr/>
        </p:nvSpPr>
        <p:spPr bwMode="auto">
          <a:xfrm>
            <a:off x="2916967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2" name="Line 21"/>
          <p:cNvSpPr>
            <a:spLocks noChangeShapeType="1"/>
          </p:cNvSpPr>
          <p:nvPr/>
        </p:nvSpPr>
        <p:spPr bwMode="auto">
          <a:xfrm>
            <a:off x="3048279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3" name="Line 22"/>
          <p:cNvSpPr>
            <a:spLocks noChangeShapeType="1"/>
          </p:cNvSpPr>
          <p:nvPr/>
        </p:nvSpPr>
        <p:spPr bwMode="auto">
          <a:xfrm>
            <a:off x="3179592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4" name="Line 23"/>
          <p:cNvSpPr>
            <a:spLocks noChangeShapeType="1"/>
          </p:cNvSpPr>
          <p:nvPr/>
        </p:nvSpPr>
        <p:spPr bwMode="auto">
          <a:xfrm>
            <a:off x="3310904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5" name="Line 24"/>
          <p:cNvSpPr>
            <a:spLocks noChangeShapeType="1"/>
          </p:cNvSpPr>
          <p:nvPr/>
        </p:nvSpPr>
        <p:spPr bwMode="auto">
          <a:xfrm>
            <a:off x="3442216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" name="Line 25"/>
          <p:cNvSpPr>
            <a:spLocks noChangeShapeType="1"/>
          </p:cNvSpPr>
          <p:nvPr/>
        </p:nvSpPr>
        <p:spPr bwMode="auto">
          <a:xfrm>
            <a:off x="3573528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7" name="Line 26"/>
          <p:cNvSpPr>
            <a:spLocks noChangeShapeType="1"/>
          </p:cNvSpPr>
          <p:nvPr/>
        </p:nvSpPr>
        <p:spPr bwMode="auto">
          <a:xfrm>
            <a:off x="3704841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8" name="Line 27"/>
          <p:cNvSpPr>
            <a:spLocks noChangeShapeType="1"/>
          </p:cNvSpPr>
          <p:nvPr/>
        </p:nvSpPr>
        <p:spPr bwMode="auto">
          <a:xfrm>
            <a:off x="3836153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9" name="Line 28"/>
          <p:cNvSpPr>
            <a:spLocks noChangeShapeType="1"/>
          </p:cNvSpPr>
          <p:nvPr/>
        </p:nvSpPr>
        <p:spPr bwMode="auto">
          <a:xfrm>
            <a:off x="3967465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0" name="Line 29"/>
          <p:cNvSpPr>
            <a:spLocks noChangeShapeType="1"/>
          </p:cNvSpPr>
          <p:nvPr/>
        </p:nvSpPr>
        <p:spPr bwMode="auto">
          <a:xfrm>
            <a:off x="4098777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1" name="Line 30"/>
          <p:cNvSpPr>
            <a:spLocks noChangeShapeType="1"/>
          </p:cNvSpPr>
          <p:nvPr/>
        </p:nvSpPr>
        <p:spPr bwMode="auto">
          <a:xfrm>
            <a:off x="4230089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2" name="Line 31"/>
          <p:cNvSpPr>
            <a:spLocks noChangeShapeType="1"/>
          </p:cNvSpPr>
          <p:nvPr/>
        </p:nvSpPr>
        <p:spPr bwMode="auto">
          <a:xfrm>
            <a:off x="4361402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3" name="Line 32"/>
          <p:cNvSpPr>
            <a:spLocks noChangeShapeType="1"/>
          </p:cNvSpPr>
          <p:nvPr/>
        </p:nvSpPr>
        <p:spPr bwMode="auto">
          <a:xfrm>
            <a:off x="4492714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4" name="Line 33"/>
          <p:cNvSpPr>
            <a:spLocks noChangeShapeType="1"/>
          </p:cNvSpPr>
          <p:nvPr/>
        </p:nvSpPr>
        <p:spPr bwMode="auto">
          <a:xfrm>
            <a:off x="4624026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5" name="Line 34"/>
          <p:cNvSpPr>
            <a:spLocks noChangeShapeType="1"/>
          </p:cNvSpPr>
          <p:nvPr/>
        </p:nvSpPr>
        <p:spPr bwMode="auto">
          <a:xfrm>
            <a:off x="4755338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" name="Line 35"/>
          <p:cNvSpPr>
            <a:spLocks noChangeShapeType="1"/>
          </p:cNvSpPr>
          <p:nvPr/>
        </p:nvSpPr>
        <p:spPr bwMode="auto">
          <a:xfrm>
            <a:off x="4886651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7" name="Line 36"/>
          <p:cNvSpPr>
            <a:spLocks noChangeShapeType="1"/>
          </p:cNvSpPr>
          <p:nvPr/>
        </p:nvSpPr>
        <p:spPr bwMode="auto">
          <a:xfrm>
            <a:off x="5017963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8" name="Line 37"/>
          <p:cNvSpPr>
            <a:spLocks noChangeShapeType="1"/>
          </p:cNvSpPr>
          <p:nvPr/>
        </p:nvSpPr>
        <p:spPr bwMode="auto">
          <a:xfrm>
            <a:off x="5149275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9" name="Line 38"/>
          <p:cNvSpPr>
            <a:spLocks noChangeShapeType="1"/>
          </p:cNvSpPr>
          <p:nvPr/>
        </p:nvSpPr>
        <p:spPr bwMode="auto">
          <a:xfrm>
            <a:off x="5280587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0" name="Line 39"/>
          <p:cNvSpPr>
            <a:spLocks noChangeShapeType="1"/>
          </p:cNvSpPr>
          <p:nvPr/>
        </p:nvSpPr>
        <p:spPr bwMode="auto">
          <a:xfrm>
            <a:off x="5411899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1" name="Line 40"/>
          <p:cNvSpPr>
            <a:spLocks noChangeShapeType="1"/>
          </p:cNvSpPr>
          <p:nvPr/>
        </p:nvSpPr>
        <p:spPr bwMode="auto">
          <a:xfrm>
            <a:off x="5543212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2" name="Line 41"/>
          <p:cNvSpPr>
            <a:spLocks noChangeShapeType="1"/>
          </p:cNvSpPr>
          <p:nvPr/>
        </p:nvSpPr>
        <p:spPr bwMode="auto">
          <a:xfrm>
            <a:off x="5674524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3" name="Line 42"/>
          <p:cNvSpPr>
            <a:spLocks noChangeShapeType="1"/>
          </p:cNvSpPr>
          <p:nvPr/>
        </p:nvSpPr>
        <p:spPr bwMode="auto">
          <a:xfrm>
            <a:off x="5805836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4" name="Line 43"/>
          <p:cNvSpPr>
            <a:spLocks noChangeShapeType="1"/>
          </p:cNvSpPr>
          <p:nvPr/>
        </p:nvSpPr>
        <p:spPr bwMode="auto">
          <a:xfrm>
            <a:off x="5937148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5" name="Line 44"/>
          <p:cNvSpPr>
            <a:spLocks noChangeShapeType="1"/>
          </p:cNvSpPr>
          <p:nvPr/>
        </p:nvSpPr>
        <p:spPr bwMode="auto">
          <a:xfrm>
            <a:off x="6068460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" name="Line 45"/>
          <p:cNvSpPr>
            <a:spLocks noChangeShapeType="1"/>
          </p:cNvSpPr>
          <p:nvPr/>
        </p:nvSpPr>
        <p:spPr bwMode="auto">
          <a:xfrm>
            <a:off x="6199773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7" name="Line 46"/>
          <p:cNvSpPr>
            <a:spLocks noChangeShapeType="1"/>
          </p:cNvSpPr>
          <p:nvPr/>
        </p:nvSpPr>
        <p:spPr bwMode="auto">
          <a:xfrm>
            <a:off x="6331085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8" name="Line 47"/>
          <p:cNvSpPr>
            <a:spLocks noChangeShapeType="1"/>
          </p:cNvSpPr>
          <p:nvPr/>
        </p:nvSpPr>
        <p:spPr bwMode="auto">
          <a:xfrm>
            <a:off x="6462397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9" name="Line 48"/>
          <p:cNvSpPr>
            <a:spLocks noChangeShapeType="1"/>
          </p:cNvSpPr>
          <p:nvPr/>
        </p:nvSpPr>
        <p:spPr bwMode="auto">
          <a:xfrm>
            <a:off x="6593709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0" name="Line 49"/>
          <p:cNvSpPr>
            <a:spLocks noChangeShapeType="1"/>
          </p:cNvSpPr>
          <p:nvPr/>
        </p:nvSpPr>
        <p:spPr bwMode="auto">
          <a:xfrm>
            <a:off x="2391718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1" name="Line 50"/>
          <p:cNvSpPr>
            <a:spLocks noChangeShapeType="1"/>
          </p:cNvSpPr>
          <p:nvPr/>
        </p:nvSpPr>
        <p:spPr bwMode="auto">
          <a:xfrm>
            <a:off x="2523031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2" name="Line 51"/>
          <p:cNvSpPr>
            <a:spLocks noChangeShapeType="1"/>
          </p:cNvSpPr>
          <p:nvPr/>
        </p:nvSpPr>
        <p:spPr bwMode="auto">
          <a:xfrm>
            <a:off x="2654343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3" name="Line 52"/>
          <p:cNvSpPr>
            <a:spLocks noChangeShapeType="1"/>
          </p:cNvSpPr>
          <p:nvPr/>
        </p:nvSpPr>
        <p:spPr bwMode="auto">
          <a:xfrm>
            <a:off x="2785655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43078" y="1167824"/>
            <a:ext cx="189612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You have millions of documents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81000" y="2057400"/>
            <a:ext cx="8903972" cy="1331739"/>
            <a:chOff x="381000" y="2057400"/>
            <a:chExt cx="8903972" cy="1331739"/>
          </a:xfrm>
        </p:grpSpPr>
        <p:grpSp>
          <p:nvGrpSpPr>
            <p:cNvPr id="3" name="Group 2"/>
            <p:cNvGrpSpPr/>
            <p:nvPr/>
          </p:nvGrpSpPr>
          <p:grpSpPr>
            <a:xfrm>
              <a:off x="381000" y="2057400"/>
              <a:ext cx="6606646" cy="1295400"/>
              <a:chOff x="638175" y="1905000"/>
              <a:chExt cx="7667625" cy="1295400"/>
            </a:xfrm>
          </p:grpSpPr>
          <p:sp>
            <p:nvSpPr>
              <p:cNvPr id="253" name="Rectangle 2"/>
              <p:cNvSpPr>
                <a:spLocks noChangeArrowheads="1"/>
              </p:cNvSpPr>
              <p:nvPr/>
            </p:nvSpPr>
            <p:spPr bwMode="auto">
              <a:xfrm>
                <a:off x="1938338" y="2362200"/>
                <a:ext cx="1185862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4" name="Rectangle 3"/>
              <p:cNvSpPr>
                <a:spLocks noChangeArrowheads="1"/>
              </p:cNvSpPr>
              <p:nvPr/>
            </p:nvSpPr>
            <p:spPr bwMode="auto">
              <a:xfrm>
                <a:off x="3276600" y="2362200"/>
                <a:ext cx="12192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5" name="Rectangle 4"/>
              <p:cNvSpPr>
                <a:spLocks noChangeArrowheads="1"/>
              </p:cNvSpPr>
              <p:nvPr/>
            </p:nvSpPr>
            <p:spPr bwMode="auto">
              <a:xfrm>
                <a:off x="4648200" y="2362200"/>
                <a:ext cx="12192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6" name="Rectangle 5"/>
              <p:cNvSpPr>
                <a:spLocks noChangeArrowheads="1"/>
              </p:cNvSpPr>
              <p:nvPr/>
            </p:nvSpPr>
            <p:spPr bwMode="auto">
              <a:xfrm>
                <a:off x="6019800" y="2362200"/>
                <a:ext cx="12192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7" name="Rectangle 6"/>
              <p:cNvSpPr>
                <a:spLocks noChangeArrowheads="1"/>
              </p:cNvSpPr>
              <p:nvPr/>
            </p:nvSpPr>
            <p:spPr bwMode="auto">
              <a:xfrm>
                <a:off x="7391400" y="2362200"/>
                <a:ext cx="9144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4" name="Rectangle 53"/>
              <p:cNvSpPr>
                <a:spLocks noChangeArrowheads="1"/>
              </p:cNvSpPr>
              <p:nvPr/>
            </p:nvSpPr>
            <p:spPr bwMode="auto">
              <a:xfrm>
                <a:off x="638175" y="2362200"/>
                <a:ext cx="11430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5" name="Line 54"/>
              <p:cNvSpPr>
                <a:spLocks noChangeShapeType="1"/>
              </p:cNvSpPr>
              <p:nvPr/>
            </p:nvSpPr>
            <p:spPr bwMode="auto">
              <a:xfrm>
                <a:off x="762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6" name="Line 55"/>
              <p:cNvSpPr>
                <a:spLocks noChangeShapeType="1"/>
              </p:cNvSpPr>
              <p:nvPr/>
            </p:nvSpPr>
            <p:spPr bwMode="auto">
              <a:xfrm>
                <a:off x="914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7" name="Line 56"/>
              <p:cNvSpPr>
                <a:spLocks noChangeShapeType="1"/>
              </p:cNvSpPr>
              <p:nvPr/>
            </p:nvSpPr>
            <p:spPr bwMode="auto">
              <a:xfrm>
                <a:off x="1066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8" name="Line 57"/>
              <p:cNvSpPr>
                <a:spLocks noChangeShapeType="1"/>
              </p:cNvSpPr>
              <p:nvPr/>
            </p:nvSpPr>
            <p:spPr bwMode="auto">
              <a:xfrm>
                <a:off x="1219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9" name="Line 58"/>
              <p:cNvSpPr>
                <a:spLocks noChangeShapeType="1"/>
              </p:cNvSpPr>
              <p:nvPr/>
            </p:nvSpPr>
            <p:spPr bwMode="auto">
              <a:xfrm>
                <a:off x="1371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0" name="Line 59"/>
              <p:cNvSpPr>
                <a:spLocks noChangeShapeType="1"/>
              </p:cNvSpPr>
              <p:nvPr/>
            </p:nvSpPr>
            <p:spPr bwMode="auto">
              <a:xfrm>
                <a:off x="1524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1" name="Line 60"/>
              <p:cNvSpPr>
                <a:spLocks noChangeShapeType="1"/>
              </p:cNvSpPr>
              <p:nvPr/>
            </p:nvSpPr>
            <p:spPr bwMode="auto">
              <a:xfrm>
                <a:off x="1676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2" name="Line 61"/>
              <p:cNvSpPr>
                <a:spLocks noChangeShapeType="1"/>
              </p:cNvSpPr>
              <p:nvPr/>
            </p:nvSpPr>
            <p:spPr bwMode="auto">
              <a:xfrm>
                <a:off x="19954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3" name="Line 62"/>
              <p:cNvSpPr>
                <a:spLocks noChangeShapeType="1"/>
              </p:cNvSpPr>
              <p:nvPr/>
            </p:nvSpPr>
            <p:spPr bwMode="auto">
              <a:xfrm>
                <a:off x="21478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4" name="Line 63"/>
              <p:cNvSpPr>
                <a:spLocks noChangeShapeType="1"/>
              </p:cNvSpPr>
              <p:nvPr/>
            </p:nvSpPr>
            <p:spPr bwMode="auto">
              <a:xfrm>
                <a:off x="23002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5" name="Line 64"/>
              <p:cNvSpPr>
                <a:spLocks noChangeShapeType="1"/>
              </p:cNvSpPr>
              <p:nvPr/>
            </p:nvSpPr>
            <p:spPr bwMode="auto">
              <a:xfrm>
                <a:off x="24526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6" name="Line 65"/>
              <p:cNvSpPr>
                <a:spLocks noChangeShapeType="1"/>
              </p:cNvSpPr>
              <p:nvPr/>
            </p:nvSpPr>
            <p:spPr bwMode="auto">
              <a:xfrm>
                <a:off x="26050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7" name="Line 66"/>
              <p:cNvSpPr>
                <a:spLocks noChangeShapeType="1"/>
              </p:cNvSpPr>
              <p:nvPr/>
            </p:nvSpPr>
            <p:spPr bwMode="auto">
              <a:xfrm>
                <a:off x="3505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8" name="Line 67"/>
              <p:cNvSpPr>
                <a:spLocks noChangeShapeType="1"/>
              </p:cNvSpPr>
              <p:nvPr/>
            </p:nvSpPr>
            <p:spPr bwMode="auto">
              <a:xfrm>
                <a:off x="3657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9" name="Line 68"/>
              <p:cNvSpPr>
                <a:spLocks noChangeShapeType="1"/>
              </p:cNvSpPr>
              <p:nvPr/>
            </p:nvSpPr>
            <p:spPr bwMode="auto">
              <a:xfrm>
                <a:off x="3810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0" name="Line 69"/>
              <p:cNvSpPr>
                <a:spLocks noChangeShapeType="1"/>
              </p:cNvSpPr>
              <p:nvPr/>
            </p:nvSpPr>
            <p:spPr bwMode="auto">
              <a:xfrm>
                <a:off x="3962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1" name="Line 70"/>
              <p:cNvSpPr>
                <a:spLocks noChangeShapeType="1"/>
              </p:cNvSpPr>
              <p:nvPr/>
            </p:nvSpPr>
            <p:spPr bwMode="auto">
              <a:xfrm>
                <a:off x="4114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2" name="Line 71"/>
              <p:cNvSpPr>
                <a:spLocks noChangeShapeType="1"/>
              </p:cNvSpPr>
              <p:nvPr/>
            </p:nvSpPr>
            <p:spPr bwMode="auto">
              <a:xfrm>
                <a:off x="4267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3" name="Line 72"/>
              <p:cNvSpPr>
                <a:spLocks noChangeShapeType="1"/>
              </p:cNvSpPr>
              <p:nvPr/>
            </p:nvSpPr>
            <p:spPr bwMode="auto">
              <a:xfrm>
                <a:off x="4419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4" name="Line 73"/>
              <p:cNvSpPr>
                <a:spLocks noChangeShapeType="1"/>
              </p:cNvSpPr>
              <p:nvPr/>
            </p:nvSpPr>
            <p:spPr bwMode="auto">
              <a:xfrm>
                <a:off x="4724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5" name="Line 74"/>
              <p:cNvSpPr>
                <a:spLocks noChangeShapeType="1"/>
              </p:cNvSpPr>
              <p:nvPr/>
            </p:nvSpPr>
            <p:spPr bwMode="auto">
              <a:xfrm>
                <a:off x="4876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6" name="Line 75"/>
              <p:cNvSpPr>
                <a:spLocks noChangeShapeType="1"/>
              </p:cNvSpPr>
              <p:nvPr/>
            </p:nvSpPr>
            <p:spPr bwMode="auto">
              <a:xfrm>
                <a:off x="5029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7" name="Line 76"/>
              <p:cNvSpPr>
                <a:spLocks noChangeShapeType="1"/>
              </p:cNvSpPr>
              <p:nvPr/>
            </p:nvSpPr>
            <p:spPr bwMode="auto">
              <a:xfrm>
                <a:off x="5181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8" name="Line 77"/>
              <p:cNvSpPr>
                <a:spLocks noChangeShapeType="1"/>
              </p:cNvSpPr>
              <p:nvPr/>
            </p:nvSpPr>
            <p:spPr bwMode="auto">
              <a:xfrm>
                <a:off x="5334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9" name="Line 78"/>
              <p:cNvSpPr>
                <a:spLocks noChangeShapeType="1"/>
              </p:cNvSpPr>
              <p:nvPr/>
            </p:nvSpPr>
            <p:spPr bwMode="auto">
              <a:xfrm>
                <a:off x="5486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0" name="Line 79"/>
              <p:cNvSpPr>
                <a:spLocks noChangeShapeType="1"/>
              </p:cNvSpPr>
              <p:nvPr/>
            </p:nvSpPr>
            <p:spPr bwMode="auto">
              <a:xfrm>
                <a:off x="5638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1" name="Line 80"/>
              <p:cNvSpPr>
                <a:spLocks noChangeShapeType="1"/>
              </p:cNvSpPr>
              <p:nvPr/>
            </p:nvSpPr>
            <p:spPr bwMode="auto">
              <a:xfrm>
                <a:off x="5791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2" name="Line 81"/>
              <p:cNvSpPr>
                <a:spLocks noChangeShapeType="1"/>
              </p:cNvSpPr>
              <p:nvPr/>
            </p:nvSpPr>
            <p:spPr bwMode="auto">
              <a:xfrm>
                <a:off x="6096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3" name="Line 82"/>
              <p:cNvSpPr>
                <a:spLocks noChangeShapeType="1"/>
              </p:cNvSpPr>
              <p:nvPr/>
            </p:nvSpPr>
            <p:spPr bwMode="auto">
              <a:xfrm>
                <a:off x="6248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4" name="Line 83"/>
              <p:cNvSpPr>
                <a:spLocks noChangeShapeType="1"/>
              </p:cNvSpPr>
              <p:nvPr/>
            </p:nvSpPr>
            <p:spPr bwMode="auto">
              <a:xfrm>
                <a:off x="6400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5" name="Line 84"/>
              <p:cNvSpPr>
                <a:spLocks noChangeShapeType="1"/>
              </p:cNvSpPr>
              <p:nvPr/>
            </p:nvSpPr>
            <p:spPr bwMode="auto">
              <a:xfrm>
                <a:off x="6553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6" name="Line 85"/>
              <p:cNvSpPr>
                <a:spLocks noChangeShapeType="1"/>
              </p:cNvSpPr>
              <p:nvPr/>
            </p:nvSpPr>
            <p:spPr bwMode="auto">
              <a:xfrm>
                <a:off x="6705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7" name="Line 86"/>
              <p:cNvSpPr>
                <a:spLocks noChangeShapeType="1"/>
              </p:cNvSpPr>
              <p:nvPr/>
            </p:nvSpPr>
            <p:spPr bwMode="auto">
              <a:xfrm>
                <a:off x="6858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8" name="Line 87"/>
              <p:cNvSpPr>
                <a:spLocks noChangeShapeType="1"/>
              </p:cNvSpPr>
              <p:nvPr/>
            </p:nvSpPr>
            <p:spPr bwMode="auto">
              <a:xfrm>
                <a:off x="7010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9" name="Line 88"/>
              <p:cNvSpPr>
                <a:spLocks noChangeShapeType="1"/>
              </p:cNvSpPr>
              <p:nvPr/>
            </p:nvSpPr>
            <p:spPr bwMode="auto">
              <a:xfrm>
                <a:off x="7162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0" name="Line 89"/>
              <p:cNvSpPr>
                <a:spLocks noChangeShapeType="1"/>
              </p:cNvSpPr>
              <p:nvPr/>
            </p:nvSpPr>
            <p:spPr bwMode="auto">
              <a:xfrm>
                <a:off x="7467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1" name="Line 90"/>
              <p:cNvSpPr>
                <a:spLocks noChangeShapeType="1"/>
              </p:cNvSpPr>
              <p:nvPr/>
            </p:nvSpPr>
            <p:spPr bwMode="auto">
              <a:xfrm>
                <a:off x="7620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2" name="Line 91"/>
              <p:cNvSpPr>
                <a:spLocks noChangeShapeType="1"/>
              </p:cNvSpPr>
              <p:nvPr/>
            </p:nvSpPr>
            <p:spPr bwMode="auto">
              <a:xfrm>
                <a:off x="7772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3" name="Line 92"/>
              <p:cNvSpPr>
                <a:spLocks noChangeShapeType="1"/>
              </p:cNvSpPr>
              <p:nvPr/>
            </p:nvSpPr>
            <p:spPr bwMode="auto">
              <a:xfrm>
                <a:off x="7924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4" name="Line 93"/>
              <p:cNvSpPr>
                <a:spLocks noChangeShapeType="1"/>
              </p:cNvSpPr>
              <p:nvPr/>
            </p:nvSpPr>
            <p:spPr bwMode="auto">
              <a:xfrm>
                <a:off x="8077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5" name="Line 94"/>
              <p:cNvSpPr>
                <a:spLocks noChangeShapeType="1"/>
              </p:cNvSpPr>
              <p:nvPr/>
            </p:nvSpPr>
            <p:spPr bwMode="auto">
              <a:xfrm>
                <a:off x="8229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6" name="Line 95"/>
              <p:cNvSpPr>
                <a:spLocks noChangeShapeType="1"/>
              </p:cNvSpPr>
              <p:nvPr/>
            </p:nvSpPr>
            <p:spPr bwMode="auto">
              <a:xfrm>
                <a:off x="27574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7" name="Line 96"/>
              <p:cNvSpPr>
                <a:spLocks noChangeShapeType="1"/>
              </p:cNvSpPr>
              <p:nvPr/>
            </p:nvSpPr>
            <p:spPr bwMode="auto">
              <a:xfrm>
                <a:off x="29098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8" name="Line 97"/>
              <p:cNvSpPr>
                <a:spLocks noChangeShapeType="1"/>
              </p:cNvSpPr>
              <p:nvPr/>
            </p:nvSpPr>
            <p:spPr bwMode="auto">
              <a:xfrm>
                <a:off x="30622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9" name="Line 98"/>
              <p:cNvSpPr>
                <a:spLocks noChangeShapeType="1"/>
              </p:cNvSpPr>
              <p:nvPr/>
            </p:nvSpPr>
            <p:spPr bwMode="auto">
              <a:xfrm>
                <a:off x="3352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50" name="AutoShape 99"/>
              <p:cNvSpPr>
                <a:spLocks noChangeArrowheads="1"/>
              </p:cNvSpPr>
              <p:nvPr/>
            </p:nvSpPr>
            <p:spPr bwMode="auto">
              <a:xfrm>
                <a:off x="3691731" y="1905000"/>
                <a:ext cx="1608137" cy="304800"/>
              </a:xfrm>
              <a:prstGeom prst="downArrow">
                <a:avLst>
                  <a:gd name="adj1" fmla="val 61667"/>
                  <a:gd name="adj2" fmla="val 34583"/>
                </a:avLst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23" name="TextBox 422"/>
            <p:cNvSpPr txBox="1"/>
            <p:nvPr/>
          </p:nvSpPr>
          <p:spPr>
            <a:xfrm>
              <a:off x="7084050" y="2558142"/>
              <a:ext cx="22009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Distribute the documents among k computers 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61554" y="3466306"/>
            <a:ext cx="8582446" cy="1928858"/>
            <a:chOff x="561554" y="3466306"/>
            <a:chExt cx="8582446" cy="1928858"/>
          </a:xfrm>
        </p:grpSpPr>
        <p:grpSp>
          <p:nvGrpSpPr>
            <p:cNvPr id="6" name="Group 5"/>
            <p:cNvGrpSpPr/>
            <p:nvPr/>
          </p:nvGrpSpPr>
          <p:grpSpPr>
            <a:xfrm>
              <a:off x="561554" y="3466306"/>
              <a:ext cx="6410974" cy="1928858"/>
              <a:chOff x="847725" y="3466306"/>
              <a:chExt cx="7440529" cy="1928858"/>
            </a:xfrm>
          </p:grpSpPr>
          <p:sp>
            <p:nvSpPr>
              <p:cNvPr id="361475" name="Rectangle 3"/>
              <p:cNvSpPr>
                <a:spLocks noChangeArrowheads="1"/>
              </p:cNvSpPr>
              <p:nvPr/>
            </p:nvSpPr>
            <p:spPr bwMode="auto">
              <a:xfrm>
                <a:off x="847725" y="4080668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i="1">
                    <a:solidFill>
                      <a:prstClr val="black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f</a:t>
                </a:r>
              </a:p>
            </p:txBody>
          </p:sp>
          <p:cxnSp>
            <p:nvCxnSpPr>
              <p:cNvPr id="361499" name="AutoShape 27"/>
              <p:cNvCxnSpPr>
                <a:cxnSpLocks noChangeShapeType="1"/>
                <a:endCxn id="361475" idx="0"/>
              </p:cNvCxnSpPr>
              <p:nvPr/>
            </p:nvCxnSpPr>
            <p:spPr bwMode="auto">
              <a:xfrm>
                <a:off x="1222375" y="3466306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" name="AutoShape 27"/>
              <p:cNvCxnSpPr>
                <a:cxnSpLocks noChangeShapeType="1"/>
              </p:cNvCxnSpPr>
              <p:nvPr/>
            </p:nvCxnSpPr>
            <p:spPr bwMode="auto">
              <a:xfrm>
                <a:off x="1235743" y="4758531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51" name="Rectangle 3"/>
              <p:cNvSpPr>
                <a:spLocks noChangeArrowheads="1"/>
              </p:cNvSpPr>
              <p:nvPr/>
            </p:nvSpPr>
            <p:spPr bwMode="auto">
              <a:xfrm>
                <a:off x="2138362" y="4080668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i="1">
                    <a:solidFill>
                      <a:prstClr val="black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f</a:t>
                </a:r>
              </a:p>
            </p:txBody>
          </p:sp>
          <p:cxnSp>
            <p:nvCxnSpPr>
              <p:cNvPr id="352" name="AutoShape 27"/>
              <p:cNvCxnSpPr>
                <a:cxnSpLocks noChangeShapeType="1"/>
                <a:endCxn id="351" idx="0"/>
              </p:cNvCxnSpPr>
              <p:nvPr/>
            </p:nvCxnSpPr>
            <p:spPr bwMode="auto">
              <a:xfrm>
                <a:off x="2513012" y="3466306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3" name="AutoShape 27"/>
              <p:cNvCxnSpPr>
                <a:cxnSpLocks noChangeShapeType="1"/>
              </p:cNvCxnSpPr>
              <p:nvPr/>
            </p:nvCxnSpPr>
            <p:spPr bwMode="auto">
              <a:xfrm>
                <a:off x="2526380" y="4758531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54" name="Rectangle 3"/>
              <p:cNvSpPr>
                <a:spLocks noChangeArrowheads="1"/>
              </p:cNvSpPr>
              <p:nvPr/>
            </p:nvSpPr>
            <p:spPr bwMode="auto">
              <a:xfrm>
                <a:off x="3505200" y="4080668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i="1">
                    <a:solidFill>
                      <a:prstClr val="black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f</a:t>
                </a:r>
              </a:p>
            </p:txBody>
          </p:sp>
          <p:cxnSp>
            <p:nvCxnSpPr>
              <p:cNvPr id="355" name="AutoShape 27"/>
              <p:cNvCxnSpPr>
                <a:cxnSpLocks noChangeShapeType="1"/>
                <a:endCxn id="354" idx="0"/>
              </p:cNvCxnSpPr>
              <p:nvPr/>
            </p:nvCxnSpPr>
            <p:spPr bwMode="auto">
              <a:xfrm>
                <a:off x="3879850" y="3466306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6" name="AutoShape 27"/>
              <p:cNvCxnSpPr>
                <a:cxnSpLocks noChangeShapeType="1"/>
              </p:cNvCxnSpPr>
              <p:nvPr/>
            </p:nvCxnSpPr>
            <p:spPr bwMode="auto">
              <a:xfrm>
                <a:off x="3893218" y="4758531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57" name="Rectangle 3"/>
              <p:cNvSpPr>
                <a:spLocks noChangeArrowheads="1"/>
              </p:cNvSpPr>
              <p:nvPr/>
            </p:nvSpPr>
            <p:spPr bwMode="auto">
              <a:xfrm>
                <a:off x="4903536" y="4091239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i="1">
                    <a:solidFill>
                      <a:prstClr val="black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f</a:t>
                </a:r>
              </a:p>
            </p:txBody>
          </p:sp>
          <p:cxnSp>
            <p:nvCxnSpPr>
              <p:cNvPr id="358" name="AutoShape 27"/>
              <p:cNvCxnSpPr>
                <a:cxnSpLocks noChangeShapeType="1"/>
                <a:endCxn id="357" idx="0"/>
              </p:cNvCxnSpPr>
              <p:nvPr/>
            </p:nvCxnSpPr>
            <p:spPr bwMode="auto">
              <a:xfrm>
                <a:off x="5278186" y="3476877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9" name="AutoShape 27"/>
              <p:cNvCxnSpPr>
                <a:cxnSpLocks noChangeShapeType="1"/>
              </p:cNvCxnSpPr>
              <p:nvPr/>
            </p:nvCxnSpPr>
            <p:spPr bwMode="auto">
              <a:xfrm>
                <a:off x="5291554" y="4769102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60" name="Rectangle 3"/>
              <p:cNvSpPr>
                <a:spLocks noChangeArrowheads="1"/>
              </p:cNvSpPr>
              <p:nvPr/>
            </p:nvSpPr>
            <p:spPr bwMode="auto">
              <a:xfrm>
                <a:off x="6281822" y="4097089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i="1">
                    <a:solidFill>
                      <a:prstClr val="black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f</a:t>
                </a:r>
              </a:p>
            </p:txBody>
          </p:sp>
          <p:cxnSp>
            <p:nvCxnSpPr>
              <p:cNvPr id="361" name="AutoShape 27"/>
              <p:cNvCxnSpPr>
                <a:cxnSpLocks noChangeShapeType="1"/>
                <a:endCxn id="360" idx="0"/>
              </p:cNvCxnSpPr>
              <p:nvPr/>
            </p:nvCxnSpPr>
            <p:spPr bwMode="auto">
              <a:xfrm>
                <a:off x="6656472" y="3482727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2" name="AutoShape 27"/>
              <p:cNvCxnSpPr>
                <a:cxnSpLocks noChangeShapeType="1"/>
              </p:cNvCxnSpPr>
              <p:nvPr/>
            </p:nvCxnSpPr>
            <p:spPr bwMode="auto">
              <a:xfrm>
                <a:off x="6669840" y="4774952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63" name="Rectangle 3"/>
              <p:cNvSpPr>
                <a:spLocks noChangeArrowheads="1"/>
              </p:cNvSpPr>
              <p:nvPr/>
            </p:nvSpPr>
            <p:spPr bwMode="auto">
              <a:xfrm>
                <a:off x="7535779" y="4102939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i="1">
                    <a:solidFill>
                      <a:prstClr val="black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f</a:t>
                </a:r>
              </a:p>
            </p:txBody>
          </p:sp>
          <p:cxnSp>
            <p:nvCxnSpPr>
              <p:cNvPr id="364" name="AutoShape 27"/>
              <p:cNvCxnSpPr>
                <a:cxnSpLocks noChangeShapeType="1"/>
                <a:endCxn id="363" idx="0"/>
              </p:cNvCxnSpPr>
              <p:nvPr/>
            </p:nvCxnSpPr>
            <p:spPr bwMode="auto">
              <a:xfrm>
                <a:off x="7910429" y="3488577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5" name="AutoShape 27"/>
              <p:cNvCxnSpPr>
                <a:cxnSpLocks noChangeShapeType="1"/>
              </p:cNvCxnSpPr>
              <p:nvPr/>
            </p:nvCxnSpPr>
            <p:spPr bwMode="auto">
              <a:xfrm>
                <a:off x="7923797" y="4780802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24" name="TextBox 423"/>
            <p:cNvSpPr txBox="1"/>
            <p:nvPr/>
          </p:nvSpPr>
          <p:spPr>
            <a:xfrm>
              <a:off x="7177631" y="3920755"/>
              <a:ext cx="19663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f finds the most common word in a single document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7247" y="5479382"/>
            <a:ext cx="8732100" cy="838200"/>
            <a:chOff x="417247" y="5479382"/>
            <a:chExt cx="8732100" cy="838200"/>
          </a:xfrm>
        </p:grpSpPr>
        <p:grpSp>
          <p:nvGrpSpPr>
            <p:cNvPr id="4" name="Group 3"/>
            <p:cNvGrpSpPr/>
            <p:nvPr/>
          </p:nvGrpSpPr>
          <p:grpSpPr>
            <a:xfrm>
              <a:off x="417247" y="5479382"/>
              <a:ext cx="6606646" cy="838200"/>
              <a:chOff x="680243" y="5479382"/>
              <a:chExt cx="7667625" cy="838200"/>
            </a:xfrm>
          </p:grpSpPr>
          <p:sp>
            <p:nvSpPr>
              <p:cNvPr id="366" name="Rectangle 2"/>
              <p:cNvSpPr>
                <a:spLocks noChangeArrowheads="1"/>
              </p:cNvSpPr>
              <p:nvPr/>
            </p:nvSpPr>
            <p:spPr bwMode="auto">
              <a:xfrm>
                <a:off x="1980406" y="5479382"/>
                <a:ext cx="1185862" cy="838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67" name="Rectangle 3"/>
              <p:cNvSpPr>
                <a:spLocks noChangeArrowheads="1"/>
              </p:cNvSpPr>
              <p:nvPr/>
            </p:nvSpPr>
            <p:spPr bwMode="auto">
              <a:xfrm>
                <a:off x="3318668" y="5479382"/>
                <a:ext cx="1219200" cy="838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68" name="Rectangle 4"/>
              <p:cNvSpPr>
                <a:spLocks noChangeArrowheads="1"/>
              </p:cNvSpPr>
              <p:nvPr/>
            </p:nvSpPr>
            <p:spPr bwMode="auto">
              <a:xfrm>
                <a:off x="4690268" y="5479382"/>
                <a:ext cx="1219200" cy="838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69" name="Rectangle 5"/>
              <p:cNvSpPr>
                <a:spLocks noChangeArrowheads="1"/>
              </p:cNvSpPr>
              <p:nvPr/>
            </p:nvSpPr>
            <p:spPr bwMode="auto">
              <a:xfrm>
                <a:off x="6061868" y="5479382"/>
                <a:ext cx="1219200" cy="838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70" name="Rectangle 6"/>
              <p:cNvSpPr>
                <a:spLocks noChangeArrowheads="1"/>
              </p:cNvSpPr>
              <p:nvPr/>
            </p:nvSpPr>
            <p:spPr bwMode="auto">
              <a:xfrm>
                <a:off x="7433468" y="5479382"/>
                <a:ext cx="914400" cy="838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71" name="Rectangle 53"/>
              <p:cNvSpPr>
                <a:spLocks noChangeArrowheads="1"/>
              </p:cNvSpPr>
              <p:nvPr/>
            </p:nvSpPr>
            <p:spPr bwMode="auto">
              <a:xfrm>
                <a:off x="680243" y="5479382"/>
                <a:ext cx="1143000" cy="838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72" name="Line 54"/>
              <p:cNvSpPr>
                <a:spLocks noChangeShapeType="1"/>
              </p:cNvSpPr>
              <p:nvPr/>
            </p:nvSpPr>
            <p:spPr bwMode="auto">
              <a:xfrm>
                <a:off x="8040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73" name="Line 55"/>
              <p:cNvSpPr>
                <a:spLocks noChangeShapeType="1"/>
              </p:cNvSpPr>
              <p:nvPr/>
            </p:nvSpPr>
            <p:spPr bwMode="auto">
              <a:xfrm>
                <a:off x="9564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74" name="Line 56"/>
              <p:cNvSpPr>
                <a:spLocks noChangeShapeType="1"/>
              </p:cNvSpPr>
              <p:nvPr/>
            </p:nvSpPr>
            <p:spPr bwMode="auto">
              <a:xfrm>
                <a:off x="11088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75" name="Line 57"/>
              <p:cNvSpPr>
                <a:spLocks noChangeShapeType="1"/>
              </p:cNvSpPr>
              <p:nvPr/>
            </p:nvSpPr>
            <p:spPr bwMode="auto">
              <a:xfrm>
                <a:off x="12612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76" name="Line 58"/>
              <p:cNvSpPr>
                <a:spLocks noChangeShapeType="1"/>
              </p:cNvSpPr>
              <p:nvPr/>
            </p:nvSpPr>
            <p:spPr bwMode="auto">
              <a:xfrm>
                <a:off x="14136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77" name="Line 59"/>
              <p:cNvSpPr>
                <a:spLocks noChangeShapeType="1"/>
              </p:cNvSpPr>
              <p:nvPr/>
            </p:nvSpPr>
            <p:spPr bwMode="auto">
              <a:xfrm>
                <a:off x="15660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78" name="Line 60"/>
              <p:cNvSpPr>
                <a:spLocks noChangeShapeType="1"/>
              </p:cNvSpPr>
              <p:nvPr/>
            </p:nvSpPr>
            <p:spPr bwMode="auto">
              <a:xfrm>
                <a:off x="17184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79" name="Line 61"/>
              <p:cNvSpPr>
                <a:spLocks noChangeShapeType="1"/>
              </p:cNvSpPr>
              <p:nvPr/>
            </p:nvSpPr>
            <p:spPr bwMode="auto">
              <a:xfrm>
                <a:off x="2037556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0" name="Line 62"/>
              <p:cNvSpPr>
                <a:spLocks noChangeShapeType="1"/>
              </p:cNvSpPr>
              <p:nvPr/>
            </p:nvSpPr>
            <p:spPr bwMode="auto">
              <a:xfrm>
                <a:off x="2189956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1" name="Line 63"/>
              <p:cNvSpPr>
                <a:spLocks noChangeShapeType="1"/>
              </p:cNvSpPr>
              <p:nvPr/>
            </p:nvSpPr>
            <p:spPr bwMode="auto">
              <a:xfrm>
                <a:off x="2342356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2" name="Line 64"/>
              <p:cNvSpPr>
                <a:spLocks noChangeShapeType="1"/>
              </p:cNvSpPr>
              <p:nvPr/>
            </p:nvSpPr>
            <p:spPr bwMode="auto">
              <a:xfrm>
                <a:off x="2494756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3" name="Line 65"/>
              <p:cNvSpPr>
                <a:spLocks noChangeShapeType="1"/>
              </p:cNvSpPr>
              <p:nvPr/>
            </p:nvSpPr>
            <p:spPr bwMode="auto">
              <a:xfrm>
                <a:off x="2647156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4" name="Line 66"/>
              <p:cNvSpPr>
                <a:spLocks noChangeShapeType="1"/>
              </p:cNvSpPr>
              <p:nvPr/>
            </p:nvSpPr>
            <p:spPr bwMode="auto">
              <a:xfrm>
                <a:off x="35472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5" name="Line 67"/>
              <p:cNvSpPr>
                <a:spLocks noChangeShapeType="1"/>
              </p:cNvSpPr>
              <p:nvPr/>
            </p:nvSpPr>
            <p:spPr bwMode="auto">
              <a:xfrm>
                <a:off x="36996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6" name="Line 68"/>
              <p:cNvSpPr>
                <a:spLocks noChangeShapeType="1"/>
              </p:cNvSpPr>
              <p:nvPr/>
            </p:nvSpPr>
            <p:spPr bwMode="auto">
              <a:xfrm>
                <a:off x="38520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7" name="Line 69"/>
              <p:cNvSpPr>
                <a:spLocks noChangeShapeType="1"/>
              </p:cNvSpPr>
              <p:nvPr/>
            </p:nvSpPr>
            <p:spPr bwMode="auto">
              <a:xfrm>
                <a:off x="40044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8" name="Line 70"/>
              <p:cNvSpPr>
                <a:spLocks noChangeShapeType="1"/>
              </p:cNvSpPr>
              <p:nvPr/>
            </p:nvSpPr>
            <p:spPr bwMode="auto">
              <a:xfrm>
                <a:off x="41568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" name="Line 71"/>
              <p:cNvSpPr>
                <a:spLocks noChangeShapeType="1"/>
              </p:cNvSpPr>
              <p:nvPr/>
            </p:nvSpPr>
            <p:spPr bwMode="auto">
              <a:xfrm>
                <a:off x="43092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0" name="Line 72"/>
              <p:cNvSpPr>
                <a:spLocks noChangeShapeType="1"/>
              </p:cNvSpPr>
              <p:nvPr/>
            </p:nvSpPr>
            <p:spPr bwMode="auto">
              <a:xfrm>
                <a:off x="44616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1" name="Line 73"/>
              <p:cNvSpPr>
                <a:spLocks noChangeShapeType="1"/>
              </p:cNvSpPr>
              <p:nvPr/>
            </p:nvSpPr>
            <p:spPr bwMode="auto">
              <a:xfrm>
                <a:off x="47664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2" name="Line 74"/>
              <p:cNvSpPr>
                <a:spLocks noChangeShapeType="1"/>
              </p:cNvSpPr>
              <p:nvPr/>
            </p:nvSpPr>
            <p:spPr bwMode="auto">
              <a:xfrm>
                <a:off x="49188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3" name="Line 75"/>
              <p:cNvSpPr>
                <a:spLocks noChangeShapeType="1"/>
              </p:cNvSpPr>
              <p:nvPr/>
            </p:nvSpPr>
            <p:spPr bwMode="auto">
              <a:xfrm>
                <a:off x="50712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4" name="Line 76"/>
              <p:cNvSpPr>
                <a:spLocks noChangeShapeType="1"/>
              </p:cNvSpPr>
              <p:nvPr/>
            </p:nvSpPr>
            <p:spPr bwMode="auto">
              <a:xfrm>
                <a:off x="52236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5" name="Line 77"/>
              <p:cNvSpPr>
                <a:spLocks noChangeShapeType="1"/>
              </p:cNvSpPr>
              <p:nvPr/>
            </p:nvSpPr>
            <p:spPr bwMode="auto">
              <a:xfrm>
                <a:off x="53760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6" name="Line 78"/>
              <p:cNvSpPr>
                <a:spLocks noChangeShapeType="1"/>
              </p:cNvSpPr>
              <p:nvPr/>
            </p:nvSpPr>
            <p:spPr bwMode="auto">
              <a:xfrm>
                <a:off x="55284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7" name="Line 79"/>
              <p:cNvSpPr>
                <a:spLocks noChangeShapeType="1"/>
              </p:cNvSpPr>
              <p:nvPr/>
            </p:nvSpPr>
            <p:spPr bwMode="auto">
              <a:xfrm>
                <a:off x="56808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8" name="Line 80"/>
              <p:cNvSpPr>
                <a:spLocks noChangeShapeType="1"/>
              </p:cNvSpPr>
              <p:nvPr/>
            </p:nvSpPr>
            <p:spPr bwMode="auto">
              <a:xfrm>
                <a:off x="58332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9" name="Line 81"/>
              <p:cNvSpPr>
                <a:spLocks noChangeShapeType="1"/>
              </p:cNvSpPr>
              <p:nvPr/>
            </p:nvSpPr>
            <p:spPr bwMode="auto">
              <a:xfrm>
                <a:off x="61380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0" name="Line 82"/>
              <p:cNvSpPr>
                <a:spLocks noChangeShapeType="1"/>
              </p:cNvSpPr>
              <p:nvPr/>
            </p:nvSpPr>
            <p:spPr bwMode="auto">
              <a:xfrm>
                <a:off x="62904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1" name="Line 83"/>
              <p:cNvSpPr>
                <a:spLocks noChangeShapeType="1"/>
              </p:cNvSpPr>
              <p:nvPr/>
            </p:nvSpPr>
            <p:spPr bwMode="auto">
              <a:xfrm>
                <a:off x="64428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2" name="Line 84"/>
              <p:cNvSpPr>
                <a:spLocks noChangeShapeType="1"/>
              </p:cNvSpPr>
              <p:nvPr/>
            </p:nvSpPr>
            <p:spPr bwMode="auto">
              <a:xfrm>
                <a:off x="65952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3" name="Line 85"/>
              <p:cNvSpPr>
                <a:spLocks noChangeShapeType="1"/>
              </p:cNvSpPr>
              <p:nvPr/>
            </p:nvSpPr>
            <p:spPr bwMode="auto">
              <a:xfrm>
                <a:off x="67476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4" name="Line 86"/>
              <p:cNvSpPr>
                <a:spLocks noChangeShapeType="1"/>
              </p:cNvSpPr>
              <p:nvPr/>
            </p:nvSpPr>
            <p:spPr bwMode="auto">
              <a:xfrm>
                <a:off x="69000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5" name="Line 87"/>
              <p:cNvSpPr>
                <a:spLocks noChangeShapeType="1"/>
              </p:cNvSpPr>
              <p:nvPr/>
            </p:nvSpPr>
            <p:spPr bwMode="auto">
              <a:xfrm>
                <a:off x="70524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6" name="Line 88"/>
              <p:cNvSpPr>
                <a:spLocks noChangeShapeType="1"/>
              </p:cNvSpPr>
              <p:nvPr/>
            </p:nvSpPr>
            <p:spPr bwMode="auto">
              <a:xfrm>
                <a:off x="72048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7" name="Line 89"/>
              <p:cNvSpPr>
                <a:spLocks noChangeShapeType="1"/>
              </p:cNvSpPr>
              <p:nvPr/>
            </p:nvSpPr>
            <p:spPr bwMode="auto">
              <a:xfrm>
                <a:off x="75096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8" name="Line 90"/>
              <p:cNvSpPr>
                <a:spLocks noChangeShapeType="1"/>
              </p:cNvSpPr>
              <p:nvPr/>
            </p:nvSpPr>
            <p:spPr bwMode="auto">
              <a:xfrm>
                <a:off x="76620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9" name="Line 91"/>
              <p:cNvSpPr>
                <a:spLocks noChangeShapeType="1"/>
              </p:cNvSpPr>
              <p:nvPr/>
            </p:nvSpPr>
            <p:spPr bwMode="auto">
              <a:xfrm>
                <a:off x="78144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10" name="Line 92"/>
              <p:cNvSpPr>
                <a:spLocks noChangeShapeType="1"/>
              </p:cNvSpPr>
              <p:nvPr/>
            </p:nvSpPr>
            <p:spPr bwMode="auto">
              <a:xfrm>
                <a:off x="79668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11" name="Line 93"/>
              <p:cNvSpPr>
                <a:spLocks noChangeShapeType="1"/>
              </p:cNvSpPr>
              <p:nvPr/>
            </p:nvSpPr>
            <p:spPr bwMode="auto">
              <a:xfrm>
                <a:off x="81192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12" name="Line 94"/>
              <p:cNvSpPr>
                <a:spLocks noChangeShapeType="1"/>
              </p:cNvSpPr>
              <p:nvPr/>
            </p:nvSpPr>
            <p:spPr bwMode="auto">
              <a:xfrm>
                <a:off x="82716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13" name="Line 95"/>
              <p:cNvSpPr>
                <a:spLocks noChangeShapeType="1"/>
              </p:cNvSpPr>
              <p:nvPr/>
            </p:nvSpPr>
            <p:spPr bwMode="auto">
              <a:xfrm>
                <a:off x="2799556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14" name="Line 96"/>
              <p:cNvSpPr>
                <a:spLocks noChangeShapeType="1"/>
              </p:cNvSpPr>
              <p:nvPr/>
            </p:nvSpPr>
            <p:spPr bwMode="auto">
              <a:xfrm>
                <a:off x="2951956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15" name="Line 97"/>
              <p:cNvSpPr>
                <a:spLocks noChangeShapeType="1"/>
              </p:cNvSpPr>
              <p:nvPr/>
            </p:nvSpPr>
            <p:spPr bwMode="auto">
              <a:xfrm>
                <a:off x="3104356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16" name="Line 98"/>
              <p:cNvSpPr>
                <a:spLocks noChangeShapeType="1"/>
              </p:cNvSpPr>
              <p:nvPr/>
            </p:nvSpPr>
            <p:spPr bwMode="auto">
              <a:xfrm>
                <a:off x="33948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25" name="TextBox 424"/>
            <p:cNvSpPr txBox="1"/>
            <p:nvPr/>
          </p:nvSpPr>
          <p:spPr>
            <a:xfrm>
              <a:off x="7182978" y="5479382"/>
              <a:ext cx="19663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Now we have a big distributed list of (doc_id, word) pairs</a:t>
              </a:r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680243" y="184483"/>
            <a:ext cx="777795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rPr>
              <a:t>Find the most common word in each document</a:t>
            </a:r>
          </a:p>
        </p:txBody>
      </p:sp>
    </p:spTree>
    <p:extLst>
      <p:ext uri="{BB962C8B-B14F-4D97-AF65-F5344CB8AC3E}">
        <p14:creationId xmlns:p14="http://schemas.microsoft.com/office/powerpoint/2010/main" val="79557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Box 176"/>
          <p:cNvSpPr txBox="1"/>
          <p:nvPr/>
        </p:nvSpPr>
        <p:spPr>
          <a:xfrm>
            <a:off x="626770" y="1039743"/>
            <a:ext cx="676463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rPr>
              <a:t>Consider a slightly more general program to compute the word frequency of every word in a single document</a:t>
            </a:r>
          </a:p>
        </p:txBody>
      </p:sp>
      <p:graphicFrame>
        <p:nvGraphicFramePr>
          <p:cNvPr id="1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025311"/>
              </p:ext>
            </p:extLst>
          </p:nvPr>
        </p:nvGraphicFramePr>
        <p:xfrm>
          <a:off x="457200" y="2362200"/>
          <a:ext cx="5486400" cy="343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Document" r:id="rId4" imgW="6858000" imgH="4292600" progId="Word.Document.8">
                  <p:embed/>
                </p:oleObj>
              </mc:Choice>
              <mc:Fallback>
                <p:oleObj name="Document" r:id="rId4" imgW="6858000" imgH="4292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362200"/>
                        <a:ext cx="5486400" cy="343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086600" y="2667000"/>
            <a:ext cx="198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(people, 2)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(government, 6)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(assume, 1)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(history, 2)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…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6176208" y="3146928"/>
            <a:ext cx="685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2275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7"/>
          <p:cNvSpPr>
            <a:spLocks noChangeArrowheads="1"/>
          </p:cNvSpPr>
          <p:nvPr/>
        </p:nvSpPr>
        <p:spPr bwMode="auto">
          <a:xfrm>
            <a:off x="684660" y="1066800"/>
            <a:ext cx="6106018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9" name="Line 8"/>
          <p:cNvSpPr>
            <a:spLocks noChangeShapeType="1"/>
          </p:cNvSpPr>
          <p:nvPr/>
        </p:nvSpPr>
        <p:spPr bwMode="auto">
          <a:xfrm>
            <a:off x="815972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0" name="Line 9"/>
          <p:cNvSpPr>
            <a:spLocks noChangeShapeType="1"/>
          </p:cNvSpPr>
          <p:nvPr/>
        </p:nvSpPr>
        <p:spPr bwMode="auto">
          <a:xfrm>
            <a:off x="947284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1" name="Line 10"/>
          <p:cNvSpPr>
            <a:spLocks noChangeShapeType="1"/>
          </p:cNvSpPr>
          <p:nvPr/>
        </p:nvSpPr>
        <p:spPr bwMode="auto">
          <a:xfrm>
            <a:off x="1078596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2" name="Line 11"/>
          <p:cNvSpPr>
            <a:spLocks noChangeShapeType="1"/>
          </p:cNvSpPr>
          <p:nvPr/>
        </p:nvSpPr>
        <p:spPr bwMode="auto">
          <a:xfrm>
            <a:off x="1209908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3" name="Line 12"/>
          <p:cNvSpPr>
            <a:spLocks noChangeShapeType="1"/>
          </p:cNvSpPr>
          <p:nvPr/>
        </p:nvSpPr>
        <p:spPr bwMode="auto">
          <a:xfrm>
            <a:off x="1341221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4" name="Line 13"/>
          <p:cNvSpPr>
            <a:spLocks noChangeShapeType="1"/>
          </p:cNvSpPr>
          <p:nvPr/>
        </p:nvSpPr>
        <p:spPr bwMode="auto">
          <a:xfrm>
            <a:off x="1472533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5" name="Line 14"/>
          <p:cNvSpPr>
            <a:spLocks noChangeShapeType="1"/>
          </p:cNvSpPr>
          <p:nvPr/>
        </p:nvSpPr>
        <p:spPr bwMode="auto">
          <a:xfrm>
            <a:off x="1603845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" name="Line 15"/>
          <p:cNvSpPr>
            <a:spLocks noChangeShapeType="1"/>
          </p:cNvSpPr>
          <p:nvPr/>
        </p:nvSpPr>
        <p:spPr bwMode="auto">
          <a:xfrm>
            <a:off x="1735157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7" name="Line 16"/>
          <p:cNvSpPr>
            <a:spLocks noChangeShapeType="1"/>
          </p:cNvSpPr>
          <p:nvPr/>
        </p:nvSpPr>
        <p:spPr bwMode="auto">
          <a:xfrm>
            <a:off x="1866469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8" name="Line 17"/>
          <p:cNvSpPr>
            <a:spLocks noChangeShapeType="1"/>
          </p:cNvSpPr>
          <p:nvPr/>
        </p:nvSpPr>
        <p:spPr bwMode="auto">
          <a:xfrm>
            <a:off x="1997782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9" name="Line 18"/>
          <p:cNvSpPr>
            <a:spLocks noChangeShapeType="1"/>
          </p:cNvSpPr>
          <p:nvPr/>
        </p:nvSpPr>
        <p:spPr bwMode="auto">
          <a:xfrm>
            <a:off x="2129094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0" name="Line 19"/>
          <p:cNvSpPr>
            <a:spLocks noChangeShapeType="1"/>
          </p:cNvSpPr>
          <p:nvPr/>
        </p:nvSpPr>
        <p:spPr bwMode="auto">
          <a:xfrm>
            <a:off x="2260406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1" name="Line 20"/>
          <p:cNvSpPr>
            <a:spLocks noChangeShapeType="1"/>
          </p:cNvSpPr>
          <p:nvPr/>
        </p:nvSpPr>
        <p:spPr bwMode="auto">
          <a:xfrm>
            <a:off x="2916967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2" name="Line 21"/>
          <p:cNvSpPr>
            <a:spLocks noChangeShapeType="1"/>
          </p:cNvSpPr>
          <p:nvPr/>
        </p:nvSpPr>
        <p:spPr bwMode="auto">
          <a:xfrm>
            <a:off x="3048279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3" name="Line 22"/>
          <p:cNvSpPr>
            <a:spLocks noChangeShapeType="1"/>
          </p:cNvSpPr>
          <p:nvPr/>
        </p:nvSpPr>
        <p:spPr bwMode="auto">
          <a:xfrm>
            <a:off x="3179592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4" name="Line 23"/>
          <p:cNvSpPr>
            <a:spLocks noChangeShapeType="1"/>
          </p:cNvSpPr>
          <p:nvPr/>
        </p:nvSpPr>
        <p:spPr bwMode="auto">
          <a:xfrm>
            <a:off x="3310904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5" name="Line 24"/>
          <p:cNvSpPr>
            <a:spLocks noChangeShapeType="1"/>
          </p:cNvSpPr>
          <p:nvPr/>
        </p:nvSpPr>
        <p:spPr bwMode="auto">
          <a:xfrm>
            <a:off x="3442216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" name="Line 25"/>
          <p:cNvSpPr>
            <a:spLocks noChangeShapeType="1"/>
          </p:cNvSpPr>
          <p:nvPr/>
        </p:nvSpPr>
        <p:spPr bwMode="auto">
          <a:xfrm>
            <a:off x="3573528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7" name="Line 26"/>
          <p:cNvSpPr>
            <a:spLocks noChangeShapeType="1"/>
          </p:cNvSpPr>
          <p:nvPr/>
        </p:nvSpPr>
        <p:spPr bwMode="auto">
          <a:xfrm>
            <a:off x="3704841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8" name="Line 27"/>
          <p:cNvSpPr>
            <a:spLocks noChangeShapeType="1"/>
          </p:cNvSpPr>
          <p:nvPr/>
        </p:nvSpPr>
        <p:spPr bwMode="auto">
          <a:xfrm>
            <a:off x="3836153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9" name="Line 28"/>
          <p:cNvSpPr>
            <a:spLocks noChangeShapeType="1"/>
          </p:cNvSpPr>
          <p:nvPr/>
        </p:nvSpPr>
        <p:spPr bwMode="auto">
          <a:xfrm>
            <a:off x="3967465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0" name="Line 29"/>
          <p:cNvSpPr>
            <a:spLocks noChangeShapeType="1"/>
          </p:cNvSpPr>
          <p:nvPr/>
        </p:nvSpPr>
        <p:spPr bwMode="auto">
          <a:xfrm>
            <a:off x="4098777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1" name="Line 30"/>
          <p:cNvSpPr>
            <a:spLocks noChangeShapeType="1"/>
          </p:cNvSpPr>
          <p:nvPr/>
        </p:nvSpPr>
        <p:spPr bwMode="auto">
          <a:xfrm>
            <a:off x="4230089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2" name="Line 31"/>
          <p:cNvSpPr>
            <a:spLocks noChangeShapeType="1"/>
          </p:cNvSpPr>
          <p:nvPr/>
        </p:nvSpPr>
        <p:spPr bwMode="auto">
          <a:xfrm>
            <a:off x="4361402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3" name="Line 32"/>
          <p:cNvSpPr>
            <a:spLocks noChangeShapeType="1"/>
          </p:cNvSpPr>
          <p:nvPr/>
        </p:nvSpPr>
        <p:spPr bwMode="auto">
          <a:xfrm>
            <a:off x="4492714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4" name="Line 33"/>
          <p:cNvSpPr>
            <a:spLocks noChangeShapeType="1"/>
          </p:cNvSpPr>
          <p:nvPr/>
        </p:nvSpPr>
        <p:spPr bwMode="auto">
          <a:xfrm>
            <a:off x="4624026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5" name="Line 34"/>
          <p:cNvSpPr>
            <a:spLocks noChangeShapeType="1"/>
          </p:cNvSpPr>
          <p:nvPr/>
        </p:nvSpPr>
        <p:spPr bwMode="auto">
          <a:xfrm>
            <a:off x="4755338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" name="Line 35"/>
          <p:cNvSpPr>
            <a:spLocks noChangeShapeType="1"/>
          </p:cNvSpPr>
          <p:nvPr/>
        </p:nvSpPr>
        <p:spPr bwMode="auto">
          <a:xfrm>
            <a:off x="4886651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7" name="Line 36"/>
          <p:cNvSpPr>
            <a:spLocks noChangeShapeType="1"/>
          </p:cNvSpPr>
          <p:nvPr/>
        </p:nvSpPr>
        <p:spPr bwMode="auto">
          <a:xfrm>
            <a:off x="5017963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8" name="Line 37"/>
          <p:cNvSpPr>
            <a:spLocks noChangeShapeType="1"/>
          </p:cNvSpPr>
          <p:nvPr/>
        </p:nvSpPr>
        <p:spPr bwMode="auto">
          <a:xfrm>
            <a:off x="5149275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9" name="Line 38"/>
          <p:cNvSpPr>
            <a:spLocks noChangeShapeType="1"/>
          </p:cNvSpPr>
          <p:nvPr/>
        </p:nvSpPr>
        <p:spPr bwMode="auto">
          <a:xfrm>
            <a:off x="5280587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0" name="Line 39"/>
          <p:cNvSpPr>
            <a:spLocks noChangeShapeType="1"/>
          </p:cNvSpPr>
          <p:nvPr/>
        </p:nvSpPr>
        <p:spPr bwMode="auto">
          <a:xfrm>
            <a:off x="5411899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1" name="Line 40"/>
          <p:cNvSpPr>
            <a:spLocks noChangeShapeType="1"/>
          </p:cNvSpPr>
          <p:nvPr/>
        </p:nvSpPr>
        <p:spPr bwMode="auto">
          <a:xfrm>
            <a:off x="5543212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2" name="Line 41"/>
          <p:cNvSpPr>
            <a:spLocks noChangeShapeType="1"/>
          </p:cNvSpPr>
          <p:nvPr/>
        </p:nvSpPr>
        <p:spPr bwMode="auto">
          <a:xfrm>
            <a:off x="5674524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3" name="Line 42"/>
          <p:cNvSpPr>
            <a:spLocks noChangeShapeType="1"/>
          </p:cNvSpPr>
          <p:nvPr/>
        </p:nvSpPr>
        <p:spPr bwMode="auto">
          <a:xfrm>
            <a:off x="5805836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4" name="Line 43"/>
          <p:cNvSpPr>
            <a:spLocks noChangeShapeType="1"/>
          </p:cNvSpPr>
          <p:nvPr/>
        </p:nvSpPr>
        <p:spPr bwMode="auto">
          <a:xfrm>
            <a:off x="5937148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5" name="Line 44"/>
          <p:cNvSpPr>
            <a:spLocks noChangeShapeType="1"/>
          </p:cNvSpPr>
          <p:nvPr/>
        </p:nvSpPr>
        <p:spPr bwMode="auto">
          <a:xfrm>
            <a:off x="6068460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" name="Line 45"/>
          <p:cNvSpPr>
            <a:spLocks noChangeShapeType="1"/>
          </p:cNvSpPr>
          <p:nvPr/>
        </p:nvSpPr>
        <p:spPr bwMode="auto">
          <a:xfrm>
            <a:off x="6199773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7" name="Line 46"/>
          <p:cNvSpPr>
            <a:spLocks noChangeShapeType="1"/>
          </p:cNvSpPr>
          <p:nvPr/>
        </p:nvSpPr>
        <p:spPr bwMode="auto">
          <a:xfrm>
            <a:off x="6331085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8" name="Line 47"/>
          <p:cNvSpPr>
            <a:spLocks noChangeShapeType="1"/>
          </p:cNvSpPr>
          <p:nvPr/>
        </p:nvSpPr>
        <p:spPr bwMode="auto">
          <a:xfrm>
            <a:off x="6462397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9" name="Line 48"/>
          <p:cNvSpPr>
            <a:spLocks noChangeShapeType="1"/>
          </p:cNvSpPr>
          <p:nvPr/>
        </p:nvSpPr>
        <p:spPr bwMode="auto">
          <a:xfrm>
            <a:off x="6593709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0" name="Line 49"/>
          <p:cNvSpPr>
            <a:spLocks noChangeShapeType="1"/>
          </p:cNvSpPr>
          <p:nvPr/>
        </p:nvSpPr>
        <p:spPr bwMode="auto">
          <a:xfrm>
            <a:off x="2391718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1" name="Line 50"/>
          <p:cNvSpPr>
            <a:spLocks noChangeShapeType="1"/>
          </p:cNvSpPr>
          <p:nvPr/>
        </p:nvSpPr>
        <p:spPr bwMode="auto">
          <a:xfrm>
            <a:off x="2523031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2" name="Line 51"/>
          <p:cNvSpPr>
            <a:spLocks noChangeShapeType="1"/>
          </p:cNvSpPr>
          <p:nvPr/>
        </p:nvSpPr>
        <p:spPr bwMode="auto">
          <a:xfrm>
            <a:off x="2654343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3" name="Line 52"/>
          <p:cNvSpPr>
            <a:spLocks noChangeShapeType="1"/>
          </p:cNvSpPr>
          <p:nvPr/>
        </p:nvSpPr>
        <p:spPr bwMode="auto">
          <a:xfrm>
            <a:off x="2785655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43078" y="1167824"/>
            <a:ext cx="189612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You have millions of documents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81000" y="2057400"/>
            <a:ext cx="8903972" cy="1331739"/>
            <a:chOff x="381000" y="2057400"/>
            <a:chExt cx="8903972" cy="1331739"/>
          </a:xfrm>
        </p:grpSpPr>
        <p:grpSp>
          <p:nvGrpSpPr>
            <p:cNvPr id="3" name="Group 2"/>
            <p:cNvGrpSpPr/>
            <p:nvPr/>
          </p:nvGrpSpPr>
          <p:grpSpPr>
            <a:xfrm>
              <a:off x="381000" y="2057400"/>
              <a:ext cx="6606646" cy="1295400"/>
              <a:chOff x="638175" y="1905000"/>
              <a:chExt cx="7667625" cy="1295400"/>
            </a:xfrm>
          </p:grpSpPr>
          <p:sp>
            <p:nvSpPr>
              <p:cNvPr id="253" name="Rectangle 2"/>
              <p:cNvSpPr>
                <a:spLocks noChangeArrowheads="1"/>
              </p:cNvSpPr>
              <p:nvPr/>
            </p:nvSpPr>
            <p:spPr bwMode="auto">
              <a:xfrm>
                <a:off x="1938338" y="2362200"/>
                <a:ext cx="1185862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4" name="Rectangle 3"/>
              <p:cNvSpPr>
                <a:spLocks noChangeArrowheads="1"/>
              </p:cNvSpPr>
              <p:nvPr/>
            </p:nvSpPr>
            <p:spPr bwMode="auto">
              <a:xfrm>
                <a:off x="3276600" y="2362200"/>
                <a:ext cx="12192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5" name="Rectangle 4"/>
              <p:cNvSpPr>
                <a:spLocks noChangeArrowheads="1"/>
              </p:cNvSpPr>
              <p:nvPr/>
            </p:nvSpPr>
            <p:spPr bwMode="auto">
              <a:xfrm>
                <a:off x="4648200" y="2362200"/>
                <a:ext cx="12192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6" name="Rectangle 5"/>
              <p:cNvSpPr>
                <a:spLocks noChangeArrowheads="1"/>
              </p:cNvSpPr>
              <p:nvPr/>
            </p:nvSpPr>
            <p:spPr bwMode="auto">
              <a:xfrm>
                <a:off x="6019800" y="2362200"/>
                <a:ext cx="12192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7" name="Rectangle 6"/>
              <p:cNvSpPr>
                <a:spLocks noChangeArrowheads="1"/>
              </p:cNvSpPr>
              <p:nvPr/>
            </p:nvSpPr>
            <p:spPr bwMode="auto">
              <a:xfrm>
                <a:off x="7391400" y="2362200"/>
                <a:ext cx="9144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4" name="Rectangle 53"/>
              <p:cNvSpPr>
                <a:spLocks noChangeArrowheads="1"/>
              </p:cNvSpPr>
              <p:nvPr/>
            </p:nvSpPr>
            <p:spPr bwMode="auto">
              <a:xfrm>
                <a:off x="638175" y="2362200"/>
                <a:ext cx="11430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5" name="Line 54"/>
              <p:cNvSpPr>
                <a:spLocks noChangeShapeType="1"/>
              </p:cNvSpPr>
              <p:nvPr/>
            </p:nvSpPr>
            <p:spPr bwMode="auto">
              <a:xfrm>
                <a:off x="762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6" name="Line 55"/>
              <p:cNvSpPr>
                <a:spLocks noChangeShapeType="1"/>
              </p:cNvSpPr>
              <p:nvPr/>
            </p:nvSpPr>
            <p:spPr bwMode="auto">
              <a:xfrm>
                <a:off x="914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7" name="Line 56"/>
              <p:cNvSpPr>
                <a:spLocks noChangeShapeType="1"/>
              </p:cNvSpPr>
              <p:nvPr/>
            </p:nvSpPr>
            <p:spPr bwMode="auto">
              <a:xfrm>
                <a:off x="1066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8" name="Line 57"/>
              <p:cNvSpPr>
                <a:spLocks noChangeShapeType="1"/>
              </p:cNvSpPr>
              <p:nvPr/>
            </p:nvSpPr>
            <p:spPr bwMode="auto">
              <a:xfrm>
                <a:off x="1219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9" name="Line 58"/>
              <p:cNvSpPr>
                <a:spLocks noChangeShapeType="1"/>
              </p:cNvSpPr>
              <p:nvPr/>
            </p:nvSpPr>
            <p:spPr bwMode="auto">
              <a:xfrm>
                <a:off x="1371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0" name="Line 59"/>
              <p:cNvSpPr>
                <a:spLocks noChangeShapeType="1"/>
              </p:cNvSpPr>
              <p:nvPr/>
            </p:nvSpPr>
            <p:spPr bwMode="auto">
              <a:xfrm>
                <a:off x="1524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1" name="Line 60"/>
              <p:cNvSpPr>
                <a:spLocks noChangeShapeType="1"/>
              </p:cNvSpPr>
              <p:nvPr/>
            </p:nvSpPr>
            <p:spPr bwMode="auto">
              <a:xfrm>
                <a:off x="1676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2" name="Line 61"/>
              <p:cNvSpPr>
                <a:spLocks noChangeShapeType="1"/>
              </p:cNvSpPr>
              <p:nvPr/>
            </p:nvSpPr>
            <p:spPr bwMode="auto">
              <a:xfrm>
                <a:off x="19954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3" name="Line 62"/>
              <p:cNvSpPr>
                <a:spLocks noChangeShapeType="1"/>
              </p:cNvSpPr>
              <p:nvPr/>
            </p:nvSpPr>
            <p:spPr bwMode="auto">
              <a:xfrm>
                <a:off x="21478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4" name="Line 63"/>
              <p:cNvSpPr>
                <a:spLocks noChangeShapeType="1"/>
              </p:cNvSpPr>
              <p:nvPr/>
            </p:nvSpPr>
            <p:spPr bwMode="auto">
              <a:xfrm>
                <a:off x="23002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5" name="Line 64"/>
              <p:cNvSpPr>
                <a:spLocks noChangeShapeType="1"/>
              </p:cNvSpPr>
              <p:nvPr/>
            </p:nvSpPr>
            <p:spPr bwMode="auto">
              <a:xfrm>
                <a:off x="24526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6" name="Line 65"/>
              <p:cNvSpPr>
                <a:spLocks noChangeShapeType="1"/>
              </p:cNvSpPr>
              <p:nvPr/>
            </p:nvSpPr>
            <p:spPr bwMode="auto">
              <a:xfrm>
                <a:off x="26050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7" name="Line 66"/>
              <p:cNvSpPr>
                <a:spLocks noChangeShapeType="1"/>
              </p:cNvSpPr>
              <p:nvPr/>
            </p:nvSpPr>
            <p:spPr bwMode="auto">
              <a:xfrm>
                <a:off x="3505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8" name="Line 67"/>
              <p:cNvSpPr>
                <a:spLocks noChangeShapeType="1"/>
              </p:cNvSpPr>
              <p:nvPr/>
            </p:nvSpPr>
            <p:spPr bwMode="auto">
              <a:xfrm>
                <a:off x="3657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9" name="Line 68"/>
              <p:cNvSpPr>
                <a:spLocks noChangeShapeType="1"/>
              </p:cNvSpPr>
              <p:nvPr/>
            </p:nvSpPr>
            <p:spPr bwMode="auto">
              <a:xfrm>
                <a:off x="3810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0" name="Line 69"/>
              <p:cNvSpPr>
                <a:spLocks noChangeShapeType="1"/>
              </p:cNvSpPr>
              <p:nvPr/>
            </p:nvSpPr>
            <p:spPr bwMode="auto">
              <a:xfrm>
                <a:off x="3962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1" name="Line 70"/>
              <p:cNvSpPr>
                <a:spLocks noChangeShapeType="1"/>
              </p:cNvSpPr>
              <p:nvPr/>
            </p:nvSpPr>
            <p:spPr bwMode="auto">
              <a:xfrm>
                <a:off x="4114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2" name="Line 71"/>
              <p:cNvSpPr>
                <a:spLocks noChangeShapeType="1"/>
              </p:cNvSpPr>
              <p:nvPr/>
            </p:nvSpPr>
            <p:spPr bwMode="auto">
              <a:xfrm>
                <a:off x="4267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3" name="Line 72"/>
              <p:cNvSpPr>
                <a:spLocks noChangeShapeType="1"/>
              </p:cNvSpPr>
              <p:nvPr/>
            </p:nvSpPr>
            <p:spPr bwMode="auto">
              <a:xfrm>
                <a:off x="4419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4" name="Line 73"/>
              <p:cNvSpPr>
                <a:spLocks noChangeShapeType="1"/>
              </p:cNvSpPr>
              <p:nvPr/>
            </p:nvSpPr>
            <p:spPr bwMode="auto">
              <a:xfrm>
                <a:off x="4724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5" name="Line 74"/>
              <p:cNvSpPr>
                <a:spLocks noChangeShapeType="1"/>
              </p:cNvSpPr>
              <p:nvPr/>
            </p:nvSpPr>
            <p:spPr bwMode="auto">
              <a:xfrm>
                <a:off x="4876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6" name="Line 75"/>
              <p:cNvSpPr>
                <a:spLocks noChangeShapeType="1"/>
              </p:cNvSpPr>
              <p:nvPr/>
            </p:nvSpPr>
            <p:spPr bwMode="auto">
              <a:xfrm>
                <a:off x="5029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7" name="Line 76"/>
              <p:cNvSpPr>
                <a:spLocks noChangeShapeType="1"/>
              </p:cNvSpPr>
              <p:nvPr/>
            </p:nvSpPr>
            <p:spPr bwMode="auto">
              <a:xfrm>
                <a:off x="5181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8" name="Line 77"/>
              <p:cNvSpPr>
                <a:spLocks noChangeShapeType="1"/>
              </p:cNvSpPr>
              <p:nvPr/>
            </p:nvSpPr>
            <p:spPr bwMode="auto">
              <a:xfrm>
                <a:off x="5334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9" name="Line 78"/>
              <p:cNvSpPr>
                <a:spLocks noChangeShapeType="1"/>
              </p:cNvSpPr>
              <p:nvPr/>
            </p:nvSpPr>
            <p:spPr bwMode="auto">
              <a:xfrm>
                <a:off x="5486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0" name="Line 79"/>
              <p:cNvSpPr>
                <a:spLocks noChangeShapeType="1"/>
              </p:cNvSpPr>
              <p:nvPr/>
            </p:nvSpPr>
            <p:spPr bwMode="auto">
              <a:xfrm>
                <a:off x="5638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1" name="Line 80"/>
              <p:cNvSpPr>
                <a:spLocks noChangeShapeType="1"/>
              </p:cNvSpPr>
              <p:nvPr/>
            </p:nvSpPr>
            <p:spPr bwMode="auto">
              <a:xfrm>
                <a:off x="5791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2" name="Line 81"/>
              <p:cNvSpPr>
                <a:spLocks noChangeShapeType="1"/>
              </p:cNvSpPr>
              <p:nvPr/>
            </p:nvSpPr>
            <p:spPr bwMode="auto">
              <a:xfrm>
                <a:off x="6096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3" name="Line 82"/>
              <p:cNvSpPr>
                <a:spLocks noChangeShapeType="1"/>
              </p:cNvSpPr>
              <p:nvPr/>
            </p:nvSpPr>
            <p:spPr bwMode="auto">
              <a:xfrm>
                <a:off x="6248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4" name="Line 83"/>
              <p:cNvSpPr>
                <a:spLocks noChangeShapeType="1"/>
              </p:cNvSpPr>
              <p:nvPr/>
            </p:nvSpPr>
            <p:spPr bwMode="auto">
              <a:xfrm>
                <a:off x="6400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5" name="Line 84"/>
              <p:cNvSpPr>
                <a:spLocks noChangeShapeType="1"/>
              </p:cNvSpPr>
              <p:nvPr/>
            </p:nvSpPr>
            <p:spPr bwMode="auto">
              <a:xfrm>
                <a:off x="6553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6" name="Line 85"/>
              <p:cNvSpPr>
                <a:spLocks noChangeShapeType="1"/>
              </p:cNvSpPr>
              <p:nvPr/>
            </p:nvSpPr>
            <p:spPr bwMode="auto">
              <a:xfrm>
                <a:off x="6705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7" name="Line 86"/>
              <p:cNvSpPr>
                <a:spLocks noChangeShapeType="1"/>
              </p:cNvSpPr>
              <p:nvPr/>
            </p:nvSpPr>
            <p:spPr bwMode="auto">
              <a:xfrm>
                <a:off x="6858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8" name="Line 87"/>
              <p:cNvSpPr>
                <a:spLocks noChangeShapeType="1"/>
              </p:cNvSpPr>
              <p:nvPr/>
            </p:nvSpPr>
            <p:spPr bwMode="auto">
              <a:xfrm>
                <a:off x="7010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9" name="Line 88"/>
              <p:cNvSpPr>
                <a:spLocks noChangeShapeType="1"/>
              </p:cNvSpPr>
              <p:nvPr/>
            </p:nvSpPr>
            <p:spPr bwMode="auto">
              <a:xfrm>
                <a:off x="7162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0" name="Line 89"/>
              <p:cNvSpPr>
                <a:spLocks noChangeShapeType="1"/>
              </p:cNvSpPr>
              <p:nvPr/>
            </p:nvSpPr>
            <p:spPr bwMode="auto">
              <a:xfrm>
                <a:off x="7467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1" name="Line 90"/>
              <p:cNvSpPr>
                <a:spLocks noChangeShapeType="1"/>
              </p:cNvSpPr>
              <p:nvPr/>
            </p:nvSpPr>
            <p:spPr bwMode="auto">
              <a:xfrm>
                <a:off x="7620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2" name="Line 91"/>
              <p:cNvSpPr>
                <a:spLocks noChangeShapeType="1"/>
              </p:cNvSpPr>
              <p:nvPr/>
            </p:nvSpPr>
            <p:spPr bwMode="auto">
              <a:xfrm>
                <a:off x="7772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3" name="Line 92"/>
              <p:cNvSpPr>
                <a:spLocks noChangeShapeType="1"/>
              </p:cNvSpPr>
              <p:nvPr/>
            </p:nvSpPr>
            <p:spPr bwMode="auto">
              <a:xfrm>
                <a:off x="7924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4" name="Line 93"/>
              <p:cNvSpPr>
                <a:spLocks noChangeShapeType="1"/>
              </p:cNvSpPr>
              <p:nvPr/>
            </p:nvSpPr>
            <p:spPr bwMode="auto">
              <a:xfrm>
                <a:off x="8077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5" name="Line 94"/>
              <p:cNvSpPr>
                <a:spLocks noChangeShapeType="1"/>
              </p:cNvSpPr>
              <p:nvPr/>
            </p:nvSpPr>
            <p:spPr bwMode="auto">
              <a:xfrm>
                <a:off x="8229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6" name="Line 95"/>
              <p:cNvSpPr>
                <a:spLocks noChangeShapeType="1"/>
              </p:cNvSpPr>
              <p:nvPr/>
            </p:nvSpPr>
            <p:spPr bwMode="auto">
              <a:xfrm>
                <a:off x="27574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7" name="Line 96"/>
              <p:cNvSpPr>
                <a:spLocks noChangeShapeType="1"/>
              </p:cNvSpPr>
              <p:nvPr/>
            </p:nvSpPr>
            <p:spPr bwMode="auto">
              <a:xfrm>
                <a:off x="29098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8" name="Line 97"/>
              <p:cNvSpPr>
                <a:spLocks noChangeShapeType="1"/>
              </p:cNvSpPr>
              <p:nvPr/>
            </p:nvSpPr>
            <p:spPr bwMode="auto">
              <a:xfrm>
                <a:off x="30622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9" name="Line 98"/>
              <p:cNvSpPr>
                <a:spLocks noChangeShapeType="1"/>
              </p:cNvSpPr>
              <p:nvPr/>
            </p:nvSpPr>
            <p:spPr bwMode="auto">
              <a:xfrm>
                <a:off x="3352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50" name="AutoShape 99"/>
              <p:cNvSpPr>
                <a:spLocks noChangeArrowheads="1"/>
              </p:cNvSpPr>
              <p:nvPr/>
            </p:nvSpPr>
            <p:spPr bwMode="auto">
              <a:xfrm>
                <a:off x="3691731" y="1905000"/>
                <a:ext cx="1608137" cy="304800"/>
              </a:xfrm>
              <a:prstGeom prst="downArrow">
                <a:avLst>
                  <a:gd name="adj1" fmla="val 61667"/>
                  <a:gd name="adj2" fmla="val 34583"/>
                </a:avLst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23" name="TextBox 422"/>
            <p:cNvSpPr txBox="1"/>
            <p:nvPr/>
          </p:nvSpPr>
          <p:spPr>
            <a:xfrm>
              <a:off x="7084050" y="2558142"/>
              <a:ext cx="22009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Distribute the documents among k computers 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61554" y="3466306"/>
            <a:ext cx="8582446" cy="1928858"/>
            <a:chOff x="561554" y="3466306"/>
            <a:chExt cx="8582446" cy="1928858"/>
          </a:xfrm>
        </p:grpSpPr>
        <p:grpSp>
          <p:nvGrpSpPr>
            <p:cNvPr id="6" name="Group 5"/>
            <p:cNvGrpSpPr/>
            <p:nvPr/>
          </p:nvGrpSpPr>
          <p:grpSpPr>
            <a:xfrm>
              <a:off x="561554" y="3466306"/>
              <a:ext cx="6410974" cy="1928858"/>
              <a:chOff x="847725" y="3466306"/>
              <a:chExt cx="7440529" cy="1928858"/>
            </a:xfrm>
          </p:grpSpPr>
          <p:sp>
            <p:nvSpPr>
              <p:cNvPr id="361475" name="Rectangle 3"/>
              <p:cNvSpPr>
                <a:spLocks noChangeArrowheads="1"/>
              </p:cNvSpPr>
              <p:nvPr/>
            </p:nvSpPr>
            <p:spPr bwMode="auto">
              <a:xfrm>
                <a:off x="847725" y="4080668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i="1">
                    <a:solidFill>
                      <a:prstClr val="black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f</a:t>
                </a:r>
              </a:p>
            </p:txBody>
          </p:sp>
          <p:cxnSp>
            <p:nvCxnSpPr>
              <p:cNvPr id="361499" name="AutoShape 27"/>
              <p:cNvCxnSpPr>
                <a:cxnSpLocks noChangeShapeType="1"/>
                <a:endCxn id="361475" idx="0"/>
              </p:cNvCxnSpPr>
              <p:nvPr/>
            </p:nvCxnSpPr>
            <p:spPr bwMode="auto">
              <a:xfrm>
                <a:off x="1222375" y="3466306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" name="AutoShape 27"/>
              <p:cNvCxnSpPr>
                <a:cxnSpLocks noChangeShapeType="1"/>
              </p:cNvCxnSpPr>
              <p:nvPr/>
            </p:nvCxnSpPr>
            <p:spPr bwMode="auto">
              <a:xfrm>
                <a:off x="1235743" y="4758531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51" name="Rectangle 3"/>
              <p:cNvSpPr>
                <a:spLocks noChangeArrowheads="1"/>
              </p:cNvSpPr>
              <p:nvPr/>
            </p:nvSpPr>
            <p:spPr bwMode="auto">
              <a:xfrm>
                <a:off x="2138362" y="4080668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i="1">
                    <a:solidFill>
                      <a:prstClr val="black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f</a:t>
                </a:r>
              </a:p>
            </p:txBody>
          </p:sp>
          <p:cxnSp>
            <p:nvCxnSpPr>
              <p:cNvPr id="352" name="AutoShape 27"/>
              <p:cNvCxnSpPr>
                <a:cxnSpLocks noChangeShapeType="1"/>
                <a:endCxn id="351" idx="0"/>
              </p:cNvCxnSpPr>
              <p:nvPr/>
            </p:nvCxnSpPr>
            <p:spPr bwMode="auto">
              <a:xfrm>
                <a:off x="2513012" y="3466306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3" name="AutoShape 27"/>
              <p:cNvCxnSpPr>
                <a:cxnSpLocks noChangeShapeType="1"/>
              </p:cNvCxnSpPr>
              <p:nvPr/>
            </p:nvCxnSpPr>
            <p:spPr bwMode="auto">
              <a:xfrm>
                <a:off x="2526380" y="4758531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54" name="Rectangle 3"/>
              <p:cNvSpPr>
                <a:spLocks noChangeArrowheads="1"/>
              </p:cNvSpPr>
              <p:nvPr/>
            </p:nvSpPr>
            <p:spPr bwMode="auto">
              <a:xfrm>
                <a:off x="3505200" y="4080668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i="1">
                    <a:solidFill>
                      <a:prstClr val="black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f</a:t>
                </a:r>
              </a:p>
            </p:txBody>
          </p:sp>
          <p:cxnSp>
            <p:nvCxnSpPr>
              <p:cNvPr id="355" name="AutoShape 27"/>
              <p:cNvCxnSpPr>
                <a:cxnSpLocks noChangeShapeType="1"/>
                <a:endCxn id="354" idx="0"/>
              </p:cNvCxnSpPr>
              <p:nvPr/>
            </p:nvCxnSpPr>
            <p:spPr bwMode="auto">
              <a:xfrm>
                <a:off x="3879850" y="3466306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6" name="AutoShape 27"/>
              <p:cNvCxnSpPr>
                <a:cxnSpLocks noChangeShapeType="1"/>
              </p:cNvCxnSpPr>
              <p:nvPr/>
            </p:nvCxnSpPr>
            <p:spPr bwMode="auto">
              <a:xfrm>
                <a:off x="3893218" y="4758531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57" name="Rectangle 3"/>
              <p:cNvSpPr>
                <a:spLocks noChangeArrowheads="1"/>
              </p:cNvSpPr>
              <p:nvPr/>
            </p:nvSpPr>
            <p:spPr bwMode="auto">
              <a:xfrm>
                <a:off x="4903536" y="4091239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i="1">
                    <a:solidFill>
                      <a:prstClr val="black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f</a:t>
                </a:r>
              </a:p>
            </p:txBody>
          </p:sp>
          <p:cxnSp>
            <p:nvCxnSpPr>
              <p:cNvPr id="358" name="AutoShape 27"/>
              <p:cNvCxnSpPr>
                <a:cxnSpLocks noChangeShapeType="1"/>
                <a:endCxn id="357" idx="0"/>
              </p:cNvCxnSpPr>
              <p:nvPr/>
            </p:nvCxnSpPr>
            <p:spPr bwMode="auto">
              <a:xfrm>
                <a:off x="5278186" y="3476877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9" name="AutoShape 27"/>
              <p:cNvCxnSpPr>
                <a:cxnSpLocks noChangeShapeType="1"/>
              </p:cNvCxnSpPr>
              <p:nvPr/>
            </p:nvCxnSpPr>
            <p:spPr bwMode="auto">
              <a:xfrm>
                <a:off x="5291554" y="4769102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60" name="Rectangle 3"/>
              <p:cNvSpPr>
                <a:spLocks noChangeArrowheads="1"/>
              </p:cNvSpPr>
              <p:nvPr/>
            </p:nvSpPr>
            <p:spPr bwMode="auto">
              <a:xfrm>
                <a:off x="6281822" y="4097089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i="1">
                    <a:solidFill>
                      <a:prstClr val="black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f</a:t>
                </a:r>
              </a:p>
            </p:txBody>
          </p:sp>
          <p:cxnSp>
            <p:nvCxnSpPr>
              <p:cNvPr id="361" name="AutoShape 27"/>
              <p:cNvCxnSpPr>
                <a:cxnSpLocks noChangeShapeType="1"/>
                <a:endCxn id="360" idx="0"/>
              </p:cNvCxnSpPr>
              <p:nvPr/>
            </p:nvCxnSpPr>
            <p:spPr bwMode="auto">
              <a:xfrm>
                <a:off x="6656472" y="3482727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2" name="AutoShape 27"/>
              <p:cNvCxnSpPr>
                <a:cxnSpLocks noChangeShapeType="1"/>
              </p:cNvCxnSpPr>
              <p:nvPr/>
            </p:nvCxnSpPr>
            <p:spPr bwMode="auto">
              <a:xfrm>
                <a:off x="6669840" y="4774952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63" name="Rectangle 3"/>
              <p:cNvSpPr>
                <a:spLocks noChangeArrowheads="1"/>
              </p:cNvSpPr>
              <p:nvPr/>
            </p:nvSpPr>
            <p:spPr bwMode="auto">
              <a:xfrm>
                <a:off x="7535779" y="4102939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i="1">
                    <a:solidFill>
                      <a:prstClr val="black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f</a:t>
                </a:r>
              </a:p>
            </p:txBody>
          </p:sp>
          <p:cxnSp>
            <p:nvCxnSpPr>
              <p:cNvPr id="364" name="AutoShape 27"/>
              <p:cNvCxnSpPr>
                <a:cxnSpLocks noChangeShapeType="1"/>
                <a:endCxn id="363" idx="0"/>
              </p:cNvCxnSpPr>
              <p:nvPr/>
            </p:nvCxnSpPr>
            <p:spPr bwMode="auto">
              <a:xfrm>
                <a:off x="7910429" y="3488577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5" name="AutoShape 27"/>
              <p:cNvCxnSpPr>
                <a:cxnSpLocks noChangeShapeType="1"/>
              </p:cNvCxnSpPr>
              <p:nvPr/>
            </p:nvCxnSpPr>
            <p:spPr bwMode="auto">
              <a:xfrm>
                <a:off x="7923797" y="4780802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24" name="TextBox 423"/>
            <p:cNvSpPr txBox="1"/>
            <p:nvPr/>
          </p:nvSpPr>
          <p:spPr>
            <a:xfrm>
              <a:off x="7177631" y="4000963"/>
              <a:ext cx="19663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For each document f returns a set of (word, freq) pairs</a:t>
              </a:r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680243" y="184483"/>
            <a:ext cx="777795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rPr>
              <a:t>Compute the word frequency of 5M documents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17247" y="5472018"/>
            <a:ext cx="8732100" cy="845564"/>
            <a:chOff x="417247" y="5472018"/>
            <a:chExt cx="8732100" cy="845564"/>
          </a:xfrm>
        </p:grpSpPr>
        <p:sp>
          <p:nvSpPr>
            <p:cNvPr id="366" name="Rectangle 2"/>
            <p:cNvSpPr>
              <a:spLocks noChangeArrowheads="1"/>
            </p:cNvSpPr>
            <p:nvPr/>
          </p:nvSpPr>
          <p:spPr bwMode="auto">
            <a:xfrm>
              <a:off x="1537505" y="5479382"/>
              <a:ext cx="1021773" cy="83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7" name="Rectangle 3"/>
            <p:cNvSpPr>
              <a:spLocks noChangeArrowheads="1"/>
            </p:cNvSpPr>
            <p:nvPr/>
          </p:nvSpPr>
          <p:spPr bwMode="auto">
            <a:xfrm>
              <a:off x="2690590" y="5479382"/>
              <a:ext cx="1050498" cy="83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8" name="Rectangle 4"/>
            <p:cNvSpPr>
              <a:spLocks noChangeArrowheads="1"/>
            </p:cNvSpPr>
            <p:nvPr/>
          </p:nvSpPr>
          <p:spPr bwMode="auto">
            <a:xfrm>
              <a:off x="3872400" y="5479382"/>
              <a:ext cx="1050498" cy="83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0" name="Rectangle 6"/>
            <p:cNvSpPr>
              <a:spLocks noChangeArrowheads="1"/>
            </p:cNvSpPr>
            <p:nvPr/>
          </p:nvSpPr>
          <p:spPr bwMode="auto">
            <a:xfrm>
              <a:off x="6236020" y="5479382"/>
              <a:ext cx="787873" cy="83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1" name="Rectangle 53"/>
            <p:cNvSpPr>
              <a:spLocks noChangeArrowheads="1"/>
            </p:cNvSpPr>
            <p:nvPr/>
          </p:nvSpPr>
          <p:spPr bwMode="auto">
            <a:xfrm>
              <a:off x="417247" y="5479382"/>
              <a:ext cx="984842" cy="83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2" name="Line 54"/>
            <p:cNvSpPr>
              <a:spLocks noChangeShapeType="1"/>
            </p:cNvSpPr>
            <p:nvPr/>
          </p:nvSpPr>
          <p:spPr bwMode="auto">
            <a:xfrm>
              <a:off x="523938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3" name="Line 55"/>
            <p:cNvSpPr>
              <a:spLocks noChangeShapeType="1"/>
            </p:cNvSpPr>
            <p:nvPr/>
          </p:nvSpPr>
          <p:spPr bwMode="auto">
            <a:xfrm>
              <a:off x="655250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4" name="Line 56"/>
            <p:cNvSpPr>
              <a:spLocks noChangeShapeType="1"/>
            </p:cNvSpPr>
            <p:nvPr/>
          </p:nvSpPr>
          <p:spPr bwMode="auto">
            <a:xfrm>
              <a:off x="786563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5" name="Line 57"/>
            <p:cNvSpPr>
              <a:spLocks noChangeShapeType="1"/>
            </p:cNvSpPr>
            <p:nvPr/>
          </p:nvSpPr>
          <p:spPr bwMode="auto">
            <a:xfrm>
              <a:off x="917875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6" name="Line 58"/>
            <p:cNvSpPr>
              <a:spLocks noChangeShapeType="1"/>
            </p:cNvSpPr>
            <p:nvPr/>
          </p:nvSpPr>
          <p:spPr bwMode="auto">
            <a:xfrm>
              <a:off x="1049187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7" name="Line 59"/>
            <p:cNvSpPr>
              <a:spLocks noChangeShapeType="1"/>
            </p:cNvSpPr>
            <p:nvPr/>
          </p:nvSpPr>
          <p:spPr bwMode="auto">
            <a:xfrm>
              <a:off x="1180499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8" name="Line 60"/>
            <p:cNvSpPr>
              <a:spLocks noChangeShapeType="1"/>
            </p:cNvSpPr>
            <p:nvPr/>
          </p:nvSpPr>
          <p:spPr bwMode="auto">
            <a:xfrm>
              <a:off x="1311811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9" name="Line 61"/>
            <p:cNvSpPr>
              <a:spLocks noChangeShapeType="1"/>
            </p:cNvSpPr>
            <p:nvPr/>
          </p:nvSpPr>
          <p:spPr bwMode="auto">
            <a:xfrm>
              <a:off x="1586747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0" name="Line 62"/>
            <p:cNvSpPr>
              <a:spLocks noChangeShapeType="1"/>
            </p:cNvSpPr>
            <p:nvPr/>
          </p:nvSpPr>
          <p:spPr bwMode="auto">
            <a:xfrm>
              <a:off x="1718059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1" name="Line 63"/>
            <p:cNvSpPr>
              <a:spLocks noChangeShapeType="1"/>
            </p:cNvSpPr>
            <p:nvPr/>
          </p:nvSpPr>
          <p:spPr bwMode="auto">
            <a:xfrm>
              <a:off x="1849371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2" name="Line 64"/>
            <p:cNvSpPr>
              <a:spLocks noChangeShapeType="1"/>
            </p:cNvSpPr>
            <p:nvPr/>
          </p:nvSpPr>
          <p:spPr bwMode="auto">
            <a:xfrm>
              <a:off x="1980684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3" name="Line 65"/>
            <p:cNvSpPr>
              <a:spLocks noChangeShapeType="1"/>
            </p:cNvSpPr>
            <p:nvPr/>
          </p:nvSpPr>
          <p:spPr bwMode="auto">
            <a:xfrm>
              <a:off x="2111996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4" name="Line 66"/>
            <p:cNvSpPr>
              <a:spLocks noChangeShapeType="1"/>
            </p:cNvSpPr>
            <p:nvPr/>
          </p:nvSpPr>
          <p:spPr bwMode="auto">
            <a:xfrm>
              <a:off x="2887558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5" name="Line 67"/>
            <p:cNvSpPr>
              <a:spLocks noChangeShapeType="1"/>
            </p:cNvSpPr>
            <p:nvPr/>
          </p:nvSpPr>
          <p:spPr bwMode="auto">
            <a:xfrm>
              <a:off x="3018870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6" name="Line 68"/>
            <p:cNvSpPr>
              <a:spLocks noChangeShapeType="1"/>
            </p:cNvSpPr>
            <p:nvPr/>
          </p:nvSpPr>
          <p:spPr bwMode="auto">
            <a:xfrm>
              <a:off x="3150183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7" name="Line 69"/>
            <p:cNvSpPr>
              <a:spLocks noChangeShapeType="1"/>
            </p:cNvSpPr>
            <p:nvPr/>
          </p:nvSpPr>
          <p:spPr bwMode="auto">
            <a:xfrm>
              <a:off x="3281495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8" name="Line 70"/>
            <p:cNvSpPr>
              <a:spLocks noChangeShapeType="1"/>
            </p:cNvSpPr>
            <p:nvPr/>
          </p:nvSpPr>
          <p:spPr bwMode="auto">
            <a:xfrm>
              <a:off x="3412807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9" name="Line 71"/>
            <p:cNvSpPr>
              <a:spLocks noChangeShapeType="1"/>
            </p:cNvSpPr>
            <p:nvPr/>
          </p:nvSpPr>
          <p:spPr bwMode="auto">
            <a:xfrm>
              <a:off x="3544119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0" name="Line 72"/>
            <p:cNvSpPr>
              <a:spLocks noChangeShapeType="1"/>
            </p:cNvSpPr>
            <p:nvPr/>
          </p:nvSpPr>
          <p:spPr bwMode="auto">
            <a:xfrm>
              <a:off x="3675431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1" name="Line 73"/>
            <p:cNvSpPr>
              <a:spLocks noChangeShapeType="1"/>
            </p:cNvSpPr>
            <p:nvPr/>
          </p:nvSpPr>
          <p:spPr bwMode="auto">
            <a:xfrm>
              <a:off x="3938056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2" name="Line 74"/>
            <p:cNvSpPr>
              <a:spLocks noChangeShapeType="1"/>
            </p:cNvSpPr>
            <p:nvPr/>
          </p:nvSpPr>
          <p:spPr bwMode="auto">
            <a:xfrm>
              <a:off x="4069368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3" name="Line 75"/>
            <p:cNvSpPr>
              <a:spLocks noChangeShapeType="1"/>
            </p:cNvSpPr>
            <p:nvPr/>
          </p:nvSpPr>
          <p:spPr bwMode="auto">
            <a:xfrm>
              <a:off x="4200680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4" name="Line 76"/>
            <p:cNvSpPr>
              <a:spLocks noChangeShapeType="1"/>
            </p:cNvSpPr>
            <p:nvPr/>
          </p:nvSpPr>
          <p:spPr bwMode="auto">
            <a:xfrm>
              <a:off x="4331993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5" name="Line 77"/>
            <p:cNvSpPr>
              <a:spLocks noChangeShapeType="1"/>
            </p:cNvSpPr>
            <p:nvPr/>
          </p:nvSpPr>
          <p:spPr bwMode="auto">
            <a:xfrm>
              <a:off x="4463305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6" name="Line 78"/>
            <p:cNvSpPr>
              <a:spLocks noChangeShapeType="1"/>
            </p:cNvSpPr>
            <p:nvPr/>
          </p:nvSpPr>
          <p:spPr bwMode="auto">
            <a:xfrm>
              <a:off x="4594617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7" name="Line 79"/>
            <p:cNvSpPr>
              <a:spLocks noChangeShapeType="1"/>
            </p:cNvSpPr>
            <p:nvPr/>
          </p:nvSpPr>
          <p:spPr bwMode="auto">
            <a:xfrm>
              <a:off x="4725929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8" name="Line 80"/>
            <p:cNvSpPr>
              <a:spLocks noChangeShapeType="1"/>
            </p:cNvSpPr>
            <p:nvPr/>
          </p:nvSpPr>
          <p:spPr bwMode="auto">
            <a:xfrm>
              <a:off x="4857241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7" name="Line 89"/>
            <p:cNvSpPr>
              <a:spLocks noChangeShapeType="1"/>
            </p:cNvSpPr>
            <p:nvPr/>
          </p:nvSpPr>
          <p:spPr bwMode="auto">
            <a:xfrm>
              <a:off x="6301676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8" name="Line 90"/>
            <p:cNvSpPr>
              <a:spLocks noChangeShapeType="1"/>
            </p:cNvSpPr>
            <p:nvPr/>
          </p:nvSpPr>
          <p:spPr bwMode="auto">
            <a:xfrm>
              <a:off x="6432988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9" name="Line 91"/>
            <p:cNvSpPr>
              <a:spLocks noChangeShapeType="1"/>
            </p:cNvSpPr>
            <p:nvPr/>
          </p:nvSpPr>
          <p:spPr bwMode="auto">
            <a:xfrm>
              <a:off x="6564300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" name="Line 92"/>
            <p:cNvSpPr>
              <a:spLocks noChangeShapeType="1"/>
            </p:cNvSpPr>
            <p:nvPr/>
          </p:nvSpPr>
          <p:spPr bwMode="auto">
            <a:xfrm>
              <a:off x="6695612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" name="Line 93"/>
            <p:cNvSpPr>
              <a:spLocks noChangeShapeType="1"/>
            </p:cNvSpPr>
            <p:nvPr/>
          </p:nvSpPr>
          <p:spPr bwMode="auto">
            <a:xfrm>
              <a:off x="6826925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" name="Line 95"/>
            <p:cNvSpPr>
              <a:spLocks noChangeShapeType="1"/>
            </p:cNvSpPr>
            <p:nvPr/>
          </p:nvSpPr>
          <p:spPr bwMode="auto">
            <a:xfrm>
              <a:off x="2243308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4" name="Line 96"/>
            <p:cNvSpPr>
              <a:spLocks noChangeShapeType="1"/>
            </p:cNvSpPr>
            <p:nvPr/>
          </p:nvSpPr>
          <p:spPr bwMode="auto">
            <a:xfrm>
              <a:off x="2374620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5" name="Line 97"/>
            <p:cNvSpPr>
              <a:spLocks noChangeShapeType="1"/>
            </p:cNvSpPr>
            <p:nvPr/>
          </p:nvSpPr>
          <p:spPr bwMode="auto">
            <a:xfrm>
              <a:off x="2505932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6" name="Line 98"/>
            <p:cNvSpPr>
              <a:spLocks noChangeShapeType="1"/>
            </p:cNvSpPr>
            <p:nvPr/>
          </p:nvSpPr>
          <p:spPr bwMode="auto">
            <a:xfrm>
              <a:off x="2756246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5" name="TextBox 424"/>
            <p:cNvSpPr txBox="1"/>
            <p:nvPr/>
          </p:nvSpPr>
          <p:spPr>
            <a:xfrm>
              <a:off x="7182978" y="5479382"/>
              <a:ext cx="19663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Now we have a big distributed list of </a:t>
              </a:r>
              <a:r>
                <a:rPr lang="en-US" sz="1600" i="1" u="sng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sets</a:t>
              </a:r>
              <a:r>
                <a:rPr lang="en-US" sz="1600" i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of word freqs.</a:t>
              </a:r>
            </a:p>
          </p:txBody>
        </p:sp>
        <p:sp>
          <p:nvSpPr>
            <p:cNvPr id="181" name="Line 54"/>
            <p:cNvSpPr>
              <a:spLocks noChangeShapeType="1"/>
            </p:cNvSpPr>
            <p:nvPr/>
          </p:nvSpPr>
          <p:spPr bwMode="auto">
            <a:xfrm>
              <a:off x="569394" y="566387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2" name="Line 54"/>
            <p:cNvSpPr>
              <a:spLocks noChangeShapeType="1"/>
            </p:cNvSpPr>
            <p:nvPr/>
          </p:nvSpPr>
          <p:spPr bwMode="auto">
            <a:xfrm>
              <a:off x="609600" y="566152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3" name="Line 54"/>
            <p:cNvSpPr>
              <a:spLocks noChangeShapeType="1"/>
            </p:cNvSpPr>
            <p:nvPr/>
          </p:nvSpPr>
          <p:spPr bwMode="auto">
            <a:xfrm>
              <a:off x="479928" y="564415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7" name="Line 54"/>
            <p:cNvSpPr>
              <a:spLocks noChangeShapeType="1"/>
            </p:cNvSpPr>
            <p:nvPr/>
          </p:nvSpPr>
          <p:spPr bwMode="auto">
            <a:xfrm>
              <a:off x="899055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8" name="Line 55"/>
            <p:cNvSpPr>
              <a:spLocks noChangeShapeType="1"/>
            </p:cNvSpPr>
            <p:nvPr/>
          </p:nvSpPr>
          <p:spPr bwMode="auto">
            <a:xfrm>
              <a:off x="1030367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9" name="Line 54"/>
            <p:cNvSpPr>
              <a:spLocks noChangeShapeType="1"/>
            </p:cNvSpPr>
            <p:nvPr/>
          </p:nvSpPr>
          <p:spPr bwMode="auto">
            <a:xfrm>
              <a:off x="944511" y="566387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0" name="Line 54"/>
            <p:cNvSpPr>
              <a:spLocks noChangeShapeType="1"/>
            </p:cNvSpPr>
            <p:nvPr/>
          </p:nvSpPr>
          <p:spPr bwMode="auto">
            <a:xfrm>
              <a:off x="984717" y="566152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1" name="Line 54"/>
            <p:cNvSpPr>
              <a:spLocks noChangeShapeType="1"/>
            </p:cNvSpPr>
            <p:nvPr/>
          </p:nvSpPr>
          <p:spPr bwMode="auto">
            <a:xfrm>
              <a:off x="855045" y="564415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2" name="Line 54"/>
            <p:cNvSpPr>
              <a:spLocks noChangeShapeType="1"/>
            </p:cNvSpPr>
            <p:nvPr/>
          </p:nvSpPr>
          <p:spPr bwMode="auto">
            <a:xfrm>
              <a:off x="1122606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3" name="Line 55"/>
            <p:cNvSpPr>
              <a:spLocks noChangeShapeType="1"/>
            </p:cNvSpPr>
            <p:nvPr/>
          </p:nvSpPr>
          <p:spPr bwMode="auto">
            <a:xfrm>
              <a:off x="1253918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" name="Line 54"/>
            <p:cNvSpPr>
              <a:spLocks noChangeShapeType="1"/>
            </p:cNvSpPr>
            <p:nvPr/>
          </p:nvSpPr>
          <p:spPr bwMode="auto">
            <a:xfrm>
              <a:off x="1168062" y="566387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5" name="Line 54"/>
            <p:cNvSpPr>
              <a:spLocks noChangeShapeType="1"/>
            </p:cNvSpPr>
            <p:nvPr/>
          </p:nvSpPr>
          <p:spPr bwMode="auto">
            <a:xfrm>
              <a:off x="1208268" y="566152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6" name="Line 54"/>
            <p:cNvSpPr>
              <a:spLocks noChangeShapeType="1"/>
            </p:cNvSpPr>
            <p:nvPr/>
          </p:nvSpPr>
          <p:spPr bwMode="auto">
            <a:xfrm>
              <a:off x="1078596" y="564415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7" name="Line 54"/>
            <p:cNvSpPr>
              <a:spLocks noChangeShapeType="1"/>
            </p:cNvSpPr>
            <p:nvPr/>
          </p:nvSpPr>
          <p:spPr bwMode="auto">
            <a:xfrm>
              <a:off x="685249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8" name="Line 55"/>
            <p:cNvSpPr>
              <a:spLocks noChangeShapeType="1"/>
            </p:cNvSpPr>
            <p:nvPr/>
          </p:nvSpPr>
          <p:spPr bwMode="auto">
            <a:xfrm>
              <a:off x="816561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9" name="Line 54"/>
            <p:cNvSpPr>
              <a:spLocks noChangeShapeType="1"/>
            </p:cNvSpPr>
            <p:nvPr/>
          </p:nvSpPr>
          <p:spPr bwMode="auto">
            <a:xfrm>
              <a:off x="730705" y="566387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0" name="Line 54"/>
            <p:cNvSpPr>
              <a:spLocks noChangeShapeType="1"/>
            </p:cNvSpPr>
            <p:nvPr/>
          </p:nvSpPr>
          <p:spPr bwMode="auto">
            <a:xfrm>
              <a:off x="770911" y="566152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1" name="Line 54"/>
            <p:cNvSpPr>
              <a:spLocks noChangeShapeType="1"/>
            </p:cNvSpPr>
            <p:nvPr/>
          </p:nvSpPr>
          <p:spPr bwMode="auto">
            <a:xfrm>
              <a:off x="641239" y="564415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2" name="Line 54"/>
            <p:cNvSpPr>
              <a:spLocks noChangeShapeType="1"/>
            </p:cNvSpPr>
            <p:nvPr/>
          </p:nvSpPr>
          <p:spPr bwMode="auto">
            <a:xfrm>
              <a:off x="1678610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3" name="Line 55"/>
            <p:cNvSpPr>
              <a:spLocks noChangeShapeType="1"/>
            </p:cNvSpPr>
            <p:nvPr/>
          </p:nvSpPr>
          <p:spPr bwMode="auto">
            <a:xfrm>
              <a:off x="1809922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" name="Line 54"/>
            <p:cNvSpPr>
              <a:spLocks noChangeShapeType="1"/>
            </p:cNvSpPr>
            <p:nvPr/>
          </p:nvSpPr>
          <p:spPr bwMode="auto">
            <a:xfrm>
              <a:off x="1724066" y="566387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5" name="Line 54"/>
            <p:cNvSpPr>
              <a:spLocks noChangeShapeType="1"/>
            </p:cNvSpPr>
            <p:nvPr/>
          </p:nvSpPr>
          <p:spPr bwMode="auto">
            <a:xfrm>
              <a:off x="1764272" y="566152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6" name="Line 54"/>
            <p:cNvSpPr>
              <a:spLocks noChangeShapeType="1"/>
            </p:cNvSpPr>
            <p:nvPr/>
          </p:nvSpPr>
          <p:spPr bwMode="auto">
            <a:xfrm>
              <a:off x="1634600" y="564415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7" name="Line 54"/>
            <p:cNvSpPr>
              <a:spLocks noChangeShapeType="1"/>
            </p:cNvSpPr>
            <p:nvPr/>
          </p:nvSpPr>
          <p:spPr bwMode="auto">
            <a:xfrm>
              <a:off x="1935121" y="563412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8" name="Line 55"/>
            <p:cNvSpPr>
              <a:spLocks noChangeShapeType="1"/>
            </p:cNvSpPr>
            <p:nvPr/>
          </p:nvSpPr>
          <p:spPr bwMode="auto">
            <a:xfrm>
              <a:off x="2066433" y="563412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9" name="Line 54"/>
            <p:cNvSpPr>
              <a:spLocks noChangeShapeType="1"/>
            </p:cNvSpPr>
            <p:nvPr/>
          </p:nvSpPr>
          <p:spPr bwMode="auto">
            <a:xfrm>
              <a:off x="1980577" y="566621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0" name="Line 54"/>
            <p:cNvSpPr>
              <a:spLocks noChangeShapeType="1"/>
            </p:cNvSpPr>
            <p:nvPr/>
          </p:nvSpPr>
          <p:spPr bwMode="auto">
            <a:xfrm>
              <a:off x="2020783" y="566387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1" name="Line 54"/>
            <p:cNvSpPr>
              <a:spLocks noChangeShapeType="1"/>
            </p:cNvSpPr>
            <p:nvPr/>
          </p:nvSpPr>
          <p:spPr bwMode="auto">
            <a:xfrm>
              <a:off x="1891111" y="564649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2" name="Line 54"/>
            <p:cNvSpPr>
              <a:spLocks noChangeShapeType="1"/>
            </p:cNvSpPr>
            <p:nvPr/>
          </p:nvSpPr>
          <p:spPr bwMode="auto">
            <a:xfrm>
              <a:off x="2180775" y="561440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3" name="Line 55"/>
            <p:cNvSpPr>
              <a:spLocks noChangeShapeType="1"/>
            </p:cNvSpPr>
            <p:nvPr/>
          </p:nvSpPr>
          <p:spPr bwMode="auto">
            <a:xfrm>
              <a:off x="2312087" y="561440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4" name="Line 54"/>
            <p:cNvSpPr>
              <a:spLocks noChangeShapeType="1"/>
            </p:cNvSpPr>
            <p:nvPr/>
          </p:nvSpPr>
          <p:spPr bwMode="auto">
            <a:xfrm>
              <a:off x="2226231" y="564649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5" name="Line 54"/>
            <p:cNvSpPr>
              <a:spLocks noChangeShapeType="1"/>
            </p:cNvSpPr>
            <p:nvPr/>
          </p:nvSpPr>
          <p:spPr bwMode="auto">
            <a:xfrm>
              <a:off x="2266437" y="564415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6" name="Line 54"/>
            <p:cNvSpPr>
              <a:spLocks noChangeShapeType="1"/>
            </p:cNvSpPr>
            <p:nvPr/>
          </p:nvSpPr>
          <p:spPr bwMode="auto">
            <a:xfrm>
              <a:off x="2136765" y="562677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7" name="Line 54"/>
            <p:cNvSpPr>
              <a:spLocks noChangeShapeType="1"/>
            </p:cNvSpPr>
            <p:nvPr/>
          </p:nvSpPr>
          <p:spPr bwMode="auto">
            <a:xfrm>
              <a:off x="2377185" y="561941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8" name="Line 55"/>
            <p:cNvSpPr>
              <a:spLocks noChangeShapeType="1"/>
            </p:cNvSpPr>
            <p:nvPr/>
          </p:nvSpPr>
          <p:spPr bwMode="auto">
            <a:xfrm>
              <a:off x="2508497" y="561941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9" name="Line 54"/>
            <p:cNvSpPr>
              <a:spLocks noChangeShapeType="1"/>
            </p:cNvSpPr>
            <p:nvPr/>
          </p:nvSpPr>
          <p:spPr bwMode="auto">
            <a:xfrm>
              <a:off x="2422641" y="56515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0" name="Line 54"/>
            <p:cNvSpPr>
              <a:spLocks noChangeShapeType="1"/>
            </p:cNvSpPr>
            <p:nvPr/>
          </p:nvSpPr>
          <p:spPr bwMode="auto">
            <a:xfrm>
              <a:off x="2462847" y="564915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1" name="Line 54"/>
            <p:cNvSpPr>
              <a:spLocks noChangeShapeType="1"/>
            </p:cNvSpPr>
            <p:nvPr/>
          </p:nvSpPr>
          <p:spPr bwMode="auto">
            <a:xfrm>
              <a:off x="2333175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2" name="Line 54"/>
            <p:cNvSpPr>
              <a:spLocks noChangeShapeType="1"/>
            </p:cNvSpPr>
            <p:nvPr/>
          </p:nvSpPr>
          <p:spPr bwMode="auto">
            <a:xfrm>
              <a:off x="2850478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3" name="Line 55"/>
            <p:cNvSpPr>
              <a:spLocks noChangeShapeType="1"/>
            </p:cNvSpPr>
            <p:nvPr/>
          </p:nvSpPr>
          <p:spPr bwMode="auto">
            <a:xfrm>
              <a:off x="2981790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4" name="Line 56"/>
            <p:cNvSpPr>
              <a:spLocks noChangeShapeType="1"/>
            </p:cNvSpPr>
            <p:nvPr/>
          </p:nvSpPr>
          <p:spPr bwMode="auto">
            <a:xfrm>
              <a:off x="3113103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5" name="Line 57"/>
            <p:cNvSpPr>
              <a:spLocks noChangeShapeType="1"/>
            </p:cNvSpPr>
            <p:nvPr/>
          </p:nvSpPr>
          <p:spPr bwMode="auto">
            <a:xfrm>
              <a:off x="3244415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6" name="Line 58"/>
            <p:cNvSpPr>
              <a:spLocks noChangeShapeType="1"/>
            </p:cNvSpPr>
            <p:nvPr/>
          </p:nvSpPr>
          <p:spPr bwMode="auto">
            <a:xfrm>
              <a:off x="3375727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7" name="Line 59"/>
            <p:cNvSpPr>
              <a:spLocks noChangeShapeType="1"/>
            </p:cNvSpPr>
            <p:nvPr/>
          </p:nvSpPr>
          <p:spPr bwMode="auto">
            <a:xfrm>
              <a:off x="3507039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8" name="Line 60"/>
            <p:cNvSpPr>
              <a:spLocks noChangeShapeType="1"/>
            </p:cNvSpPr>
            <p:nvPr/>
          </p:nvSpPr>
          <p:spPr bwMode="auto">
            <a:xfrm>
              <a:off x="3638351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9" name="Line 61"/>
            <p:cNvSpPr>
              <a:spLocks noChangeShapeType="1"/>
            </p:cNvSpPr>
            <p:nvPr/>
          </p:nvSpPr>
          <p:spPr bwMode="auto">
            <a:xfrm>
              <a:off x="3913287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0" name="Line 62"/>
            <p:cNvSpPr>
              <a:spLocks noChangeShapeType="1"/>
            </p:cNvSpPr>
            <p:nvPr/>
          </p:nvSpPr>
          <p:spPr bwMode="auto">
            <a:xfrm>
              <a:off x="4044599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1" name="Line 63"/>
            <p:cNvSpPr>
              <a:spLocks noChangeShapeType="1"/>
            </p:cNvSpPr>
            <p:nvPr/>
          </p:nvSpPr>
          <p:spPr bwMode="auto">
            <a:xfrm>
              <a:off x="4175911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2" name="Line 64"/>
            <p:cNvSpPr>
              <a:spLocks noChangeShapeType="1"/>
            </p:cNvSpPr>
            <p:nvPr/>
          </p:nvSpPr>
          <p:spPr bwMode="auto">
            <a:xfrm>
              <a:off x="4307224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3" name="Line 65"/>
            <p:cNvSpPr>
              <a:spLocks noChangeShapeType="1"/>
            </p:cNvSpPr>
            <p:nvPr/>
          </p:nvSpPr>
          <p:spPr bwMode="auto">
            <a:xfrm>
              <a:off x="4438536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4" name="Line 95"/>
            <p:cNvSpPr>
              <a:spLocks noChangeShapeType="1"/>
            </p:cNvSpPr>
            <p:nvPr/>
          </p:nvSpPr>
          <p:spPr bwMode="auto">
            <a:xfrm>
              <a:off x="4569848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5" name="Line 96"/>
            <p:cNvSpPr>
              <a:spLocks noChangeShapeType="1"/>
            </p:cNvSpPr>
            <p:nvPr/>
          </p:nvSpPr>
          <p:spPr bwMode="auto">
            <a:xfrm>
              <a:off x="4701160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6" name="Line 97"/>
            <p:cNvSpPr>
              <a:spLocks noChangeShapeType="1"/>
            </p:cNvSpPr>
            <p:nvPr/>
          </p:nvSpPr>
          <p:spPr bwMode="auto">
            <a:xfrm>
              <a:off x="4832472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7" name="Line 54"/>
            <p:cNvSpPr>
              <a:spLocks noChangeShapeType="1"/>
            </p:cNvSpPr>
            <p:nvPr/>
          </p:nvSpPr>
          <p:spPr bwMode="auto">
            <a:xfrm>
              <a:off x="2895934" y="566887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8" name="Line 54"/>
            <p:cNvSpPr>
              <a:spLocks noChangeShapeType="1"/>
            </p:cNvSpPr>
            <p:nvPr/>
          </p:nvSpPr>
          <p:spPr bwMode="auto">
            <a:xfrm>
              <a:off x="2936140" y="566653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9" name="Line 54"/>
            <p:cNvSpPr>
              <a:spLocks noChangeShapeType="1"/>
            </p:cNvSpPr>
            <p:nvPr/>
          </p:nvSpPr>
          <p:spPr bwMode="auto">
            <a:xfrm>
              <a:off x="2806468" y="564915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0" name="Line 54"/>
            <p:cNvSpPr>
              <a:spLocks noChangeShapeType="1"/>
            </p:cNvSpPr>
            <p:nvPr/>
          </p:nvSpPr>
          <p:spPr bwMode="auto">
            <a:xfrm>
              <a:off x="3225595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1" name="Line 55"/>
            <p:cNvSpPr>
              <a:spLocks noChangeShapeType="1"/>
            </p:cNvSpPr>
            <p:nvPr/>
          </p:nvSpPr>
          <p:spPr bwMode="auto">
            <a:xfrm>
              <a:off x="3356907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2" name="Line 54"/>
            <p:cNvSpPr>
              <a:spLocks noChangeShapeType="1"/>
            </p:cNvSpPr>
            <p:nvPr/>
          </p:nvSpPr>
          <p:spPr bwMode="auto">
            <a:xfrm>
              <a:off x="3271051" y="566887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3" name="Line 54"/>
            <p:cNvSpPr>
              <a:spLocks noChangeShapeType="1"/>
            </p:cNvSpPr>
            <p:nvPr/>
          </p:nvSpPr>
          <p:spPr bwMode="auto">
            <a:xfrm>
              <a:off x="3311257" y="566653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4" name="Line 54"/>
            <p:cNvSpPr>
              <a:spLocks noChangeShapeType="1"/>
            </p:cNvSpPr>
            <p:nvPr/>
          </p:nvSpPr>
          <p:spPr bwMode="auto">
            <a:xfrm>
              <a:off x="3181585" y="564915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5" name="Line 54"/>
            <p:cNvSpPr>
              <a:spLocks noChangeShapeType="1"/>
            </p:cNvSpPr>
            <p:nvPr/>
          </p:nvSpPr>
          <p:spPr bwMode="auto">
            <a:xfrm>
              <a:off x="3449146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6" name="Line 55"/>
            <p:cNvSpPr>
              <a:spLocks noChangeShapeType="1"/>
            </p:cNvSpPr>
            <p:nvPr/>
          </p:nvSpPr>
          <p:spPr bwMode="auto">
            <a:xfrm>
              <a:off x="3580458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7" name="Line 54"/>
            <p:cNvSpPr>
              <a:spLocks noChangeShapeType="1"/>
            </p:cNvSpPr>
            <p:nvPr/>
          </p:nvSpPr>
          <p:spPr bwMode="auto">
            <a:xfrm>
              <a:off x="3494602" y="566887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8" name="Line 54"/>
            <p:cNvSpPr>
              <a:spLocks noChangeShapeType="1"/>
            </p:cNvSpPr>
            <p:nvPr/>
          </p:nvSpPr>
          <p:spPr bwMode="auto">
            <a:xfrm>
              <a:off x="3534808" y="566653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9" name="Line 54"/>
            <p:cNvSpPr>
              <a:spLocks noChangeShapeType="1"/>
            </p:cNvSpPr>
            <p:nvPr/>
          </p:nvSpPr>
          <p:spPr bwMode="auto">
            <a:xfrm>
              <a:off x="3405136" y="564915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0" name="Line 54"/>
            <p:cNvSpPr>
              <a:spLocks noChangeShapeType="1"/>
            </p:cNvSpPr>
            <p:nvPr/>
          </p:nvSpPr>
          <p:spPr bwMode="auto">
            <a:xfrm>
              <a:off x="3011789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1" name="Line 55"/>
            <p:cNvSpPr>
              <a:spLocks noChangeShapeType="1"/>
            </p:cNvSpPr>
            <p:nvPr/>
          </p:nvSpPr>
          <p:spPr bwMode="auto">
            <a:xfrm>
              <a:off x="3143101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2" name="Line 54"/>
            <p:cNvSpPr>
              <a:spLocks noChangeShapeType="1"/>
            </p:cNvSpPr>
            <p:nvPr/>
          </p:nvSpPr>
          <p:spPr bwMode="auto">
            <a:xfrm>
              <a:off x="3057245" y="566887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7" name="Line 54"/>
            <p:cNvSpPr>
              <a:spLocks noChangeShapeType="1"/>
            </p:cNvSpPr>
            <p:nvPr/>
          </p:nvSpPr>
          <p:spPr bwMode="auto">
            <a:xfrm>
              <a:off x="3097451" y="566653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8" name="Line 54"/>
            <p:cNvSpPr>
              <a:spLocks noChangeShapeType="1"/>
            </p:cNvSpPr>
            <p:nvPr/>
          </p:nvSpPr>
          <p:spPr bwMode="auto">
            <a:xfrm>
              <a:off x="2967779" y="564915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9" name="Line 54"/>
            <p:cNvSpPr>
              <a:spLocks noChangeShapeType="1"/>
            </p:cNvSpPr>
            <p:nvPr/>
          </p:nvSpPr>
          <p:spPr bwMode="auto">
            <a:xfrm>
              <a:off x="4005150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0" name="Line 55"/>
            <p:cNvSpPr>
              <a:spLocks noChangeShapeType="1"/>
            </p:cNvSpPr>
            <p:nvPr/>
          </p:nvSpPr>
          <p:spPr bwMode="auto">
            <a:xfrm>
              <a:off x="4136462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1" name="Line 54"/>
            <p:cNvSpPr>
              <a:spLocks noChangeShapeType="1"/>
            </p:cNvSpPr>
            <p:nvPr/>
          </p:nvSpPr>
          <p:spPr bwMode="auto">
            <a:xfrm>
              <a:off x="4050606" y="566887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2" name="Line 54"/>
            <p:cNvSpPr>
              <a:spLocks noChangeShapeType="1"/>
            </p:cNvSpPr>
            <p:nvPr/>
          </p:nvSpPr>
          <p:spPr bwMode="auto">
            <a:xfrm>
              <a:off x="4090812" y="566653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6" name="Line 54"/>
            <p:cNvSpPr>
              <a:spLocks noChangeShapeType="1"/>
            </p:cNvSpPr>
            <p:nvPr/>
          </p:nvSpPr>
          <p:spPr bwMode="auto">
            <a:xfrm>
              <a:off x="3961140" y="564915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7" name="Line 54"/>
            <p:cNvSpPr>
              <a:spLocks noChangeShapeType="1"/>
            </p:cNvSpPr>
            <p:nvPr/>
          </p:nvSpPr>
          <p:spPr bwMode="auto">
            <a:xfrm>
              <a:off x="4261661" y="563913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8" name="Line 55"/>
            <p:cNvSpPr>
              <a:spLocks noChangeShapeType="1"/>
            </p:cNvSpPr>
            <p:nvPr/>
          </p:nvSpPr>
          <p:spPr bwMode="auto">
            <a:xfrm>
              <a:off x="4392973" y="563913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9" name="Line 54"/>
            <p:cNvSpPr>
              <a:spLocks noChangeShapeType="1"/>
            </p:cNvSpPr>
            <p:nvPr/>
          </p:nvSpPr>
          <p:spPr bwMode="auto">
            <a:xfrm>
              <a:off x="4307117" y="567121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" name="Line 54"/>
            <p:cNvSpPr>
              <a:spLocks noChangeShapeType="1"/>
            </p:cNvSpPr>
            <p:nvPr/>
          </p:nvSpPr>
          <p:spPr bwMode="auto">
            <a:xfrm>
              <a:off x="4347323" y="566887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" name="Line 54"/>
            <p:cNvSpPr>
              <a:spLocks noChangeShapeType="1"/>
            </p:cNvSpPr>
            <p:nvPr/>
          </p:nvSpPr>
          <p:spPr bwMode="auto">
            <a:xfrm>
              <a:off x="4217651" y="56515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2" name="Line 54"/>
            <p:cNvSpPr>
              <a:spLocks noChangeShapeType="1"/>
            </p:cNvSpPr>
            <p:nvPr/>
          </p:nvSpPr>
          <p:spPr bwMode="auto">
            <a:xfrm>
              <a:off x="4507315" y="561941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3" name="Line 55"/>
            <p:cNvSpPr>
              <a:spLocks noChangeShapeType="1"/>
            </p:cNvSpPr>
            <p:nvPr/>
          </p:nvSpPr>
          <p:spPr bwMode="auto">
            <a:xfrm>
              <a:off x="4638627" y="561941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4" name="Line 54"/>
            <p:cNvSpPr>
              <a:spLocks noChangeShapeType="1"/>
            </p:cNvSpPr>
            <p:nvPr/>
          </p:nvSpPr>
          <p:spPr bwMode="auto">
            <a:xfrm>
              <a:off x="4552771" y="56515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5" name="Line 54"/>
            <p:cNvSpPr>
              <a:spLocks noChangeShapeType="1"/>
            </p:cNvSpPr>
            <p:nvPr/>
          </p:nvSpPr>
          <p:spPr bwMode="auto">
            <a:xfrm>
              <a:off x="4592977" y="564915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6" name="Line 54"/>
            <p:cNvSpPr>
              <a:spLocks noChangeShapeType="1"/>
            </p:cNvSpPr>
            <p:nvPr/>
          </p:nvSpPr>
          <p:spPr bwMode="auto">
            <a:xfrm>
              <a:off x="4463305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7" name="Line 54"/>
            <p:cNvSpPr>
              <a:spLocks noChangeShapeType="1"/>
            </p:cNvSpPr>
            <p:nvPr/>
          </p:nvSpPr>
          <p:spPr bwMode="auto">
            <a:xfrm>
              <a:off x="4703725" y="562441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8" name="Line 55"/>
            <p:cNvSpPr>
              <a:spLocks noChangeShapeType="1"/>
            </p:cNvSpPr>
            <p:nvPr/>
          </p:nvSpPr>
          <p:spPr bwMode="auto">
            <a:xfrm>
              <a:off x="4835037" y="562441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9" name="Line 54"/>
            <p:cNvSpPr>
              <a:spLocks noChangeShapeType="1"/>
            </p:cNvSpPr>
            <p:nvPr/>
          </p:nvSpPr>
          <p:spPr bwMode="auto">
            <a:xfrm>
              <a:off x="4749181" y="565650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0" name="Line 54"/>
            <p:cNvSpPr>
              <a:spLocks noChangeShapeType="1"/>
            </p:cNvSpPr>
            <p:nvPr/>
          </p:nvSpPr>
          <p:spPr bwMode="auto">
            <a:xfrm>
              <a:off x="4789387" y="565416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1" name="Line 54"/>
            <p:cNvSpPr>
              <a:spLocks noChangeShapeType="1"/>
            </p:cNvSpPr>
            <p:nvPr/>
          </p:nvSpPr>
          <p:spPr bwMode="auto">
            <a:xfrm>
              <a:off x="4659715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2" name="Rectangle 2"/>
            <p:cNvSpPr>
              <a:spLocks noChangeArrowheads="1"/>
            </p:cNvSpPr>
            <p:nvPr/>
          </p:nvSpPr>
          <p:spPr bwMode="auto">
            <a:xfrm>
              <a:off x="5075264" y="5472018"/>
              <a:ext cx="1021773" cy="83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3" name="Line 61"/>
            <p:cNvSpPr>
              <a:spLocks noChangeShapeType="1"/>
            </p:cNvSpPr>
            <p:nvPr/>
          </p:nvSpPr>
          <p:spPr bwMode="auto">
            <a:xfrm>
              <a:off x="5124506" y="562441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4" name="Line 62"/>
            <p:cNvSpPr>
              <a:spLocks noChangeShapeType="1"/>
            </p:cNvSpPr>
            <p:nvPr/>
          </p:nvSpPr>
          <p:spPr bwMode="auto">
            <a:xfrm>
              <a:off x="5255818" y="562441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5" name="Line 63"/>
            <p:cNvSpPr>
              <a:spLocks noChangeShapeType="1"/>
            </p:cNvSpPr>
            <p:nvPr/>
          </p:nvSpPr>
          <p:spPr bwMode="auto">
            <a:xfrm>
              <a:off x="5387130" y="562441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6" name="Line 64"/>
            <p:cNvSpPr>
              <a:spLocks noChangeShapeType="1"/>
            </p:cNvSpPr>
            <p:nvPr/>
          </p:nvSpPr>
          <p:spPr bwMode="auto">
            <a:xfrm>
              <a:off x="5518443" y="562441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7" name="Line 65"/>
            <p:cNvSpPr>
              <a:spLocks noChangeShapeType="1"/>
            </p:cNvSpPr>
            <p:nvPr/>
          </p:nvSpPr>
          <p:spPr bwMode="auto">
            <a:xfrm>
              <a:off x="5649755" y="562441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8" name="Line 95"/>
            <p:cNvSpPr>
              <a:spLocks noChangeShapeType="1"/>
            </p:cNvSpPr>
            <p:nvPr/>
          </p:nvSpPr>
          <p:spPr bwMode="auto">
            <a:xfrm>
              <a:off x="5781067" y="562441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9" name="Line 96"/>
            <p:cNvSpPr>
              <a:spLocks noChangeShapeType="1"/>
            </p:cNvSpPr>
            <p:nvPr/>
          </p:nvSpPr>
          <p:spPr bwMode="auto">
            <a:xfrm>
              <a:off x="5912379" y="562441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0" name="Line 97"/>
            <p:cNvSpPr>
              <a:spLocks noChangeShapeType="1"/>
            </p:cNvSpPr>
            <p:nvPr/>
          </p:nvSpPr>
          <p:spPr bwMode="auto">
            <a:xfrm>
              <a:off x="6043691" y="562441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1" name="Line 54"/>
            <p:cNvSpPr>
              <a:spLocks noChangeShapeType="1"/>
            </p:cNvSpPr>
            <p:nvPr/>
          </p:nvSpPr>
          <p:spPr bwMode="auto">
            <a:xfrm>
              <a:off x="5216369" y="562441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2" name="Line 55"/>
            <p:cNvSpPr>
              <a:spLocks noChangeShapeType="1"/>
            </p:cNvSpPr>
            <p:nvPr/>
          </p:nvSpPr>
          <p:spPr bwMode="auto">
            <a:xfrm>
              <a:off x="5347681" y="562441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3" name="Line 54"/>
            <p:cNvSpPr>
              <a:spLocks noChangeShapeType="1"/>
            </p:cNvSpPr>
            <p:nvPr/>
          </p:nvSpPr>
          <p:spPr bwMode="auto">
            <a:xfrm>
              <a:off x="5261825" y="565650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4" name="Line 54"/>
            <p:cNvSpPr>
              <a:spLocks noChangeShapeType="1"/>
            </p:cNvSpPr>
            <p:nvPr/>
          </p:nvSpPr>
          <p:spPr bwMode="auto">
            <a:xfrm>
              <a:off x="5302031" y="565416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5" name="Line 54"/>
            <p:cNvSpPr>
              <a:spLocks noChangeShapeType="1"/>
            </p:cNvSpPr>
            <p:nvPr/>
          </p:nvSpPr>
          <p:spPr bwMode="auto">
            <a:xfrm>
              <a:off x="5172359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6" name="Line 54"/>
            <p:cNvSpPr>
              <a:spLocks noChangeShapeType="1"/>
            </p:cNvSpPr>
            <p:nvPr/>
          </p:nvSpPr>
          <p:spPr bwMode="auto">
            <a:xfrm>
              <a:off x="5472880" y="562676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7" name="Line 55"/>
            <p:cNvSpPr>
              <a:spLocks noChangeShapeType="1"/>
            </p:cNvSpPr>
            <p:nvPr/>
          </p:nvSpPr>
          <p:spPr bwMode="auto">
            <a:xfrm>
              <a:off x="5604192" y="562676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8" name="Line 54"/>
            <p:cNvSpPr>
              <a:spLocks noChangeShapeType="1"/>
            </p:cNvSpPr>
            <p:nvPr/>
          </p:nvSpPr>
          <p:spPr bwMode="auto">
            <a:xfrm>
              <a:off x="5518336" y="565884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9" name="Line 54"/>
            <p:cNvSpPr>
              <a:spLocks noChangeShapeType="1"/>
            </p:cNvSpPr>
            <p:nvPr/>
          </p:nvSpPr>
          <p:spPr bwMode="auto">
            <a:xfrm>
              <a:off x="5558542" y="565650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0" name="Line 54"/>
            <p:cNvSpPr>
              <a:spLocks noChangeShapeType="1"/>
            </p:cNvSpPr>
            <p:nvPr/>
          </p:nvSpPr>
          <p:spPr bwMode="auto">
            <a:xfrm>
              <a:off x="5428870" y="563913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1" name="Line 54"/>
            <p:cNvSpPr>
              <a:spLocks noChangeShapeType="1"/>
            </p:cNvSpPr>
            <p:nvPr/>
          </p:nvSpPr>
          <p:spPr bwMode="auto">
            <a:xfrm>
              <a:off x="5718534" y="560704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2" name="Line 55"/>
            <p:cNvSpPr>
              <a:spLocks noChangeShapeType="1"/>
            </p:cNvSpPr>
            <p:nvPr/>
          </p:nvSpPr>
          <p:spPr bwMode="auto">
            <a:xfrm>
              <a:off x="5849846" y="560704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3" name="Line 54"/>
            <p:cNvSpPr>
              <a:spLocks noChangeShapeType="1"/>
            </p:cNvSpPr>
            <p:nvPr/>
          </p:nvSpPr>
          <p:spPr bwMode="auto">
            <a:xfrm>
              <a:off x="5763990" y="563913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4" name="Line 54"/>
            <p:cNvSpPr>
              <a:spLocks noChangeShapeType="1"/>
            </p:cNvSpPr>
            <p:nvPr/>
          </p:nvSpPr>
          <p:spPr bwMode="auto">
            <a:xfrm>
              <a:off x="5804196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5" name="Line 54"/>
            <p:cNvSpPr>
              <a:spLocks noChangeShapeType="1"/>
            </p:cNvSpPr>
            <p:nvPr/>
          </p:nvSpPr>
          <p:spPr bwMode="auto">
            <a:xfrm>
              <a:off x="5674524" y="561941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6" name="Line 54"/>
            <p:cNvSpPr>
              <a:spLocks noChangeShapeType="1"/>
            </p:cNvSpPr>
            <p:nvPr/>
          </p:nvSpPr>
          <p:spPr bwMode="auto">
            <a:xfrm>
              <a:off x="5914944" y="561204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7" name="Line 55"/>
            <p:cNvSpPr>
              <a:spLocks noChangeShapeType="1"/>
            </p:cNvSpPr>
            <p:nvPr/>
          </p:nvSpPr>
          <p:spPr bwMode="auto">
            <a:xfrm>
              <a:off x="6046256" y="561204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8" name="Line 54"/>
            <p:cNvSpPr>
              <a:spLocks noChangeShapeType="1"/>
            </p:cNvSpPr>
            <p:nvPr/>
          </p:nvSpPr>
          <p:spPr bwMode="auto">
            <a:xfrm>
              <a:off x="5960400" y="564413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9" name="Line 54"/>
            <p:cNvSpPr>
              <a:spLocks noChangeShapeType="1"/>
            </p:cNvSpPr>
            <p:nvPr/>
          </p:nvSpPr>
          <p:spPr bwMode="auto">
            <a:xfrm>
              <a:off x="6000606" y="564179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0" name="Line 54"/>
            <p:cNvSpPr>
              <a:spLocks noChangeShapeType="1"/>
            </p:cNvSpPr>
            <p:nvPr/>
          </p:nvSpPr>
          <p:spPr bwMode="auto">
            <a:xfrm>
              <a:off x="5870934" y="562441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1" name="Line 66"/>
            <p:cNvSpPr>
              <a:spLocks noChangeShapeType="1"/>
            </p:cNvSpPr>
            <p:nvPr/>
          </p:nvSpPr>
          <p:spPr bwMode="auto">
            <a:xfrm>
              <a:off x="6354323" y="56094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2" name="Line 67"/>
            <p:cNvSpPr>
              <a:spLocks noChangeShapeType="1"/>
            </p:cNvSpPr>
            <p:nvPr/>
          </p:nvSpPr>
          <p:spPr bwMode="auto">
            <a:xfrm>
              <a:off x="6485635" y="56094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3" name="Line 68"/>
            <p:cNvSpPr>
              <a:spLocks noChangeShapeType="1"/>
            </p:cNvSpPr>
            <p:nvPr/>
          </p:nvSpPr>
          <p:spPr bwMode="auto">
            <a:xfrm>
              <a:off x="6616948" y="56094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4" name="Line 69"/>
            <p:cNvSpPr>
              <a:spLocks noChangeShapeType="1"/>
            </p:cNvSpPr>
            <p:nvPr/>
          </p:nvSpPr>
          <p:spPr bwMode="auto">
            <a:xfrm>
              <a:off x="6748260" y="56094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5" name="Line 70"/>
            <p:cNvSpPr>
              <a:spLocks noChangeShapeType="1"/>
            </p:cNvSpPr>
            <p:nvPr/>
          </p:nvSpPr>
          <p:spPr bwMode="auto">
            <a:xfrm>
              <a:off x="6879572" y="56094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7" name="Line 54"/>
            <p:cNvSpPr>
              <a:spLocks noChangeShapeType="1"/>
            </p:cNvSpPr>
            <p:nvPr/>
          </p:nvSpPr>
          <p:spPr bwMode="auto">
            <a:xfrm>
              <a:off x="6317243" y="561440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8" name="Line 55"/>
            <p:cNvSpPr>
              <a:spLocks noChangeShapeType="1"/>
            </p:cNvSpPr>
            <p:nvPr/>
          </p:nvSpPr>
          <p:spPr bwMode="auto">
            <a:xfrm>
              <a:off x="6448555" y="561440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9" name="Line 56"/>
            <p:cNvSpPr>
              <a:spLocks noChangeShapeType="1"/>
            </p:cNvSpPr>
            <p:nvPr/>
          </p:nvSpPr>
          <p:spPr bwMode="auto">
            <a:xfrm>
              <a:off x="6579868" y="561440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0" name="Line 57"/>
            <p:cNvSpPr>
              <a:spLocks noChangeShapeType="1"/>
            </p:cNvSpPr>
            <p:nvPr/>
          </p:nvSpPr>
          <p:spPr bwMode="auto">
            <a:xfrm>
              <a:off x="6711180" y="561440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1" name="Line 58"/>
            <p:cNvSpPr>
              <a:spLocks noChangeShapeType="1"/>
            </p:cNvSpPr>
            <p:nvPr/>
          </p:nvSpPr>
          <p:spPr bwMode="auto">
            <a:xfrm>
              <a:off x="6842492" y="561440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3" name="Line 54"/>
            <p:cNvSpPr>
              <a:spLocks noChangeShapeType="1"/>
            </p:cNvSpPr>
            <p:nvPr/>
          </p:nvSpPr>
          <p:spPr bwMode="auto">
            <a:xfrm>
              <a:off x="6362699" y="564649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4" name="Line 54"/>
            <p:cNvSpPr>
              <a:spLocks noChangeShapeType="1"/>
            </p:cNvSpPr>
            <p:nvPr/>
          </p:nvSpPr>
          <p:spPr bwMode="auto">
            <a:xfrm>
              <a:off x="6402905" y="564415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5" name="Line 54"/>
            <p:cNvSpPr>
              <a:spLocks noChangeShapeType="1"/>
            </p:cNvSpPr>
            <p:nvPr/>
          </p:nvSpPr>
          <p:spPr bwMode="auto">
            <a:xfrm>
              <a:off x="6273233" y="562677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6" name="Line 54"/>
            <p:cNvSpPr>
              <a:spLocks noChangeShapeType="1"/>
            </p:cNvSpPr>
            <p:nvPr/>
          </p:nvSpPr>
          <p:spPr bwMode="auto">
            <a:xfrm>
              <a:off x="6692360" y="561440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7" name="Line 55"/>
            <p:cNvSpPr>
              <a:spLocks noChangeShapeType="1"/>
            </p:cNvSpPr>
            <p:nvPr/>
          </p:nvSpPr>
          <p:spPr bwMode="auto">
            <a:xfrm>
              <a:off x="6823672" y="561440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8" name="Line 54"/>
            <p:cNvSpPr>
              <a:spLocks noChangeShapeType="1"/>
            </p:cNvSpPr>
            <p:nvPr/>
          </p:nvSpPr>
          <p:spPr bwMode="auto">
            <a:xfrm>
              <a:off x="6737816" y="564649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9" name="Line 54"/>
            <p:cNvSpPr>
              <a:spLocks noChangeShapeType="1"/>
            </p:cNvSpPr>
            <p:nvPr/>
          </p:nvSpPr>
          <p:spPr bwMode="auto">
            <a:xfrm>
              <a:off x="6778022" y="564415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0" name="Line 54"/>
            <p:cNvSpPr>
              <a:spLocks noChangeShapeType="1"/>
            </p:cNvSpPr>
            <p:nvPr/>
          </p:nvSpPr>
          <p:spPr bwMode="auto">
            <a:xfrm>
              <a:off x="6648350" y="562677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1" name="Line 54"/>
            <p:cNvSpPr>
              <a:spLocks noChangeShapeType="1"/>
            </p:cNvSpPr>
            <p:nvPr/>
          </p:nvSpPr>
          <p:spPr bwMode="auto">
            <a:xfrm>
              <a:off x="6915911" y="561440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5" name="Line 54"/>
            <p:cNvSpPr>
              <a:spLocks noChangeShapeType="1"/>
            </p:cNvSpPr>
            <p:nvPr/>
          </p:nvSpPr>
          <p:spPr bwMode="auto">
            <a:xfrm>
              <a:off x="6871901" y="562677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6" name="Line 54"/>
            <p:cNvSpPr>
              <a:spLocks noChangeShapeType="1"/>
            </p:cNvSpPr>
            <p:nvPr/>
          </p:nvSpPr>
          <p:spPr bwMode="auto">
            <a:xfrm>
              <a:off x="6478554" y="561440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7" name="Line 55"/>
            <p:cNvSpPr>
              <a:spLocks noChangeShapeType="1"/>
            </p:cNvSpPr>
            <p:nvPr/>
          </p:nvSpPr>
          <p:spPr bwMode="auto">
            <a:xfrm>
              <a:off x="6609866" y="561440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8" name="Line 54"/>
            <p:cNvSpPr>
              <a:spLocks noChangeShapeType="1"/>
            </p:cNvSpPr>
            <p:nvPr/>
          </p:nvSpPr>
          <p:spPr bwMode="auto">
            <a:xfrm>
              <a:off x="6524010" y="564649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9" name="Line 54"/>
            <p:cNvSpPr>
              <a:spLocks noChangeShapeType="1"/>
            </p:cNvSpPr>
            <p:nvPr/>
          </p:nvSpPr>
          <p:spPr bwMode="auto">
            <a:xfrm>
              <a:off x="6564216" y="564415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00" name="Line 54"/>
            <p:cNvSpPr>
              <a:spLocks noChangeShapeType="1"/>
            </p:cNvSpPr>
            <p:nvPr/>
          </p:nvSpPr>
          <p:spPr bwMode="auto">
            <a:xfrm>
              <a:off x="6434544" y="562677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3485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There’s a pattern here….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A function that </a:t>
            </a:r>
            <a:r>
              <a:rPr lang="en-US" sz="2000" i="1" u="sng">
                <a:solidFill>
                  <a:srgbClr val="0000FF"/>
                </a:solidFill>
              </a:rPr>
              <a:t>maps</a:t>
            </a:r>
            <a:r>
              <a:rPr lang="en-US" sz="2000">
                <a:solidFill>
                  <a:srgbClr val="0000FF"/>
                </a:solidFill>
              </a:rPr>
              <a:t> </a:t>
            </a:r>
            <a:r>
              <a:rPr lang="en-US" sz="2000"/>
              <a:t>a read to a trimmed read</a:t>
            </a:r>
          </a:p>
          <a:p>
            <a:r>
              <a:rPr lang="en-US" sz="2000"/>
              <a:t>A function that </a:t>
            </a:r>
            <a:r>
              <a:rPr lang="en-US" sz="2000" i="1" u="sng">
                <a:solidFill>
                  <a:srgbClr val="0000FF"/>
                </a:solidFill>
              </a:rPr>
              <a:t>maps</a:t>
            </a:r>
            <a:r>
              <a:rPr lang="en-US" sz="2000">
                <a:solidFill>
                  <a:srgbClr val="0000FF"/>
                </a:solidFill>
              </a:rPr>
              <a:t> </a:t>
            </a:r>
            <a:r>
              <a:rPr lang="en-US" sz="2000"/>
              <a:t>a TIFF image to a PNG image</a:t>
            </a:r>
          </a:p>
          <a:p>
            <a:r>
              <a:rPr lang="en-US" sz="2000" i="1"/>
              <a:t>A </a:t>
            </a:r>
            <a:r>
              <a:rPr lang="en-US" sz="2000"/>
              <a:t>function that </a:t>
            </a:r>
            <a:r>
              <a:rPr lang="en-US" sz="2000" i="1" u="sng">
                <a:solidFill>
                  <a:srgbClr val="0000FF"/>
                </a:solidFill>
              </a:rPr>
              <a:t>maps</a:t>
            </a:r>
            <a:r>
              <a:rPr lang="en-US" sz="2000">
                <a:solidFill>
                  <a:srgbClr val="0000FF"/>
                </a:solidFill>
              </a:rPr>
              <a:t> </a:t>
            </a:r>
            <a:r>
              <a:rPr lang="en-US" sz="2000"/>
              <a:t>a set of parameters to a simulation result</a:t>
            </a:r>
          </a:p>
          <a:p>
            <a:r>
              <a:rPr lang="en-US" sz="2000"/>
              <a:t>A function that </a:t>
            </a:r>
            <a:r>
              <a:rPr lang="en-US" sz="2000" i="1" u="sng">
                <a:solidFill>
                  <a:srgbClr val="0000FF"/>
                </a:solidFill>
              </a:rPr>
              <a:t>maps</a:t>
            </a:r>
            <a:r>
              <a:rPr lang="en-US" sz="2000">
                <a:solidFill>
                  <a:srgbClr val="0000FF"/>
                </a:solidFill>
              </a:rPr>
              <a:t> </a:t>
            </a:r>
            <a:r>
              <a:rPr lang="en-US" sz="2000"/>
              <a:t>a document to its most common word</a:t>
            </a:r>
          </a:p>
          <a:p>
            <a:r>
              <a:rPr lang="en-US" sz="2000"/>
              <a:t>A function that </a:t>
            </a:r>
            <a:r>
              <a:rPr lang="en-US" sz="2000" i="1" u="sng">
                <a:solidFill>
                  <a:srgbClr val="0000FF"/>
                </a:solidFill>
              </a:rPr>
              <a:t>maps</a:t>
            </a:r>
            <a:r>
              <a:rPr lang="en-US" sz="2000">
                <a:solidFill>
                  <a:srgbClr val="0000FF"/>
                </a:solidFill>
              </a:rPr>
              <a:t> </a:t>
            </a:r>
            <a:r>
              <a:rPr lang="en-US" sz="2000"/>
              <a:t>a document to a histogram of word frequencies</a:t>
            </a: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4141321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437" y="304800"/>
            <a:ext cx="7854696" cy="91440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What if we want to compute the word frequency across </a:t>
            </a:r>
            <a:r>
              <a:rPr lang="en-US" i="1"/>
              <a:t>all </a:t>
            </a:r>
            <a:r>
              <a:rPr lang="en-US"/>
              <a:t>documents?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47881"/>
            <a:ext cx="1993900" cy="24143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400" y="4230215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rPr>
              <a:t>US Constitution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84600" y="4178300"/>
            <a:ext cx="223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rPr>
              <a:t>Declaration of Independence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575" y="1447800"/>
            <a:ext cx="1953775" cy="315174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34575" y="4602221"/>
            <a:ext cx="1953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rPr>
              <a:t>Articles of Confederation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600" y="1524000"/>
            <a:ext cx="2235200" cy="265430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371600" y="4776646"/>
            <a:ext cx="6324600" cy="1921161"/>
            <a:chOff x="1371600" y="4776646"/>
            <a:chExt cx="6324600" cy="1921161"/>
          </a:xfrm>
        </p:grpSpPr>
        <p:sp>
          <p:nvSpPr>
            <p:cNvPr id="14" name="TextBox 13"/>
            <p:cNvSpPr txBox="1"/>
            <p:nvPr/>
          </p:nvSpPr>
          <p:spPr>
            <a:xfrm>
              <a:off x="2402304" y="5220479"/>
              <a:ext cx="2174374" cy="14773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FF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(people, 78)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FF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(government, 123)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FF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(assume, 23)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FF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(history, 38)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FF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…</a:t>
              </a:r>
            </a:p>
          </p:txBody>
        </p:sp>
        <p:sp>
          <p:nvSpPr>
            <p:cNvPr id="15" name="Bent Arrow 14"/>
            <p:cNvSpPr/>
            <p:nvPr/>
          </p:nvSpPr>
          <p:spPr>
            <a:xfrm flipV="1">
              <a:off x="1371600" y="4776646"/>
              <a:ext cx="914400" cy="1166953"/>
            </a:xfrm>
            <a:prstGeom prst="ben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Bent Arrow 15"/>
            <p:cNvSpPr/>
            <p:nvPr/>
          </p:nvSpPr>
          <p:spPr>
            <a:xfrm flipH="1" flipV="1">
              <a:off x="4724400" y="5340068"/>
              <a:ext cx="2971800" cy="1289332"/>
            </a:xfrm>
            <a:prstGeom prst="bentArrow">
              <a:avLst>
                <a:gd name="adj1" fmla="val 18211"/>
                <a:gd name="adj2" fmla="val 14816"/>
                <a:gd name="adj3" fmla="val 19485"/>
                <a:gd name="adj4" fmla="val 46466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Bent Arrow 16"/>
            <p:cNvSpPr/>
            <p:nvPr/>
          </p:nvSpPr>
          <p:spPr>
            <a:xfrm flipH="1" flipV="1">
              <a:off x="4749800" y="4888594"/>
              <a:ext cx="889000" cy="1089763"/>
            </a:xfrm>
            <a:prstGeom prst="ben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7425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7"/>
          <p:cNvSpPr>
            <a:spLocks noChangeArrowheads="1"/>
          </p:cNvSpPr>
          <p:nvPr/>
        </p:nvSpPr>
        <p:spPr bwMode="auto">
          <a:xfrm>
            <a:off x="684660" y="1066800"/>
            <a:ext cx="6106018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9" name="Line 8"/>
          <p:cNvSpPr>
            <a:spLocks noChangeShapeType="1"/>
          </p:cNvSpPr>
          <p:nvPr/>
        </p:nvSpPr>
        <p:spPr bwMode="auto">
          <a:xfrm>
            <a:off x="815972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0" name="Line 9"/>
          <p:cNvSpPr>
            <a:spLocks noChangeShapeType="1"/>
          </p:cNvSpPr>
          <p:nvPr/>
        </p:nvSpPr>
        <p:spPr bwMode="auto">
          <a:xfrm>
            <a:off x="947284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1" name="Line 10"/>
          <p:cNvSpPr>
            <a:spLocks noChangeShapeType="1"/>
          </p:cNvSpPr>
          <p:nvPr/>
        </p:nvSpPr>
        <p:spPr bwMode="auto">
          <a:xfrm>
            <a:off x="1078596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2" name="Line 11"/>
          <p:cNvSpPr>
            <a:spLocks noChangeShapeType="1"/>
          </p:cNvSpPr>
          <p:nvPr/>
        </p:nvSpPr>
        <p:spPr bwMode="auto">
          <a:xfrm>
            <a:off x="1209908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3" name="Line 12"/>
          <p:cNvSpPr>
            <a:spLocks noChangeShapeType="1"/>
          </p:cNvSpPr>
          <p:nvPr/>
        </p:nvSpPr>
        <p:spPr bwMode="auto">
          <a:xfrm>
            <a:off x="1341221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4" name="Line 13"/>
          <p:cNvSpPr>
            <a:spLocks noChangeShapeType="1"/>
          </p:cNvSpPr>
          <p:nvPr/>
        </p:nvSpPr>
        <p:spPr bwMode="auto">
          <a:xfrm>
            <a:off x="1472533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5" name="Line 14"/>
          <p:cNvSpPr>
            <a:spLocks noChangeShapeType="1"/>
          </p:cNvSpPr>
          <p:nvPr/>
        </p:nvSpPr>
        <p:spPr bwMode="auto">
          <a:xfrm>
            <a:off x="1603845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" name="Line 15"/>
          <p:cNvSpPr>
            <a:spLocks noChangeShapeType="1"/>
          </p:cNvSpPr>
          <p:nvPr/>
        </p:nvSpPr>
        <p:spPr bwMode="auto">
          <a:xfrm>
            <a:off x="1735157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7" name="Line 16"/>
          <p:cNvSpPr>
            <a:spLocks noChangeShapeType="1"/>
          </p:cNvSpPr>
          <p:nvPr/>
        </p:nvSpPr>
        <p:spPr bwMode="auto">
          <a:xfrm>
            <a:off x="1866469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8" name="Line 17"/>
          <p:cNvSpPr>
            <a:spLocks noChangeShapeType="1"/>
          </p:cNvSpPr>
          <p:nvPr/>
        </p:nvSpPr>
        <p:spPr bwMode="auto">
          <a:xfrm>
            <a:off x="1997782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9" name="Line 18"/>
          <p:cNvSpPr>
            <a:spLocks noChangeShapeType="1"/>
          </p:cNvSpPr>
          <p:nvPr/>
        </p:nvSpPr>
        <p:spPr bwMode="auto">
          <a:xfrm>
            <a:off x="2129094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0" name="Line 19"/>
          <p:cNvSpPr>
            <a:spLocks noChangeShapeType="1"/>
          </p:cNvSpPr>
          <p:nvPr/>
        </p:nvSpPr>
        <p:spPr bwMode="auto">
          <a:xfrm>
            <a:off x="2260406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1" name="Line 20"/>
          <p:cNvSpPr>
            <a:spLocks noChangeShapeType="1"/>
          </p:cNvSpPr>
          <p:nvPr/>
        </p:nvSpPr>
        <p:spPr bwMode="auto">
          <a:xfrm>
            <a:off x="2916967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2" name="Line 21"/>
          <p:cNvSpPr>
            <a:spLocks noChangeShapeType="1"/>
          </p:cNvSpPr>
          <p:nvPr/>
        </p:nvSpPr>
        <p:spPr bwMode="auto">
          <a:xfrm>
            <a:off x="3048279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3" name="Line 22"/>
          <p:cNvSpPr>
            <a:spLocks noChangeShapeType="1"/>
          </p:cNvSpPr>
          <p:nvPr/>
        </p:nvSpPr>
        <p:spPr bwMode="auto">
          <a:xfrm>
            <a:off x="3179592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4" name="Line 23"/>
          <p:cNvSpPr>
            <a:spLocks noChangeShapeType="1"/>
          </p:cNvSpPr>
          <p:nvPr/>
        </p:nvSpPr>
        <p:spPr bwMode="auto">
          <a:xfrm>
            <a:off x="3310904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5" name="Line 24"/>
          <p:cNvSpPr>
            <a:spLocks noChangeShapeType="1"/>
          </p:cNvSpPr>
          <p:nvPr/>
        </p:nvSpPr>
        <p:spPr bwMode="auto">
          <a:xfrm>
            <a:off x="3442216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" name="Line 25"/>
          <p:cNvSpPr>
            <a:spLocks noChangeShapeType="1"/>
          </p:cNvSpPr>
          <p:nvPr/>
        </p:nvSpPr>
        <p:spPr bwMode="auto">
          <a:xfrm>
            <a:off x="3573528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7" name="Line 26"/>
          <p:cNvSpPr>
            <a:spLocks noChangeShapeType="1"/>
          </p:cNvSpPr>
          <p:nvPr/>
        </p:nvSpPr>
        <p:spPr bwMode="auto">
          <a:xfrm>
            <a:off x="3704841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8" name="Line 27"/>
          <p:cNvSpPr>
            <a:spLocks noChangeShapeType="1"/>
          </p:cNvSpPr>
          <p:nvPr/>
        </p:nvSpPr>
        <p:spPr bwMode="auto">
          <a:xfrm>
            <a:off x="3836153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9" name="Line 28"/>
          <p:cNvSpPr>
            <a:spLocks noChangeShapeType="1"/>
          </p:cNvSpPr>
          <p:nvPr/>
        </p:nvSpPr>
        <p:spPr bwMode="auto">
          <a:xfrm>
            <a:off x="3967465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0" name="Line 29"/>
          <p:cNvSpPr>
            <a:spLocks noChangeShapeType="1"/>
          </p:cNvSpPr>
          <p:nvPr/>
        </p:nvSpPr>
        <p:spPr bwMode="auto">
          <a:xfrm>
            <a:off x="4098777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1" name="Line 30"/>
          <p:cNvSpPr>
            <a:spLocks noChangeShapeType="1"/>
          </p:cNvSpPr>
          <p:nvPr/>
        </p:nvSpPr>
        <p:spPr bwMode="auto">
          <a:xfrm>
            <a:off x="4230089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2" name="Line 31"/>
          <p:cNvSpPr>
            <a:spLocks noChangeShapeType="1"/>
          </p:cNvSpPr>
          <p:nvPr/>
        </p:nvSpPr>
        <p:spPr bwMode="auto">
          <a:xfrm>
            <a:off x="4361402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3" name="Line 32"/>
          <p:cNvSpPr>
            <a:spLocks noChangeShapeType="1"/>
          </p:cNvSpPr>
          <p:nvPr/>
        </p:nvSpPr>
        <p:spPr bwMode="auto">
          <a:xfrm>
            <a:off x="4492714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4" name="Line 33"/>
          <p:cNvSpPr>
            <a:spLocks noChangeShapeType="1"/>
          </p:cNvSpPr>
          <p:nvPr/>
        </p:nvSpPr>
        <p:spPr bwMode="auto">
          <a:xfrm>
            <a:off x="4624026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5" name="Line 34"/>
          <p:cNvSpPr>
            <a:spLocks noChangeShapeType="1"/>
          </p:cNvSpPr>
          <p:nvPr/>
        </p:nvSpPr>
        <p:spPr bwMode="auto">
          <a:xfrm>
            <a:off x="4755338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" name="Line 35"/>
          <p:cNvSpPr>
            <a:spLocks noChangeShapeType="1"/>
          </p:cNvSpPr>
          <p:nvPr/>
        </p:nvSpPr>
        <p:spPr bwMode="auto">
          <a:xfrm>
            <a:off x="4886651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7" name="Line 36"/>
          <p:cNvSpPr>
            <a:spLocks noChangeShapeType="1"/>
          </p:cNvSpPr>
          <p:nvPr/>
        </p:nvSpPr>
        <p:spPr bwMode="auto">
          <a:xfrm>
            <a:off x="5017963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8" name="Line 37"/>
          <p:cNvSpPr>
            <a:spLocks noChangeShapeType="1"/>
          </p:cNvSpPr>
          <p:nvPr/>
        </p:nvSpPr>
        <p:spPr bwMode="auto">
          <a:xfrm>
            <a:off x="5149275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9" name="Line 38"/>
          <p:cNvSpPr>
            <a:spLocks noChangeShapeType="1"/>
          </p:cNvSpPr>
          <p:nvPr/>
        </p:nvSpPr>
        <p:spPr bwMode="auto">
          <a:xfrm>
            <a:off x="5280587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0" name="Line 39"/>
          <p:cNvSpPr>
            <a:spLocks noChangeShapeType="1"/>
          </p:cNvSpPr>
          <p:nvPr/>
        </p:nvSpPr>
        <p:spPr bwMode="auto">
          <a:xfrm>
            <a:off x="5411899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1" name="Line 40"/>
          <p:cNvSpPr>
            <a:spLocks noChangeShapeType="1"/>
          </p:cNvSpPr>
          <p:nvPr/>
        </p:nvSpPr>
        <p:spPr bwMode="auto">
          <a:xfrm>
            <a:off x="5543212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2" name="Line 41"/>
          <p:cNvSpPr>
            <a:spLocks noChangeShapeType="1"/>
          </p:cNvSpPr>
          <p:nvPr/>
        </p:nvSpPr>
        <p:spPr bwMode="auto">
          <a:xfrm>
            <a:off x="5674524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3" name="Line 42"/>
          <p:cNvSpPr>
            <a:spLocks noChangeShapeType="1"/>
          </p:cNvSpPr>
          <p:nvPr/>
        </p:nvSpPr>
        <p:spPr bwMode="auto">
          <a:xfrm>
            <a:off x="5805836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4" name="Line 43"/>
          <p:cNvSpPr>
            <a:spLocks noChangeShapeType="1"/>
          </p:cNvSpPr>
          <p:nvPr/>
        </p:nvSpPr>
        <p:spPr bwMode="auto">
          <a:xfrm>
            <a:off x="5937148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5" name="Line 44"/>
          <p:cNvSpPr>
            <a:spLocks noChangeShapeType="1"/>
          </p:cNvSpPr>
          <p:nvPr/>
        </p:nvSpPr>
        <p:spPr bwMode="auto">
          <a:xfrm>
            <a:off x="6068460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" name="Line 45"/>
          <p:cNvSpPr>
            <a:spLocks noChangeShapeType="1"/>
          </p:cNvSpPr>
          <p:nvPr/>
        </p:nvSpPr>
        <p:spPr bwMode="auto">
          <a:xfrm>
            <a:off x="6199773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7" name="Line 46"/>
          <p:cNvSpPr>
            <a:spLocks noChangeShapeType="1"/>
          </p:cNvSpPr>
          <p:nvPr/>
        </p:nvSpPr>
        <p:spPr bwMode="auto">
          <a:xfrm>
            <a:off x="6331085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8" name="Line 47"/>
          <p:cNvSpPr>
            <a:spLocks noChangeShapeType="1"/>
          </p:cNvSpPr>
          <p:nvPr/>
        </p:nvSpPr>
        <p:spPr bwMode="auto">
          <a:xfrm>
            <a:off x="6462397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9" name="Line 48"/>
          <p:cNvSpPr>
            <a:spLocks noChangeShapeType="1"/>
          </p:cNvSpPr>
          <p:nvPr/>
        </p:nvSpPr>
        <p:spPr bwMode="auto">
          <a:xfrm>
            <a:off x="6593709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0" name="Line 49"/>
          <p:cNvSpPr>
            <a:spLocks noChangeShapeType="1"/>
          </p:cNvSpPr>
          <p:nvPr/>
        </p:nvSpPr>
        <p:spPr bwMode="auto">
          <a:xfrm>
            <a:off x="2391718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1" name="Line 50"/>
          <p:cNvSpPr>
            <a:spLocks noChangeShapeType="1"/>
          </p:cNvSpPr>
          <p:nvPr/>
        </p:nvSpPr>
        <p:spPr bwMode="auto">
          <a:xfrm>
            <a:off x="2523031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2" name="Line 51"/>
          <p:cNvSpPr>
            <a:spLocks noChangeShapeType="1"/>
          </p:cNvSpPr>
          <p:nvPr/>
        </p:nvSpPr>
        <p:spPr bwMode="auto">
          <a:xfrm>
            <a:off x="2654343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3" name="Line 52"/>
          <p:cNvSpPr>
            <a:spLocks noChangeShapeType="1"/>
          </p:cNvSpPr>
          <p:nvPr/>
        </p:nvSpPr>
        <p:spPr bwMode="auto">
          <a:xfrm>
            <a:off x="2785655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43078" y="1167824"/>
            <a:ext cx="189612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You have millions of documents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81000" y="2057400"/>
            <a:ext cx="8610600" cy="1331739"/>
            <a:chOff x="381000" y="2057400"/>
            <a:chExt cx="8610600" cy="1331739"/>
          </a:xfrm>
        </p:grpSpPr>
        <p:grpSp>
          <p:nvGrpSpPr>
            <p:cNvPr id="3" name="Group 2"/>
            <p:cNvGrpSpPr/>
            <p:nvPr/>
          </p:nvGrpSpPr>
          <p:grpSpPr>
            <a:xfrm>
              <a:off x="381000" y="2057400"/>
              <a:ext cx="6606646" cy="1295400"/>
              <a:chOff x="638175" y="1905000"/>
              <a:chExt cx="7667625" cy="1295400"/>
            </a:xfrm>
          </p:grpSpPr>
          <p:sp>
            <p:nvSpPr>
              <p:cNvPr id="253" name="Rectangle 2"/>
              <p:cNvSpPr>
                <a:spLocks noChangeArrowheads="1"/>
              </p:cNvSpPr>
              <p:nvPr/>
            </p:nvSpPr>
            <p:spPr bwMode="auto">
              <a:xfrm>
                <a:off x="1938338" y="2362200"/>
                <a:ext cx="1185862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4" name="Rectangle 3"/>
              <p:cNvSpPr>
                <a:spLocks noChangeArrowheads="1"/>
              </p:cNvSpPr>
              <p:nvPr/>
            </p:nvSpPr>
            <p:spPr bwMode="auto">
              <a:xfrm>
                <a:off x="3276600" y="2362200"/>
                <a:ext cx="12192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5" name="Rectangle 4"/>
              <p:cNvSpPr>
                <a:spLocks noChangeArrowheads="1"/>
              </p:cNvSpPr>
              <p:nvPr/>
            </p:nvSpPr>
            <p:spPr bwMode="auto">
              <a:xfrm>
                <a:off x="4648200" y="2362200"/>
                <a:ext cx="12192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6" name="Rectangle 5"/>
              <p:cNvSpPr>
                <a:spLocks noChangeArrowheads="1"/>
              </p:cNvSpPr>
              <p:nvPr/>
            </p:nvSpPr>
            <p:spPr bwMode="auto">
              <a:xfrm>
                <a:off x="6019800" y="2362200"/>
                <a:ext cx="12192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7" name="Rectangle 6"/>
              <p:cNvSpPr>
                <a:spLocks noChangeArrowheads="1"/>
              </p:cNvSpPr>
              <p:nvPr/>
            </p:nvSpPr>
            <p:spPr bwMode="auto">
              <a:xfrm>
                <a:off x="7391400" y="2362200"/>
                <a:ext cx="9144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4" name="Rectangle 53"/>
              <p:cNvSpPr>
                <a:spLocks noChangeArrowheads="1"/>
              </p:cNvSpPr>
              <p:nvPr/>
            </p:nvSpPr>
            <p:spPr bwMode="auto">
              <a:xfrm>
                <a:off x="638175" y="2362200"/>
                <a:ext cx="11430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5" name="Line 54"/>
              <p:cNvSpPr>
                <a:spLocks noChangeShapeType="1"/>
              </p:cNvSpPr>
              <p:nvPr/>
            </p:nvSpPr>
            <p:spPr bwMode="auto">
              <a:xfrm>
                <a:off x="762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6" name="Line 55"/>
              <p:cNvSpPr>
                <a:spLocks noChangeShapeType="1"/>
              </p:cNvSpPr>
              <p:nvPr/>
            </p:nvSpPr>
            <p:spPr bwMode="auto">
              <a:xfrm>
                <a:off x="914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7" name="Line 56"/>
              <p:cNvSpPr>
                <a:spLocks noChangeShapeType="1"/>
              </p:cNvSpPr>
              <p:nvPr/>
            </p:nvSpPr>
            <p:spPr bwMode="auto">
              <a:xfrm>
                <a:off x="1066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8" name="Line 57"/>
              <p:cNvSpPr>
                <a:spLocks noChangeShapeType="1"/>
              </p:cNvSpPr>
              <p:nvPr/>
            </p:nvSpPr>
            <p:spPr bwMode="auto">
              <a:xfrm>
                <a:off x="1219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9" name="Line 58"/>
              <p:cNvSpPr>
                <a:spLocks noChangeShapeType="1"/>
              </p:cNvSpPr>
              <p:nvPr/>
            </p:nvSpPr>
            <p:spPr bwMode="auto">
              <a:xfrm>
                <a:off x="1371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0" name="Line 59"/>
              <p:cNvSpPr>
                <a:spLocks noChangeShapeType="1"/>
              </p:cNvSpPr>
              <p:nvPr/>
            </p:nvSpPr>
            <p:spPr bwMode="auto">
              <a:xfrm>
                <a:off x="1524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1" name="Line 60"/>
              <p:cNvSpPr>
                <a:spLocks noChangeShapeType="1"/>
              </p:cNvSpPr>
              <p:nvPr/>
            </p:nvSpPr>
            <p:spPr bwMode="auto">
              <a:xfrm>
                <a:off x="1676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2" name="Line 61"/>
              <p:cNvSpPr>
                <a:spLocks noChangeShapeType="1"/>
              </p:cNvSpPr>
              <p:nvPr/>
            </p:nvSpPr>
            <p:spPr bwMode="auto">
              <a:xfrm>
                <a:off x="19954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3" name="Line 62"/>
              <p:cNvSpPr>
                <a:spLocks noChangeShapeType="1"/>
              </p:cNvSpPr>
              <p:nvPr/>
            </p:nvSpPr>
            <p:spPr bwMode="auto">
              <a:xfrm>
                <a:off x="21478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4" name="Line 63"/>
              <p:cNvSpPr>
                <a:spLocks noChangeShapeType="1"/>
              </p:cNvSpPr>
              <p:nvPr/>
            </p:nvSpPr>
            <p:spPr bwMode="auto">
              <a:xfrm>
                <a:off x="23002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5" name="Line 64"/>
              <p:cNvSpPr>
                <a:spLocks noChangeShapeType="1"/>
              </p:cNvSpPr>
              <p:nvPr/>
            </p:nvSpPr>
            <p:spPr bwMode="auto">
              <a:xfrm>
                <a:off x="24526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6" name="Line 65"/>
              <p:cNvSpPr>
                <a:spLocks noChangeShapeType="1"/>
              </p:cNvSpPr>
              <p:nvPr/>
            </p:nvSpPr>
            <p:spPr bwMode="auto">
              <a:xfrm>
                <a:off x="26050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7" name="Line 66"/>
              <p:cNvSpPr>
                <a:spLocks noChangeShapeType="1"/>
              </p:cNvSpPr>
              <p:nvPr/>
            </p:nvSpPr>
            <p:spPr bwMode="auto">
              <a:xfrm>
                <a:off x="3505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8" name="Line 67"/>
              <p:cNvSpPr>
                <a:spLocks noChangeShapeType="1"/>
              </p:cNvSpPr>
              <p:nvPr/>
            </p:nvSpPr>
            <p:spPr bwMode="auto">
              <a:xfrm>
                <a:off x="3657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9" name="Line 68"/>
              <p:cNvSpPr>
                <a:spLocks noChangeShapeType="1"/>
              </p:cNvSpPr>
              <p:nvPr/>
            </p:nvSpPr>
            <p:spPr bwMode="auto">
              <a:xfrm>
                <a:off x="3810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0" name="Line 69"/>
              <p:cNvSpPr>
                <a:spLocks noChangeShapeType="1"/>
              </p:cNvSpPr>
              <p:nvPr/>
            </p:nvSpPr>
            <p:spPr bwMode="auto">
              <a:xfrm>
                <a:off x="3962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1" name="Line 70"/>
              <p:cNvSpPr>
                <a:spLocks noChangeShapeType="1"/>
              </p:cNvSpPr>
              <p:nvPr/>
            </p:nvSpPr>
            <p:spPr bwMode="auto">
              <a:xfrm>
                <a:off x="4114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2" name="Line 71"/>
              <p:cNvSpPr>
                <a:spLocks noChangeShapeType="1"/>
              </p:cNvSpPr>
              <p:nvPr/>
            </p:nvSpPr>
            <p:spPr bwMode="auto">
              <a:xfrm>
                <a:off x="4267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3" name="Line 72"/>
              <p:cNvSpPr>
                <a:spLocks noChangeShapeType="1"/>
              </p:cNvSpPr>
              <p:nvPr/>
            </p:nvSpPr>
            <p:spPr bwMode="auto">
              <a:xfrm>
                <a:off x="4419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4" name="Line 73"/>
              <p:cNvSpPr>
                <a:spLocks noChangeShapeType="1"/>
              </p:cNvSpPr>
              <p:nvPr/>
            </p:nvSpPr>
            <p:spPr bwMode="auto">
              <a:xfrm>
                <a:off x="4724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5" name="Line 74"/>
              <p:cNvSpPr>
                <a:spLocks noChangeShapeType="1"/>
              </p:cNvSpPr>
              <p:nvPr/>
            </p:nvSpPr>
            <p:spPr bwMode="auto">
              <a:xfrm>
                <a:off x="4876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6" name="Line 75"/>
              <p:cNvSpPr>
                <a:spLocks noChangeShapeType="1"/>
              </p:cNvSpPr>
              <p:nvPr/>
            </p:nvSpPr>
            <p:spPr bwMode="auto">
              <a:xfrm>
                <a:off x="5029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7" name="Line 76"/>
              <p:cNvSpPr>
                <a:spLocks noChangeShapeType="1"/>
              </p:cNvSpPr>
              <p:nvPr/>
            </p:nvSpPr>
            <p:spPr bwMode="auto">
              <a:xfrm>
                <a:off x="5181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8" name="Line 77"/>
              <p:cNvSpPr>
                <a:spLocks noChangeShapeType="1"/>
              </p:cNvSpPr>
              <p:nvPr/>
            </p:nvSpPr>
            <p:spPr bwMode="auto">
              <a:xfrm>
                <a:off x="5334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9" name="Line 78"/>
              <p:cNvSpPr>
                <a:spLocks noChangeShapeType="1"/>
              </p:cNvSpPr>
              <p:nvPr/>
            </p:nvSpPr>
            <p:spPr bwMode="auto">
              <a:xfrm>
                <a:off x="5486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0" name="Line 79"/>
              <p:cNvSpPr>
                <a:spLocks noChangeShapeType="1"/>
              </p:cNvSpPr>
              <p:nvPr/>
            </p:nvSpPr>
            <p:spPr bwMode="auto">
              <a:xfrm>
                <a:off x="5638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1" name="Line 80"/>
              <p:cNvSpPr>
                <a:spLocks noChangeShapeType="1"/>
              </p:cNvSpPr>
              <p:nvPr/>
            </p:nvSpPr>
            <p:spPr bwMode="auto">
              <a:xfrm>
                <a:off x="5791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2" name="Line 81"/>
              <p:cNvSpPr>
                <a:spLocks noChangeShapeType="1"/>
              </p:cNvSpPr>
              <p:nvPr/>
            </p:nvSpPr>
            <p:spPr bwMode="auto">
              <a:xfrm>
                <a:off x="6096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3" name="Line 82"/>
              <p:cNvSpPr>
                <a:spLocks noChangeShapeType="1"/>
              </p:cNvSpPr>
              <p:nvPr/>
            </p:nvSpPr>
            <p:spPr bwMode="auto">
              <a:xfrm>
                <a:off x="6248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4" name="Line 83"/>
              <p:cNvSpPr>
                <a:spLocks noChangeShapeType="1"/>
              </p:cNvSpPr>
              <p:nvPr/>
            </p:nvSpPr>
            <p:spPr bwMode="auto">
              <a:xfrm>
                <a:off x="6400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5" name="Line 84"/>
              <p:cNvSpPr>
                <a:spLocks noChangeShapeType="1"/>
              </p:cNvSpPr>
              <p:nvPr/>
            </p:nvSpPr>
            <p:spPr bwMode="auto">
              <a:xfrm>
                <a:off x="6553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6" name="Line 85"/>
              <p:cNvSpPr>
                <a:spLocks noChangeShapeType="1"/>
              </p:cNvSpPr>
              <p:nvPr/>
            </p:nvSpPr>
            <p:spPr bwMode="auto">
              <a:xfrm>
                <a:off x="6705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7" name="Line 86"/>
              <p:cNvSpPr>
                <a:spLocks noChangeShapeType="1"/>
              </p:cNvSpPr>
              <p:nvPr/>
            </p:nvSpPr>
            <p:spPr bwMode="auto">
              <a:xfrm>
                <a:off x="6858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8" name="Line 87"/>
              <p:cNvSpPr>
                <a:spLocks noChangeShapeType="1"/>
              </p:cNvSpPr>
              <p:nvPr/>
            </p:nvSpPr>
            <p:spPr bwMode="auto">
              <a:xfrm>
                <a:off x="7010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9" name="Line 88"/>
              <p:cNvSpPr>
                <a:spLocks noChangeShapeType="1"/>
              </p:cNvSpPr>
              <p:nvPr/>
            </p:nvSpPr>
            <p:spPr bwMode="auto">
              <a:xfrm>
                <a:off x="7162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0" name="Line 89"/>
              <p:cNvSpPr>
                <a:spLocks noChangeShapeType="1"/>
              </p:cNvSpPr>
              <p:nvPr/>
            </p:nvSpPr>
            <p:spPr bwMode="auto">
              <a:xfrm>
                <a:off x="7467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1" name="Line 90"/>
              <p:cNvSpPr>
                <a:spLocks noChangeShapeType="1"/>
              </p:cNvSpPr>
              <p:nvPr/>
            </p:nvSpPr>
            <p:spPr bwMode="auto">
              <a:xfrm>
                <a:off x="7620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2" name="Line 91"/>
              <p:cNvSpPr>
                <a:spLocks noChangeShapeType="1"/>
              </p:cNvSpPr>
              <p:nvPr/>
            </p:nvSpPr>
            <p:spPr bwMode="auto">
              <a:xfrm>
                <a:off x="7772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3" name="Line 92"/>
              <p:cNvSpPr>
                <a:spLocks noChangeShapeType="1"/>
              </p:cNvSpPr>
              <p:nvPr/>
            </p:nvSpPr>
            <p:spPr bwMode="auto">
              <a:xfrm>
                <a:off x="7924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4" name="Line 93"/>
              <p:cNvSpPr>
                <a:spLocks noChangeShapeType="1"/>
              </p:cNvSpPr>
              <p:nvPr/>
            </p:nvSpPr>
            <p:spPr bwMode="auto">
              <a:xfrm>
                <a:off x="8077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5" name="Line 94"/>
              <p:cNvSpPr>
                <a:spLocks noChangeShapeType="1"/>
              </p:cNvSpPr>
              <p:nvPr/>
            </p:nvSpPr>
            <p:spPr bwMode="auto">
              <a:xfrm>
                <a:off x="8229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6" name="Line 95"/>
              <p:cNvSpPr>
                <a:spLocks noChangeShapeType="1"/>
              </p:cNvSpPr>
              <p:nvPr/>
            </p:nvSpPr>
            <p:spPr bwMode="auto">
              <a:xfrm>
                <a:off x="27574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7" name="Line 96"/>
              <p:cNvSpPr>
                <a:spLocks noChangeShapeType="1"/>
              </p:cNvSpPr>
              <p:nvPr/>
            </p:nvSpPr>
            <p:spPr bwMode="auto">
              <a:xfrm>
                <a:off x="29098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8" name="Line 97"/>
              <p:cNvSpPr>
                <a:spLocks noChangeShapeType="1"/>
              </p:cNvSpPr>
              <p:nvPr/>
            </p:nvSpPr>
            <p:spPr bwMode="auto">
              <a:xfrm>
                <a:off x="30622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9" name="Line 98"/>
              <p:cNvSpPr>
                <a:spLocks noChangeShapeType="1"/>
              </p:cNvSpPr>
              <p:nvPr/>
            </p:nvSpPr>
            <p:spPr bwMode="auto">
              <a:xfrm>
                <a:off x="3352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50" name="AutoShape 99"/>
              <p:cNvSpPr>
                <a:spLocks noChangeArrowheads="1"/>
              </p:cNvSpPr>
              <p:nvPr/>
            </p:nvSpPr>
            <p:spPr bwMode="auto">
              <a:xfrm>
                <a:off x="3691731" y="1905000"/>
                <a:ext cx="1608137" cy="304800"/>
              </a:xfrm>
              <a:prstGeom prst="downArrow">
                <a:avLst>
                  <a:gd name="adj1" fmla="val 61667"/>
                  <a:gd name="adj2" fmla="val 34583"/>
                </a:avLst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23" name="TextBox 422"/>
            <p:cNvSpPr txBox="1"/>
            <p:nvPr/>
          </p:nvSpPr>
          <p:spPr>
            <a:xfrm>
              <a:off x="7084050" y="2558142"/>
              <a:ext cx="19075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Distribute the documents among k computers 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61554" y="3466306"/>
            <a:ext cx="8582447" cy="1928858"/>
            <a:chOff x="561554" y="3466306"/>
            <a:chExt cx="8582447" cy="1928858"/>
          </a:xfrm>
        </p:grpSpPr>
        <p:grpSp>
          <p:nvGrpSpPr>
            <p:cNvPr id="6" name="Group 5"/>
            <p:cNvGrpSpPr/>
            <p:nvPr/>
          </p:nvGrpSpPr>
          <p:grpSpPr>
            <a:xfrm>
              <a:off x="561554" y="3466306"/>
              <a:ext cx="6410974" cy="1928858"/>
              <a:chOff x="847725" y="3466306"/>
              <a:chExt cx="7440529" cy="1928858"/>
            </a:xfrm>
          </p:grpSpPr>
          <p:sp>
            <p:nvSpPr>
              <p:cNvPr id="361475" name="Rectangle 3"/>
              <p:cNvSpPr>
                <a:spLocks noChangeArrowheads="1"/>
              </p:cNvSpPr>
              <p:nvPr/>
            </p:nvSpPr>
            <p:spPr bwMode="auto">
              <a:xfrm>
                <a:off x="847725" y="4080668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i="1">
                    <a:solidFill>
                      <a:prstClr val="black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map</a:t>
                </a:r>
              </a:p>
            </p:txBody>
          </p:sp>
          <p:cxnSp>
            <p:nvCxnSpPr>
              <p:cNvPr id="361499" name="AutoShape 27"/>
              <p:cNvCxnSpPr>
                <a:cxnSpLocks noChangeShapeType="1"/>
                <a:endCxn id="361475" idx="0"/>
              </p:cNvCxnSpPr>
              <p:nvPr/>
            </p:nvCxnSpPr>
            <p:spPr bwMode="auto">
              <a:xfrm>
                <a:off x="1222375" y="3466306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" name="AutoShape 27"/>
              <p:cNvCxnSpPr>
                <a:cxnSpLocks noChangeShapeType="1"/>
              </p:cNvCxnSpPr>
              <p:nvPr/>
            </p:nvCxnSpPr>
            <p:spPr bwMode="auto">
              <a:xfrm>
                <a:off x="1235743" y="4758531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51" name="Rectangle 3"/>
              <p:cNvSpPr>
                <a:spLocks noChangeArrowheads="1"/>
              </p:cNvSpPr>
              <p:nvPr/>
            </p:nvSpPr>
            <p:spPr bwMode="auto">
              <a:xfrm>
                <a:off x="2138362" y="4080668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i="1">
                    <a:solidFill>
                      <a:prstClr val="black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map</a:t>
                </a:r>
              </a:p>
            </p:txBody>
          </p:sp>
          <p:cxnSp>
            <p:nvCxnSpPr>
              <p:cNvPr id="352" name="AutoShape 27"/>
              <p:cNvCxnSpPr>
                <a:cxnSpLocks noChangeShapeType="1"/>
                <a:endCxn id="351" idx="0"/>
              </p:cNvCxnSpPr>
              <p:nvPr/>
            </p:nvCxnSpPr>
            <p:spPr bwMode="auto">
              <a:xfrm>
                <a:off x="2513012" y="3466306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3" name="AutoShape 27"/>
              <p:cNvCxnSpPr>
                <a:cxnSpLocks noChangeShapeType="1"/>
              </p:cNvCxnSpPr>
              <p:nvPr/>
            </p:nvCxnSpPr>
            <p:spPr bwMode="auto">
              <a:xfrm>
                <a:off x="2526380" y="4758531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54" name="Rectangle 3"/>
              <p:cNvSpPr>
                <a:spLocks noChangeArrowheads="1"/>
              </p:cNvSpPr>
              <p:nvPr/>
            </p:nvSpPr>
            <p:spPr bwMode="auto">
              <a:xfrm>
                <a:off x="3505200" y="4080668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i="1">
                    <a:solidFill>
                      <a:prstClr val="black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map</a:t>
                </a:r>
              </a:p>
            </p:txBody>
          </p:sp>
          <p:cxnSp>
            <p:nvCxnSpPr>
              <p:cNvPr id="355" name="AutoShape 27"/>
              <p:cNvCxnSpPr>
                <a:cxnSpLocks noChangeShapeType="1"/>
                <a:endCxn id="354" idx="0"/>
              </p:cNvCxnSpPr>
              <p:nvPr/>
            </p:nvCxnSpPr>
            <p:spPr bwMode="auto">
              <a:xfrm>
                <a:off x="3879850" y="3466306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6" name="AutoShape 27"/>
              <p:cNvCxnSpPr>
                <a:cxnSpLocks noChangeShapeType="1"/>
              </p:cNvCxnSpPr>
              <p:nvPr/>
            </p:nvCxnSpPr>
            <p:spPr bwMode="auto">
              <a:xfrm>
                <a:off x="3893218" y="4758531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57" name="Rectangle 3"/>
              <p:cNvSpPr>
                <a:spLocks noChangeArrowheads="1"/>
              </p:cNvSpPr>
              <p:nvPr/>
            </p:nvSpPr>
            <p:spPr bwMode="auto">
              <a:xfrm>
                <a:off x="4903536" y="4091239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i="1">
                    <a:solidFill>
                      <a:prstClr val="black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map</a:t>
                </a:r>
              </a:p>
            </p:txBody>
          </p:sp>
          <p:cxnSp>
            <p:nvCxnSpPr>
              <p:cNvPr id="358" name="AutoShape 27"/>
              <p:cNvCxnSpPr>
                <a:cxnSpLocks noChangeShapeType="1"/>
                <a:endCxn id="357" idx="0"/>
              </p:cNvCxnSpPr>
              <p:nvPr/>
            </p:nvCxnSpPr>
            <p:spPr bwMode="auto">
              <a:xfrm>
                <a:off x="5278186" y="3476877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9" name="AutoShape 27"/>
              <p:cNvCxnSpPr>
                <a:cxnSpLocks noChangeShapeType="1"/>
              </p:cNvCxnSpPr>
              <p:nvPr/>
            </p:nvCxnSpPr>
            <p:spPr bwMode="auto">
              <a:xfrm>
                <a:off x="5291554" y="4769102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60" name="Rectangle 3"/>
              <p:cNvSpPr>
                <a:spLocks noChangeArrowheads="1"/>
              </p:cNvSpPr>
              <p:nvPr/>
            </p:nvSpPr>
            <p:spPr bwMode="auto">
              <a:xfrm>
                <a:off x="6281822" y="4097089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i="1">
                    <a:solidFill>
                      <a:prstClr val="black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map</a:t>
                </a:r>
              </a:p>
            </p:txBody>
          </p:sp>
          <p:cxnSp>
            <p:nvCxnSpPr>
              <p:cNvPr id="361" name="AutoShape 27"/>
              <p:cNvCxnSpPr>
                <a:cxnSpLocks noChangeShapeType="1"/>
                <a:endCxn id="360" idx="0"/>
              </p:cNvCxnSpPr>
              <p:nvPr/>
            </p:nvCxnSpPr>
            <p:spPr bwMode="auto">
              <a:xfrm>
                <a:off x="6656472" y="3482727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2" name="AutoShape 27"/>
              <p:cNvCxnSpPr>
                <a:cxnSpLocks noChangeShapeType="1"/>
              </p:cNvCxnSpPr>
              <p:nvPr/>
            </p:nvCxnSpPr>
            <p:spPr bwMode="auto">
              <a:xfrm>
                <a:off x="6669840" y="4774952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63" name="Rectangle 3"/>
              <p:cNvSpPr>
                <a:spLocks noChangeArrowheads="1"/>
              </p:cNvSpPr>
              <p:nvPr/>
            </p:nvSpPr>
            <p:spPr bwMode="auto">
              <a:xfrm>
                <a:off x="7535779" y="4102939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i="1">
                    <a:solidFill>
                      <a:prstClr val="black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map</a:t>
                </a:r>
              </a:p>
            </p:txBody>
          </p:sp>
          <p:cxnSp>
            <p:nvCxnSpPr>
              <p:cNvPr id="364" name="AutoShape 27"/>
              <p:cNvCxnSpPr>
                <a:cxnSpLocks noChangeShapeType="1"/>
                <a:endCxn id="363" idx="0"/>
              </p:cNvCxnSpPr>
              <p:nvPr/>
            </p:nvCxnSpPr>
            <p:spPr bwMode="auto">
              <a:xfrm>
                <a:off x="7910429" y="3488577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5" name="AutoShape 27"/>
              <p:cNvCxnSpPr>
                <a:cxnSpLocks noChangeShapeType="1"/>
              </p:cNvCxnSpPr>
              <p:nvPr/>
            </p:nvCxnSpPr>
            <p:spPr bwMode="auto">
              <a:xfrm>
                <a:off x="7923797" y="4780802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24" name="TextBox 423"/>
            <p:cNvSpPr txBox="1"/>
            <p:nvPr/>
          </p:nvSpPr>
          <p:spPr>
            <a:xfrm>
              <a:off x="7084051" y="4000963"/>
              <a:ext cx="2059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For each document, return a set of (word, freq) pairs</a:t>
              </a:r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310303" y="157747"/>
            <a:ext cx="842195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rPr>
              <a:t>Compute the word frequency </a:t>
            </a:r>
            <a:r>
              <a:rPr lang="en-US" sz="28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across</a:t>
            </a:r>
            <a:r>
              <a:rPr lang="en-US" sz="2800" dirty="0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rPr>
              <a:t> 5M documents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29676" y="5923187"/>
            <a:ext cx="147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rPr>
              <a:t>Now what?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3704841" y="5455656"/>
            <a:ext cx="4990281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1600" i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But we don’t want a bunch of little histograms – we want one big histogram.  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1600" i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How can we make sure that a single computer has access to every occurrence of a given word regardless of which document it appeared in?</a:t>
            </a:r>
          </a:p>
        </p:txBody>
      </p:sp>
    </p:spTree>
    <p:extLst>
      <p:ext uri="{BB962C8B-B14F-4D97-AF65-F5344CB8AC3E}">
        <p14:creationId xmlns:p14="http://schemas.microsoft.com/office/powerpoint/2010/main" val="92874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1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1131</Words>
  <Application>Microsoft Macintosh PowerPoint</Application>
  <PresentationFormat>On-screen Show (4:3)</PresentationFormat>
  <Paragraphs>211</Paragraphs>
  <Slides>16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1_Office Theme</vt:lpstr>
      <vt:lpstr>Document</vt:lpstr>
      <vt:lpstr>Microsoft Word 97 - 2004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There’s a pattern here….</vt:lpstr>
      <vt:lpstr>What if we want to compute the word frequency across all documents?</vt:lpstr>
      <vt:lpstr>PowerPoint Presentation</vt:lpstr>
      <vt:lpstr>PowerPoint Presentation</vt:lpstr>
      <vt:lpstr>Example: Document Processing</vt:lpstr>
      <vt:lpstr>Example: Word length histogram</vt:lpstr>
      <vt:lpstr>Example: Word length histogram</vt:lpstr>
      <vt:lpstr>Example: Word length histogram</vt:lpstr>
      <vt:lpstr>Example: Word length histogram</vt:lpstr>
      <vt:lpstr>Example: Word length histogram</vt:lpstr>
    </vt:vector>
  </TitlesOfParts>
  <Company>University of Washington eScience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Howe</dc:creator>
  <cp:lastModifiedBy>Bill Howe</cp:lastModifiedBy>
  <cp:revision>2</cp:revision>
  <dcterms:created xsi:type="dcterms:W3CDTF">2015-06-21T10:14:47Z</dcterms:created>
  <dcterms:modified xsi:type="dcterms:W3CDTF">2015-06-21T10:16:54Z</dcterms:modified>
</cp:coreProperties>
</file>