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1" r:id="rId3"/>
    <p:sldId id="277" r:id="rId4"/>
    <p:sldId id="290" r:id="rId5"/>
    <p:sldId id="279" r:id="rId6"/>
    <p:sldId id="282" r:id="rId7"/>
    <p:sldId id="284" r:id="rId8"/>
    <p:sldId id="283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2" r:id="rId18"/>
    <p:sldId id="300" r:id="rId19"/>
    <p:sldId id="301" r:id="rId20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7" autoAdjust="0"/>
  </p:normalViewPr>
  <p:slideViewPr>
    <p:cSldViewPr snapToObjects="1">
      <p:cViewPr>
        <p:scale>
          <a:sx n="95" d="100"/>
          <a:sy n="95" d="100"/>
        </p:scale>
        <p:origin x="-17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november 2012, Nate Silver predicted the electoral college map </a:t>
            </a:r>
            <a:r>
              <a:rPr lang="en-US" baseline="0"/>
              <a:t>precisely.</a:t>
            </a:r>
          </a:p>
          <a:p>
            <a:endParaRPr lang="en-US" baseline="0"/>
          </a:p>
          <a:p>
            <a:r>
              <a:rPr lang="en-US" baseline="0"/>
              <a:t>He’l be the first one to tell you that the methods used were straightforward: Look at what worked in the past, and use it to predict the future.  In this case, the average of state polls have historically done a great job – this is what Nate Silver used.  </a:t>
            </a:r>
          </a:p>
          <a:p>
            <a:endParaRPr lang="en-US" baseline="0"/>
          </a:p>
          <a:p>
            <a:r>
              <a:rPr lang="en-US" baseline="0"/>
              <a:t>Perhaps two important takeaways:  </a:t>
            </a:r>
          </a:p>
          <a:p>
            <a:r>
              <a:rPr lang="en-US" baseline="0"/>
              <a:t>1) simple methods and good data are powerful – the right answer does not depend on sophisticated techniques.</a:t>
            </a:r>
          </a:p>
          <a:p>
            <a:endParaRPr lang="en-US" baseline="0"/>
          </a:p>
          <a:p>
            <a:r>
              <a:rPr lang="en-US" baseline="0"/>
              <a:t>2) Most of Silver’s effort went into communicating his results: creating data products such as maps, carefully modeling the uncertainty (which can and did require some mathematical sophistication), and blogging about his reasoning.  </a:t>
            </a:r>
          </a:p>
          <a:p>
            <a:endParaRPr lang="en-US" baseline="0"/>
          </a:p>
          <a:p>
            <a:r>
              <a:rPr lang="en-US" baseline="0"/>
              <a:t>Simple methods, and the importance of communication: these themes will come up over and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example from the 2012 election:</a:t>
            </a:r>
          </a:p>
          <a:p>
            <a:endParaRPr lang="en-US"/>
          </a:p>
          <a:p>
            <a:r>
              <a:rPr lang="en-US"/>
              <a:t>The obama capaign</a:t>
            </a:r>
            <a:r>
              <a:rPr lang="en-US" baseline="0"/>
              <a:t> built and maintained a massive voter database, using it to design highly tailored messages to very specific groups.  The mother of two in a small town in Ohio, who tweeted about the environment and mentioned organic vegetables on her facebook page, voted in 2008, had registered o the obama site, but had never donated.  She woud receive a message from Michelle Obama focusing on Obama’s environmental policies.</a:t>
            </a:r>
          </a:p>
          <a:p>
            <a:endParaRPr lang="en-US" baseline="0"/>
          </a:p>
          <a:p>
            <a:r>
              <a:rPr lang="en-US" baseline="0"/>
              <a:t>We will see a need for this kind of ad hoc, interactive, hypothesis-driven analysis over and over.  </a:t>
            </a:r>
          </a:p>
          <a:p>
            <a:endParaRPr lang="en-US" baseline="0"/>
          </a:p>
          <a:p>
            <a:r>
              <a:rPr lang="en-US" baseline="0"/>
              <a:t>Consider the technology used: A modern, fast, SQL database for real-time analytics. Not just Hadoop and other NoSQL solutions – these scale out, but are not sufficiently interactive.</a:t>
            </a:r>
          </a:p>
          <a:p>
            <a:endParaRPr lang="en-US" baseline="0"/>
          </a:p>
          <a:p>
            <a:endParaRPr lang="en-US" baseline="0"/>
          </a:p>
          <a:p>
            <a:r>
              <a:rPr lang="en-US" baseline="0"/>
              <a:t>We see simplicity come up again here.  </a:t>
            </a:r>
          </a:p>
          <a:p>
            <a:endParaRPr lang="en-US" baseline="0"/>
          </a:p>
          <a:p>
            <a:r>
              <a:rPr lang="en-US" baseline="0"/>
              <a:t>We also see another theme: taking data collected in one context, then integrating and repurposing it for another.  This is the hard part – not the deep mathematics.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Researchers were able to chart historical periods of positive and negative moods through literature. Values above zero indicate generally "happy" periods, and values below the zero indicate generally "sad"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Researchers were able to chart historical periods of positive and negative moods through literature. Values above zero indicate generally "happy" periods, and values below the zero indicate generally "sad"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Science</a:t>
            </a:r>
            <a:r>
              <a:rPr lang="en-US" baseline="0"/>
              <a:t> is about creating data products.  </a:t>
            </a:r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6/20/15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commons.wikimedia.org/wiki/File:ElectoralCollege2012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895600" y="4114800"/>
            <a:ext cx="2819400" cy="1752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Frutiger 55 Roman" charset="0"/>
                <a:ea typeface="ＭＳ Ｐゴシック" charset="0"/>
                <a:cs typeface="Arial" charset="0"/>
              </a:rPr>
              <a:t>Bill Howe</a:t>
            </a:r>
            <a:r>
              <a:rPr lang="en-US" sz="1800" smtClean="0">
                <a:latin typeface="Frutiger 55 Roman" charset="0"/>
                <a:ea typeface="ＭＳ Ｐゴシック" charset="0"/>
                <a:cs typeface="Arial" charset="0"/>
              </a:rPr>
              <a:t>, PhD</a:t>
            </a:r>
          </a:p>
          <a:p>
            <a:pPr eaLnBrk="1" hangingPunct="1"/>
            <a:r>
              <a:rPr lang="en-US" sz="1600">
                <a:latin typeface="Frutiger 55 Roman" charset="0"/>
                <a:ea typeface="ＭＳ Ｐゴシック" charset="0"/>
                <a:cs typeface="Arial" charset="0"/>
              </a:rPr>
              <a:t>Associate Director</a:t>
            </a:r>
            <a:endParaRPr lang="en-US" sz="1600" dirty="0" smtClean="0">
              <a:latin typeface="Frutiger 55 Roman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 dirty="0" smtClean="0">
                <a:latin typeface="Frutiger 55 Roman" charset="0"/>
                <a:ea typeface="ＭＳ Ｐゴシック" charset="0"/>
                <a:cs typeface="Arial" charset="0"/>
              </a:rPr>
              <a:t>University of Washington eScience Institute </a:t>
            </a:r>
            <a:endParaRPr lang="en-US" sz="1600" dirty="0">
              <a:latin typeface="Frutiger 55 Roman" charset="0"/>
              <a:ea typeface="ＭＳ Ｐゴシック" charset="0"/>
              <a:cs typeface="Arial" charset="0"/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195962" cy="1470025"/>
          </a:xfrm>
        </p:spPr>
        <p:txBody>
          <a:bodyPr/>
          <a:lstStyle/>
          <a:p>
            <a:r>
              <a:rPr lang="en-US" sz="4000" dirty="0">
                <a:latin typeface="Frutiger 55 Roman" charset="0"/>
                <a:ea typeface="ＭＳ Ｐゴシック" charset="0"/>
                <a:cs typeface="ＭＳ Ｐゴシック" charset="0"/>
              </a:rPr>
              <a:t>Introduction to Data Science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8749349" cy="3765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83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Last.FM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796136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“Since we have a massive amount of user tag data available we can easily correlate tags and years and measure “popularity” of a genre by counting the number of artists formed in a specific year.”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027654" y="5867400"/>
            <a:ext cx="258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Janni Kovacs, Last.FM </a:t>
            </a:r>
          </a:p>
        </p:txBody>
      </p:sp>
    </p:spTree>
    <p:extLst>
      <p:ext uri="{BB962C8B-B14F-4D97-AF65-F5344CB8AC3E}">
        <p14:creationId xmlns:p14="http://schemas.microsoft.com/office/powerpoint/2010/main" val="18222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3-31 at 1.3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57242" cy="6356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1306" y="66081"/>
            <a:ext cx="4191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source:</a:t>
            </a:r>
          </a:p>
          <a:p>
            <a:r>
              <a:rPr lang="en-US" sz="1600">
                <a:solidFill>
                  <a:srgbClr val="0000FF"/>
                </a:solidFill>
              </a:rPr>
              <a:t>http://www.google.org/flutrends/us/#US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65097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/>
              <a:t>http://www.google.com/permissions/using-product-graphics.html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81600" y="990600"/>
            <a:ext cx="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1339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flu risk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65558" y="3048000"/>
            <a:ext cx="3704420" cy="3325745"/>
            <a:chOff x="5165558" y="3048000"/>
            <a:chExt cx="3704420" cy="3325745"/>
          </a:xfrm>
        </p:grpSpPr>
        <p:sp>
          <p:nvSpPr>
            <p:cNvPr id="14" name="Rectangle 13"/>
            <p:cNvSpPr/>
            <p:nvPr/>
          </p:nvSpPr>
          <p:spPr>
            <a:xfrm>
              <a:off x="5188284" y="3048000"/>
              <a:ext cx="36816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/>
                <a:t>“Scientific hindsight shows that Google Flu Trends far overstated this year's flu season….”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65558" y="4419600"/>
              <a:ext cx="34450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/>
                <a:t>“Lots of media attention to this year's flu season skewed Google's search engine traffic.”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5745" y="5727414"/>
              <a:ext cx="3414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David Wagner, Atlantic Wire, Feb 13 2013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4-30 at 12.1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6858000" cy="501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4864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Ryen W White,Nicholas P Tatonetti, Nigam H Shah, Russ B Altman, Eric Horvitz, </a:t>
            </a:r>
            <a:r>
              <a:rPr lang="en-US" b="1" i="1"/>
              <a:t>Web-scale pharmacovigilance: listening to signals from the crowd</a:t>
            </a:r>
            <a:r>
              <a:rPr lang="en-US" i="1"/>
              <a:t>, J Am Med Inform Assoc, March 2013, </a:t>
            </a:r>
            <a:r>
              <a:rPr lang="pl-PL" i="1"/>
              <a:t>doi:10.1136/amiajnl-2012-001482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4819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90600"/>
            <a:ext cx="4572000" cy="3429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5705" y="4454812"/>
            <a:ext cx="457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Credit:  TheWiz83, Creative Commons Attribution-ShareAlike 3.0 Unported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" y="1334207"/>
            <a:ext cx="35814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October 22, 2012</a:t>
            </a:r>
          </a:p>
          <a:p>
            <a:endParaRPr lang="en-US" sz="2000"/>
          </a:p>
          <a:p>
            <a:r>
              <a:rPr lang="en-US" sz="2000"/>
              <a:t>Six Italian seismologists convicted of manslaughter for failing to predict magnitude 6.3 earthquake in April 2009.</a:t>
            </a:r>
          </a:p>
          <a:p>
            <a:endParaRPr lang="en-US" sz="2000"/>
          </a:p>
          <a:p>
            <a:r>
              <a:rPr lang="en-US" sz="2000"/>
              <a:t>Locals were concerned about seismic activity; researchers deemed “too reassuring” in the verdict.  </a:t>
            </a:r>
          </a:p>
        </p:txBody>
      </p:sp>
    </p:spTree>
    <p:extLst>
      <p:ext uri="{BB962C8B-B14F-4D97-AF65-F5344CB8AC3E}">
        <p14:creationId xmlns:p14="http://schemas.microsoft.com/office/powerpoint/2010/main" val="1794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54696" cy="914400"/>
          </a:xfrm>
        </p:spPr>
        <p:txBody>
          <a:bodyPr/>
          <a:lstStyle/>
          <a:p>
            <a:r>
              <a:rPr lang="en-US"/>
              <a:t>What is Data Science?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075" y="1676400"/>
            <a:ext cx="7854696" cy="4297363"/>
          </a:xfrm>
        </p:spPr>
        <p:txBody>
          <a:bodyPr/>
          <a:lstStyle/>
          <a:p>
            <a:r>
              <a:rPr lang="en-US" sz="2400"/>
              <a:t>Fortune </a:t>
            </a:r>
          </a:p>
          <a:p>
            <a:pPr lvl="1"/>
            <a:r>
              <a:rPr lang="en-US" sz="2000"/>
              <a:t>“Hot New Gig in Tech”</a:t>
            </a:r>
          </a:p>
          <a:p>
            <a:r>
              <a:rPr lang="en-US" sz="2400"/>
              <a:t>Hal Varian, Google’s Chief Economist, NYT, 2009: </a:t>
            </a:r>
          </a:p>
          <a:p>
            <a:pPr lvl="1"/>
            <a:r>
              <a:rPr lang="en-US" sz="2000"/>
              <a:t>“The next sexy job”</a:t>
            </a:r>
          </a:p>
          <a:p>
            <a:pPr lvl="1"/>
            <a:r>
              <a:rPr lang="en-US" sz="2000"/>
              <a:t>“The ability to take data—to be able to understand it, to process it, to extract value from it, to visualize it, to communicate it—that’s going to be a hugely important skill.”</a:t>
            </a:r>
          </a:p>
          <a:p>
            <a:r>
              <a:rPr lang="en-US" sz="2400"/>
              <a:t>Mike Driscoll, CEO of metamarkets: </a:t>
            </a:r>
          </a:p>
          <a:p>
            <a:pPr lvl="1"/>
            <a:r>
              <a:rPr lang="en-US" sz="2000"/>
              <a:t>“Data science, as it's practiced, is a blend of Red-Bull-fueled hacking and espresso-inspired statistics.”</a:t>
            </a:r>
          </a:p>
          <a:p>
            <a:pPr lvl="1"/>
            <a:r>
              <a:rPr lang="en-US" sz="2000"/>
              <a:t>“Data science is the civil engineering of data.  Its acolytes possess a practical knowledge of tools &amp; materials, coupled with a theoretical understanding of what's possible.”</a:t>
            </a:r>
          </a:p>
          <a:p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54696" cy="914400"/>
          </a:xfrm>
        </p:spPr>
        <p:txBody>
          <a:bodyPr/>
          <a:lstStyle/>
          <a:p>
            <a:r>
              <a:rPr lang="en-US" sz="2800"/>
              <a:t>Three views I’d like to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Skills Perspective</a:t>
            </a:r>
          </a:p>
          <a:p>
            <a:pPr lvl="1"/>
            <a:r>
              <a:rPr lang="en-US"/>
              <a:t>Drew Conway’s Venn Diagram</a:t>
            </a:r>
          </a:p>
          <a:p>
            <a:r>
              <a:rPr lang="en-US"/>
              <a:t>Task Perspective</a:t>
            </a:r>
          </a:p>
          <a:p>
            <a:pPr lvl="1"/>
            <a:r>
              <a:rPr lang="en-US"/>
              <a:t>Data Science “Workflow”</a:t>
            </a:r>
          </a:p>
          <a:p>
            <a:r>
              <a:rPr lang="en-US"/>
              <a:t>Output Perspective</a:t>
            </a:r>
          </a:p>
          <a:p>
            <a:pPr lvl="1"/>
            <a:r>
              <a:rPr lang="en-US"/>
              <a:t>“Data Products”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54696" cy="914400"/>
          </a:xfrm>
        </p:spPr>
        <p:txBody>
          <a:bodyPr/>
          <a:lstStyle/>
          <a:p>
            <a:r>
              <a:rPr lang="en-US" sz="2800"/>
              <a:t>Skills Perspective:</a:t>
            </a:r>
            <a:br>
              <a:rPr lang="en-US" sz="2800"/>
            </a:br>
            <a:r>
              <a:rPr lang="en-US" sz="2800"/>
              <a:t>Drew Conway’s Data Science Venn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4486"/>
            <a:ext cx="48768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“I worry that the Data Scientist role is like the mythical “webmaster” of the 90s: master of all trades.”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4290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-- Aaron Kimball, CTO Wibidata</a:t>
            </a:r>
          </a:p>
        </p:txBody>
      </p:sp>
    </p:spTree>
    <p:extLst>
      <p:ext uri="{BB962C8B-B14F-4D97-AF65-F5344CB8AC3E}">
        <p14:creationId xmlns:p14="http://schemas.microsoft.com/office/powerpoint/2010/main" val="403912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/>
              <a:t>Task Perspective:</a:t>
            </a:r>
            <a:br>
              <a:rPr lang="en-US" sz="2800"/>
            </a:br>
            <a:r>
              <a:rPr lang="en-US" sz="2800"/>
              <a:t>A Typical Data Science Workflow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4E5-F5CA-CD47-9AE3-A07BD6AB5419}" type="datetime1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EEC5-EA09-464B-9CF2-C5C5C68E1237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326" y="1981202"/>
            <a:ext cx="5620084" cy="4031857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 sz="3200"/>
              <a:t>1) Preparing to run a model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2) Running the model</a:t>
            </a:r>
          </a:p>
          <a:p>
            <a:endParaRPr lang="en-US" sz="3200"/>
          </a:p>
          <a:p>
            <a:r>
              <a:rPr lang="en-US" sz="3200"/>
              <a:t>3) Interpreting the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8760" y="2743201"/>
            <a:ext cx="6021138" cy="923297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/>
              <a:t>Gathering, cleaning, integrating, restructuring, transforming, loading, filtering, deleting, combining, merging, verifying, extracting, shaping, massaging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90368" y="2040022"/>
            <a:ext cx="2667000" cy="724569"/>
            <a:chOff x="6553200" y="2235563"/>
            <a:chExt cx="2667000" cy="724569"/>
          </a:xfrm>
        </p:grpSpPr>
        <p:sp>
          <p:nvSpPr>
            <p:cNvPr id="7" name="TextBox 6"/>
            <p:cNvSpPr txBox="1"/>
            <p:nvPr/>
          </p:nvSpPr>
          <p:spPr>
            <a:xfrm>
              <a:off x="6553200" y="2235563"/>
              <a:ext cx="22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“80% of the work”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1400" y="2590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-- Aaron Kimball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31305" y="5602087"/>
            <a:ext cx="3352800" cy="646298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“The other 80% of the work”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259530">
            <a:off x="488943" y="1945291"/>
            <a:ext cx="685800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DB</a:t>
            </a:r>
          </a:p>
        </p:txBody>
      </p:sp>
      <p:sp>
        <p:nvSpPr>
          <p:cNvPr id="22" name="TextBox 21"/>
          <p:cNvSpPr txBox="1"/>
          <p:nvPr/>
        </p:nvSpPr>
        <p:spPr>
          <a:xfrm rot="20259530">
            <a:off x="252376" y="4183619"/>
            <a:ext cx="1236830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ML/Stats</a:t>
            </a:r>
          </a:p>
        </p:txBody>
      </p:sp>
      <p:sp>
        <p:nvSpPr>
          <p:cNvPr id="23" name="TextBox 22"/>
          <p:cNvSpPr txBox="1"/>
          <p:nvPr/>
        </p:nvSpPr>
        <p:spPr>
          <a:xfrm rot="20259530">
            <a:off x="584446" y="5309206"/>
            <a:ext cx="66574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Vis</a:t>
            </a:r>
          </a:p>
        </p:txBody>
      </p:sp>
    </p:spTree>
    <p:extLst>
      <p:ext uri="{BB962C8B-B14F-4D97-AF65-F5344CB8AC3E}">
        <p14:creationId xmlns:p14="http://schemas.microsoft.com/office/powerpoint/2010/main" val="31577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80" y="794084"/>
            <a:ext cx="7854696" cy="914400"/>
          </a:xfrm>
        </p:spPr>
        <p:txBody>
          <a:bodyPr/>
          <a:lstStyle/>
          <a:p>
            <a:r>
              <a:rPr lang="en-US" sz="2800"/>
              <a:t>Output perspective:</a:t>
            </a:r>
            <a:br>
              <a:rPr lang="en-US" sz="2800"/>
            </a:br>
            <a:r>
              <a:rPr lang="en-US" sz="2800"/>
              <a:t>Data Science is about </a:t>
            </a:r>
            <a:r>
              <a:rPr lang="en-US" sz="2800" i="1"/>
              <a:t>Data Products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7854696" cy="4297363"/>
          </a:xfrm>
        </p:spPr>
        <p:txBody>
          <a:bodyPr/>
          <a:lstStyle/>
          <a:p>
            <a:r>
              <a:rPr lang="en-US" sz="2400"/>
              <a:t>“Data-driven apps”</a:t>
            </a:r>
          </a:p>
          <a:p>
            <a:pPr lvl="1"/>
            <a:r>
              <a:rPr lang="en-US" sz="2000"/>
              <a:t>Spellchecker</a:t>
            </a:r>
          </a:p>
          <a:p>
            <a:pPr lvl="1"/>
            <a:r>
              <a:rPr lang="en-US" sz="2000"/>
              <a:t>Machine Translator</a:t>
            </a:r>
          </a:p>
          <a:p>
            <a:r>
              <a:rPr lang="en-US" sz="2400"/>
              <a:t>Interactive visualizations</a:t>
            </a:r>
          </a:p>
          <a:p>
            <a:pPr lvl="1"/>
            <a:r>
              <a:rPr lang="en-US" sz="2000"/>
              <a:t>Google flu application</a:t>
            </a:r>
          </a:p>
          <a:p>
            <a:pPr lvl="1"/>
            <a:r>
              <a:rPr lang="en-US" sz="2000"/>
              <a:t>Global Burden of Disease</a:t>
            </a:r>
          </a:p>
          <a:p>
            <a:r>
              <a:rPr lang="en-US" sz="2400"/>
              <a:t>Online Databases</a:t>
            </a:r>
          </a:p>
          <a:p>
            <a:pPr lvl="1"/>
            <a:r>
              <a:rPr lang="en-US" sz="2000"/>
              <a:t>Enterprise data warehouse</a:t>
            </a:r>
          </a:p>
          <a:p>
            <a:pPr lvl="1"/>
            <a:r>
              <a:rPr lang="en-US" sz="2000"/>
              <a:t>Sloan Digital Sky Survey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07001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(Mike Loukides)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2778542"/>
            <a:ext cx="4261853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Data science is about building data products, not just answering questions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Data products empower others to use the data.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May help communicate your results (e.g., Nate Silver’s maps)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May empower others to do their own analysis </a:t>
            </a:r>
          </a:p>
          <a:p>
            <a:r>
              <a:rPr lang="en-US" i="1">
                <a:solidFill>
                  <a:schemeClr val="accent2"/>
                </a:solidFill>
              </a:rPr>
              <a:t>(e.g., Global Burden of Disease)</a:t>
            </a:r>
          </a:p>
        </p:txBody>
      </p:sp>
    </p:spTree>
    <p:extLst>
      <p:ext uri="{BB962C8B-B14F-4D97-AF65-F5344CB8AC3E}">
        <p14:creationId xmlns:p14="http://schemas.microsoft.com/office/powerpoint/2010/main" val="4196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natue_big_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" y="694446"/>
            <a:ext cx="3124200" cy="4137829"/>
          </a:xfrm>
          <a:prstGeom prst="rect">
            <a:avLst/>
          </a:prstGeom>
        </p:spPr>
      </p:pic>
      <p:pic>
        <p:nvPicPr>
          <p:cNvPr id="13" name="Picture 12" descr="51p1SVhovzL._SL500_AA300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4582" y="152400"/>
            <a:ext cx="1828800" cy="1828800"/>
          </a:xfrm>
          <a:prstGeom prst="rect">
            <a:avLst/>
          </a:prstGeom>
        </p:spPr>
      </p:pic>
      <p:pic>
        <p:nvPicPr>
          <p:cNvPr id="14" name="Picture 13" descr="6287472-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350" y="140376"/>
            <a:ext cx="2152650" cy="2824999"/>
          </a:xfrm>
          <a:prstGeom prst="rect">
            <a:avLst/>
          </a:prstGeom>
        </p:spPr>
      </p:pic>
      <p:pic>
        <p:nvPicPr>
          <p:cNvPr id="8" name="Picture 7" descr="science2011-0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1647044"/>
            <a:ext cx="2933700" cy="3733800"/>
          </a:xfrm>
          <a:prstGeom prst="rect">
            <a:avLst/>
          </a:prstGeom>
        </p:spPr>
      </p:pic>
      <p:pic>
        <p:nvPicPr>
          <p:cNvPr id="11" name="Picture 10" descr="the-data-delu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60" y="2362200"/>
            <a:ext cx="3467100" cy="3854630"/>
          </a:xfrm>
          <a:prstGeom prst="rect">
            <a:avLst/>
          </a:prstGeom>
        </p:spPr>
      </p:pic>
      <p:pic>
        <p:nvPicPr>
          <p:cNvPr id="12" name="Picture 11" descr="BigDat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528" y="3513946"/>
            <a:ext cx="2923471" cy="3180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7" y="1073259"/>
            <a:ext cx="7285587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lIns="91340" tIns="45670" rIns="91340" bIns="45670" rtlCol="0">
            <a:spAutoFit/>
          </a:bodyPr>
          <a:lstStyle/>
          <a:p>
            <a:pPr algn="ctr"/>
            <a:endParaRPr lang="en-US" sz="2800" i="1" dirty="0">
              <a:solidFill>
                <a:srgbClr val="FF0000"/>
              </a:solidFill>
            </a:endParaRPr>
          </a:p>
          <a:p>
            <a:pPr algn="ctr"/>
            <a:r>
              <a:rPr lang="en-US" sz="2800" i="1" dirty="0">
                <a:solidFill>
                  <a:srgbClr val="FF0000"/>
                </a:solidFill>
              </a:rPr>
              <a:t>“It’s a great time to be a data geek.”</a:t>
            </a:r>
          </a:p>
          <a:p>
            <a:pPr lvl="4" algn="ctr"/>
            <a:r>
              <a:rPr lang="en-US" sz="2000" i="1" dirty="0">
                <a:solidFill>
                  <a:srgbClr val="FF0000"/>
                </a:solidFill>
              </a:rPr>
              <a:t>-- Roger </a:t>
            </a:r>
            <a:r>
              <a:rPr lang="en-US" sz="2000" i="1" dirty="0" err="1">
                <a:solidFill>
                  <a:srgbClr val="FF0000"/>
                </a:solidFill>
              </a:rPr>
              <a:t>Barga</a:t>
            </a:r>
            <a:r>
              <a:rPr lang="en-US" sz="2000" i="1" dirty="0">
                <a:solidFill>
                  <a:srgbClr val="FF0000"/>
                </a:solidFill>
              </a:rPr>
              <a:t>, Microsoft Research</a:t>
            </a:r>
          </a:p>
          <a:p>
            <a:pPr lvl="4" algn="ctr"/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" y="3124208"/>
            <a:ext cx="8610600" cy="215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lIns="91340" tIns="45670" rIns="91340" bIns="45670" rtlCol="0">
            <a:spAutoFit/>
          </a:bodyPr>
          <a:lstStyle>
            <a:defPPr>
              <a:defRPr lang="en-US"/>
            </a:defPPr>
            <a:lvl1pPr algn="ctr">
              <a:defRPr sz="2800" i="1">
                <a:solidFill>
                  <a:srgbClr val="FF0000"/>
                </a:solidFill>
              </a:defRPr>
            </a:lvl1pPr>
            <a:lvl5pPr lvl="4" algn="ctr">
              <a:defRPr sz="2000" i="1">
                <a:solidFill>
                  <a:srgbClr val="FF0000"/>
                </a:solidFill>
              </a:defRPr>
            </a:lvl5pPr>
          </a:lstStyle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greatest minds of my generation are trying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figure out how to make people click on ads”</a:t>
            </a:r>
          </a:p>
          <a:p>
            <a:pPr lvl="4"/>
            <a:r>
              <a:rPr lang="en-US" sz="2200" dirty="0"/>
              <a:t>-- Jeff </a:t>
            </a:r>
            <a:r>
              <a:rPr lang="en-US" sz="2200" dirty="0" err="1"/>
              <a:t>Hammerbacher</a:t>
            </a:r>
            <a:r>
              <a:rPr lang="en-US" sz="2200" dirty="0"/>
              <a:t>, co-founder, </a:t>
            </a:r>
            <a:r>
              <a:rPr lang="en-US" sz="2200" dirty="0" err="1"/>
              <a:t>Cloudera</a:t>
            </a:r>
            <a:endParaRPr lang="en-US" sz="22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9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4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6273224"/>
            <a:ext cx="73422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hlinkClick r:id="rId3"/>
              </a:rPr>
              <a:t>http://commons.wikimedia.org/wiki/File:ElectoralCollege2012.svg</a:t>
            </a:r>
            <a:endParaRPr lang="en-US" sz="1600"/>
          </a:p>
          <a:p>
            <a:r>
              <a:rPr lang="en-US" sz="1600"/>
              <a:t>(public domain)</a:t>
            </a:r>
          </a:p>
        </p:txBody>
      </p:sp>
    </p:spTree>
    <p:extLst>
      <p:ext uri="{BB962C8B-B14F-4D97-AF65-F5344CB8AC3E}">
        <p14:creationId xmlns:p14="http://schemas.microsoft.com/office/powerpoint/2010/main" val="14979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12192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intuition behind this ought to be very simple: Mr. Obama is maintaining leads in the polls in Ohio and other states that are sufficient for him to win 270 electoral votes.”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21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Oct. 26,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3092387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“…the argument we’re making is exceedingly simple. Here it is: Obama’s ahead in Ohio.”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738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Nov. 2, 2012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8674" y="4953000"/>
            <a:ext cx="7083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bar set by the competition was invitingly low. Someone could look like a genius simply by doing some fairly basic research into what really has predictive power in a political campaign.”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5968" y="5987534"/>
            <a:ext cx="33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Nov. 10, 2012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8773" y="6316762"/>
            <a:ext cx="13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DailyBeast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5496" y="4050268"/>
            <a:ext cx="20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fivethirtyeight.com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5371" y="2504593"/>
            <a:ext cx="20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fivethirtyeight.com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98538"/>
            <a:ext cx="1912352" cy="14163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2123" y="2664023"/>
            <a:ext cx="1944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source: randy stewart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474" y="22242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</a:t>
            </a:r>
          </a:p>
        </p:txBody>
      </p:sp>
    </p:spTree>
    <p:extLst>
      <p:ext uri="{BB962C8B-B14F-4D97-AF65-F5344CB8AC3E}">
        <p14:creationId xmlns:p14="http://schemas.microsoft.com/office/powerpoint/2010/main" val="312061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1959" y="2990089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“…the biggest win came from good old SQL on a Vertica data warehouse and from providing access to data to dozens of analytics staffers who could follow their own curiosity and distill and analyze data as they needed.”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3359" y="4190418"/>
            <a:ext cx="284975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Dan Woods </a:t>
            </a:r>
          </a:p>
          <a:p>
            <a:r>
              <a:rPr lang="en-US" sz="1600"/>
              <a:t>Jan 13 2013, CITO Research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4580" y="5029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decision was made to have Hadoop do the aggregate generations and anything not real-time, but then have Vertica to answer sort of ‘speed-of-thought’ queries about all the data.”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8180" y="5952530"/>
            <a:ext cx="423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Josh Hendler, CTO of H &amp; K Strategies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847544"/>
            <a:ext cx="892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Related: Obama campaign’s data-driven ground game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4149" y="1804961"/>
            <a:ext cx="6298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"In the 21st century, the candidate with [the] best data, merged with the best messages dictated by that data, wins.”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451292"/>
            <a:ext cx="417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Andrew Rasiej, Personal Democracy Forum</a:t>
            </a:r>
          </a:p>
        </p:txBody>
      </p:sp>
    </p:spTree>
    <p:extLst>
      <p:ext uri="{BB962C8B-B14F-4D97-AF65-F5344CB8AC3E}">
        <p14:creationId xmlns:p14="http://schemas.microsoft.com/office/powerpoint/2010/main" val="408597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904" y="762000"/>
            <a:ext cx="79162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420" y="1930637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/>
            <a:r>
              <a:rPr lang="en-US"/>
              <a:t>1) Convert all the digitized books in the 20</a:t>
            </a:r>
            <a:r>
              <a:rPr lang="en-US" baseline="30000"/>
              <a:t>th</a:t>
            </a:r>
            <a:r>
              <a:rPr lang="en-US"/>
              <a:t> century into n-grams (Thanks, Google!)</a:t>
            </a:r>
          </a:p>
          <a:p>
            <a:pPr marL="280988" indent="-280988"/>
            <a:r>
              <a:rPr lang="en-US"/>
              <a:t>			(</a:t>
            </a:r>
            <a:r>
              <a:rPr lang="en-US" u="sng">
                <a:solidFill>
                  <a:srgbClr val="0000FF"/>
                </a:solidFill>
              </a:rPr>
              <a:t>http://books.google.com/ngrams/)</a:t>
            </a:r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r>
              <a:rPr lang="en-US"/>
              <a:t>2) Label each 1-gram (word) with a mood score.  </a:t>
            </a:r>
          </a:p>
          <a:p>
            <a:pPr marL="280988" indent="-280988"/>
            <a:r>
              <a:rPr lang="en-US"/>
              <a:t>    (Thanks, WordNet!)</a:t>
            </a:r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r>
              <a:rPr lang="en-US"/>
              <a:t>3) Count the occurences of each mood 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747352"/>
            <a:ext cx="1828800" cy="659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31" y="5770197"/>
            <a:ext cx="2209801" cy="62201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9695" y="2971800"/>
            <a:ext cx="4495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i="1"/>
              <a:t>A 1-gram: “yesterday”</a:t>
            </a:r>
          </a:p>
          <a:p>
            <a:r>
              <a:rPr lang="en-US" i="1"/>
              <a:t>A 5-gram: “analysis is often described as”</a:t>
            </a:r>
          </a:p>
        </p:txBody>
      </p:sp>
    </p:spTree>
    <p:extLst>
      <p:ext uri="{BB962C8B-B14F-4D97-AF65-F5344CB8AC3E}">
        <p14:creationId xmlns:p14="http://schemas.microsoft.com/office/powerpoint/2010/main" val="168245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7800"/>
            <a:ext cx="5270500" cy="51977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2937" y="152400"/>
            <a:ext cx="74676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</p:spTree>
    <p:extLst>
      <p:ext uri="{BB962C8B-B14F-4D97-AF65-F5344CB8AC3E}">
        <p14:creationId xmlns:p14="http://schemas.microsoft.com/office/powerpoint/2010/main" val="408328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2" y="1202521"/>
            <a:ext cx="5223476" cy="5153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937" y="152400"/>
            <a:ext cx="74676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</p:spTree>
    <p:extLst>
      <p:ext uri="{BB962C8B-B14F-4D97-AF65-F5344CB8AC3E}">
        <p14:creationId xmlns:p14="http://schemas.microsoft.com/office/powerpoint/2010/main" val="76067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9</a:t>
            </a:fld>
            <a:endParaRPr lang="en-US"/>
          </a:p>
        </p:txBody>
      </p:sp>
      <p:pic>
        <p:nvPicPr>
          <p:cNvPr id="8" name="Picture 7" descr="Picture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5" y="1524000"/>
            <a:ext cx="8063492" cy="240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950" y="4495800"/>
            <a:ext cx="822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00FF"/>
                </a:solidFill>
              </a:rPr>
              <a:t>Idea: Analyze the co-occurrence graph of ingredients in recipes to analyze the underlying principles of food pairing.</a:t>
            </a:r>
          </a:p>
        </p:txBody>
      </p:sp>
    </p:spTree>
    <p:extLst>
      <p:ext uri="{BB962C8B-B14F-4D97-AF65-F5344CB8AC3E}">
        <p14:creationId xmlns:p14="http://schemas.microsoft.com/office/powerpoint/2010/main" val="214638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40373</TotalTime>
  <Words>1588</Words>
  <Application>Microsoft Macintosh PowerPoint</Application>
  <PresentationFormat>On-screen Show (4:3)</PresentationFormat>
  <Paragraphs>189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 Science?</vt:lpstr>
      <vt:lpstr>Three views I’d like to share</vt:lpstr>
      <vt:lpstr>Skills Perspective: Drew Conway’s Data Science Venn Diagram</vt:lpstr>
      <vt:lpstr>PowerPoint Presentation</vt:lpstr>
      <vt:lpstr>Task Perspective: A Typical Data Science Workflow</vt:lpstr>
      <vt:lpstr>Output perspective: Data Science is about Data Products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503</cp:revision>
  <dcterms:created xsi:type="dcterms:W3CDTF">2009-09-22T17:54:40Z</dcterms:created>
  <dcterms:modified xsi:type="dcterms:W3CDTF">2015-06-20T23:50:35Z</dcterms:modified>
</cp:coreProperties>
</file>