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573" r:id="rId2"/>
    <p:sldId id="569" r:id="rId3"/>
    <p:sldId id="570" r:id="rId4"/>
    <p:sldId id="617" r:id="rId5"/>
    <p:sldId id="614" r:id="rId6"/>
    <p:sldId id="615" r:id="rId7"/>
    <p:sldId id="616" r:id="rId8"/>
    <p:sldId id="618" r:id="rId9"/>
    <p:sldId id="619" r:id="rId10"/>
    <p:sldId id="620" r:id="rId11"/>
    <p:sldId id="621" r:id="rId12"/>
  </p:sldIdLst>
  <p:sldSz cx="9144000" cy="6858000" type="screen4x3"/>
  <p:notesSz cx="6858000" cy="9144000"/>
  <p:custDataLst>
    <p:tags r:id="rId1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896"/>
    <a:srgbClr val="39275B"/>
    <a:srgbClr val="C79900"/>
    <a:srgbClr val="F4F4F4"/>
    <a:srgbClr val="D7A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0" autoAdjust="0"/>
  </p:normalViewPr>
  <p:slideViewPr>
    <p:cSldViewPr snapToObjects="1">
      <p:cViewPr>
        <p:scale>
          <a:sx n="95" d="100"/>
          <a:sy n="95" d="100"/>
        </p:scale>
        <p:origin x="-19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tags" Target="tags/tag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386E03-FF8F-F043-A96F-D7A5AEA854C0}" type="datetimeFigureOut">
              <a:rPr lang="en-US" smtClean="0"/>
              <a:t>6/20/15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52214-2CEE-284F-AE70-A49E5EAB5985}" type="slidenum">
              <a:rPr lang="en-US" smtClean="0"/>
              <a:t>‹#›</a:t>
            </a:fld>
            <a:endParaRPr lang="en-US"/>
          </a:p>
        </p:txBody>
      </p:sp>
    </p:spTree>
    <p:extLst>
      <p:ext uri="{BB962C8B-B14F-4D97-AF65-F5344CB8AC3E}">
        <p14:creationId xmlns:p14="http://schemas.microsoft.com/office/powerpoint/2010/main" val="33764204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07555-D59D-914D-83F8-C070483982F1}" type="datetimeFigureOut">
              <a:rPr lang="en-US" smtClean="0"/>
              <a:t>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DC8-0FA3-3C40-B18F-539AC78115EF}" type="slidenum">
              <a:rPr lang="en-US" smtClean="0"/>
              <a:t>‹#›</a:t>
            </a:fld>
            <a:endParaRPr lang="en-US"/>
          </a:p>
        </p:txBody>
      </p:sp>
    </p:spTree>
    <p:extLst>
      <p:ext uri="{BB962C8B-B14F-4D97-AF65-F5344CB8AC3E}">
        <p14:creationId xmlns:p14="http://schemas.microsoft.com/office/powerpoint/2010/main" val="16763225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“Data Jujitsu”</a:t>
            </a:r>
          </a:p>
          <a:p>
            <a:endParaRPr lang="en-US"/>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“Data Wrangling”</a:t>
            </a:r>
          </a:p>
          <a:p>
            <a:endParaRPr lang="en-US"/>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“Data Munging”</a:t>
            </a:r>
          </a:p>
          <a:p>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3</a:t>
            </a:fld>
            <a:endParaRPr lang="en-US"/>
          </a:p>
        </p:txBody>
      </p:sp>
    </p:spTree>
    <p:extLst>
      <p:ext uri="{BB962C8B-B14F-4D97-AF65-F5344CB8AC3E}">
        <p14:creationId xmlns:p14="http://schemas.microsoft.com/office/powerpoint/2010/main" val="30155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matrices and linear algebra is a</a:t>
            </a:r>
            <a:r>
              <a:rPr lang="en-US" baseline="0"/>
              <a:t> terrible programming model, but there’s just so god damn much math that has been developed around them, that it’s here to stay. </a:t>
            </a:r>
            <a:endParaRPr lang="en-US"/>
          </a:p>
          <a:p>
            <a:r>
              <a:rPr lang="en-US"/>
              <a:t>the functional programming crowd has </a:t>
            </a:r>
            <a:r>
              <a:rPr lang="en-US" baseline="0"/>
              <a:t>been poised to solve all the world’s ills for 60 years, but they tend to have trouble pulling their heads out of their own navels long enough to solve someone’s actual problem in practice</a:t>
            </a:r>
            <a:endParaRPr lang="en-US"/>
          </a:p>
          <a:p>
            <a:r>
              <a:rPr lang="en-US"/>
              <a:t>objects and methods</a:t>
            </a:r>
            <a:r>
              <a:rPr lang="en-US" baseline="0"/>
              <a:t> are great for building software systems, but get in the way for data analysis</a:t>
            </a:r>
            <a:r>
              <a:rPr lang="en-US"/>
              <a:t> </a:t>
            </a:r>
          </a:p>
          <a:p>
            <a:r>
              <a:rPr lang="en-US"/>
              <a:t>files and scripts aren’t really data analysis – they are low-level </a:t>
            </a:r>
            <a:r>
              <a:rPr lang="en-US" baseline="0"/>
              <a:t>operating system concepts </a:t>
            </a:r>
          </a:p>
          <a:p>
            <a:r>
              <a:rPr lang="en-US"/>
              <a:t>data frames are just relations</a:t>
            </a:r>
          </a:p>
          <a:p>
            <a:pPr marL="0" marR="0" indent="0" algn="l" defTabSz="457200" rtl="0" eaLnBrk="1" fontAlgn="auto" latinLnBrk="0" hangingPunct="1">
              <a:lnSpc>
                <a:spcPct val="100000"/>
              </a:lnSpc>
              <a:spcBef>
                <a:spcPts val="0"/>
              </a:spcBef>
              <a:spcAft>
                <a:spcPts val="0"/>
              </a:spcAft>
              <a:buClrTx/>
              <a:buSzTx/>
              <a:buFontTx/>
              <a:buNone/>
              <a:tabLst/>
              <a:defRPr/>
            </a:pPr>
            <a:r>
              <a:rPr lang="en-US"/>
              <a:t>key-value pairs -- I’ll talk more about this in a bit</a:t>
            </a:r>
          </a:p>
          <a:p>
            <a:endParaRPr lang="en-US"/>
          </a:p>
          <a:p>
            <a:endParaRPr lang="en-US"/>
          </a:p>
          <a:p>
            <a:r>
              <a:rPr lang="en-US"/>
              <a:t>Scale</a:t>
            </a:r>
          </a:p>
          <a:p>
            <a:endParaRPr lang="en-US"/>
          </a:p>
          <a:p>
            <a:endParaRPr lang="en-US"/>
          </a:p>
          <a:p>
            <a:r>
              <a:rPr lang="en-US"/>
              <a:t>“While the community was skeptical that this new method could possibly outperform hand-coding, it reduced the number of programming statements necessary to operate a machine by a factor of 20, and quickly gained acceptance. “</a:t>
            </a:r>
          </a:p>
          <a:p>
            <a:endParaRPr lang="en-US"/>
          </a:p>
          <a:p>
            <a:r>
              <a:rPr lang="en-US"/>
              <a:t>“Relational</a:t>
            </a:r>
            <a:r>
              <a:rPr lang="en-US" baseline="0"/>
              <a:t> model was buggy and slow, but you only had to write 5% of the code you used to have to write”</a:t>
            </a:r>
            <a:endParaRPr lang="en-US"/>
          </a:p>
          <a:p>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4</a:t>
            </a:fld>
            <a:endParaRPr lang="en-US"/>
          </a:p>
        </p:txBody>
      </p:sp>
    </p:spTree>
    <p:extLst>
      <p:ext uri="{BB962C8B-B14F-4D97-AF65-F5344CB8AC3E}">
        <p14:creationId xmlns:p14="http://schemas.microsoft.com/office/powerpoint/2010/main" val="321125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collaborators tell us that loading</a:t>
            </a:r>
            <a:r>
              <a:rPr lang="en-US" baseline="0"/>
              <a:t> data into memory with R is the major bottleneck.</a:t>
            </a:r>
          </a:p>
          <a:p>
            <a:endParaRPr lang="en-US" baseline="0"/>
          </a:p>
          <a:p>
            <a:r>
              <a:rPr lang="en-US" baseline="0"/>
              <a:t>It actually changes the science they can do:</a:t>
            </a:r>
            <a:endParaRPr lang="en-US"/>
          </a:p>
          <a:p>
            <a:r>
              <a:rPr lang="en-US"/>
              <a:t>I would say that we can start answering questions about macro-ecology (study of relationships between organisms and their environment at large spatial scales).</a:t>
            </a:r>
          </a:p>
        </p:txBody>
      </p:sp>
      <p:sp>
        <p:nvSpPr>
          <p:cNvPr id="4" name="Slide Number Placeholder 3"/>
          <p:cNvSpPr>
            <a:spLocks noGrp="1"/>
          </p:cNvSpPr>
          <p:nvPr>
            <p:ph type="sldNum" sz="quarter" idx="10"/>
          </p:nvPr>
        </p:nvSpPr>
        <p:spPr/>
        <p:txBody>
          <a:bodyPr/>
          <a:lstStyle/>
          <a:p>
            <a:fld id="{1B2C4DC8-0FA3-3C40-B18F-539AC78115EF}" type="slidenum">
              <a:rPr lang="en-US" smtClean="0"/>
              <a:t>5</a:t>
            </a:fld>
            <a:endParaRPr lang="en-US"/>
          </a:p>
        </p:txBody>
      </p:sp>
    </p:spTree>
    <p:extLst>
      <p:ext uri="{BB962C8B-B14F-4D97-AF65-F5344CB8AC3E}">
        <p14:creationId xmlns:p14="http://schemas.microsoft.com/office/powerpoint/2010/main" val="176420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and files vs. databases</a:t>
            </a:r>
          </a:p>
          <a:p>
            <a:endParaRPr lang="en-US" dirty="0"/>
          </a:p>
          <a:p>
            <a:r>
              <a:rPr lang="en-US" dirty="0" err="1"/>
              <a:t>Hadoop</a:t>
            </a:r>
            <a:r>
              <a:rPr lang="en-US" baseline="0" dirty="0"/>
              <a:t> and friends vs. databases</a:t>
            </a:r>
          </a:p>
          <a:p>
            <a:endParaRPr lang="en-US" baseline="0" dirty="0"/>
          </a:p>
          <a:p>
            <a:r>
              <a:rPr lang="en-US" baseline="0" dirty="0"/>
              <a:t>God created …. </a:t>
            </a:r>
            <a:r>
              <a:rPr lang="en-US" baseline="0" dirty="0" err="1"/>
              <a:t>Codd</a:t>
            </a:r>
            <a:r>
              <a:rPr lang="en-US" baseline="0" dirty="0"/>
              <a:t> created….</a:t>
            </a:r>
            <a:endParaRPr lang="en-US" dirty="0"/>
          </a:p>
        </p:txBody>
      </p:sp>
      <p:sp>
        <p:nvSpPr>
          <p:cNvPr id="4" name="Slide Number Placeholder 3"/>
          <p:cNvSpPr>
            <a:spLocks noGrp="1"/>
          </p:cNvSpPr>
          <p:nvPr>
            <p:ph type="sldNum" sz="quarter" idx="10"/>
          </p:nvPr>
        </p:nvSpPr>
        <p:spPr/>
        <p:txBody>
          <a:bodyPr/>
          <a:lstStyle/>
          <a:p>
            <a:fld id="{1B2C4DC8-0FA3-3C40-B18F-539AC78115EF}" type="slidenum">
              <a:rPr lang="en-US" smtClean="0"/>
              <a:t>8</a:t>
            </a:fld>
            <a:endParaRPr lang="en-US"/>
          </a:p>
        </p:txBody>
      </p:sp>
    </p:spTree>
    <p:extLst>
      <p:ext uri="{BB962C8B-B14F-4D97-AF65-F5344CB8AC3E}">
        <p14:creationId xmlns:p14="http://schemas.microsoft.com/office/powerpoint/2010/main" val="175935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(granted we had a minute for Bill (clearly Bill) to describe this new eScience movement)</a:t>
            </a:r>
          </a:p>
          <a:p>
            <a:pPr eaLnBrk="1" hangingPunct="1">
              <a:spcBef>
                <a:spcPct val="0"/>
              </a:spcBef>
            </a:pPr>
            <a:endParaRPr lang="en-US">
              <a:latin typeface="Calibri" charset="0"/>
            </a:endParaRPr>
          </a:p>
          <a:p>
            <a:pPr eaLnBrk="1" hangingPunct="1">
              <a:spcBef>
                <a:spcPct val="0"/>
              </a:spcBef>
            </a:pPr>
            <a:r>
              <a:rPr lang="en-US">
                <a:latin typeface="Calibri" charset="0"/>
              </a:rPr>
              <a:t>We want to give a little background of our project before we launch into it, so we will discuss the problem we are trying to solve.</a:t>
            </a:r>
          </a:p>
          <a:p>
            <a:pPr eaLnBrk="1" hangingPunct="1">
              <a:spcBef>
                <a:spcPct val="0"/>
              </a:spcBef>
            </a:pPr>
            <a:endParaRPr lang="en-US">
              <a:latin typeface="Calibri" charset="0"/>
            </a:endParaRPr>
          </a:p>
          <a:p>
            <a:pPr eaLnBrk="1" hangingPunct="1">
              <a:spcBef>
                <a:spcPct val="0"/>
              </a:spcBef>
            </a:pPr>
            <a:r>
              <a:rPr lang="en-US">
                <a:latin typeface="Calibri" charset="0"/>
              </a:rPr>
              <a:t>Essentially, we want to remove the speed-bump of data handling from the scientists.</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B412CD7-D139-CD40-9A14-4B13A46B7729}" type="slidenum">
              <a:rPr lang="en-US" sz="1200">
                <a:latin typeface="Times" charset="0"/>
              </a:rPr>
              <a:pPr eaLnBrk="1" hangingPunct="1"/>
              <a:t>10</a:t>
            </a:fld>
            <a:endParaRPr lang="en-US" sz="120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85000"/>
              </a:schemeClr>
            </a:gs>
            <a:gs pos="40000">
              <a:schemeClr val="bg1">
                <a:lumMod val="85000"/>
              </a:schemeClr>
            </a:gs>
            <a:gs pos="100000">
              <a:schemeClr val="bg1">
                <a:lumMod val="75000"/>
              </a:schemeClr>
            </a:gs>
          </a:gsLst>
          <a:lin ang="11340000" scaled="0"/>
          <a:tileRect/>
        </a:gradFill>
        <a:effectLst/>
      </p:bgPr>
    </p:bg>
    <p:spTree>
      <p:nvGrpSpPr>
        <p:cNvPr id="1" name=""/>
        <p:cNvGrpSpPr/>
        <p:nvPr/>
      </p:nvGrpSpPr>
      <p:grpSpPr>
        <a:xfrm>
          <a:off x="0" y="0"/>
          <a:ext cx="0" cy="0"/>
          <a:chOff x="0" y="0"/>
          <a:chExt cx="0" cy="0"/>
        </a:xfrm>
      </p:grpSpPr>
      <p:pic>
        <p:nvPicPr>
          <p:cNvPr id="4" name="Picture 6" descr="684412_high_Purp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7" descr="UW.Wordmark_ctr_whit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8486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97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685800" y="6356350"/>
            <a:ext cx="2133600" cy="365125"/>
          </a:xfrm>
        </p:spPr>
        <p:txBody>
          <a:bodyPr/>
          <a:lstStyle>
            <a:lvl1pPr>
              <a:defRPr>
                <a:solidFill>
                  <a:srgbClr val="FFFFFF"/>
                </a:solidFill>
              </a:defRPr>
            </a:lvl1pPr>
          </a:lstStyle>
          <a:p>
            <a:fld id="{46284D85-FEAC-6D4D-ADD9-3BD8F167427A}" type="datetime1">
              <a:rPr lang="en-US" smtClean="0"/>
              <a:t>6/20/15</a:t>
            </a:fld>
            <a:endParaRPr lang="en-US"/>
          </a:p>
        </p:txBody>
      </p:sp>
      <p:sp>
        <p:nvSpPr>
          <p:cNvPr id="11" name="Footer Placeholder 4"/>
          <p:cNvSpPr>
            <a:spLocks noGrp="1"/>
          </p:cNvSpPr>
          <p:nvPr>
            <p:ph type="ftr" sz="quarter" idx="11"/>
          </p:nvPr>
        </p:nvSpPr>
        <p:spPr>
          <a:xfrm>
            <a:off x="3162300" y="6356350"/>
            <a:ext cx="2895600" cy="365125"/>
          </a:xfrm>
        </p:spPr>
        <p:txBody>
          <a:bodyPr/>
          <a:lstStyle>
            <a:lvl1pPr>
              <a:defRPr>
                <a:solidFill>
                  <a:srgbClr val="FFFFFF"/>
                </a:solidFill>
              </a:defRPr>
            </a:lvl1pPr>
          </a:lstStyle>
          <a:p>
            <a:pPr>
              <a:defRPr/>
            </a:pPr>
            <a:r>
              <a:rPr lang="en-US" smtClean="0"/>
              <a:t>Bill Howe, UW</a:t>
            </a:r>
            <a:endParaRPr lang="en-US"/>
          </a:p>
        </p:txBody>
      </p:sp>
      <p:sp>
        <p:nvSpPr>
          <p:cNvPr id="12" name="Slide Number Placeholder 5"/>
          <p:cNvSpPr>
            <a:spLocks noGrp="1"/>
          </p:cNvSpPr>
          <p:nvPr>
            <p:ph type="sldNum" sz="quarter" idx="12"/>
          </p:nvPr>
        </p:nvSpPr>
        <p:spPr>
          <a:xfrm>
            <a:off x="6400800" y="6356350"/>
            <a:ext cx="2133600" cy="365125"/>
          </a:xfrm>
        </p:spPr>
        <p:txBody>
          <a:bodyPr/>
          <a:lstStyle>
            <a:lvl1pPr>
              <a:defRPr>
                <a:solidFill>
                  <a:srgbClr val="FFFFFF"/>
                </a:solidFill>
              </a:defRPr>
            </a:lvl1pPr>
          </a:lstStyle>
          <a:p>
            <a:fld id="{692883AC-E72C-294B-86D2-A63D5043FD85}" type="slidenum">
              <a:rPr lang="en-US"/>
              <a:pPr/>
              <a:t>‹#›</a:t>
            </a:fld>
            <a:endParaRPr lang="en-US"/>
          </a:p>
        </p:txBody>
      </p:sp>
    </p:spTree>
    <p:extLst>
      <p:ext uri="{BB962C8B-B14F-4D97-AF65-F5344CB8AC3E}">
        <p14:creationId xmlns:p14="http://schemas.microsoft.com/office/powerpoint/2010/main" val="18794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449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000AE5-584D-C440-9AD8-C8FC349C2170}"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9C2025F-BD38-A44C-A022-81B9B849CBBE}" type="slidenum">
              <a:rPr lang="en-US"/>
              <a:pPr/>
              <a:t>‹#›</a:t>
            </a:fld>
            <a:endParaRPr lang="en-US"/>
          </a:p>
        </p:txBody>
      </p:sp>
    </p:spTree>
    <p:extLst>
      <p:ext uri="{BB962C8B-B14F-4D97-AF65-F5344CB8AC3E}">
        <p14:creationId xmlns:p14="http://schemas.microsoft.com/office/powerpoint/2010/main" val="18057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8C3D354-CDAA-004A-BBB7-92BEBA53B5C0}"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81648DF-5E37-9E4E-8E74-0E0631D04E65}" type="slidenum">
              <a:rPr lang="en-US"/>
              <a:pPr/>
              <a:t>‹#›</a:t>
            </a:fld>
            <a:endParaRPr lang="en-US"/>
          </a:p>
        </p:txBody>
      </p:sp>
    </p:spTree>
    <p:extLst>
      <p:ext uri="{BB962C8B-B14F-4D97-AF65-F5344CB8AC3E}">
        <p14:creationId xmlns:p14="http://schemas.microsoft.com/office/powerpoint/2010/main" val="13880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62000"/>
            <a:ext cx="7854696" cy="914400"/>
          </a:xfrm>
        </p:spPr>
        <p:txBody>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1" y="1828800"/>
            <a:ext cx="7854696"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685800" y="6356350"/>
            <a:ext cx="2133600" cy="365125"/>
          </a:xfrm>
        </p:spPr>
        <p:txBody>
          <a:bodyPr/>
          <a:lstStyle>
            <a:lvl1pPr>
              <a:defRPr/>
            </a:lvl1pPr>
          </a:lstStyle>
          <a:p>
            <a:fld id="{7B55FEDD-6FD9-7942-8E57-CDDA6D5C3512}" type="datetime1">
              <a:rPr lang="en-US" smtClean="0"/>
              <a:t>6/20/15</a:t>
            </a:fld>
            <a:endParaRPr lang="en-US"/>
          </a:p>
        </p:txBody>
      </p:sp>
      <p:sp>
        <p:nvSpPr>
          <p:cNvPr id="9" name="Footer Placeholder 4"/>
          <p:cNvSpPr>
            <a:spLocks noGrp="1"/>
          </p:cNvSpPr>
          <p:nvPr>
            <p:ph type="ftr" sz="quarter" idx="11"/>
          </p:nvPr>
        </p:nvSpPr>
        <p:spPr>
          <a:xfrm>
            <a:off x="3165475" y="6356350"/>
            <a:ext cx="2895600" cy="365125"/>
          </a:xfrm>
        </p:spPr>
        <p:txBody>
          <a:bodyPr/>
          <a:lstStyle>
            <a:lvl1pPr>
              <a:defRPr/>
            </a:lvl1pPr>
          </a:lstStyle>
          <a:p>
            <a:pPr>
              <a:defRPr/>
            </a:pPr>
            <a:r>
              <a:rPr lang="en-US" smtClean="0"/>
              <a:t>Bill Howe, UW</a:t>
            </a:r>
            <a:endParaRPr lang="en-US" dirty="0"/>
          </a:p>
        </p:txBody>
      </p:sp>
      <p:sp>
        <p:nvSpPr>
          <p:cNvPr id="10" name="Slide Number Placeholder 5"/>
          <p:cNvSpPr>
            <a:spLocks noGrp="1"/>
          </p:cNvSpPr>
          <p:nvPr>
            <p:ph type="sldNum" sz="quarter" idx="12"/>
          </p:nvPr>
        </p:nvSpPr>
        <p:spPr>
          <a:xfrm>
            <a:off x="6407150" y="6356350"/>
            <a:ext cx="2133600" cy="365125"/>
          </a:xfrm>
        </p:spPr>
        <p:txBody>
          <a:bodyPr/>
          <a:lstStyle>
            <a:lvl1pPr>
              <a:defRPr/>
            </a:lvl1pPr>
          </a:lstStyle>
          <a:p>
            <a:fld id="{A12D6CCC-2396-634D-8A9D-DFA1A30244AA}" type="slidenum">
              <a:rPr lang="en-US"/>
              <a:pPr/>
              <a:t>‹#›</a:t>
            </a:fld>
            <a:endParaRPr lang="en-US"/>
          </a:p>
        </p:txBody>
      </p:sp>
    </p:spTree>
    <p:extLst>
      <p:ext uri="{BB962C8B-B14F-4D97-AF65-F5344CB8AC3E}">
        <p14:creationId xmlns:p14="http://schemas.microsoft.com/office/powerpoint/2010/main" val="319195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460E162-5E18-CC42-AEFF-80654EBA5EC9}" type="datetime1">
              <a:rPr lang="en-US" smtClean="0"/>
              <a:t>6/20/15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BE0DD67-BB51-4341-BE04-6FACCCE28F1F}" type="slidenum">
              <a:rPr lang="en-US"/>
              <a:pPr/>
              <a:t>‹#›</a:t>
            </a:fld>
            <a:endParaRPr lang="en-US"/>
          </a:p>
        </p:txBody>
      </p:sp>
      <p:sp>
        <p:nvSpPr>
          <p:cNvPr id="7" name="Rectangle 6"/>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8"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5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D29959A-35A8-9348-83C4-31B0671CA6F4}"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7174E72A-CE54-AB49-9729-B884B92568C1}"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2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6399"/>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6399"/>
            <a:ext cx="4041775" cy="498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EED5640-A054-AD43-A009-5122F633A555}" type="datetime1">
              <a:rPr lang="en-US" smtClean="0"/>
              <a:t>6/20/15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9" name="Slide Number Placeholder 5"/>
          <p:cNvSpPr>
            <a:spLocks noGrp="1"/>
          </p:cNvSpPr>
          <p:nvPr>
            <p:ph type="sldNum" sz="quarter" idx="12"/>
          </p:nvPr>
        </p:nvSpPr>
        <p:spPr/>
        <p:txBody>
          <a:bodyPr/>
          <a:lstStyle>
            <a:lvl1pPr>
              <a:defRPr/>
            </a:lvl1pPr>
          </a:lstStyle>
          <a:p>
            <a:fld id="{1EB80FAF-06AB-7741-A545-C8911F3DDED2}" type="slidenum">
              <a:rPr lang="en-US"/>
              <a:pPr/>
              <a:t>‹#›</a:t>
            </a:fld>
            <a:endParaRPr lang="en-US"/>
          </a:p>
        </p:txBody>
      </p:sp>
      <p:sp>
        <p:nvSpPr>
          <p:cNvPr id="10" name="Rectangle 9"/>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3"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144F366-C044-4B4C-9ED0-43C134576ECA}" type="datetime1">
              <a:rPr lang="en-US" smtClean="0"/>
              <a:t>6/20/15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5" name="Slide Number Placeholder 5"/>
          <p:cNvSpPr>
            <a:spLocks noGrp="1"/>
          </p:cNvSpPr>
          <p:nvPr>
            <p:ph type="sldNum" sz="quarter" idx="12"/>
          </p:nvPr>
        </p:nvSpPr>
        <p:spPr/>
        <p:txBody>
          <a:bodyPr/>
          <a:lstStyle>
            <a:lvl1pPr>
              <a:defRPr/>
            </a:lvl1pPr>
          </a:lstStyle>
          <a:p>
            <a:fld id="{707BE93F-5C7A-5B41-A729-CD25FF97C964}" type="slidenum">
              <a:rPr lang="en-US"/>
              <a:pPr/>
              <a:t>‹#›</a:t>
            </a:fld>
            <a:endParaRPr lang="en-US"/>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5FCB4E5-F5CA-CD47-9AE3-A07BD6AB5419}" type="datetime1">
              <a:rPr lang="en-US" smtClean="0"/>
              <a:t>6/20/15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4" name="Slide Number Placeholder 5"/>
          <p:cNvSpPr>
            <a:spLocks noGrp="1"/>
          </p:cNvSpPr>
          <p:nvPr>
            <p:ph type="sldNum" sz="quarter" idx="12"/>
          </p:nvPr>
        </p:nvSpPr>
        <p:spPr/>
        <p:txBody>
          <a:bodyPr/>
          <a:lstStyle>
            <a:lvl1pPr>
              <a:defRPr/>
            </a:lvl1pPr>
          </a:lstStyle>
          <a:p>
            <a:fld id="{354DEEC5-EA09-464B-9CF2-C5C5C68E1237}" type="slidenum">
              <a:rPr lang="en-US"/>
              <a:pPr/>
              <a:t>‹#›</a:t>
            </a:fld>
            <a:endParaRPr lang="en-US"/>
          </a:p>
        </p:txBody>
      </p:sp>
    </p:spTree>
    <p:extLst>
      <p:ext uri="{BB962C8B-B14F-4D97-AF65-F5344CB8AC3E}">
        <p14:creationId xmlns:p14="http://schemas.microsoft.com/office/powerpoint/2010/main" val="34804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FF7E3BA-6CFD-3F4B-B6A9-0E95C2C35C95}"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157139CD-AAD3-944F-B5E6-7F016C31DF0E}"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4C999BE-CC0D-BA40-AC64-6591B8579716}" type="datetime1">
              <a:rPr lang="en-US" smtClean="0"/>
              <a:t>6/20/15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05C78931-4823-DD4F-8A70-63C081F743DA}"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1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utiger 55 Roman" charset="0"/>
              </a:defRPr>
            </a:lvl1pPr>
          </a:lstStyle>
          <a:p>
            <a:fld id="{7BC5C81F-24D6-B24D-AABC-683A945C8813}" type="datetime1">
              <a:rPr lang="en-US" smtClean="0"/>
              <a:t>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utiger 55 Roman"/>
                <a:ea typeface="ＭＳ Ｐゴシック" charset="-128"/>
                <a:cs typeface="ＭＳ Ｐゴシック" charset="-128"/>
              </a:defRPr>
            </a:lvl1pPr>
          </a:lstStyle>
          <a:p>
            <a:pPr>
              <a:defRPr/>
            </a:pPr>
            <a:r>
              <a:rPr lang="en-US" smtClean="0"/>
              <a:t>Bill Howe, UW eScience Institute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utiger 55 Roman" charset="0"/>
              </a:defRPr>
            </a:lvl1pPr>
          </a:lstStyle>
          <a:p>
            <a:fld id="{BE813726-3EE7-B74D-9376-57C8D899FE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CB4E5-F5CA-CD47-9AE3-A07BD6AB5419}" type="datetime1">
              <a:rPr lang="en-US" smtClean="0"/>
              <a:t>6/20/15</a:t>
            </a:fld>
            <a:endParaRPr lang="en-US"/>
          </a:p>
        </p:txBody>
      </p:sp>
      <p:sp>
        <p:nvSpPr>
          <p:cNvPr id="3" name="Footer Placeholder 2"/>
          <p:cNvSpPr>
            <a:spLocks noGrp="1"/>
          </p:cNvSpPr>
          <p:nvPr>
            <p:ph type="ftr" sz="quarter" idx="11"/>
          </p:nvPr>
        </p:nvSpPr>
        <p:spPr/>
        <p:txBody>
          <a:bodyPr/>
          <a:lstStyle/>
          <a:p>
            <a:pPr>
              <a:defRPr/>
            </a:pPr>
            <a:r>
              <a:rPr lang="en-US" smtClean="0"/>
              <a:t>Bill Howe, UW eScience</a:t>
            </a:r>
            <a:endParaRPr lang="en-US"/>
          </a:p>
        </p:txBody>
      </p:sp>
      <p:sp>
        <p:nvSpPr>
          <p:cNvPr id="4" name="Slide Number Placeholder 3"/>
          <p:cNvSpPr>
            <a:spLocks noGrp="1"/>
          </p:cNvSpPr>
          <p:nvPr>
            <p:ph type="sldNum" sz="quarter" idx="12"/>
          </p:nvPr>
        </p:nvSpPr>
        <p:spPr/>
        <p:txBody>
          <a:bodyPr/>
          <a:lstStyle/>
          <a:p>
            <a:fld id="{354DEEC5-EA09-464B-9CF2-C5C5C68E1237}" type="slidenum">
              <a:rPr lang="en-US"/>
              <a:pPr/>
              <a:t>1</a:t>
            </a:fld>
            <a:endParaRPr lang="en-US"/>
          </a:p>
        </p:txBody>
      </p:sp>
      <p:sp>
        <p:nvSpPr>
          <p:cNvPr id="25" name="Rectangle 24"/>
          <p:cNvSpPr/>
          <p:nvPr/>
        </p:nvSpPr>
        <p:spPr>
          <a:xfrm>
            <a:off x="3192387" y="1052186"/>
            <a:ext cx="2133600" cy="5213350"/>
          </a:xfrm>
          <a:prstGeom prst="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Pie 26"/>
          <p:cNvSpPr/>
          <p:nvPr/>
        </p:nvSpPr>
        <p:spPr>
          <a:xfrm>
            <a:off x="3156285" y="1360995"/>
            <a:ext cx="1981200" cy="1676400"/>
          </a:xfrm>
          <a:prstGeom prst="pie">
            <a:avLst>
              <a:gd name="adj1" fmla="val 12991506"/>
              <a:gd name="adj2" fmla="val 19577154"/>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3328731" y="1958816"/>
            <a:ext cx="914400" cy="338554"/>
          </a:xfrm>
          <a:prstGeom prst="rect">
            <a:avLst/>
          </a:prstGeom>
          <a:noFill/>
        </p:spPr>
        <p:txBody>
          <a:bodyPr wrap="square" rtlCol="0">
            <a:spAutoFit/>
          </a:bodyPr>
          <a:lstStyle/>
          <a:p>
            <a:r>
              <a:rPr lang="en-US" sz="1600"/>
              <a:t>tools</a:t>
            </a:r>
          </a:p>
        </p:txBody>
      </p:sp>
      <p:sp>
        <p:nvSpPr>
          <p:cNvPr id="32" name="TextBox 31"/>
          <p:cNvSpPr txBox="1"/>
          <p:nvPr/>
        </p:nvSpPr>
        <p:spPr>
          <a:xfrm>
            <a:off x="4342061" y="1938150"/>
            <a:ext cx="870286" cy="338554"/>
          </a:xfrm>
          <a:prstGeom prst="rect">
            <a:avLst/>
          </a:prstGeom>
          <a:noFill/>
        </p:spPr>
        <p:txBody>
          <a:bodyPr wrap="square" rtlCol="0">
            <a:spAutoFit/>
          </a:bodyPr>
          <a:lstStyle/>
          <a:p>
            <a:r>
              <a:rPr lang="en-US" sz="1600"/>
              <a:t>abstr.</a:t>
            </a:r>
          </a:p>
        </p:txBody>
      </p:sp>
      <p:cxnSp>
        <p:nvCxnSpPr>
          <p:cNvPr id="33" name="Straight Arrow Connector 32"/>
          <p:cNvCxnSpPr/>
          <p:nvPr/>
        </p:nvCxnSpPr>
        <p:spPr>
          <a:xfrm flipV="1">
            <a:off x="4145547" y="1129874"/>
            <a:ext cx="533400" cy="1048728"/>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156285" y="2539009"/>
            <a:ext cx="2056062" cy="1680409"/>
            <a:chOff x="3184353" y="3795386"/>
            <a:chExt cx="2056062" cy="1680409"/>
          </a:xfrm>
        </p:grpSpPr>
        <p:sp>
          <p:nvSpPr>
            <p:cNvPr id="28" name="Pie 27"/>
            <p:cNvSpPr/>
            <p:nvPr/>
          </p:nvSpPr>
          <p:spPr>
            <a:xfrm>
              <a:off x="3184353" y="3799395"/>
              <a:ext cx="1981200" cy="1676400"/>
            </a:xfrm>
            <a:prstGeom prst="pie">
              <a:avLst>
                <a:gd name="adj1" fmla="val 12991506"/>
                <a:gd name="adj2" fmla="val 19577154"/>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3356799" y="4397216"/>
              <a:ext cx="914400" cy="338554"/>
            </a:xfrm>
            <a:prstGeom prst="rect">
              <a:avLst/>
            </a:prstGeom>
            <a:noFill/>
          </p:spPr>
          <p:txBody>
            <a:bodyPr wrap="square" rtlCol="0">
              <a:spAutoFit/>
            </a:bodyPr>
            <a:lstStyle/>
            <a:p>
              <a:r>
                <a:rPr lang="en-US" sz="1600"/>
                <a:t>desk</a:t>
              </a:r>
            </a:p>
          </p:txBody>
        </p:sp>
        <p:sp>
          <p:nvSpPr>
            <p:cNvPr id="35" name="TextBox 34"/>
            <p:cNvSpPr txBox="1"/>
            <p:nvPr/>
          </p:nvSpPr>
          <p:spPr>
            <a:xfrm>
              <a:off x="4370129" y="4376550"/>
              <a:ext cx="870286" cy="338554"/>
            </a:xfrm>
            <a:prstGeom prst="rect">
              <a:avLst/>
            </a:prstGeom>
            <a:noFill/>
          </p:spPr>
          <p:txBody>
            <a:bodyPr wrap="square" rtlCol="0">
              <a:spAutoFit/>
            </a:bodyPr>
            <a:lstStyle/>
            <a:p>
              <a:r>
                <a:rPr lang="en-US" sz="1600"/>
                <a:t>cloud</a:t>
              </a:r>
            </a:p>
          </p:txBody>
        </p:sp>
        <p:cxnSp>
          <p:nvCxnSpPr>
            <p:cNvPr id="36" name="Straight Arrow Connector 35"/>
            <p:cNvCxnSpPr/>
            <p:nvPr/>
          </p:nvCxnSpPr>
          <p:spPr>
            <a:xfrm flipV="1">
              <a:off x="4173615" y="3795386"/>
              <a:ext cx="733932" cy="821617"/>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189711" y="4838778"/>
            <a:ext cx="2096166" cy="1898829"/>
            <a:chOff x="3156285" y="2357766"/>
            <a:chExt cx="2096166" cy="1898829"/>
          </a:xfrm>
        </p:grpSpPr>
        <p:sp>
          <p:nvSpPr>
            <p:cNvPr id="29" name="Pie 28"/>
            <p:cNvSpPr/>
            <p:nvPr/>
          </p:nvSpPr>
          <p:spPr>
            <a:xfrm>
              <a:off x="3156285" y="2580195"/>
              <a:ext cx="1981200" cy="1676400"/>
            </a:xfrm>
            <a:prstGeom prst="pie">
              <a:avLst>
                <a:gd name="adj1" fmla="val 12991506"/>
                <a:gd name="adj2" fmla="val 19577154"/>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3231147" y="3151280"/>
              <a:ext cx="914400" cy="338554"/>
            </a:xfrm>
            <a:prstGeom prst="rect">
              <a:avLst/>
            </a:prstGeom>
            <a:noFill/>
          </p:spPr>
          <p:txBody>
            <a:bodyPr wrap="square" rtlCol="0">
              <a:spAutoFit/>
            </a:bodyPr>
            <a:lstStyle/>
            <a:p>
              <a:r>
                <a:rPr lang="en-US" sz="1600"/>
                <a:t>structs</a:t>
              </a:r>
            </a:p>
          </p:txBody>
        </p:sp>
        <p:sp>
          <p:nvSpPr>
            <p:cNvPr id="38" name="TextBox 37"/>
            <p:cNvSpPr txBox="1"/>
            <p:nvPr/>
          </p:nvSpPr>
          <p:spPr>
            <a:xfrm>
              <a:off x="4382165" y="3143982"/>
              <a:ext cx="870286" cy="338554"/>
            </a:xfrm>
            <a:prstGeom prst="rect">
              <a:avLst/>
            </a:prstGeom>
            <a:noFill/>
          </p:spPr>
          <p:txBody>
            <a:bodyPr wrap="square" rtlCol="0">
              <a:spAutoFit/>
            </a:bodyPr>
            <a:lstStyle/>
            <a:p>
              <a:r>
                <a:rPr lang="en-US" sz="1600"/>
                <a:t>stats</a:t>
              </a:r>
            </a:p>
          </p:txBody>
        </p:sp>
        <p:cxnSp>
          <p:nvCxnSpPr>
            <p:cNvPr id="39" name="Straight Arrow Connector 38"/>
            <p:cNvCxnSpPr/>
            <p:nvPr/>
          </p:nvCxnSpPr>
          <p:spPr>
            <a:xfrm flipH="1" flipV="1">
              <a:off x="3688347" y="2357766"/>
              <a:ext cx="457200" cy="10400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3200400" y="3715212"/>
            <a:ext cx="2286000" cy="1746429"/>
            <a:chOff x="3154947" y="5024766"/>
            <a:chExt cx="2286000" cy="1746429"/>
          </a:xfrm>
        </p:grpSpPr>
        <p:sp>
          <p:nvSpPr>
            <p:cNvPr id="30" name="Pie 29"/>
            <p:cNvSpPr/>
            <p:nvPr/>
          </p:nvSpPr>
          <p:spPr>
            <a:xfrm>
              <a:off x="3232485" y="5094795"/>
              <a:ext cx="1981200" cy="1676400"/>
            </a:xfrm>
            <a:prstGeom prst="pie">
              <a:avLst>
                <a:gd name="adj1" fmla="val 12991506"/>
                <a:gd name="adj2" fmla="val 19577154"/>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3154947" y="5665880"/>
              <a:ext cx="914400" cy="338554"/>
            </a:xfrm>
            <a:prstGeom prst="rect">
              <a:avLst/>
            </a:prstGeom>
            <a:noFill/>
          </p:spPr>
          <p:txBody>
            <a:bodyPr wrap="square" rtlCol="0">
              <a:spAutoFit/>
            </a:bodyPr>
            <a:lstStyle/>
            <a:p>
              <a:r>
                <a:rPr lang="en-US" sz="1600"/>
                <a:t>hackers</a:t>
              </a:r>
            </a:p>
          </p:txBody>
        </p:sp>
        <p:sp>
          <p:nvSpPr>
            <p:cNvPr id="41" name="TextBox 40"/>
            <p:cNvSpPr txBox="1"/>
            <p:nvPr/>
          </p:nvSpPr>
          <p:spPr>
            <a:xfrm>
              <a:off x="4458365" y="5658582"/>
              <a:ext cx="982582" cy="338554"/>
            </a:xfrm>
            <a:prstGeom prst="rect">
              <a:avLst/>
            </a:prstGeom>
            <a:noFill/>
          </p:spPr>
          <p:txBody>
            <a:bodyPr wrap="square" rtlCol="0">
              <a:spAutoFit/>
            </a:bodyPr>
            <a:lstStyle/>
            <a:p>
              <a:r>
                <a:rPr lang="en-US" sz="1600"/>
                <a:t>analysts</a:t>
              </a:r>
            </a:p>
          </p:txBody>
        </p:sp>
        <p:cxnSp>
          <p:nvCxnSpPr>
            <p:cNvPr id="42" name="Straight Arrow Connector 41"/>
            <p:cNvCxnSpPr/>
            <p:nvPr/>
          </p:nvCxnSpPr>
          <p:spPr>
            <a:xfrm flipV="1">
              <a:off x="4221747" y="5024766"/>
              <a:ext cx="560130" cy="8876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grpSp>
      <p:sp>
        <p:nvSpPr>
          <p:cNvPr id="5" name="TextBox 4"/>
          <p:cNvSpPr txBox="1"/>
          <p:nvPr/>
        </p:nvSpPr>
        <p:spPr>
          <a:xfrm>
            <a:off x="761999" y="1360995"/>
            <a:ext cx="2470485" cy="461665"/>
          </a:xfrm>
          <a:prstGeom prst="rect">
            <a:avLst/>
          </a:prstGeom>
          <a:noFill/>
        </p:spPr>
        <p:txBody>
          <a:bodyPr wrap="square" rtlCol="0">
            <a:spAutoFit/>
          </a:bodyPr>
          <a:lstStyle/>
          <a:p>
            <a:r>
              <a:rPr lang="en-US" sz="2400">
                <a:solidFill>
                  <a:srgbClr val="FF0000"/>
                </a:solidFill>
              </a:rPr>
              <a:t>This Course</a:t>
            </a:r>
          </a:p>
        </p:txBody>
      </p:sp>
    </p:spTree>
    <p:extLst>
      <p:ext uri="{BB962C8B-B14F-4D97-AF65-F5344CB8AC3E}">
        <p14:creationId xmlns:p14="http://schemas.microsoft.com/office/powerpoint/2010/main" val="873584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title" idx="4294967295"/>
          </p:nvPr>
        </p:nvSpPr>
        <p:spPr/>
        <p:txBody>
          <a:bodyPr/>
          <a:lstStyle/>
          <a:p>
            <a:r>
              <a:rPr lang="en-US">
                <a:latin typeface="Arial" charset="0"/>
                <a:ea typeface="ＭＳ Ｐゴシック" charset="0"/>
                <a:cs typeface="ＭＳ Ｐゴシック" charset="0"/>
              </a:rPr>
              <a:t>Problem</a:t>
            </a:r>
          </a:p>
        </p:txBody>
      </p:sp>
      <p:sp>
        <p:nvSpPr>
          <p:cNvPr id="34818" name="Rectangle 7"/>
          <p:cNvSpPr>
            <a:spLocks noChangeArrowheads="1"/>
          </p:cNvSpPr>
          <p:nvPr/>
        </p:nvSpPr>
        <p:spPr bwMode="auto">
          <a:xfrm>
            <a:off x="746125" y="1441450"/>
            <a:ext cx="77279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60000"/>
              <a:buFont typeface="Wingdings" charset="0"/>
              <a:buNone/>
            </a:pPr>
            <a:endParaRPr lang="en-US" sz="3200" i="1"/>
          </a:p>
          <a:p>
            <a:pPr>
              <a:spcBef>
                <a:spcPct val="20000"/>
              </a:spcBef>
              <a:buClr>
                <a:schemeClr val="folHlink"/>
              </a:buClr>
              <a:buSzPct val="60000"/>
              <a:buFont typeface="Wingdings" charset="0"/>
              <a:buNone/>
            </a:pPr>
            <a:r>
              <a:rPr lang="en-US" sz="3200" i="1"/>
              <a:t>How much time do you spend </a:t>
            </a:r>
            <a:r>
              <a:rPr lang="ja-JP" altLang="en-US" sz="3200" i="1"/>
              <a:t>“</a:t>
            </a:r>
            <a:r>
              <a:rPr lang="en-US" altLang="ja-JP" sz="3200" i="1"/>
              <a:t>handling data</a:t>
            </a:r>
            <a:r>
              <a:rPr lang="ja-JP" altLang="en-US" sz="3200" i="1"/>
              <a:t>”</a:t>
            </a:r>
            <a:r>
              <a:rPr lang="en-US" altLang="ja-JP" sz="3200" i="1"/>
              <a:t> as opposed to </a:t>
            </a:r>
            <a:r>
              <a:rPr lang="ja-JP" altLang="en-US" sz="3200" i="1"/>
              <a:t>“</a:t>
            </a:r>
            <a:r>
              <a:rPr lang="en-US" altLang="ja-JP" sz="3200" i="1"/>
              <a:t>doing science</a:t>
            </a:r>
            <a:r>
              <a:rPr lang="ja-JP" altLang="en-US" sz="3200" i="1"/>
              <a:t>”</a:t>
            </a:r>
            <a:r>
              <a:rPr lang="en-US" altLang="ja-JP" sz="3200" i="1"/>
              <a:t>?</a:t>
            </a:r>
          </a:p>
          <a:p>
            <a:pPr>
              <a:spcBef>
                <a:spcPct val="20000"/>
              </a:spcBef>
              <a:buClr>
                <a:schemeClr val="folHlink"/>
              </a:buClr>
              <a:buSzPct val="60000"/>
              <a:buFont typeface="Wingdings" charset="0"/>
              <a:buNone/>
            </a:pPr>
            <a:endParaRPr lang="en-US" sz="3200" i="1"/>
          </a:p>
          <a:p>
            <a:pPr>
              <a:spcBef>
                <a:spcPct val="20000"/>
              </a:spcBef>
              <a:buClr>
                <a:schemeClr val="folHlink"/>
              </a:buClr>
              <a:buSzPct val="60000"/>
              <a:buFont typeface="Wingdings" charset="0"/>
              <a:buNone/>
            </a:pPr>
            <a:endParaRPr lang="en-US" sz="3200" i="1"/>
          </a:p>
        </p:txBody>
      </p:sp>
      <p:sp>
        <p:nvSpPr>
          <p:cNvPr id="10247" name="Rectangle 7"/>
          <p:cNvSpPr>
            <a:spLocks noChangeArrowheads="1"/>
          </p:cNvSpPr>
          <p:nvPr/>
        </p:nvSpPr>
        <p:spPr bwMode="auto">
          <a:xfrm>
            <a:off x="1203325" y="4168775"/>
            <a:ext cx="2732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en-US" sz="3200" i="1">
                <a:cs typeface="+mn-cs"/>
              </a:rPr>
              <a:t>Mode answer:</a:t>
            </a:r>
          </a:p>
        </p:txBody>
      </p:sp>
      <p:sp>
        <p:nvSpPr>
          <p:cNvPr id="10248" name="Rectangle 8"/>
          <p:cNvSpPr>
            <a:spLocks noChangeArrowheads="1"/>
          </p:cNvSpPr>
          <p:nvPr/>
        </p:nvSpPr>
        <p:spPr bwMode="auto">
          <a:xfrm>
            <a:off x="3935413" y="4168775"/>
            <a:ext cx="1266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defRPr/>
            </a:pPr>
            <a:r>
              <a:rPr lang="ja-JP" altLang="en-US" sz="3200" i="1">
                <a:cs typeface="+mn-cs"/>
              </a:rPr>
              <a:t>“</a:t>
            </a:r>
            <a:r>
              <a:rPr lang="en-US" sz="3200" i="1">
                <a:cs typeface="+mn-cs"/>
              </a:rPr>
              <a:t>90%</a:t>
            </a:r>
            <a:r>
              <a:rPr lang="ja-JP" altLang="en-US" sz="3200" i="1">
                <a:cs typeface="+mn-cs"/>
              </a:rPr>
              <a:t>”</a:t>
            </a:r>
            <a:endParaRPr lang="en-US" sz="3200" i="1">
              <a:cs typeface="+mn-cs"/>
            </a:endParaRPr>
          </a:p>
        </p:txBody>
      </p:sp>
      <p:sp>
        <p:nvSpPr>
          <p:cNvPr id="10" name="Pie 9"/>
          <p:cNvSpPr/>
          <p:nvPr/>
        </p:nvSpPr>
        <p:spPr>
          <a:xfrm>
            <a:off x="7098631" y="381000"/>
            <a:ext cx="1981200" cy="1676400"/>
          </a:xfrm>
          <a:prstGeom prst="pie">
            <a:avLst>
              <a:gd name="adj1" fmla="val 12991506"/>
              <a:gd name="adj2" fmla="val 19577154"/>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7173493" y="952085"/>
            <a:ext cx="914400" cy="338554"/>
          </a:xfrm>
          <a:prstGeom prst="rect">
            <a:avLst/>
          </a:prstGeom>
          <a:noFill/>
        </p:spPr>
        <p:txBody>
          <a:bodyPr wrap="square" rtlCol="0">
            <a:spAutoFit/>
          </a:bodyPr>
          <a:lstStyle/>
          <a:p>
            <a:r>
              <a:rPr lang="en-US" sz="1600"/>
              <a:t>structs</a:t>
            </a:r>
          </a:p>
        </p:txBody>
      </p:sp>
      <p:sp>
        <p:nvSpPr>
          <p:cNvPr id="12" name="TextBox 11"/>
          <p:cNvSpPr txBox="1"/>
          <p:nvPr/>
        </p:nvSpPr>
        <p:spPr>
          <a:xfrm>
            <a:off x="8324511" y="944787"/>
            <a:ext cx="870286" cy="338554"/>
          </a:xfrm>
          <a:prstGeom prst="rect">
            <a:avLst/>
          </a:prstGeom>
          <a:noFill/>
        </p:spPr>
        <p:txBody>
          <a:bodyPr wrap="square" rtlCol="0">
            <a:spAutoFit/>
          </a:bodyPr>
          <a:lstStyle/>
          <a:p>
            <a:r>
              <a:rPr lang="en-US" sz="1600"/>
              <a:t>stats</a:t>
            </a:r>
          </a:p>
        </p:txBody>
      </p:sp>
      <p:cxnSp>
        <p:nvCxnSpPr>
          <p:cNvPr id="13" name="Straight Arrow Connector 12"/>
          <p:cNvCxnSpPr/>
          <p:nvPr/>
        </p:nvCxnSpPr>
        <p:spPr>
          <a:xfrm flipH="1" flipV="1">
            <a:off x="7630693" y="158571"/>
            <a:ext cx="457200" cy="10400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5226734"/>
      </p:ext>
    </p:extLst>
  </p:cSld>
  <p:clrMapOvr>
    <a:masterClrMapping/>
  </p:clrMapOvr>
  <p:transition xmlns:p14="http://schemas.microsoft.com/office/powerpoint/2010/main" advTm="1500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Logistics</a:t>
            </a:r>
          </a:p>
        </p:txBody>
      </p:sp>
      <p:sp>
        <p:nvSpPr>
          <p:cNvPr id="3" name="Content Placeholder 2"/>
          <p:cNvSpPr>
            <a:spLocks noGrp="1"/>
          </p:cNvSpPr>
          <p:nvPr>
            <p:ph idx="1"/>
          </p:nvPr>
        </p:nvSpPr>
        <p:spPr/>
        <p:txBody>
          <a:bodyPr/>
          <a:lstStyle/>
          <a:p>
            <a:r>
              <a:rPr lang="en-US"/>
              <a:t>Lectures interspersed with classroom assignment “free for alls”</a:t>
            </a:r>
          </a:p>
          <a:p>
            <a:r>
              <a:rPr lang="en-US"/>
              <a:t>Split is about 60/40</a:t>
            </a:r>
          </a:p>
          <a:p>
            <a:r>
              <a:rPr lang="en-US"/>
              <a:t>Assignments are finishd when we reach consensus</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11</a:t>
            </a:fld>
            <a:endParaRPr lang="en-US"/>
          </a:p>
        </p:txBody>
      </p:sp>
    </p:spTree>
    <p:extLst>
      <p:ext uri="{BB962C8B-B14F-4D97-AF65-F5344CB8AC3E}">
        <p14:creationId xmlns:p14="http://schemas.microsoft.com/office/powerpoint/2010/main" val="52831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CB4E5-F5CA-CD47-9AE3-A07BD6AB5419}" type="datetime1">
              <a:rPr lang="en-US" smtClean="0"/>
              <a:t>6/20/15</a:t>
            </a:fld>
            <a:endParaRPr lang="en-US"/>
          </a:p>
        </p:txBody>
      </p:sp>
      <p:sp>
        <p:nvSpPr>
          <p:cNvPr id="3" name="Footer Placeholder 2"/>
          <p:cNvSpPr>
            <a:spLocks noGrp="1"/>
          </p:cNvSpPr>
          <p:nvPr>
            <p:ph type="ftr" sz="quarter" idx="11"/>
          </p:nvPr>
        </p:nvSpPr>
        <p:spPr/>
        <p:txBody>
          <a:bodyPr/>
          <a:lstStyle/>
          <a:p>
            <a:pPr>
              <a:defRPr/>
            </a:pPr>
            <a:r>
              <a:rPr lang="en-US" smtClean="0"/>
              <a:t>Bill Howe, UW</a:t>
            </a:r>
            <a:endParaRPr lang="en-US"/>
          </a:p>
        </p:txBody>
      </p:sp>
      <p:sp>
        <p:nvSpPr>
          <p:cNvPr id="4" name="Slide Number Placeholder 3"/>
          <p:cNvSpPr>
            <a:spLocks noGrp="1"/>
          </p:cNvSpPr>
          <p:nvPr>
            <p:ph type="sldNum" sz="quarter" idx="12"/>
          </p:nvPr>
        </p:nvSpPr>
        <p:spPr/>
        <p:txBody>
          <a:bodyPr/>
          <a:lstStyle/>
          <a:p>
            <a:fld id="{354DEEC5-EA09-464B-9CF2-C5C5C68E1237}" type="slidenum">
              <a:rPr lang="en-US"/>
              <a:pPr/>
              <a:t>2</a:t>
            </a:fld>
            <a:endParaRPr lang="en-US"/>
          </a:p>
        </p:txBody>
      </p:sp>
      <p:sp>
        <p:nvSpPr>
          <p:cNvPr id="5" name="Pie 4"/>
          <p:cNvSpPr/>
          <p:nvPr/>
        </p:nvSpPr>
        <p:spPr>
          <a:xfrm>
            <a:off x="7010400" y="228600"/>
            <a:ext cx="1981200" cy="1676400"/>
          </a:xfrm>
          <a:prstGeom prst="pie">
            <a:avLst>
              <a:gd name="adj1" fmla="val 12991506"/>
              <a:gd name="adj2" fmla="val 19577154"/>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7184184" y="830430"/>
            <a:ext cx="914400" cy="338554"/>
          </a:xfrm>
          <a:prstGeom prst="rect">
            <a:avLst/>
          </a:prstGeom>
          <a:noFill/>
        </p:spPr>
        <p:txBody>
          <a:bodyPr wrap="square" rtlCol="0">
            <a:spAutoFit/>
          </a:bodyPr>
          <a:lstStyle/>
          <a:p>
            <a:r>
              <a:rPr lang="en-US" sz="1600"/>
              <a:t>tools</a:t>
            </a:r>
          </a:p>
        </p:txBody>
      </p:sp>
      <p:sp>
        <p:nvSpPr>
          <p:cNvPr id="7" name="TextBox 6"/>
          <p:cNvSpPr txBox="1"/>
          <p:nvPr/>
        </p:nvSpPr>
        <p:spPr>
          <a:xfrm>
            <a:off x="8197514" y="809764"/>
            <a:ext cx="870286" cy="338554"/>
          </a:xfrm>
          <a:prstGeom prst="rect">
            <a:avLst/>
          </a:prstGeom>
          <a:noFill/>
        </p:spPr>
        <p:txBody>
          <a:bodyPr wrap="square" rtlCol="0">
            <a:spAutoFit/>
          </a:bodyPr>
          <a:lstStyle/>
          <a:p>
            <a:r>
              <a:rPr lang="en-US" sz="1600"/>
              <a:t>abstr.</a:t>
            </a:r>
          </a:p>
        </p:txBody>
      </p:sp>
      <p:cxnSp>
        <p:nvCxnSpPr>
          <p:cNvPr id="8" name="Straight Arrow Connector 7"/>
          <p:cNvCxnSpPr/>
          <p:nvPr/>
        </p:nvCxnSpPr>
        <p:spPr>
          <a:xfrm flipV="1">
            <a:off x="8001000" y="228600"/>
            <a:ext cx="685800" cy="82161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Title 1"/>
          <p:cNvSpPr txBox="1">
            <a:spLocks/>
          </p:cNvSpPr>
          <p:nvPr/>
        </p:nvSpPr>
        <p:spPr>
          <a:xfrm>
            <a:off x="457200" y="835235"/>
            <a:ext cx="6991096" cy="9144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a:lstStyle>
          <a:p>
            <a:pPr algn="l"/>
            <a:r>
              <a:rPr lang="en-US" sz="2800" dirty="0" smtClean="0"/>
              <a:t>What goes around comes around</a:t>
            </a:r>
            <a:endParaRPr lang="en-US" sz="2800" dirty="0"/>
          </a:p>
        </p:txBody>
      </p:sp>
      <p:sp>
        <p:nvSpPr>
          <p:cNvPr id="10" name="Content Placeholder 2"/>
          <p:cNvSpPr txBox="1">
            <a:spLocks/>
          </p:cNvSpPr>
          <p:nvPr/>
        </p:nvSpPr>
        <p:spPr>
          <a:xfrm>
            <a:off x="685801" y="1828800"/>
            <a:ext cx="7854696" cy="4297363"/>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Pre-2004: commercial RDBMS, some open source </a:t>
            </a:r>
          </a:p>
          <a:p>
            <a:r>
              <a:rPr lang="en-US" sz="1800" dirty="0" smtClean="0"/>
              <a:t>2004 Dean et al. </a:t>
            </a:r>
            <a:r>
              <a:rPr lang="en-US" sz="1800" dirty="0" err="1" smtClean="0"/>
              <a:t>MapReduce</a:t>
            </a:r>
            <a:endParaRPr lang="en-US" sz="1800" dirty="0" smtClean="0"/>
          </a:p>
          <a:p>
            <a:r>
              <a:rPr lang="en-US" sz="1800" dirty="0" smtClean="0"/>
              <a:t>2008 </a:t>
            </a:r>
            <a:r>
              <a:rPr lang="en-US" sz="1800" dirty="0" err="1" smtClean="0"/>
              <a:t>Hadoop</a:t>
            </a:r>
            <a:r>
              <a:rPr lang="en-US" sz="1800" dirty="0" smtClean="0"/>
              <a:t> 0.17 release</a:t>
            </a:r>
          </a:p>
          <a:p>
            <a:r>
              <a:rPr lang="en-US" sz="1800" dirty="0"/>
              <a:t>2008 </a:t>
            </a:r>
            <a:r>
              <a:rPr lang="en-US" sz="1800" dirty="0" err="1" smtClean="0"/>
              <a:t>Olston</a:t>
            </a:r>
            <a:r>
              <a:rPr lang="en-US" sz="1800" dirty="0" smtClean="0"/>
              <a:t> et al. Pig</a:t>
            </a:r>
            <a:r>
              <a:rPr lang="en-US" sz="1800" dirty="0"/>
              <a:t>: Relational Algebra on </a:t>
            </a:r>
            <a:r>
              <a:rPr lang="en-US" sz="1800" dirty="0" err="1" smtClean="0"/>
              <a:t>Hadoop</a:t>
            </a:r>
            <a:endParaRPr lang="en-US" sz="1800" dirty="0" smtClean="0"/>
          </a:p>
          <a:p>
            <a:r>
              <a:rPr lang="en-US" sz="1800" dirty="0" smtClean="0"/>
              <a:t>2008 </a:t>
            </a:r>
            <a:r>
              <a:rPr lang="en-US" sz="1800" dirty="0" err="1"/>
              <a:t>DryadLINQ</a:t>
            </a:r>
            <a:r>
              <a:rPr lang="en-US" sz="1800" dirty="0"/>
              <a:t>: Relational Algebra in a </a:t>
            </a:r>
            <a:r>
              <a:rPr lang="en-US" sz="1800" dirty="0" err="1"/>
              <a:t>Hadoop</a:t>
            </a:r>
            <a:r>
              <a:rPr lang="en-US" sz="1800" dirty="0"/>
              <a:t>-like </a:t>
            </a:r>
            <a:r>
              <a:rPr lang="en-US" sz="1800" dirty="0" smtClean="0"/>
              <a:t>system</a:t>
            </a:r>
            <a:endParaRPr lang="en-US" sz="1800" dirty="0"/>
          </a:p>
          <a:p>
            <a:r>
              <a:rPr lang="en-US" sz="1800" dirty="0" smtClean="0"/>
              <a:t>2009 </a:t>
            </a:r>
            <a:r>
              <a:rPr lang="en-US" sz="1800" dirty="0" err="1" smtClean="0"/>
              <a:t>Thusoo</a:t>
            </a:r>
            <a:r>
              <a:rPr lang="en-US" sz="1800" dirty="0" smtClean="0"/>
              <a:t> et al.  HIVE: SQL on </a:t>
            </a:r>
            <a:r>
              <a:rPr lang="en-US" sz="1800" dirty="0" err="1" smtClean="0"/>
              <a:t>Hadoop</a:t>
            </a:r>
          </a:p>
          <a:p>
            <a:r>
              <a:rPr lang="en-US" sz="1800" dirty="0" err="1"/>
              <a:t>2009 Hbase: Indexing for Hadoop</a:t>
            </a:r>
          </a:p>
          <a:p>
            <a:r>
              <a:rPr lang="en-US" sz="1800" dirty="0" err="1" smtClean="0"/>
              <a:t>2010 Dietrich et al. Schemas and Indexing for Hadoop</a:t>
            </a:r>
          </a:p>
          <a:p>
            <a:r>
              <a:rPr lang="en-US" sz="1800" dirty="0" err="1"/>
              <a:t>2012 Transactions in HBase (plus VoltDB, other NewSQL systems)</a:t>
            </a:r>
          </a:p>
          <a:p>
            <a:endParaRPr lang="en-US" sz="1800" dirty="0" err="1" smtClean="0"/>
          </a:p>
          <a:p>
            <a:r>
              <a:rPr lang="en-US" sz="1800" dirty="0" err="1"/>
              <a:t>But also some permanent contributions:</a:t>
            </a:r>
          </a:p>
          <a:p>
            <a:pPr lvl="1"/>
            <a:r>
              <a:rPr lang="en-US" sz="1800" dirty="0" err="1" smtClean="0"/>
              <a:t>Fault tolerance</a:t>
            </a:r>
          </a:p>
          <a:p>
            <a:pPr lvl="1"/>
            <a:r>
              <a:rPr lang="en-US" sz="1800" dirty="0" err="1"/>
              <a:t>Schema-on-Read</a:t>
            </a:r>
          </a:p>
          <a:p>
            <a:pPr lvl="1"/>
            <a:r>
              <a:rPr lang="en-US" sz="1800" dirty="0" err="1"/>
              <a:t>User-defined functions that don’t suck</a:t>
            </a:r>
          </a:p>
        </p:txBody>
      </p:sp>
    </p:spTree>
    <p:extLst>
      <p:ext uri="{BB962C8B-B14F-4D97-AF65-F5344CB8AC3E}">
        <p14:creationId xmlns:p14="http://schemas.microsoft.com/office/powerpoint/2010/main" val="40502555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CB4E5-F5CA-CD47-9AE3-A07BD6AB5419}" type="datetime1">
              <a:rPr lang="en-US" smtClean="0"/>
              <a:t>6/20/15</a:t>
            </a:fld>
            <a:endParaRPr lang="en-US"/>
          </a:p>
        </p:txBody>
      </p:sp>
      <p:sp>
        <p:nvSpPr>
          <p:cNvPr id="3" name="Footer Placeholder 2"/>
          <p:cNvSpPr>
            <a:spLocks noGrp="1"/>
          </p:cNvSpPr>
          <p:nvPr>
            <p:ph type="ftr" sz="quarter" idx="11"/>
          </p:nvPr>
        </p:nvSpPr>
        <p:spPr/>
        <p:txBody>
          <a:bodyPr/>
          <a:lstStyle/>
          <a:p>
            <a:pPr>
              <a:defRPr/>
            </a:pPr>
            <a:r>
              <a:rPr lang="en-US" smtClean="0"/>
              <a:t>Bill Howe, UW</a:t>
            </a:r>
            <a:endParaRPr lang="en-US"/>
          </a:p>
        </p:txBody>
      </p:sp>
      <p:sp>
        <p:nvSpPr>
          <p:cNvPr id="4" name="Slide Number Placeholder 3"/>
          <p:cNvSpPr>
            <a:spLocks noGrp="1"/>
          </p:cNvSpPr>
          <p:nvPr>
            <p:ph type="sldNum" sz="quarter" idx="12"/>
          </p:nvPr>
        </p:nvSpPr>
        <p:spPr/>
        <p:txBody>
          <a:bodyPr/>
          <a:lstStyle/>
          <a:p>
            <a:fld id="{354DEEC5-EA09-464B-9CF2-C5C5C68E1237}" type="slidenum">
              <a:rPr lang="en-US"/>
              <a:pPr/>
              <a:t>3</a:t>
            </a:fld>
            <a:endParaRPr lang="en-US"/>
          </a:p>
        </p:txBody>
      </p:sp>
      <p:sp>
        <p:nvSpPr>
          <p:cNvPr id="5" name="TextBox 4"/>
          <p:cNvSpPr txBox="1"/>
          <p:nvPr/>
        </p:nvSpPr>
        <p:spPr>
          <a:xfrm>
            <a:off x="1066800" y="1524000"/>
            <a:ext cx="6248400" cy="1200329"/>
          </a:xfrm>
          <a:prstGeom prst="rect">
            <a:avLst/>
          </a:prstGeom>
          <a:noFill/>
        </p:spPr>
        <p:txBody>
          <a:bodyPr wrap="square" rtlCol="0">
            <a:spAutoFit/>
          </a:bodyPr>
          <a:lstStyle/>
          <a:p>
            <a:r>
              <a:rPr lang="en-US" sz="3600"/>
              <a:t>What are the </a:t>
            </a:r>
            <a:r>
              <a:rPr lang="en-US" sz="3600" i="1"/>
              <a:t>abstractions</a:t>
            </a:r>
            <a:r>
              <a:rPr lang="en-US" sz="3600"/>
              <a:t> of data science?</a:t>
            </a:r>
          </a:p>
        </p:txBody>
      </p:sp>
      <p:sp>
        <p:nvSpPr>
          <p:cNvPr id="7" name="Pie 6"/>
          <p:cNvSpPr/>
          <p:nvPr/>
        </p:nvSpPr>
        <p:spPr>
          <a:xfrm>
            <a:off x="7010400" y="228600"/>
            <a:ext cx="1981200" cy="1676400"/>
          </a:xfrm>
          <a:prstGeom prst="pie">
            <a:avLst>
              <a:gd name="adj1" fmla="val 12991506"/>
              <a:gd name="adj2" fmla="val 19577154"/>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7184184" y="830430"/>
            <a:ext cx="914400" cy="338554"/>
          </a:xfrm>
          <a:prstGeom prst="rect">
            <a:avLst/>
          </a:prstGeom>
          <a:noFill/>
        </p:spPr>
        <p:txBody>
          <a:bodyPr wrap="square" rtlCol="0">
            <a:spAutoFit/>
          </a:bodyPr>
          <a:lstStyle/>
          <a:p>
            <a:r>
              <a:rPr lang="en-US" sz="1600"/>
              <a:t>tools</a:t>
            </a:r>
          </a:p>
        </p:txBody>
      </p:sp>
      <p:sp>
        <p:nvSpPr>
          <p:cNvPr id="9" name="TextBox 8"/>
          <p:cNvSpPr txBox="1"/>
          <p:nvPr/>
        </p:nvSpPr>
        <p:spPr>
          <a:xfrm>
            <a:off x="8197514" y="809764"/>
            <a:ext cx="870286" cy="338554"/>
          </a:xfrm>
          <a:prstGeom prst="rect">
            <a:avLst/>
          </a:prstGeom>
          <a:noFill/>
        </p:spPr>
        <p:txBody>
          <a:bodyPr wrap="square" rtlCol="0">
            <a:spAutoFit/>
          </a:bodyPr>
          <a:lstStyle/>
          <a:p>
            <a:r>
              <a:rPr lang="en-US" sz="1600"/>
              <a:t>abstr.</a:t>
            </a:r>
          </a:p>
        </p:txBody>
      </p:sp>
      <p:cxnSp>
        <p:nvCxnSpPr>
          <p:cNvPr id="10" name="Straight Arrow Connector 9"/>
          <p:cNvCxnSpPr/>
          <p:nvPr/>
        </p:nvCxnSpPr>
        <p:spPr>
          <a:xfrm flipV="1">
            <a:off x="8001000" y="228600"/>
            <a:ext cx="685800" cy="82161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447144" y="3444472"/>
            <a:ext cx="4800600" cy="1569660"/>
          </a:xfrm>
          <a:prstGeom prst="rect">
            <a:avLst/>
          </a:prstGeom>
        </p:spPr>
        <p:txBody>
          <a:bodyPr wrap="square">
            <a:spAutoFit/>
          </a:bodyPr>
          <a:lstStyle/>
          <a:p>
            <a:pPr fontAlgn="auto">
              <a:spcBef>
                <a:spcPts val="0"/>
              </a:spcBef>
              <a:spcAft>
                <a:spcPts val="0"/>
              </a:spcAft>
              <a:defRPr/>
            </a:pPr>
            <a:r>
              <a:rPr lang="en-US" sz="2400"/>
              <a:t>“Data Jujitsu”</a:t>
            </a:r>
          </a:p>
          <a:p>
            <a:pPr fontAlgn="auto">
              <a:spcBef>
                <a:spcPts val="0"/>
              </a:spcBef>
              <a:spcAft>
                <a:spcPts val="0"/>
              </a:spcAft>
              <a:defRPr/>
            </a:pPr>
            <a:r>
              <a:rPr lang="en-US" sz="2400"/>
              <a:t>“Data Wrangling”</a:t>
            </a:r>
          </a:p>
          <a:p>
            <a:pPr fontAlgn="auto">
              <a:spcBef>
                <a:spcPts val="0"/>
              </a:spcBef>
              <a:spcAft>
                <a:spcPts val="0"/>
              </a:spcAft>
              <a:defRPr/>
            </a:pPr>
            <a:r>
              <a:rPr lang="en-US" sz="2400"/>
              <a:t>“Data Munging”</a:t>
            </a:r>
          </a:p>
          <a:p>
            <a:pPr fontAlgn="auto">
              <a:spcBef>
                <a:spcPts val="0"/>
              </a:spcBef>
              <a:spcAft>
                <a:spcPts val="0"/>
              </a:spcAft>
              <a:defRPr/>
            </a:pPr>
            <a:endParaRPr lang="en-US" sz="2400"/>
          </a:p>
        </p:txBody>
      </p:sp>
      <p:grpSp>
        <p:nvGrpSpPr>
          <p:cNvPr id="17" name="Group 16"/>
          <p:cNvGrpSpPr/>
          <p:nvPr/>
        </p:nvGrpSpPr>
        <p:grpSpPr>
          <a:xfrm>
            <a:off x="2885544" y="3510677"/>
            <a:ext cx="5648856" cy="1137523"/>
            <a:chOff x="2819400" y="2851613"/>
            <a:chExt cx="5648856" cy="1137523"/>
          </a:xfrm>
        </p:grpSpPr>
        <p:sp>
          <p:nvSpPr>
            <p:cNvPr id="15" name="Right Brace 14"/>
            <p:cNvSpPr/>
            <p:nvPr/>
          </p:nvSpPr>
          <p:spPr>
            <a:xfrm>
              <a:off x="2819400" y="2851613"/>
              <a:ext cx="416905" cy="1137523"/>
            </a:xfrm>
            <a:prstGeom prst="rightBrace">
              <a:avLst/>
            </a:pr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3352800" y="3131403"/>
              <a:ext cx="5115456" cy="830997"/>
            </a:xfrm>
            <a:prstGeom prst="rect">
              <a:avLst/>
            </a:prstGeom>
            <a:noFill/>
          </p:spPr>
          <p:txBody>
            <a:bodyPr wrap="square" rtlCol="0">
              <a:spAutoFit/>
            </a:bodyPr>
            <a:lstStyle/>
            <a:p>
              <a:pPr marL="1778000" indent="-1778000"/>
              <a:r>
                <a:rPr lang="en-US" sz="2400" i="1">
                  <a:solidFill>
                    <a:srgbClr val="0000FF"/>
                  </a:solidFill>
                </a:rPr>
                <a:t>Translation: “We have no idea what     this is all about”</a:t>
              </a:r>
            </a:p>
          </p:txBody>
        </p:sp>
      </p:grpSp>
    </p:spTree>
    <p:extLst>
      <p:ext uri="{BB962C8B-B14F-4D97-AF65-F5344CB8AC3E}">
        <p14:creationId xmlns:p14="http://schemas.microsoft.com/office/powerpoint/2010/main" val="13927808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CB4E5-F5CA-CD47-9AE3-A07BD6AB5419}" type="datetime1">
              <a:rPr lang="en-US" smtClean="0"/>
              <a:t>6/20/15</a:t>
            </a:fld>
            <a:endParaRPr lang="en-US"/>
          </a:p>
        </p:txBody>
      </p:sp>
      <p:sp>
        <p:nvSpPr>
          <p:cNvPr id="3" name="Footer Placeholder 2"/>
          <p:cNvSpPr>
            <a:spLocks noGrp="1"/>
          </p:cNvSpPr>
          <p:nvPr>
            <p:ph type="ftr" sz="quarter" idx="11"/>
          </p:nvPr>
        </p:nvSpPr>
        <p:spPr/>
        <p:txBody>
          <a:bodyPr/>
          <a:lstStyle/>
          <a:p>
            <a:pPr>
              <a:defRPr/>
            </a:pPr>
            <a:r>
              <a:rPr lang="en-US" smtClean="0"/>
              <a:t>Bill Howe, UW</a:t>
            </a:r>
            <a:endParaRPr lang="en-US"/>
          </a:p>
        </p:txBody>
      </p:sp>
      <p:sp>
        <p:nvSpPr>
          <p:cNvPr id="4" name="Slide Number Placeholder 3"/>
          <p:cNvSpPr>
            <a:spLocks noGrp="1"/>
          </p:cNvSpPr>
          <p:nvPr>
            <p:ph type="sldNum" sz="quarter" idx="12"/>
          </p:nvPr>
        </p:nvSpPr>
        <p:spPr/>
        <p:txBody>
          <a:bodyPr/>
          <a:lstStyle/>
          <a:p>
            <a:fld id="{354DEEC5-EA09-464B-9CF2-C5C5C68E1237}" type="slidenum">
              <a:rPr lang="en-US"/>
              <a:pPr/>
              <a:t>4</a:t>
            </a:fld>
            <a:endParaRPr lang="en-US"/>
          </a:p>
        </p:txBody>
      </p:sp>
      <p:sp>
        <p:nvSpPr>
          <p:cNvPr id="5" name="TextBox 4"/>
          <p:cNvSpPr txBox="1"/>
          <p:nvPr/>
        </p:nvSpPr>
        <p:spPr>
          <a:xfrm>
            <a:off x="228600" y="2971800"/>
            <a:ext cx="9677400" cy="2554545"/>
          </a:xfrm>
          <a:prstGeom prst="rect">
            <a:avLst/>
          </a:prstGeom>
          <a:noFill/>
        </p:spPr>
        <p:txBody>
          <a:bodyPr wrap="square" rtlCol="0">
            <a:spAutoFit/>
          </a:bodyPr>
          <a:lstStyle/>
          <a:p>
            <a:r>
              <a:rPr lang="en-US" sz="2000"/>
              <a:t>1850s: matrices and linear algebra (today: engineers and scientists)</a:t>
            </a:r>
          </a:p>
          <a:p>
            <a:r>
              <a:rPr lang="en-US" sz="2000"/>
              <a:t>1950s: arrays and custom algorithms (today: C/Fortran performance junkies)</a:t>
            </a:r>
          </a:p>
          <a:p>
            <a:r>
              <a:rPr lang="en-US" sz="2000"/>
              <a:t>1950s: s-expressions and pure functions (today: language purists)</a:t>
            </a:r>
          </a:p>
          <a:p>
            <a:r>
              <a:rPr lang="en-US" sz="2000"/>
              <a:t>1960s: objects and methods (today: software engineers)</a:t>
            </a:r>
          </a:p>
          <a:p>
            <a:r>
              <a:rPr lang="en-US" sz="2000"/>
              <a:t>1970s: files and scripts (today: system administrators)</a:t>
            </a:r>
          </a:p>
          <a:p>
            <a:r>
              <a:rPr lang="en-US" sz="2000"/>
              <a:t>1970s: relations and relational algebra (today: large-scale data engineers)</a:t>
            </a:r>
          </a:p>
          <a:p>
            <a:r>
              <a:rPr lang="en-US" sz="2000"/>
              <a:t>1980s: data frames and functions (today: statisticians)</a:t>
            </a:r>
          </a:p>
          <a:p>
            <a:r>
              <a:rPr lang="en-US" sz="2000"/>
              <a:t>2000s: key-value pairs + one of the above (today: NoSQL hipsters)</a:t>
            </a:r>
          </a:p>
        </p:txBody>
      </p:sp>
      <p:sp>
        <p:nvSpPr>
          <p:cNvPr id="7" name="TextBox 6"/>
          <p:cNvSpPr txBox="1"/>
          <p:nvPr/>
        </p:nvSpPr>
        <p:spPr>
          <a:xfrm>
            <a:off x="457200" y="1295400"/>
            <a:ext cx="6858000" cy="1077218"/>
          </a:xfrm>
          <a:prstGeom prst="rect">
            <a:avLst/>
          </a:prstGeom>
          <a:noFill/>
        </p:spPr>
        <p:txBody>
          <a:bodyPr wrap="square" rtlCol="0">
            <a:spAutoFit/>
          </a:bodyPr>
          <a:lstStyle/>
          <a:p>
            <a:r>
              <a:rPr lang="en-US" sz="3200"/>
              <a:t>But what are the </a:t>
            </a:r>
            <a:r>
              <a:rPr lang="en-US" sz="3200" i="1"/>
              <a:t>abstractions </a:t>
            </a:r>
            <a:r>
              <a:rPr lang="en-US" sz="3200"/>
              <a:t>of </a:t>
            </a:r>
          </a:p>
          <a:p>
            <a:r>
              <a:rPr lang="en-US" sz="3200"/>
              <a:t>data science?</a:t>
            </a:r>
          </a:p>
        </p:txBody>
      </p:sp>
      <p:sp>
        <p:nvSpPr>
          <p:cNvPr id="13" name="Rounded Rectangle 12"/>
          <p:cNvSpPr/>
          <p:nvPr/>
        </p:nvSpPr>
        <p:spPr>
          <a:xfrm>
            <a:off x="239297" y="4545264"/>
            <a:ext cx="8523703" cy="331537"/>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Arial"/>
              <a:buChar char="•"/>
            </a:pPr>
            <a:endParaRPr lang="en-US" sz="1600"/>
          </a:p>
        </p:txBody>
      </p:sp>
      <p:sp>
        <p:nvSpPr>
          <p:cNvPr id="14" name="Rounded Rectangle 13"/>
          <p:cNvSpPr/>
          <p:nvPr/>
        </p:nvSpPr>
        <p:spPr>
          <a:xfrm>
            <a:off x="228600" y="2998536"/>
            <a:ext cx="8458200" cy="331537"/>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Arial"/>
              <a:buChar char="•"/>
            </a:pPr>
            <a:endParaRPr lang="en-US" sz="1600"/>
          </a:p>
        </p:txBody>
      </p:sp>
      <p:sp>
        <p:nvSpPr>
          <p:cNvPr id="15" name="Rounded Rectangle 14"/>
          <p:cNvSpPr/>
          <p:nvPr/>
        </p:nvSpPr>
        <p:spPr>
          <a:xfrm>
            <a:off x="243308" y="4876801"/>
            <a:ext cx="8519692" cy="331537"/>
          </a:xfrm>
          <a:prstGeom prst="round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Arial"/>
              <a:buChar char="•"/>
            </a:pPr>
            <a:endParaRPr lang="en-US" sz="1600"/>
          </a:p>
        </p:txBody>
      </p:sp>
    </p:spTree>
    <p:extLst>
      <p:ext uri="{BB962C8B-B14F-4D97-AF65-F5344CB8AC3E}">
        <p14:creationId xmlns:p14="http://schemas.microsoft.com/office/powerpoint/2010/main" val="318925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8D3528B-9798-E947-879A-E2851EDD3B1B}" type="slidenum">
              <a:rPr lang="en-US"/>
              <a:pPr/>
              <a:t>5</a:t>
            </a:fld>
            <a:endParaRPr lang="en-US"/>
          </a:p>
        </p:txBody>
      </p:sp>
      <p:sp>
        <p:nvSpPr>
          <p:cNvPr id="63490" name="Rectangle 2"/>
          <p:cNvSpPr>
            <a:spLocks noGrp="1" noChangeArrowheads="1"/>
          </p:cNvSpPr>
          <p:nvPr>
            <p:ph type="title"/>
          </p:nvPr>
        </p:nvSpPr>
        <p:spPr>
          <a:xfrm>
            <a:off x="457200" y="381000"/>
            <a:ext cx="7772400" cy="1143000"/>
          </a:xfrm>
        </p:spPr>
        <p:txBody>
          <a:bodyPr/>
          <a:lstStyle/>
          <a:p>
            <a:pPr algn="l"/>
            <a:r>
              <a:rPr lang="en-US" sz="3200" b="0"/>
              <a:t>Data Access Hitting a Wall</a:t>
            </a:r>
          </a:p>
        </p:txBody>
      </p:sp>
      <p:sp>
        <p:nvSpPr>
          <p:cNvPr id="63491" name="Rectangle 3"/>
          <p:cNvSpPr>
            <a:spLocks noGrp="1" noChangeArrowheads="1"/>
          </p:cNvSpPr>
          <p:nvPr>
            <p:ph type="body" sz="half" idx="1"/>
          </p:nvPr>
        </p:nvSpPr>
        <p:spPr>
          <a:xfrm>
            <a:off x="457200" y="1524000"/>
            <a:ext cx="8686800" cy="5638800"/>
          </a:xfrm>
        </p:spPr>
        <p:txBody>
          <a:bodyPr/>
          <a:lstStyle/>
          <a:p>
            <a:pPr>
              <a:lnSpc>
                <a:spcPct val="90000"/>
              </a:lnSpc>
              <a:buFontTx/>
              <a:buNone/>
            </a:pPr>
            <a:r>
              <a:rPr lang="en-US" sz="2000" b="1"/>
              <a:t>Current practice based on data download </a:t>
            </a:r>
            <a:r>
              <a:rPr lang="en-US" sz="1800" b="1"/>
              <a:t>(FTP/GREP)</a:t>
            </a:r>
            <a:br>
              <a:rPr lang="en-US" sz="1800" b="1"/>
            </a:br>
            <a:r>
              <a:rPr lang="en-US" sz="2000" b="1"/>
              <a:t>Will not scale to the datasets of tomorrow</a:t>
            </a:r>
            <a:r>
              <a:rPr lang="en-US" sz="1600"/>
              <a:t> </a:t>
            </a:r>
          </a:p>
          <a:p>
            <a:pPr>
              <a:lnSpc>
                <a:spcPct val="90000"/>
              </a:lnSpc>
            </a:pPr>
            <a:r>
              <a:rPr lang="en-US" sz="1800"/>
              <a:t>You can GREP 1 MB in a second</a:t>
            </a:r>
          </a:p>
          <a:p>
            <a:pPr>
              <a:lnSpc>
                <a:spcPct val="90000"/>
              </a:lnSpc>
            </a:pPr>
            <a:r>
              <a:rPr lang="en-US" sz="1800"/>
              <a:t>You can GREP 1 GB in a minute  </a:t>
            </a:r>
          </a:p>
          <a:p>
            <a:pPr>
              <a:lnSpc>
                <a:spcPct val="90000"/>
              </a:lnSpc>
            </a:pPr>
            <a:r>
              <a:rPr lang="en-US" sz="1800"/>
              <a:t>You can GREP 1 TB in 2 days</a:t>
            </a:r>
          </a:p>
          <a:p>
            <a:pPr>
              <a:lnSpc>
                <a:spcPct val="90000"/>
              </a:lnSpc>
            </a:pPr>
            <a:r>
              <a:rPr lang="en-US" sz="1800"/>
              <a:t>You can GREP 1 PB in  3 years.</a:t>
            </a:r>
          </a:p>
          <a:p>
            <a:pPr>
              <a:lnSpc>
                <a:spcPct val="90000"/>
              </a:lnSpc>
            </a:pPr>
            <a:endParaRPr lang="en-US" sz="1800"/>
          </a:p>
          <a:p>
            <a:pPr>
              <a:lnSpc>
                <a:spcPct val="90000"/>
              </a:lnSpc>
            </a:pPr>
            <a:r>
              <a:rPr lang="en-US" sz="1800"/>
              <a:t>Oh!, and 1PB ~5,000 disks</a:t>
            </a:r>
          </a:p>
          <a:p>
            <a:pPr>
              <a:lnSpc>
                <a:spcPct val="90000"/>
              </a:lnSpc>
            </a:pPr>
            <a:endParaRPr lang="en-US" sz="1800"/>
          </a:p>
          <a:p>
            <a:pPr>
              <a:lnSpc>
                <a:spcPct val="90000"/>
              </a:lnSpc>
            </a:pPr>
            <a:r>
              <a:rPr lang="en-US" sz="2000"/>
              <a:t>At some point you need </a:t>
            </a:r>
            <a:br>
              <a:rPr lang="en-US" sz="2000"/>
            </a:br>
            <a:r>
              <a:rPr lang="en-US" sz="2000"/>
              <a:t>	</a:t>
            </a:r>
            <a:r>
              <a:rPr lang="en-US" sz="2000" b="1"/>
              <a:t>indices</a:t>
            </a:r>
            <a:r>
              <a:rPr lang="en-US" sz="2000"/>
              <a:t> to limit search</a:t>
            </a:r>
            <a:br>
              <a:rPr lang="en-US" sz="2000"/>
            </a:br>
            <a:r>
              <a:rPr lang="en-US" sz="2000"/>
              <a:t>	</a:t>
            </a:r>
            <a:r>
              <a:rPr lang="en-US" sz="2000" b="1"/>
              <a:t>parallel</a:t>
            </a:r>
            <a:r>
              <a:rPr lang="en-US" sz="2000"/>
              <a:t> data search and analysis</a:t>
            </a:r>
          </a:p>
          <a:p>
            <a:pPr>
              <a:lnSpc>
                <a:spcPct val="90000"/>
              </a:lnSpc>
            </a:pPr>
            <a:r>
              <a:rPr lang="en-US" sz="2000"/>
              <a:t>This is where databases can help</a:t>
            </a:r>
          </a:p>
        </p:txBody>
      </p:sp>
      <p:sp>
        <p:nvSpPr>
          <p:cNvPr id="63492" name="Rectangle 4"/>
          <p:cNvSpPr>
            <a:spLocks noGrp="1" noChangeArrowheads="1"/>
          </p:cNvSpPr>
          <p:nvPr>
            <p:ph type="body" sz="half" idx="2"/>
          </p:nvPr>
        </p:nvSpPr>
        <p:spPr>
          <a:xfrm>
            <a:off x="4724400" y="2133600"/>
            <a:ext cx="5181600" cy="4114800"/>
          </a:xfrm>
        </p:spPr>
        <p:txBody>
          <a:bodyPr/>
          <a:lstStyle/>
          <a:p>
            <a:pPr>
              <a:lnSpc>
                <a:spcPct val="90000"/>
              </a:lnSpc>
            </a:pPr>
            <a:r>
              <a:rPr lang="en-US" sz="2200"/>
              <a:t>You can FTP 1 MB in 1 sec</a:t>
            </a:r>
          </a:p>
          <a:p>
            <a:pPr>
              <a:lnSpc>
                <a:spcPct val="90000"/>
              </a:lnSpc>
            </a:pPr>
            <a:r>
              <a:rPr lang="en-US" sz="2200"/>
              <a:t>You can FTP 1 GB / min (~1$)</a:t>
            </a:r>
          </a:p>
          <a:p>
            <a:pPr>
              <a:lnSpc>
                <a:spcPct val="90000"/>
              </a:lnSpc>
            </a:pPr>
            <a:r>
              <a:rPr lang="en-US" sz="2200"/>
              <a:t>…    2 days and 1K$</a:t>
            </a:r>
          </a:p>
          <a:p>
            <a:pPr>
              <a:lnSpc>
                <a:spcPct val="90000"/>
              </a:lnSpc>
            </a:pPr>
            <a:r>
              <a:rPr lang="en-US" sz="2200"/>
              <a:t>… 	3 years and 1M$</a:t>
            </a:r>
          </a:p>
        </p:txBody>
      </p:sp>
      <p:pic>
        <p:nvPicPr>
          <p:cNvPr id="63493" name="Picture 5" descr="j01977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810000"/>
            <a:ext cx="1697038" cy="3048000"/>
          </a:xfrm>
          <a:prstGeom prst="rect">
            <a:avLst/>
          </a:prstGeom>
          <a:noFill/>
          <a:extLst>
            <a:ext uri="{909E8E84-426E-40dd-AFC4-6F175D3DCCD1}">
              <a14:hiddenFill xmlns:a14="http://schemas.microsoft.com/office/drawing/2010/main">
                <a:solidFill>
                  <a:srgbClr val="FFFFFF"/>
                </a:solidFill>
              </a14:hiddenFill>
            </a:ext>
          </a:extLst>
        </p:spPr>
      </p:pic>
      <p:sp>
        <p:nvSpPr>
          <p:cNvPr id="7" name="Pie 6"/>
          <p:cNvSpPr/>
          <p:nvPr/>
        </p:nvSpPr>
        <p:spPr>
          <a:xfrm>
            <a:off x="7059852" y="156409"/>
            <a:ext cx="1981200" cy="1676400"/>
          </a:xfrm>
          <a:prstGeom prst="pie">
            <a:avLst>
              <a:gd name="adj1" fmla="val 12991506"/>
              <a:gd name="adj2" fmla="val 19577154"/>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7232298" y="754230"/>
            <a:ext cx="914400" cy="338554"/>
          </a:xfrm>
          <a:prstGeom prst="rect">
            <a:avLst/>
          </a:prstGeom>
          <a:noFill/>
        </p:spPr>
        <p:txBody>
          <a:bodyPr wrap="square" rtlCol="0">
            <a:spAutoFit/>
          </a:bodyPr>
          <a:lstStyle/>
          <a:p>
            <a:r>
              <a:rPr lang="en-US" sz="1600"/>
              <a:t>desk</a:t>
            </a:r>
          </a:p>
        </p:txBody>
      </p:sp>
      <p:sp>
        <p:nvSpPr>
          <p:cNvPr id="10" name="TextBox 9"/>
          <p:cNvSpPr txBox="1"/>
          <p:nvPr/>
        </p:nvSpPr>
        <p:spPr>
          <a:xfrm>
            <a:off x="8245628" y="733564"/>
            <a:ext cx="870286" cy="338554"/>
          </a:xfrm>
          <a:prstGeom prst="rect">
            <a:avLst/>
          </a:prstGeom>
          <a:noFill/>
        </p:spPr>
        <p:txBody>
          <a:bodyPr wrap="square" rtlCol="0">
            <a:spAutoFit/>
          </a:bodyPr>
          <a:lstStyle/>
          <a:p>
            <a:r>
              <a:rPr lang="en-US" sz="1600"/>
              <a:t>cloud</a:t>
            </a:r>
          </a:p>
        </p:txBody>
      </p:sp>
      <p:cxnSp>
        <p:nvCxnSpPr>
          <p:cNvPr id="11" name="Straight Arrow Connector 10"/>
          <p:cNvCxnSpPr/>
          <p:nvPr/>
        </p:nvCxnSpPr>
        <p:spPr>
          <a:xfrm flipV="1">
            <a:off x="8049114" y="152400"/>
            <a:ext cx="733932" cy="821617"/>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4" descr="jimgray"/>
          <p:cNvPicPr>
            <a:picLocks noChangeAspect="1" noChangeArrowheads="1"/>
          </p:cNvPicPr>
          <p:nvPr/>
        </p:nvPicPr>
        <p:blipFill>
          <a:blip r:embed="rId4"/>
          <a:srcRect/>
          <a:stretch>
            <a:fillRect/>
          </a:stretch>
        </p:blipFill>
        <p:spPr bwMode="auto">
          <a:xfrm>
            <a:off x="5638800" y="103723"/>
            <a:ext cx="701675" cy="1168951"/>
          </a:xfrm>
          <a:prstGeom prst="rect">
            <a:avLst/>
          </a:prstGeom>
          <a:noFill/>
          <a:effectLst>
            <a:outerShdw dist="107763" dir="2700000" algn="ctr" rotWithShape="0">
              <a:srgbClr val="808080">
                <a:alpha val="50000"/>
              </a:srgbClr>
            </a:outerShdw>
          </a:effectLst>
        </p:spPr>
      </p:pic>
      <p:sp>
        <p:nvSpPr>
          <p:cNvPr id="2" name="TextBox 1"/>
          <p:cNvSpPr txBox="1"/>
          <p:nvPr/>
        </p:nvSpPr>
        <p:spPr>
          <a:xfrm>
            <a:off x="1066800" y="6356350"/>
            <a:ext cx="2667000" cy="369332"/>
          </a:xfrm>
          <a:prstGeom prst="rect">
            <a:avLst/>
          </a:prstGeom>
          <a:noFill/>
        </p:spPr>
        <p:txBody>
          <a:bodyPr wrap="square" rtlCol="0">
            <a:spAutoFit/>
          </a:bodyPr>
          <a:lstStyle/>
          <a:p>
            <a:r>
              <a:rPr lang="en-US"/>
              <a:t>[slide src: Jim Gray]</a:t>
            </a:r>
          </a:p>
        </p:txBody>
      </p:sp>
    </p:spTree>
    <p:extLst>
      <p:ext uri="{BB962C8B-B14F-4D97-AF65-F5344CB8AC3E}">
        <p14:creationId xmlns:p14="http://schemas.microsoft.com/office/powerpoint/2010/main" val="13186690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US faces shortage of 140,000 to 190,000 people “with deep analytical skills, as well as </a:t>
            </a:r>
            <a:r>
              <a:rPr lang="en-US">
                <a:solidFill>
                  <a:srgbClr val="0000FF"/>
                </a:solidFill>
              </a:rPr>
              <a:t>1.5 million managers and analysts </a:t>
            </a:r>
            <a:r>
              <a:rPr lang="en-US"/>
              <a:t>with the know-how to use the analysis of big data to make effective decisions.”</a:t>
            </a:r>
          </a:p>
        </p:txBody>
      </p:sp>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6</a:t>
            </a:fld>
            <a:endParaRPr lang="en-US"/>
          </a:p>
        </p:txBody>
      </p:sp>
      <p:sp>
        <p:nvSpPr>
          <p:cNvPr id="7" name="Rectangle 6"/>
          <p:cNvSpPr/>
          <p:nvPr/>
        </p:nvSpPr>
        <p:spPr>
          <a:xfrm>
            <a:off x="3733800" y="5105400"/>
            <a:ext cx="5476723" cy="584776"/>
          </a:xfrm>
          <a:prstGeom prst="rect">
            <a:avLst/>
          </a:prstGeom>
        </p:spPr>
        <p:txBody>
          <a:bodyPr wrap="square">
            <a:spAutoFit/>
          </a:bodyPr>
          <a:lstStyle/>
          <a:p>
            <a:r>
              <a:rPr lang="en-US" sz="3200"/>
              <a:t>--Mckinsey Global Institute</a:t>
            </a:r>
          </a:p>
        </p:txBody>
      </p:sp>
      <p:sp>
        <p:nvSpPr>
          <p:cNvPr id="8" name="TextBox 7"/>
          <p:cNvSpPr txBox="1"/>
          <p:nvPr/>
        </p:nvSpPr>
        <p:spPr>
          <a:xfrm>
            <a:off x="6657895" y="803694"/>
            <a:ext cx="914400" cy="338554"/>
          </a:xfrm>
          <a:prstGeom prst="rect">
            <a:avLst/>
          </a:prstGeom>
          <a:noFill/>
        </p:spPr>
        <p:txBody>
          <a:bodyPr wrap="square" rtlCol="0">
            <a:spAutoFit/>
          </a:bodyPr>
          <a:lstStyle/>
          <a:p>
            <a:r>
              <a:rPr lang="en-US" sz="1600"/>
              <a:t>hackers</a:t>
            </a:r>
          </a:p>
        </p:txBody>
      </p:sp>
      <p:sp>
        <p:nvSpPr>
          <p:cNvPr id="9" name="TextBox 8"/>
          <p:cNvSpPr txBox="1"/>
          <p:nvPr/>
        </p:nvSpPr>
        <p:spPr>
          <a:xfrm>
            <a:off x="7961313" y="796396"/>
            <a:ext cx="982582" cy="338554"/>
          </a:xfrm>
          <a:prstGeom prst="rect">
            <a:avLst/>
          </a:prstGeom>
          <a:noFill/>
        </p:spPr>
        <p:txBody>
          <a:bodyPr wrap="square" rtlCol="0">
            <a:spAutoFit/>
          </a:bodyPr>
          <a:lstStyle/>
          <a:p>
            <a:r>
              <a:rPr lang="en-US" sz="1600"/>
              <a:t>analysts</a:t>
            </a:r>
          </a:p>
        </p:txBody>
      </p:sp>
      <p:sp>
        <p:nvSpPr>
          <p:cNvPr id="10" name="Pie 9"/>
          <p:cNvSpPr/>
          <p:nvPr/>
        </p:nvSpPr>
        <p:spPr>
          <a:xfrm>
            <a:off x="6734095" y="228600"/>
            <a:ext cx="1981200" cy="1676400"/>
          </a:xfrm>
          <a:prstGeom prst="pie">
            <a:avLst>
              <a:gd name="adj1" fmla="val 12991506"/>
              <a:gd name="adj2" fmla="val 19577154"/>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V="1">
            <a:off x="7724695" y="152400"/>
            <a:ext cx="609600" cy="89781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35289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learningSQL.tiff                                               0036CC76Macintosh HD                   C63A6B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029200"/>
            <a:ext cx="1783217" cy="1576791"/>
          </a:xfrm>
          <a:prstGeom prst="rect">
            <a:avLst/>
          </a:prstGeom>
          <a:noFill/>
          <a:ln w="38100">
            <a:solidFill>
              <a:srgbClr val="339966"/>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461545" y="2366440"/>
            <a:ext cx="8667750" cy="3970318"/>
          </a:xfrm>
          <a:prstGeom prst="rect">
            <a:avLst/>
          </a:prstGeom>
        </p:spPr>
        <p:txBody>
          <a:bodyPr wrap="square">
            <a:spAutoFit/>
          </a:bodyPr>
          <a:lstStyle/>
          <a:p>
            <a:r>
              <a:rPr lang="en-US" sz="1400">
                <a:solidFill>
                  <a:srgbClr val="0000FF"/>
                </a:solidFill>
              </a:rPr>
              <a:t>SELECT x.strain, x.chr, x.region as snp_region, x.start_bp as snp_start_bp</a:t>
            </a:r>
          </a:p>
          <a:p>
            <a:r>
              <a:rPr lang="en-US" sz="1400">
                <a:solidFill>
                  <a:srgbClr val="0000FF"/>
                </a:solidFill>
              </a:rPr>
              <a:t>    , x.end_bp as snp_end_bp, w.start_bp as nc_start_bp, w.end_bp as nc_end_bp</a:t>
            </a:r>
          </a:p>
          <a:p>
            <a:r>
              <a:rPr lang="en-US" sz="1400">
                <a:solidFill>
                  <a:srgbClr val="0000FF"/>
                </a:solidFill>
              </a:rPr>
              <a:t>    , w.category as nc_category</a:t>
            </a:r>
          </a:p>
          <a:p>
            <a:r>
              <a:rPr lang="en-US" sz="1400">
                <a:solidFill>
                  <a:srgbClr val="0000FF"/>
                </a:solidFill>
              </a:rPr>
              <a:t>    , CASE WHEN (x.start_bp &gt;= w.start_bp AND x.end_bp &lt;= w.end_bp)</a:t>
            </a:r>
          </a:p>
          <a:p>
            <a:r>
              <a:rPr lang="en-US" sz="1400">
                <a:solidFill>
                  <a:srgbClr val="0000FF"/>
                </a:solidFill>
              </a:rPr>
              <a:t>   THEN x.end_bp - x.start_bp + 1</a:t>
            </a:r>
          </a:p>
          <a:p>
            <a:r>
              <a:rPr lang="en-US" sz="1400">
                <a:solidFill>
                  <a:srgbClr val="0000FF"/>
                </a:solidFill>
              </a:rPr>
              <a:t>   WHEN (x.start_bp &lt;= w.start_bp AND w.start_bp &lt;= x.end_bp)</a:t>
            </a:r>
          </a:p>
          <a:p>
            <a:r>
              <a:rPr lang="en-US" sz="1400">
                <a:solidFill>
                  <a:srgbClr val="0000FF"/>
                </a:solidFill>
              </a:rPr>
              <a:t>   THEN x.end_bp - w.start_bp + 1</a:t>
            </a:r>
          </a:p>
          <a:p>
            <a:r>
              <a:rPr lang="en-US" sz="1400">
                <a:solidFill>
                  <a:srgbClr val="0000FF"/>
                </a:solidFill>
              </a:rPr>
              <a:t>   WHEN (x.start_bp &lt;= w.end_bp AND w.end_bp &lt;= x.end_bp)</a:t>
            </a:r>
          </a:p>
          <a:p>
            <a:r>
              <a:rPr lang="en-US" sz="1400">
                <a:solidFill>
                  <a:srgbClr val="0000FF"/>
                </a:solidFill>
              </a:rPr>
              <a:t>   THEN w.end_bp - x.start_bp + 1</a:t>
            </a:r>
          </a:p>
          <a:p>
            <a:r>
              <a:rPr lang="en-US" sz="1400">
                <a:solidFill>
                  <a:srgbClr val="0000FF"/>
                </a:solidFill>
              </a:rPr>
              <a:t> END  AS len_overlap</a:t>
            </a:r>
          </a:p>
          <a:p>
            <a:endParaRPr lang="en-US" sz="1400">
              <a:solidFill>
                <a:srgbClr val="0000FF"/>
              </a:solidFill>
            </a:endParaRPr>
          </a:p>
          <a:p>
            <a:r>
              <a:rPr lang="en-US" sz="1400">
                <a:solidFill>
                  <a:srgbClr val="0000FF"/>
                </a:solidFill>
              </a:rPr>
              <a:t> FROM [koesterj@washington.edu].[hotspots_deserts.tab] x</a:t>
            </a:r>
          </a:p>
          <a:p>
            <a:r>
              <a:rPr lang="en-US" sz="1400">
                <a:solidFill>
                  <a:srgbClr val="0000FF"/>
                </a:solidFill>
              </a:rPr>
              <a:t> INNER JOIN [koesterj@washington.edu].[table_noncoding_positions.tab] w</a:t>
            </a:r>
          </a:p>
          <a:p>
            <a:r>
              <a:rPr lang="en-US" sz="1400">
                <a:solidFill>
                  <a:srgbClr val="0000FF"/>
                </a:solidFill>
              </a:rPr>
              <a:t> ON x.chr = w.chr</a:t>
            </a:r>
          </a:p>
          <a:p>
            <a:r>
              <a:rPr lang="en-US" sz="1400">
                <a:solidFill>
                  <a:srgbClr val="0000FF"/>
                </a:solidFill>
              </a:rPr>
              <a:t> WHERE (x.start_bp &gt;= w.start_bp AND x.end_bp &lt;= w.end_bp)</a:t>
            </a:r>
          </a:p>
          <a:p>
            <a:r>
              <a:rPr lang="en-US" sz="1400">
                <a:solidFill>
                  <a:srgbClr val="0000FF"/>
                </a:solidFill>
              </a:rPr>
              <a:t> OR (x.start_bp &lt;= w.start_bp AND w.start_bp &lt;= x.end_bp)</a:t>
            </a:r>
          </a:p>
          <a:p>
            <a:r>
              <a:rPr lang="en-US" sz="1400">
                <a:solidFill>
                  <a:srgbClr val="0000FF"/>
                </a:solidFill>
              </a:rPr>
              <a:t> OR (x.start_bp &lt;= w.end_bp AND w.end_bp &lt;= x.end_bp)</a:t>
            </a:r>
          </a:p>
          <a:p>
            <a:r>
              <a:rPr lang="en-US" sz="1400">
                <a:solidFill>
                  <a:srgbClr val="0000FF"/>
                </a:solidFill>
              </a:rPr>
              <a:t> ORDER BY x.strain, x.chr ASC, x.start_bp ASC</a:t>
            </a:r>
          </a:p>
        </p:txBody>
      </p:sp>
      <p:sp>
        <p:nvSpPr>
          <p:cNvPr id="3" name="TextBox 2"/>
          <p:cNvSpPr txBox="1"/>
          <p:nvPr/>
        </p:nvSpPr>
        <p:spPr>
          <a:xfrm>
            <a:off x="281441" y="914400"/>
            <a:ext cx="7109959" cy="1323439"/>
          </a:xfrm>
          <a:prstGeom prst="rect">
            <a:avLst/>
          </a:prstGeom>
          <a:noFill/>
        </p:spPr>
        <p:txBody>
          <a:bodyPr wrap="square" rtlCol="0">
            <a:spAutoFit/>
          </a:bodyPr>
          <a:lstStyle/>
          <a:p>
            <a:r>
              <a:rPr lang="en-US" sz="2400"/>
              <a:t>Biologists are beginning to write very complex queries (rather than relying on staff programmers)</a:t>
            </a:r>
          </a:p>
          <a:p>
            <a:endParaRPr lang="en-US" sz="1400"/>
          </a:p>
          <a:p>
            <a:r>
              <a:rPr lang="en-US" b="1" i="1">
                <a:solidFill>
                  <a:srgbClr val="0000FF"/>
                </a:solidFill>
              </a:rPr>
              <a:t>Example: Computing the overlaps of two sets of blast results</a:t>
            </a:r>
          </a:p>
        </p:txBody>
      </p:sp>
      <p:sp>
        <p:nvSpPr>
          <p:cNvPr id="4" name="TextBox 3"/>
          <p:cNvSpPr txBox="1"/>
          <p:nvPr/>
        </p:nvSpPr>
        <p:spPr>
          <a:xfrm>
            <a:off x="6629400" y="3581400"/>
            <a:ext cx="2407769" cy="923330"/>
          </a:xfrm>
          <a:prstGeom prst="rect">
            <a:avLst/>
          </a:prstGeom>
          <a:noFill/>
        </p:spPr>
        <p:txBody>
          <a:bodyPr wrap="square" rtlCol="0">
            <a:spAutoFit/>
          </a:bodyPr>
          <a:lstStyle/>
          <a:p>
            <a:r>
              <a:rPr lang="en-US" i="1"/>
              <a:t>We see thousands of queries written by non-programmers</a:t>
            </a:r>
          </a:p>
        </p:txBody>
      </p:sp>
      <p:sp>
        <p:nvSpPr>
          <p:cNvPr id="6" name="TextBox 5"/>
          <p:cNvSpPr txBox="1"/>
          <p:nvPr/>
        </p:nvSpPr>
        <p:spPr>
          <a:xfrm>
            <a:off x="6934200" y="727494"/>
            <a:ext cx="914400" cy="338554"/>
          </a:xfrm>
          <a:prstGeom prst="rect">
            <a:avLst/>
          </a:prstGeom>
          <a:noFill/>
        </p:spPr>
        <p:txBody>
          <a:bodyPr wrap="square" rtlCol="0">
            <a:spAutoFit/>
          </a:bodyPr>
          <a:lstStyle/>
          <a:p>
            <a:r>
              <a:rPr lang="en-US" sz="1600"/>
              <a:t>hackers</a:t>
            </a:r>
          </a:p>
        </p:txBody>
      </p:sp>
      <p:sp>
        <p:nvSpPr>
          <p:cNvPr id="9" name="TextBox 8"/>
          <p:cNvSpPr txBox="1"/>
          <p:nvPr/>
        </p:nvSpPr>
        <p:spPr>
          <a:xfrm>
            <a:off x="8237618" y="720196"/>
            <a:ext cx="982582" cy="338554"/>
          </a:xfrm>
          <a:prstGeom prst="rect">
            <a:avLst/>
          </a:prstGeom>
          <a:noFill/>
        </p:spPr>
        <p:txBody>
          <a:bodyPr wrap="square" rtlCol="0">
            <a:spAutoFit/>
          </a:bodyPr>
          <a:lstStyle/>
          <a:p>
            <a:r>
              <a:rPr lang="en-US" sz="1600"/>
              <a:t>analysts</a:t>
            </a:r>
          </a:p>
        </p:txBody>
      </p:sp>
      <p:sp>
        <p:nvSpPr>
          <p:cNvPr id="10" name="Pie 9"/>
          <p:cNvSpPr/>
          <p:nvPr/>
        </p:nvSpPr>
        <p:spPr>
          <a:xfrm>
            <a:off x="7010400" y="152400"/>
            <a:ext cx="1981200" cy="1676400"/>
          </a:xfrm>
          <a:prstGeom prst="pie">
            <a:avLst>
              <a:gd name="adj1" fmla="val 12991506"/>
              <a:gd name="adj2" fmla="val 19577154"/>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V="1">
            <a:off x="8001000" y="76200"/>
            <a:ext cx="609600" cy="89781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510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55FEDD-6FD9-7942-8E57-CDDA6D5C3512}" type="datetime1">
              <a:rPr lang="en-US" smtClean="0"/>
              <a:t>6/20/15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8</a:t>
            </a:fld>
            <a:endParaRPr lang="en-US"/>
          </a:p>
        </p:txBody>
      </p:sp>
      <p:sp>
        <p:nvSpPr>
          <p:cNvPr id="7" name="TextBox 6"/>
          <p:cNvSpPr txBox="1"/>
          <p:nvPr/>
        </p:nvSpPr>
        <p:spPr>
          <a:xfrm>
            <a:off x="838200" y="1981200"/>
            <a:ext cx="7772400" cy="584776"/>
          </a:xfrm>
          <a:prstGeom prst="rect">
            <a:avLst/>
          </a:prstGeom>
          <a:noFill/>
        </p:spPr>
        <p:txBody>
          <a:bodyPr wrap="square" rtlCol="0">
            <a:spAutoFit/>
          </a:bodyPr>
          <a:lstStyle/>
          <a:p>
            <a:r>
              <a:rPr lang="en-US" sz="3200"/>
              <a:t>“80% of analytics is sums and averages”</a:t>
            </a:r>
          </a:p>
        </p:txBody>
      </p:sp>
      <p:sp>
        <p:nvSpPr>
          <p:cNvPr id="8" name="TextBox 7"/>
          <p:cNvSpPr txBox="1"/>
          <p:nvPr/>
        </p:nvSpPr>
        <p:spPr>
          <a:xfrm>
            <a:off x="4114800" y="2667000"/>
            <a:ext cx="3810000" cy="461665"/>
          </a:xfrm>
          <a:prstGeom prst="rect">
            <a:avLst/>
          </a:prstGeom>
          <a:noFill/>
        </p:spPr>
        <p:txBody>
          <a:bodyPr wrap="square" rtlCol="0">
            <a:spAutoFit/>
          </a:bodyPr>
          <a:lstStyle/>
          <a:p>
            <a:r>
              <a:rPr lang="en-US" sz="2400"/>
              <a:t>-- Aaron Kimball, wibidata</a:t>
            </a:r>
          </a:p>
        </p:txBody>
      </p:sp>
      <p:sp>
        <p:nvSpPr>
          <p:cNvPr id="15" name="Pie 14"/>
          <p:cNvSpPr/>
          <p:nvPr/>
        </p:nvSpPr>
        <p:spPr>
          <a:xfrm>
            <a:off x="7111999" y="326189"/>
            <a:ext cx="1981200" cy="1676400"/>
          </a:xfrm>
          <a:prstGeom prst="pie">
            <a:avLst>
              <a:gd name="adj1" fmla="val 12991506"/>
              <a:gd name="adj2" fmla="val 19577154"/>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7186861" y="897274"/>
            <a:ext cx="914400" cy="338554"/>
          </a:xfrm>
          <a:prstGeom prst="rect">
            <a:avLst/>
          </a:prstGeom>
          <a:noFill/>
        </p:spPr>
        <p:txBody>
          <a:bodyPr wrap="square" rtlCol="0">
            <a:spAutoFit/>
          </a:bodyPr>
          <a:lstStyle/>
          <a:p>
            <a:r>
              <a:rPr lang="en-US" sz="1600"/>
              <a:t>structs</a:t>
            </a:r>
          </a:p>
        </p:txBody>
      </p:sp>
      <p:sp>
        <p:nvSpPr>
          <p:cNvPr id="17" name="TextBox 16"/>
          <p:cNvSpPr txBox="1"/>
          <p:nvPr/>
        </p:nvSpPr>
        <p:spPr>
          <a:xfrm>
            <a:off x="8337879" y="889976"/>
            <a:ext cx="870286" cy="338554"/>
          </a:xfrm>
          <a:prstGeom prst="rect">
            <a:avLst/>
          </a:prstGeom>
          <a:noFill/>
        </p:spPr>
        <p:txBody>
          <a:bodyPr wrap="square" rtlCol="0">
            <a:spAutoFit/>
          </a:bodyPr>
          <a:lstStyle/>
          <a:p>
            <a:r>
              <a:rPr lang="en-US" sz="1600"/>
              <a:t>stats</a:t>
            </a:r>
          </a:p>
        </p:txBody>
      </p:sp>
      <p:cxnSp>
        <p:nvCxnSpPr>
          <p:cNvPr id="18" name="Straight Arrow Connector 17"/>
          <p:cNvCxnSpPr/>
          <p:nvPr/>
        </p:nvCxnSpPr>
        <p:spPr>
          <a:xfrm flipH="1" flipV="1">
            <a:off x="7644061" y="103760"/>
            <a:ext cx="457200" cy="10400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1528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44F366-C044-4B4C-9ED0-43C134576ECA}" type="datetime1">
              <a:rPr lang="en-US" smtClean="0"/>
              <a:t>6/20/15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9</a:t>
            </a:fld>
            <a:endParaRPr lang="en-US"/>
          </a:p>
        </p:txBody>
      </p:sp>
      <p:sp>
        <p:nvSpPr>
          <p:cNvPr id="6" name="Rectangle 5"/>
          <p:cNvSpPr/>
          <p:nvPr/>
        </p:nvSpPr>
        <p:spPr>
          <a:xfrm>
            <a:off x="655053" y="2362200"/>
            <a:ext cx="7620000" cy="1569660"/>
          </a:xfrm>
          <a:prstGeom prst="rect">
            <a:avLst/>
          </a:prstGeom>
        </p:spPr>
        <p:txBody>
          <a:bodyPr wrap="square">
            <a:spAutoFit/>
          </a:bodyPr>
          <a:lstStyle/>
          <a:p>
            <a:r>
              <a:rPr lang="en-US" sz="2400"/>
              <a:t>“…no greater barrier to effective data management will exist than the variety of incompatible data formats, non-aligned data structures, and inconsistent data semantics.”</a:t>
            </a:r>
          </a:p>
        </p:txBody>
      </p:sp>
      <p:sp>
        <p:nvSpPr>
          <p:cNvPr id="7" name="Rectangle 6"/>
          <p:cNvSpPr/>
          <p:nvPr/>
        </p:nvSpPr>
        <p:spPr>
          <a:xfrm>
            <a:off x="1676401" y="4267200"/>
            <a:ext cx="6324599" cy="646331"/>
          </a:xfrm>
          <a:prstGeom prst="rect">
            <a:avLst/>
          </a:prstGeom>
        </p:spPr>
        <p:txBody>
          <a:bodyPr wrap="square">
            <a:spAutoFit/>
          </a:bodyPr>
          <a:lstStyle/>
          <a:p>
            <a:r>
              <a:rPr lang="en-US"/>
              <a:t>Doug Laney, “3-D Data Management: Controlling Data Volume, Velocity and Variety”, Gartner, 2001</a:t>
            </a:r>
          </a:p>
        </p:txBody>
      </p:sp>
      <p:sp>
        <p:nvSpPr>
          <p:cNvPr id="8" name="Pie 7"/>
          <p:cNvSpPr/>
          <p:nvPr/>
        </p:nvSpPr>
        <p:spPr>
          <a:xfrm>
            <a:off x="7047834" y="304800"/>
            <a:ext cx="1981200" cy="1676400"/>
          </a:xfrm>
          <a:prstGeom prst="pie">
            <a:avLst>
              <a:gd name="adj1" fmla="val 12991506"/>
              <a:gd name="adj2" fmla="val 19577154"/>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7122696" y="875885"/>
            <a:ext cx="914400" cy="338554"/>
          </a:xfrm>
          <a:prstGeom prst="rect">
            <a:avLst/>
          </a:prstGeom>
          <a:noFill/>
        </p:spPr>
        <p:txBody>
          <a:bodyPr wrap="square" rtlCol="0">
            <a:spAutoFit/>
          </a:bodyPr>
          <a:lstStyle/>
          <a:p>
            <a:r>
              <a:rPr lang="en-US" sz="1600"/>
              <a:t>structs</a:t>
            </a:r>
          </a:p>
        </p:txBody>
      </p:sp>
      <p:sp>
        <p:nvSpPr>
          <p:cNvPr id="10" name="TextBox 9"/>
          <p:cNvSpPr txBox="1"/>
          <p:nvPr/>
        </p:nvSpPr>
        <p:spPr>
          <a:xfrm>
            <a:off x="8273714" y="868587"/>
            <a:ext cx="870286" cy="338554"/>
          </a:xfrm>
          <a:prstGeom prst="rect">
            <a:avLst/>
          </a:prstGeom>
          <a:noFill/>
        </p:spPr>
        <p:txBody>
          <a:bodyPr wrap="square" rtlCol="0">
            <a:spAutoFit/>
          </a:bodyPr>
          <a:lstStyle/>
          <a:p>
            <a:r>
              <a:rPr lang="en-US" sz="1600"/>
              <a:t>stats</a:t>
            </a:r>
          </a:p>
        </p:txBody>
      </p:sp>
      <p:cxnSp>
        <p:nvCxnSpPr>
          <p:cNvPr id="11" name="Straight Arrow Connector 10"/>
          <p:cNvCxnSpPr/>
          <p:nvPr/>
        </p:nvCxnSpPr>
        <p:spPr>
          <a:xfrm flipH="1" flipV="1">
            <a:off x="7579896" y="82371"/>
            <a:ext cx="457200" cy="1040036"/>
          </a:xfrm>
          <a:prstGeom prst="straightConnector1">
            <a:avLst/>
          </a:prstGeom>
          <a:ln w="38100" cmpd="sng">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86908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5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34806</TotalTime>
  <Words>1105</Words>
  <Application>Microsoft Macintosh PowerPoint</Application>
  <PresentationFormat>On-screen Show (4:3)</PresentationFormat>
  <Paragraphs>171</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Data Access Hitting a Wall</vt:lpstr>
      <vt:lpstr>PowerPoint Presentation</vt:lpstr>
      <vt:lpstr>PowerPoint Presentation</vt:lpstr>
      <vt:lpstr>PowerPoint Presentation</vt:lpstr>
      <vt:lpstr>PowerPoint Presentation</vt:lpstr>
      <vt:lpstr>Problem</vt:lpstr>
      <vt:lpstr>Logistics</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Bill Howe</cp:lastModifiedBy>
  <cp:revision>391</cp:revision>
  <dcterms:created xsi:type="dcterms:W3CDTF">2009-09-22T17:54:40Z</dcterms:created>
  <dcterms:modified xsi:type="dcterms:W3CDTF">2015-06-21T00:01:52Z</dcterms:modified>
</cp:coreProperties>
</file>