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xls" ContentType="application/vnd.ms-exce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1.bin" ContentType="application/vnd.openxmlformats-officedocument.oleObject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91" r:id="rId3"/>
    <p:sldId id="277" r:id="rId4"/>
    <p:sldId id="290" r:id="rId5"/>
    <p:sldId id="279" r:id="rId6"/>
    <p:sldId id="282" r:id="rId7"/>
    <p:sldId id="284" r:id="rId8"/>
    <p:sldId id="283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2" r:id="rId18"/>
    <p:sldId id="300" r:id="rId19"/>
    <p:sldId id="301" r:id="rId20"/>
    <p:sldId id="304" r:id="rId21"/>
    <p:sldId id="305" r:id="rId22"/>
  </p:sldIdLst>
  <p:sldSz cx="9144000" cy="6858000" type="screen4x3"/>
  <p:notesSz cx="6858000" cy="9144000"/>
  <p:custDataLst>
    <p:tags r:id="rId26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C896"/>
    <a:srgbClr val="39275B"/>
    <a:srgbClr val="C79900"/>
    <a:srgbClr val="F4F4F4"/>
    <a:srgbClr val="D7A900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797" autoAdjust="0"/>
  </p:normalViewPr>
  <p:slideViewPr>
    <p:cSldViewPr snapToObjects="1">
      <p:cViewPr>
        <p:scale>
          <a:sx n="95" d="100"/>
          <a:sy n="95" d="100"/>
        </p:scale>
        <p:origin x="-1928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tags" Target="tags/tag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Relationship Id="rId2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386E03-FF8F-F043-A96F-D7A5AEA854C0}" type="datetimeFigureOut">
              <a:rPr lang="en-US" smtClean="0"/>
              <a:t>6/21/15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52214-2CEE-284F-AE70-A49E5EAB5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204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207555-D59D-914D-83F8-C070483982F1}" type="datetimeFigureOut">
              <a:rPr lang="en-US" smtClean="0"/>
              <a:t>6/21/15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C4DC8-0FA3-3C40-B18F-539AC7811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225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november 2012, Nate Silver predicted the electoral college map </a:t>
            </a:r>
            <a:r>
              <a:rPr lang="en-US" baseline="0"/>
              <a:t>precisely.</a:t>
            </a:r>
          </a:p>
          <a:p>
            <a:endParaRPr lang="en-US" baseline="0"/>
          </a:p>
          <a:p>
            <a:r>
              <a:rPr lang="en-US" baseline="0"/>
              <a:t>He’l be the first one to tell you that the methods used were straightforward: Look at what worked in the past, and use it to predict the future.  In this case, the average of state polls have historically done a great job – this is what Nate Silver used.  </a:t>
            </a:r>
          </a:p>
          <a:p>
            <a:endParaRPr lang="en-US" baseline="0"/>
          </a:p>
          <a:p>
            <a:r>
              <a:rPr lang="en-US" baseline="0"/>
              <a:t>Perhaps two important takeaways:  </a:t>
            </a:r>
          </a:p>
          <a:p>
            <a:r>
              <a:rPr lang="en-US" baseline="0"/>
              <a:t>1) simple methods and good data are powerful – the right answer does not depend on sophisticated techniques.</a:t>
            </a:r>
          </a:p>
          <a:p>
            <a:endParaRPr lang="en-US" baseline="0"/>
          </a:p>
          <a:p>
            <a:r>
              <a:rPr lang="en-US" baseline="0"/>
              <a:t>2) Most of Silver’s effort went into communicating his results: creating data products such as maps, carefully modeling the uncertainty (which can and did require some mathematical sophistication), and blogging about his reasoning.  </a:t>
            </a:r>
          </a:p>
          <a:p>
            <a:endParaRPr lang="en-US" baseline="0"/>
          </a:p>
          <a:p>
            <a:r>
              <a:rPr lang="en-US" baseline="0"/>
              <a:t>Simple methods, and the importance of communication: these themes will come up over and over.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C4DC8-0FA3-3C40-B18F-539AC78115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08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Another</a:t>
            </a:r>
            <a:r>
              <a:rPr lang="en-US" baseline="0"/>
              <a:t> example from the 2012 election:</a:t>
            </a:r>
          </a:p>
          <a:p>
            <a:endParaRPr lang="en-US"/>
          </a:p>
          <a:p>
            <a:r>
              <a:rPr lang="en-US"/>
              <a:t>The obama capaign</a:t>
            </a:r>
            <a:r>
              <a:rPr lang="en-US" baseline="0"/>
              <a:t> built and maintained a massive voter database, using it to design highly tailored messages to very specific groups.  The mother of two in a small town in Ohio, who tweeted about the environment and mentioned organic vegetables on her facebook page, voted in 2008, had registered o the obama site, but had never donated.  She woud receive a message from Michelle Obama focusing on Obama’s environmental policies.</a:t>
            </a:r>
          </a:p>
          <a:p>
            <a:endParaRPr lang="en-US" baseline="0"/>
          </a:p>
          <a:p>
            <a:r>
              <a:rPr lang="en-US" baseline="0"/>
              <a:t>We will see a need for this kind of ad hoc, interactive, hypothesis-driven analysis over and over.  </a:t>
            </a:r>
          </a:p>
          <a:p>
            <a:endParaRPr lang="en-US" baseline="0"/>
          </a:p>
          <a:p>
            <a:r>
              <a:rPr lang="en-US" baseline="0"/>
              <a:t>Consider the technology used: A modern, fast, SQL database for real-time analytics. Not just Hadoop and other NoSQL solutions – these scale out, but are not sufficiently interactive.</a:t>
            </a:r>
          </a:p>
          <a:p>
            <a:endParaRPr lang="en-US" baseline="0"/>
          </a:p>
          <a:p>
            <a:endParaRPr lang="en-US" baseline="0"/>
          </a:p>
          <a:p>
            <a:r>
              <a:rPr lang="en-US" baseline="0"/>
              <a:t>We see simplicity come up again here.  </a:t>
            </a:r>
          </a:p>
          <a:p>
            <a:endParaRPr lang="en-US" baseline="0"/>
          </a:p>
          <a:p>
            <a:r>
              <a:rPr lang="en-US" baseline="0"/>
              <a:t>We also see another theme: taking data collected in one context, then integrating and repurposing it for another.  This is the hard part – not the deep mathematics.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C4DC8-0FA3-3C40-B18F-539AC78115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48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Researchers were able to chart historical periods of positive and negative moods through literature. Values above zero indicate generally "happy" periods, and values below the zero indicate generally "sad" periods.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C4DC8-0FA3-3C40-B18F-539AC78115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18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Researchers were able to chart historical periods of positive and negative moods through literature. Values above zero indicate generally "happy" periods, and values below the zero indicate generally "sad" periods.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C4DC8-0FA3-3C40-B18F-539AC78115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18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Google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C4DC8-0FA3-3C40-B18F-539AC78115E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35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Data Science</a:t>
            </a:r>
            <a:r>
              <a:rPr lang="en-US" baseline="0"/>
              <a:t> is about creating data products.  </a:t>
            </a:r>
          </a:p>
          <a:p>
            <a:endParaRPr lang="en-US" baseline="0"/>
          </a:p>
          <a:p>
            <a:endParaRPr lang="en-US" baseline="0"/>
          </a:p>
          <a:p>
            <a:endParaRPr lang="en-US" baseline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C4DC8-0FA3-3C40-B18F-539AC78115E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75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Times" charset="0"/>
              </a:rPr>
              <a:t>And processing power, either as raw processor speed or via novel multi-core and many-core architectures, is also continuing to increase exponentially…</a:t>
            </a: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F097379F-56C5-2D4A-B126-51B655899E47}" type="slidenum">
              <a:rPr lang="en-US" sz="1200"/>
              <a:pPr/>
              <a:t>20</a:t>
            </a:fld>
            <a:endParaRPr 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Times" charset="0"/>
              </a:rPr>
              <a:t>… but human cognitive capacity is remaining constant. How can computing technologies help scientists make sense out of these vast and complex data sets?</a:t>
            </a:r>
          </a:p>
          <a:p>
            <a:pPr eaLnBrk="1" hangingPunct="1"/>
            <a:endParaRPr lang="en-US">
              <a:latin typeface="Times" charset="0"/>
            </a:endParaRPr>
          </a:p>
          <a:p>
            <a:pPr eaLnBrk="1" hangingPunct="1"/>
            <a:endParaRPr lang="en-US">
              <a:latin typeface="Times" charset="0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767D98E3-D453-6143-B8B0-11A0437A913B}" type="slidenum">
              <a:rPr lang="en-US" sz="1200"/>
              <a:pPr/>
              <a:t>21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chemeClr val="bg1">
                <a:lumMod val="85000"/>
              </a:schemeClr>
            </a:gs>
            <a:gs pos="4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113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684412_high_Purpl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9275B">
              <a:alpha val="5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7" name="Picture 7" descr="UW.Wordmark_ctr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2425"/>
            <a:ext cx="25511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9" name="Picture 8" descr="UW_W-Logo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8486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97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35635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6284D85-FEAC-6D4D-ADD9-3BD8F167427A}" type="datetime1">
              <a:rPr lang="en-US" smtClean="0"/>
              <a:t>6/21/15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62300" y="6356350"/>
            <a:ext cx="2895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Bill Howe, UW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0800" y="635635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2883AC-E72C-294B-86D2-A63D5043FD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9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76400"/>
            <a:ext cx="8229600" cy="4449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000AE5-584D-C440-9AD8-C8FC349C2170}" type="datetime1">
              <a:rPr lang="en-US" smtClean="0"/>
              <a:t>6/21/15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C2025F-BD38-A44C-A022-81B9B849CB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69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364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364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C3D354-CDAA-004A-BBB7-92BEBA53B5C0}" type="datetime1">
              <a:rPr lang="en-US" smtClean="0"/>
              <a:t>6/21/15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1648DF-5E37-9E4E-8E74-0E0631D04E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82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5" name="Picture 9" descr="UW.Wordmark_ct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7" name="Picture 8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854696" cy="914400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28800"/>
            <a:ext cx="7854696" cy="42973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7B55FEDD-6FD9-7942-8E57-CDDA6D5C3512}" type="datetime1">
              <a:rPr lang="en-US" smtClean="0"/>
              <a:t>6/21/15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65475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715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A12D6CCC-2396-634D-8A9D-DFA1A30244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58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60E162-5E18-CC42-AEFF-80654EBA5EC9}" type="datetime1">
              <a:rPr lang="en-US" smtClean="0"/>
              <a:t>6/21/15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Bill Howe, UW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E0DD67-BB51-4341-BE04-6FACCCE28F1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8" name="Picture 9" descr="UW.Wordmark_ct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" name="Picture 8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1557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9959A-35A8-9348-83C4-31B0671CA6F4}" type="datetime1">
              <a:rPr lang="en-US" smtClean="0"/>
              <a:t>6/21/15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Bill Howe, UW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4E72A-CE54-AB49-9729-B884B92568C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9" name="Picture 9" descr="UW.Wordmark_ct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1" name="Picture 8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4820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399"/>
            <a:ext cx="4040188" cy="498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76399"/>
            <a:ext cx="4041775" cy="4984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ED5640-A054-AD43-A009-5122F633A555}" type="datetime1">
              <a:rPr lang="en-US" smtClean="0"/>
              <a:t>6/21/15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Bill Howe, UW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B80FAF-06AB-7741-A545-C8911F3DDED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1" name="Picture 9" descr="UW.Wordmark_ct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3" name="Picture 8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4143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44F366-C044-4B4C-9ED0-43C134576ECA}" type="datetime1">
              <a:rPr lang="en-US" smtClean="0"/>
              <a:t>6/21/15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Bill Howe, UW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7BE93F-5C7A-5B41-A729-CD25FF97C96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7" name="Picture 9" descr="UW.Wordmark_ct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9" name="Picture 8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8449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FCB4E5-F5CA-CD47-9AE3-A07BD6AB5419}" type="datetime1">
              <a:rPr lang="en-US" smtClean="0"/>
              <a:t>6/21/15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Bill Howe, UW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4DEEC5-EA09-464B-9CF2-C5C5C68E12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3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0"/>
            <a:ext cx="5111750" cy="5364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4497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F7E3BA-6CFD-3F4B-B6A9-0E95C2C35C95}" type="datetime1">
              <a:rPr lang="en-US" smtClean="0"/>
              <a:t>6/21/15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Bill Howe, UW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7139CD-AAD3-944F-B5E6-7F016C31DF0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9" name="Picture 9" descr="UW.Wordmark_ct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1" name="Picture 8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4503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61999"/>
            <a:ext cx="5486400" cy="39655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C999BE-CC0D-BA40-AC64-6591B8579716}" type="datetime1">
              <a:rPr lang="en-US" smtClean="0"/>
              <a:t>6/21/15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Bill Howe, UW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78931-4823-DD4F-8A70-63C081F743D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9" name="Picture 9" descr="UW.Wordmark_ct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blurRad="38100" dist="38100" dir="3600000" algn="br">
              <a:srgbClr val="000000">
                <a:alpha val="1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1" name="Picture 8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74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Frutiger 55 Roman" charset="0"/>
              </a:defRPr>
            </a:lvl1pPr>
          </a:lstStyle>
          <a:p>
            <a:fld id="{7BC5C81F-24D6-B24D-AABC-683A945C8813}" type="datetime1">
              <a:rPr lang="en-US" smtClean="0"/>
              <a:t>6/21/15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Frutiger 55 Roman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en-US" smtClean="0"/>
              <a:t>Bill Howe, UW eScience Institute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Frutiger 55 Roman" charset="0"/>
              </a:defRPr>
            </a:lvl1pPr>
          </a:lstStyle>
          <a:p>
            <a:fld id="{BE813726-3EE7-B74D-9376-57C8D899FEF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Frutiger 55 Roman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Frutiger 55 Roman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Frutiger 55 Roman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Frutiger 55 Roman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Frutiger 55 Roman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Frutiger 55 Roman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6" Type="http://schemas.openxmlformats.org/officeDocument/2006/relationships/image" Target="../media/image9.jpg"/><Relationship Id="rId7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3.emf"/><Relationship Id="rId6" Type="http://schemas.openxmlformats.org/officeDocument/2006/relationships/oleObject" Target="../embeddings/Microsoft_Excel_97_-_2004_Worksheet1.xls"/><Relationship Id="rId7" Type="http://schemas.openxmlformats.org/officeDocument/2006/relationships/image" Target="../media/image2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Microsoft_Excel_97_-_2004_Worksheet2.xls"/><Relationship Id="rId5" Type="http://schemas.openxmlformats.org/officeDocument/2006/relationships/image" Target="../media/image2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hyperlink" Target="http://commons.wikimedia.org/wiki/File:ElectoralCollege2012.sv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>
          <a:xfrm>
            <a:off x="2895600" y="4114800"/>
            <a:ext cx="2819400" cy="17526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Frutiger 55 Roman" charset="0"/>
                <a:ea typeface="ＭＳ Ｐゴシック" charset="0"/>
                <a:cs typeface="Arial" charset="0"/>
              </a:rPr>
              <a:t>Bill Howe</a:t>
            </a:r>
            <a:r>
              <a:rPr lang="en-US" sz="1800" smtClean="0">
                <a:latin typeface="Frutiger 55 Roman" charset="0"/>
                <a:ea typeface="ＭＳ Ｐゴシック" charset="0"/>
                <a:cs typeface="Arial" charset="0"/>
              </a:rPr>
              <a:t>, PhD</a:t>
            </a:r>
          </a:p>
          <a:p>
            <a:pPr eaLnBrk="1" hangingPunct="1"/>
            <a:r>
              <a:rPr lang="en-US" sz="1600">
                <a:latin typeface="Frutiger 55 Roman" charset="0"/>
                <a:ea typeface="ＭＳ Ｐゴシック" charset="0"/>
                <a:cs typeface="Arial" charset="0"/>
              </a:rPr>
              <a:t>Associate Director</a:t>
            </a:r>
            <a:endParaRPr lang="en-US" sz="1600" dirty="0" smtClean="0">
              <a:latin typeface="Frutiger 55 Roman" charset="0"/>
              <a:ea typeface="ＭＳ Ｐゴシック" charset="0"/>
              <a:cs typeface="Arial" charset="0"/>
            </a:endParaRPr>
          </a:p>
          <a:p>
            <a:pPr eaLnBrk="1" hangingPunct="1"/>
            <a:r>
              <a:rPr lang="en-US" sz="1600" dirty="0" smtClean="0">
                <a:latin typeface="Frutiger 55 Roman" charset="0"/>
                <a:ea typeface="ＭＳ Ｐゴシック" charset="0"/>
                <a:cs typeface="Arial" charset="0"/>
              </a:rPr>
              <a:t>University of Washington eScience Institute </a:t>
            </a:r>
            <a:endParaRPr lang="en-US" sz="1600" dirty="0">
              <a:latin typeface="Frutiger 55 Roman" charset="0"/>
              <a:ea typeface="ＭＳ Ｐゴシック" charset="0"/>
              <a:cs typeface="Arial" charset="0"/>
            </a:endParaRPr>
          </a:p>
        </p:txBody>
      </p:sp>
      <p:sp>
        <p:nvSpPr>
          <p:cNvPr id="13315" name="Title 3"/>
          <p:cNvSpPr>
            <a:spLocks noGrp="1"/>
          </p:cNvSpPr>
          <p:nvPr>
            <p:ph type="ctrTitle"/>
          </p:nvPr>
        </p:nvSpPr>
        <p:spPr>
          <a:xfrm>
            <a:off x="533400" y="1981200"/>
            <a:ext cx="8195962" cy="1470025"/>
          </a:xfrm>
        </p:spPr>
        <p:txBody>
          <a:bodyPr/>
          <a:lstStyle/>
          <a:p>
            <a:r>
              <a:rPr lang="en-US" sz="4000" dirty="0">
                <a:latin typeface="Frutiger 55 Roman" charset="0"/>
                <a:ea typeface="ＭＳ Ｐゴシック" charset="0"/>
                <a:cs typeface="ＭＳ Ｐゴシック" charset="0"/>
              </a:rPr>
              <a:t>Introduction to Data Science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6/21/15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07532"/>
            <a:ext cx="8749349" cy="37652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8382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Last.FM</a:t>
            </a:r>
          </a:p>
        </p:txBody>
      </p:sp>
      <p:sp>
        <p:nvSpPr>
          <p:cNvPr id="9" name="Rectangle 8"/>
          <p:cNvSpPr/>
          <p:nvPr/>
        </p:nvSpPr>
        <p:spPr>
          <a:xfrm>
            <a:off x="533400" y="4796136"/>
            <a:ext cx="7239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“Since we have a massive amount of user tag data available we can easily correlate tags and years and measure “popularity” of a genre by counting the number of artists formed in a specific year.”</a:t>
            </a:r>
          </a:p>
        </p:txBody>
      </p:sp>
      <p:sp>
        <p:nvSpPr>
          <p:cNvPr id="2" name="Rectangle 1"/>
          <p:cNvSpPr/>
          <p:nvPr/>
        </p:nvSpPr>
        <p:spPr>
          <a:xfrm>
            <a:off x="6027654" y="5867400"/>
            <a:ext cx="2583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 Janni Kovacs, Last.FM </a:t>
            </a:r>
          </a:p>
        </p:txBody>
      </p:sp>
    </p:spTree>
    <p:extLst>
      <p:ext uri="{BB962C8B-B14F-4D97-AF65-F5344CB8AC3E}">
        <p14:creationId xmlns:p14="http://schemas.microsoft.com/office/powerpoint/2010/main" val="1822256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3-03-31 at 1.39.5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5057242" cy="63563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1306" y="66081"/>
            <a:ext cx="41910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0000FF"/>
                </a:solidFill>
              </a:rPr>
              <a:t>source:</a:t>
            </a:r>
          </a:p>
          <a:p>
            <a:r>
              <a:rPr lang="en-US" sz="1600">
                <a:solidFill>
                  <a:srgbClr val="0000FF"/>
                </a:solidFill>
              </a:rPr>
              <a:t>http://www.google.org/flutrends/us/#US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8600" y="6509752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/>
              <a:t>http://www.google.com/permissions/using-product-graphics.html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181600" y="990600"/>
            <a:ext cx="0" cy="1600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34000" y="133933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flu risk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165558" y="3048000"/>
            <a:ext cx="3704420" cy="3325745"/>
            <a:chOff x="5165558" y="3048000"/>
            <a:chExt cx="3704420" cy="3325745"/>
          </a:xfrm>
        </p:grpSpPr>
        <p:sp>
          <p:nvSpPr>
            <p:cNvPr id="14" name="Rectangle 13"/>
            <p:cNvSpPr/>
            <p:nvPr/>
          </p:nvSpPr>
          <p:spPr>
            <a:xfrm>
              <a:off x="5188284" y="3048000"/>
              <a:ext cx="368169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i="1"/>
                <a:t>“Scientific hindsight shows that Google Flu Trends far overstated this year's flu season….”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65558" y="4419600"/>
              <a:ext cx="3445042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i="1"/>
                <a:t>“Lots of media attention to this year's flu season skewed Google's search engine traffic.” 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55745" y="5727414"/>
              <a:ext cx="34142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David Wagner, Atlantic Wire, Feb 13 2013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4075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3-04-30 at 12.12.3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8600"/>
            <a:ext cx="6858000" cy="50180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7200" y="5486400"/>
            <a:ext cx="8458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/>
              <a:t>Ryen W White,Nicholas P Tatonetti, Nigam H Shah, Russ B Altman, Eric Horvitz, </a:t>
            </a:r>
            <a:r>
              <a:rPr lang="en-US" b="1" i="1"/>
              <a:t>Web-scale pharmacovigilance: listening to signals from the crowd</a:t>
            </a:r>
            <a:r>
              <a:rPr lang="en-US" i="1"/>
              <a:t>, J Am Med Inform Assoc, March 2013, </a:t>
            </a:r>
            <a:r>
              <a:rPr lang="pl-PL" i="1"/>
              <a:t>doi:10.1136/amiajnl-2012-001482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1948194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6/21/15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990600"/>
            <a:ext cx="4572000" cy="3429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205705" y="4454812"/>
            <a:ext cx="4572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Credit:  TheWiz83, Creative Commons Attribution-ShareAlike 3.0 Unported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799" y="1334207"/>
            <a:ext cx="358140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October 22, 2012</a:t>
            </a:r>
          </a:p>
          <a:p>
            <a:endParaRPr lang="en-US" sz="2000"/>
          </a:p>
          <a:p>
            <a:r>
              <a:rPr lang="en-US" sz="2000"/>
              <a:t>Six Italian seismologists convicted of manslaughter for failing to predict magnitude 6.3 earthquake in April 2009.</a:t>
            </a:r>
          </a:p>
          <a:p>
            <a:endParaRPr lang="en-US" sz="2000"/>
          </a:p>
          <a:p>
            <a:r>
              <a:rPr lang="en-US" sz="2000"/>
              <a:t>Locals were concerned about seismic activity; researchers deemed “too reassuring” in the verdict.  </a:t>
            </a:r>
          </a:p>
        </p:txBody>
      </p:sp>
    </p:spTree>
    <p:extLst>
      <p:ext uri="{BB962C8B-B14F-4D97-AF65-F5344CB8AC3E}">
        <p14:creationId xmlns:p14="http://schemas.microsoft.com/office/powerpoint/2010/main" val="179476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7854696" cy="914400"/>
          </a:xfrm>
        </p:spPr>
        <p:txBody>
          <a:bodyPr/>
          <a:lstStyle/>
          <a:p>
            <a:r>
              <a:rPr lang="en-US"/>
              <a:t>What is Data Science?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94075" y="1676400"/>
            <a:ext cx="7854696" cy="4297363"/>
          </a:xfrm>
        </p:spPr>
        <p:txBody>
          <a:bodyPr/>
          <a:lstStyle/>
          <a:p>
            <a:r>
              <a:rPr lang="en-US" sz="2400"/>
              <a:t>Fortune </a:t>
            </a:r>
          </a:p>
          <a:p>
            <a:pPr lvl="1"/>
            <a:r>
              <a:rPr lang="en-US" sz="2000"/>
              <a:t>“Hot New Gig in Tech”</a:t>
            </a:r>
          </a:p>
          <a:p>
            <a:r>
              <a:rPr lang="en-US" sz="2400"/>
              <a:t>Hal Varian, Google’s Chief Economist, NYT, 2009: </a:t>
            </a:r>
          </a:p>
          <a:p>
            <a:pPr lvl="1"/>
            <a:r>
              <a:rPr lang="en-US" sz="2000"/>
              <a:t>“The next sexy job”</a:t>
            </a:r>
          </a:p>
          <a:p>
            <a:pPr lvl="1"/>
            <a:r>
              <a:rPr lang="en-US" sz="2000"/>
              <a:t>“The ability to take data—to be able to understand it, to process it, to extract value from it, to visualize it, to communicate it—that’s going to be a hugely important skill.”</a:t>
            </a:r>
          </a:p>
          <a:p>
            <a:r>
              <a:rPr lang="en-US" sz="2400"/>
              <a:t>Mike Driscoll, CEO of metamarkets: </a:t>
            </a:r>
          </a:p>
          <a:p>
            <a:pPr lvl="1"/>
            <a:r>
              <a:rPr lang="en-US" sz="2000"/>
              <a:t>“Data science, as it's practiced, is a blend of Red-Bull-fueled hacking and espresso-inspired statistics.”</a:t>
            </a:r>
          </a:p>
          <a:p>
            <a:pPr lvl="1"/>
            <a:r>
              <a:rPr lang="en-US" sz="2000"/>
              <a:t>“Data science is the civil engineering of data.  Its acolytes possess a practical knowledge of tools &amp; materials, coupled with a theoretical understanding of what's possible.”</a:t>
            </a:r>
          </a:p>
          <a:p>
            <a:endParaRPr lang="en-US" sz="240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F366-C044-4B4C-9ED0-43C134576ECA}" type="datetime1">
              <a:rPr lang="en-US" smtClean="0"/>
              <a:t>6/21/15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E93F-5C7A-5B41-A729-CD25FF97C964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92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7854696" cy="914400"/>
          </a:xfrm>
        </p:spPr>
        <p:txBody>
          <a:bodyPr/>
          <a:lstStyle/>
          <a:p>
            <a:r>
              <a:rPr lang="en-US" sz="2800"/>
              <a:t>Three views I’d like to share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Skills Perspective</a:t>
            </a:r>
          </a:p>
          <a:p>
            <a:pPr lvl="1"/>
            <a:r>
              <a:rPr lang="en-US"/>
              <a:t>Drew Conway’s Venn Diagram</a:t>
            </a:r>
          </a:p>
          <a:p>
            <a:r>
              <a:rPr lang="en-US"/>
              <a:t>Task Perspective</a:t>
            </a:r>
          </a:p>
          <a:p>
            <a:pPr lvl="1"/>
            <a:r>
              <a:rPr lang="en-US"/>
              <a:t>Data Science “Workflow”</a:t>
            </a:r>
          </a:p>
          <a:p>
            <a:r>
              <a:rPr lang="en-US"/>
              <a:t>Output Perspective</a:t>
            </a:r>
          </a:p>
          <a:p>
            <a:pPr lvl="1"/>
            <a:r>
              <a:rPr lang="en-US"/>
              <a:t>“Data Products”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6/21/15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70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854696" cy="914400"/>
          </a:xfrm>
        </p:spPr>
        <p:txBody>
          <a:bodyPr/>
          <a:lstStyle/>
          <a:p>
            <a:r>
              <a:rPr lang="en-US" sz="2800"/>
              <a:t>Skills Perspective:</a:t>
            </a:r>
            <a:br>
              <a:rPr lang="en-US" sz="2800"/>
            </a:br>
            <a:r>
              <a:rPr lang="en-US" sz="2800"/>
              <a:t>Drew Conway’s Data Science Venn Diagram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6/21/15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674486"/>
            <a:ext cx="4876800" cy="465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081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F366-C044-4B4C-9ED0-43C134576ECA}" type="datetime1">
              <a:rPr lang="en-US" smtClean="0"/>
              <a:t>6/21/15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E93F-5C7A-5B41-A729-CD25FF97C964}" type="slidenum">
              <a:rPr lang="en-US"/>
              <a:pPr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43000" y="1676400"/>
            <a:ext cx="7010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/>
              <a:t>“I worry that the Data Scientist role is like the mythical “webmaster” of the 90s: master of all trades.”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62400" y="3429000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-- Aaron Kimball, CTO Wibidata</a:t>
            </a:r>
          </a:p>
        </p:txBody>
      </p:sp>
    </p:spTree>
    <p:extLst>
      <p:ext uri="{BB962C8B-B14F-4D97-AF65-F5344CB8AC3E}">
        <p14:creationId xmlns:p14="http://schemas.microsoft.com/office/powerpoint/2010/main" val="4039124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/>
              <a:t>Task Perspective:</a:t>
            </a:r>
            <a:br>
              <a:rPr lang="en-US" sz="2800"/>
            </a:br>
            <a:r>
              <a:rPr lang="en-US" sz="2800"/>
              <a:t>A Typical Data Science Workflow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B4E5-F5CA-CD47-9AE3-A07BD6AB5419}" type="datetime1">
              <a:rPr lang="en-US" smtClean="0"/>
              <a:t>6/21/15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EEC5-EA09-464B-9CF2-C5C5C68E1237}" type="slidenum">
              <a:rPr lang="en-US"/>
              <a:pPr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13326" y="1981202"/>
            <a:ext cx="5620084" cy="4031857"/>
          </a:xfrm>
          <a:prstGeom prst="rect">
            <a:avLst/>
          </a:prstGeom>
          <a:noFill/>
        </p:spPr>
        <p:txBody>
          <a:bodyPr wrap="square" lIns="91408" tIns="45704" rIns="91408" bIns="45704" rtlCol="0">
            <a:spAutoFit/>
          </a:bodyPr>
          <a:lstStyle/>
          <a:p>
            <a:r>
              <a:rPr lang="en-US" sz="3200"/>
              <a:t>1) Preparing to run a model</a:t>
            </a:r>
          </a:p>
          <a:p>
            <a:endParaRPr lang="en-US" sz="3200"/>
          </a:p>
          <a:p>
            <a:endParaRPr lang="en-US" sz="3200"/>
          </a:p>
          <a:p>
            <a:endParaRPr lang="en-US" sz="3200"/>
          </a:p>
          <a:p>
            <a:endParaRPr lang="en-US" sz="3200"/>
          </a:p>
          <a:p>
            <a:r>
              <a:rPr lang="en-US" sz="3200"/>
              <a:t>2) Running the model</a:t>
            </a:r>
          </a:p>
          <a:p>
            <a:endParaRPr lang="en-US" sz="3200"/>
          </a:p>
          <a:p>
            <a:r>
              <a:rPr lang="en-US" sz="3200"/>
              <a:t>3) Interpreting the results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58760" y="2743201"/>
            <a:ext cx="6021138" cy="923297"/>
          </a:xfrm>
          <a:prstGeom prst="rect">
            <a:avLst/>
          </a:prstGeom>
          <a:noFill/>
        </p:spPr>
        <p:txBody>
          <a:bodyPr wrap="square" lIns="91408" tIns="45704" rIns="91408" bIns="45704" rtlCol="0">
            <a:spAutoFit/>
          </a:bodyPr>
          <a:lstStyle/>
          <a:p>
            <a:r>
              <a:rPr lang="en-US"/>
              <a:t>Gathering, cleaning, integrating, restructuring, transforming, loading, filtering, deleting, combining, merging, verifying, extracting, shaping, massaging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490368" y="2040022"/>
            <a:ext cx="2667000" cy="724569"/>
            <a:chOff x="6553200" y="2235563"/>
            <a:chExt cx="2667000" cy="724569"/>
          </a:xfrm>
        </p:grpSpPr>
        <p:sp>
          <p:nvSpPr>
            <p:cNvPr id="7" name="TextBox 6"/>
            <p:cNvSpPr txBox="1"/>
            <p:nvPr/>
          </p:nvSpPr>
          <p:spPr>
            <a:xfrm>
              <a:off x="6553200" y="2235563"/>
              <a:ext cx="2284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“80% of the work”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391400" y="2590800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-- Aaron Kimball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831305" y="5602087"/>
            <a:ext cx="3352800" cy="646298"/>
          </a:xfrm>
          <a:prstGeom prst="rect">
            <a:avLst/>
          </a:prstGeom>
          <a:noFill/>
        </p:spPr>
        <p:txBody>
          <a:bodyPr wrap="square" lIns="91408" tIns="45704" rIns="91408" bIns="45704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“The other 80% of the work”</a:t>
            </a:r>
          </a:p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20259530">
            <a:off x="488943" y="1945291"/>
            <a:ext cx="685800" cy="369316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DB</a:t>
            </a:r>
          </a:p>
        </p:txBody>
      </p:sp>
      <p:sp>
        <p:nvSpPr>
          <p:cNvPr id="22" name="TextBox 21"/>
          <p:cNvSpPr txBox="1"/>
          <p:nvPr/>
        </p:nvSpPr>
        <p:spPr>
          <a:xfrm rot="20259530">
            <a:off x="252376" y="4183619"/>
            <a:ext cx="1236830" cy="369316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ML/Stats</a:t>
            </a:r>
          </a:p>
        </p:txBody>
      </p:sp>
      <p:sp>
        <p:nvSpPr>
          <p:cNvPr id="23" name="TextBox 22"/>
          <p:cNvSpPr txBox="1"/>
          <p:nvPr/>
        </p:nvSpPr>
        <p:spPr>
          <a:xfrm rot="20259530">
            <a:off x="584446" y="5309206"/>
            <a:ext cx="665747" cy="369316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Vis</a:t>
            </a:r>
          </a:p>
        </p:txBody>
      </p:sp>
    </p:spTree>
    <p:extLst>
      <p:ext uri="{BB962C8B-B14F-4D97-AF65-F5344CB8AC3E}">
        <p14:creationId xmlns:p14="http://schemas.microsoft.com/office/powerpoint/2010/main" val="3157721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980" y="794084"/>
            <a:ext cx="7854696" cy="914400"/>
          </a:xfrm>
        </p:spPr>
        <p:txBody>
          <a:bodyPr/>
          <a:lstStyle/>
          <a:p>
            <a:r>
              <a:rPr lang="en-US" sz="2800"/>
              <a:t>Output perspective:</a:t>
            </a:r>
            <a:br>
              <a:rPr lang="en-US" sz="2800"/>
            </a:br>
            <a:r>
              <a:rPr lang="en-US" sz="2800"/>
              <a:t>Data Science is about </a:t>
            </a:r>
            <a:r>
              <a:rPr lang="en-US" sz="2800" i="1"/>
              <a:t>Data Products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27237"/>
            <a:ext cx="7854696" cy="4297363"/>
          </a:xfrm>
        </p:spPr>
        <p:txBody>
          <a:bodyPr/>
          <a:lstStyle/>
          <a:p>
            <a:r>
              <a:rPr lang="en-US" sz="2400"/>
              <a:t>“Data-driven apps”</a:t>
            </a:r>
          </a:p>
          <a:p>
            <a:pPr lvl="1"/>
            <a:r>
              <a:rPr lang="en-US" sz="2000"/>
              <a:t>Spellchecker</a:t>
            </a:r>
          </a:p>
          <a:p>
            <a:pPr lvl="1"/>
            <a:r>
              <a:rPr lang="en-US" sz="2000"/>
              <a:t>Machine Translator</a:t>
            </a:r>
          </a:p>
          <a:p>
            <a:r>
              <a:rPr lang="en-US" sz="2400"/>
              <a:t>Interactive visualizations</a:t>
            </a:r>
          </a:p>
          <a:p>
            <a:pPr lvl="1"/>
            <a:r>
              <a:rPr lang="en-US" sz="2000"/>
              <a:t>Google flu application</a:t>
            </a:r>
          </a:p>
          <a:p>
            <a:pPr lvl="1"/>
            <a:r>
              <a:rPr lang="en-US" sz="2000"/>
              <a:t>Global Burden of Disease</a:t>
            </a:r>
          </a:p>
          <a:p>
            <a:r>
              <a:rPr lang="en-US" sz="2400"/>
              <a:t>Online Databases</a:t>
            </a:r>
          </a:p>
          <a:p>
            <a:pPr lvl="1"/>
            <a:r>
              <a:rPr lang="en-US" sz="2000"/>
              <a:t>Enterprise data warehouse</a:t>
            </a:r>
          </a:p>
          <a:p>
            <a:pPr lvl="1"/>
            <a:r>
              <a:rPr lang="en-US" sz="2000"/>
              <a:t>Sloan Digital Sky Survey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6/21/15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19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86200" y="2070014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(Mike Loukides)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00600" y="2778542"/>
            <a:ext cx="4261853" cy="34163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i="1">
                <a:solidFill>
                  <a:schemeClr val="accent2"/>
                </a:solidFill>
              </a:rPr>
              <a:t>Data science is about building data products, not just answering questions</a:t>
            </a:r>
          </a:p>
          <a:p>
            <a:endParaRPr lang="en-US" i="1">
              <a:solidFill>
                <a:schemeClr val="accent2"/>
              </a:solidFill>
            </a:endParaRPr>
          </a:p>
          <a:p>
            <a:r>
              <a:rPr lang="en-US" i="1">
                <a:solidFill>
                  <a:schemeClr val="accent2"/>
                </a:solidFill>
              </a:rPr>
              <a:t>Data products empower others to use the data.</a:t>
            </a:r>
          </a:p>
          <a:p>
            <a:endParaRPr lang="en-US" i="1">
              <a:solidFill>
                <a:schemeClr val="accent2"/>
              </a:solidFill>
            </a:endParaRPr>
          </a:p>
          <a:p>
            <a:r>
              <a:rPr lang="en-US" i="1">
                <a:solidFill>
                  <a:schemeClr val="accent2"/>
                </a:solidFill>
              </a:rPr>
              <a:t>May help communicate your results (e.g., Nate Silver’s maps)</a:t>
            </a:r>
          </a:p>
          <a:p>
            <a:endParaRPr lang="en-US" i="1">
              <a:solidFill>
                <a:schemeClr val="accent2"/>
              </a:solidFill>
            </a:endParaRPr>
          </a:p>
          <a:p>
            <a:r>
              <a:rPr lang="en-US" i="1">
                <a:solidFill>
                  <a:schemeClr val="accent2"/>
                </a:solidFill>
              </a:rPr>
              <a:t>May empower others to do their own analysis </a:t>
            </a:r>
          </a:p>
          <a:p>
            <a:r>
              <a:rPr lang="en-US" i="1">
                <a:solidFill>
                  <a:schemeClr val="accent2"/>
                </a:solidFill>
              </a:rPr>
              <a:t>(e.g., Global Burden of Disease)</a:t>
            </a:r>
          </a:p>
        </p:txBody>
      </p:sp>
    </p:spTree>
    <p:extLst>
      <p:ext uri="{BB962C8B-B14F-4D97-AF65-F5344CB8AC3E}">
        <p14:creationId xmlns:p14="http://schemas.microsoft.com/office/powerpoint/2010/main" val="419629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62"/>
            <a:ext cx="2133600" cy="365125"/>
          </a:xfrm>
          <a:prstGeom prst="rect">
            <a:avLst/>
          </a:prstGeom>
        </p:spPr>
        <p:txBody>
          <a:bodyPr/>
          <a:lstStyle/>
          <a:p>
            <a:fld id="{A12D6CCC-2396-634D-8A9D-DFA1A30244AA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" name="Picture 9" descr="natue_big_dat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300" y="694446"/>
            <a:ext cx="3124200" cy="4137829"/>
          </a:xfrm>
          <a:prstGeom prst="rect">
            <a:avLst/>
          </a:prstGeom>
        </p:spPr>
      </p:pic>
      <p:pic>
        <p:nvPicPr>
          <p:cNvPr id="13" name="Picture 12" descr="51p1SVhovzL._SL500_AA300_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4582" y="152400"/>
            <a:ext cx="1828800" cy="1828800"/>
          </a:xfrm>
          <a:prstGeom prst="rect">
            <a:avLst/>
          </a:prstGeom>
        </p:spPr>
      </p:pic>
      <p:pic>
        <p:nvPicPr>
          <p:cNvPr id="14" name="Picture 13" descr="6287472-L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91350" y="140376"/>
            <a:ext cx="2152650" cy="2824999"/>
          </a:xfrm>
          <a:prstGeom prst="rect">
            <a:avLst/>
          </a:prstGeom>
        </p:spPr>
      </p:pic>
      <p:pic>
        <p:nvPicPr>
          <p:cNvPr id="8" name="Picture 7" descr="science2011-02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81200" y="1647044"/>
            <a:ext cx="2933700" cy="3733800"/>
          </a:xfrm>
          <a:prstGeom prst="rect">
            <a:avLst/>
          </a:prstGeom>
        </p:spPr>
      </p:pic>
      <p:pic>
        <p:nvPicPr>
          <p:cNvPr id="11" name="Picture 10" descr="the-data-deluge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4260" y="2362200"/>
            <a:ext cx="3467100" cy="3854630"/>
          </a:xfrm>
          <a:prstGeom prst="rect">
            <a:avLst/>
          </a:prstGeom>
        </p:spPr>
      </p:pic>
      <p:pic>
        <p:nvPicPr>
          <p:cNvPr id="12" name="Picture 11" descr="BigData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6528" y="3513946"/>
            <a:ext cx="2923471" cy="318079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14407" y="1073259"/>
            <a:ext cx="7285587" cy="15696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txBody>
          <a:bodyPr wrap="square" lIns="91340" tIns="45670" rIns="91340" bIns="45670" rtlCol="0">
            <a:spAutoFit/>
          </a:bodyPr>
          <a:lstStyle/>
          <a:p>
            <a:pPr algn="ctr"/>
            <a:endParaRPr lang="en-US" sz="2800" i="1" dirty="0">
              <a:solidFill>
                <a:srgbClr val="FF0000"/>
              </a:solidFill>
            </a:endParaRPr>
          </a:p>
          <a:p>
            <a:pPr algn="ctr"/>
            <a:r>
              <a:rPr lang="en-US" sz="2800" i="1" dirty="0">
                <a:solidFill>
                  <a:srgbClr val="FF0000"/>
                </a:solidFill>
              </a:rPr>
              <a:t>“It’s a great time to be a data geek.”</a:t>
            </a:r>
          </a:p>
          <a:p>
            <a:pPr lvl="4" algn="ctr"/>
            <a:r>
              <a:rPr lang="en-US" sz="2000" i="1" dirty="0">
                <a:solidFill>
                  <a:srgbClr val="FF0000"/>
                </a:solidFill>
              </a:rPr>
              <a:t>-- Roger </a:t>
            </a:r>
            <a:r>
              <a:rPr lang="en-US" sz="2000" i="1" dirty="0" err="1">
                <a:solidFill>
                  <a:srgbClr val="FF0000"/>
                </a:solidFill>
              </a:rPr>
              <a:t>Barga</a:t>
            </a:r>
            <a:r>
              <a:rPr lang="en-US" sz="2000" i="1" dirty="0">
                <a:solidFill>
                  <a:srgbClr val="FF0000"/>
                </a:solidFill>
              </a:rPr>
              <a:t>, Microsoft Research</a:t>
            </a:r>
          </a:p>
          <a:p>
            <a:pPr lvl="4" algn="ctr"/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5300" y="3124208"/>
            <a:ext cx="8610600" cy="215433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txBody>
          <a:bodyPr wrap="square" lIns="91340" tIns="45670" rIns="91340" bIns="45670" rtlCol="0">
            <a:spAutoFit/>
          </a:bodyPr>
          <a:lstStyle>
            <a:defPPr>
              <a:defRPr lang="en-US"/>
            </a:defPPr>
            <a:lvl1pPr algn="ctr">
              <a:defRPr sz="2800" i="1">
                <a:solidFill>
                  <a:srgbClr val="FF0000"/>
                </a:solidFill>
              </a:defRPr>
            </a:lvl1pPr>
            <a:lvl5pPr lvl="4" algn="ctr">
              <a:defRPr sz="2000" i="1">
                <a:solidFill>
                  <a:srgbClr val="FF0000"/>
                </a:solidFill>
              </a:defRPr>
            </a:lvl5pPr>
          </a:lstStyle>
          <a:p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/>
              <a:t>The greatest minds of my generation are trying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figure out how to make people click on ads”</a:t>
            </a:r>
          </a:p>
          <a:p>
            <a:pPr lvl="4"/>
            <a:r>
              <a:rPr lang="en-US" sz="2200" dirty="0"/>
              <a:t>-- Jeff </a:t>
            </a:r>
            <a:r>
              <a:rPr lang="en-US" sz="2200" dirty="0" err="1"/>
              <a:t>Hammerbacher</a:t>
            </a:r>
            <a:r>
              <a:rPr lang="en-US" sz="2200" dirty="0"/>
              <a:t>, co-founder, </a:t>
            </a:r>
            <a:r>
              <a:rPr lang="en-US" sz="2200" dirty="0" err="1"/>
              <a:t>Cloudera</a:t>
            </a:r>
            <a:endParaRPr lang="en-US" sz="2200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695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1" name="Object 2"/>
          <p:cNvGraphicFramePr>
            <a:graphicFrameLocks noChangeAspect="1"/>
          </p:cNvGraphicFramePr>
          <p:nvPr/>
        </p:nvGraphicFramePr>
        <p:xfrm>
          <a:off x="2032000" y="1622425"/>
          <a:ext cx="5078413" cy="361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Worksheet" r:id="rId4" imgW="5077005" imgH="3610458" progId="Excel.Sheet.8">
                  <p:embed/>
                </p:oleObj>
              </mc:Choice>
              <mc:Fallback>
                <p:oleObj name="Worksheet" r:id="rId4" imgW="5077005" imgH="3610458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1622425"/>
                        <a:ext cx="5078413" cy="361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979659"/>
              </p:ext>
            </p:extLst>
          </p:nvPr>
        </p:nvGraphicFramePr>
        <p:xfrm>
          <a:off x="1396636" y="1619249"/>
          <a:ext cx="5718539" cy="4068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6" imgW="5086631" imgH="3619886" progId="Excel.Sheet.8">
                  <p:embed/>
                </p:oleObj>
              </mc:Choice>
              <mc:Fallback>
                <p:oleObj name="Worksheet" r:id="rId6" imgW="5086631" imgH="361988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6636" y="1619249"/>
                        <a:ext cx="5718539" cy="40681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3" name="Rectangle 4"/>
          <p:cNvSpPr>
            <a:spLocks noGrp="1" noChangeArrowheads="1"/>
          </p:cNvSpPr>
          <p:nvPr>
            <p:ph type="title"/>
          </p:nvPr>
        </p:nvSpPr>
        <p:spPr>
          <a:xfrm>
            <a:off x="267638" y="751420"/>
            <a:ext cx="8686799" cy="863600"/>
          </a:xfrm>
        </p:spPr>
        <p:txBody>
          <a:bodyPr/>
          <a:lstStyle/>
          <a:p>
            <a:pPr algn="l" eaLnBrk="1" hangingPunct="1"/>
            <a:r>
              <a:rPr lang="en-US" sz="2500" dirty="0" smtClean="0">
                <a:latin typeface="Arial" charset="0"/>
              </a:rPr>
              <a:t>What </a:t>
            </a:r>
            <a:r>
              <a:rPr lang="en-US" sz="2500" dirty="0">
                <a:latin typeface="Arial" charset="0"/>
              </a:rPr>
              <a:t>is the rate-limiting step in data understanding?</a:t>
            </a:r>
          </a:p>
        </p:txBody>
      </p:sp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4387850" y="2079625"/>
            <a:ext cx="22367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000099"/>
                </a:solidFill>
                <a:latin typeface="Arial" charset="0"/>
              </a:rPr>
              <a:t>Processing power: Moore</a:t>
            </a:r>
            <a:r>
              <a:rPr lang="ja-JP" altLang="en-US" sz="1800" b="1">
                <a:solidFill>
                  <a:srgbClr val="000099"/>
                </a:solidFill>
                <a:latin typeface="Arial" charset="0"/>
              </a:rPr>
              <a:t>’</a:t>
            </a:r>
            <a:r>
              <a:rPr lang="en-US" altLang="ja-JP" sz="1800" b="1">
                <a:solidFill>
                  <a:srgbClr val="000099"/>
                </a:solidFill>
                <a:latin typeface="Arial" charset="0"/>
              </a:rPr>
              <a:t>s Law</a:t>
            </a:r>
            <a:endParaRPr lang="en-US" b="1">
              <a:latin typeface="Times New Roman" charset="0"/>
            </a:endParaRPr>
          </a:p>
        </p:txBody>
      </p:sp>
      <p:sp>
        <p:nvSpPr>
          <p:cNvPr id="20486" name="Text Box 4"/>
          <p:cNvSpPr txBox="1">
            <a:spLocks noChangeArrowheads="1"/>
          </p:cNvSpPr>
          <p:nvPr/>
        </p:nvSpPr>
        <p:spPr bwMode="auto">
          <a:xfrm>
            <a:off x="6959600" y="2533691"/>
            <a:ext cx="24971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FF00FF"/>
                </a:solidFill>
                <a:latin typeface="Arial" charset="0"/>
              </a:rPr>
              <a:t>Amount of data in the world</a:t>
            </a:r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28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8542525"/>
              </p:ext>
            </p:extLst>
          </p:nvPr>
        </p:nvGraphicFramePr>
        <p:xfrm>
          <a:off x="1175285" y="1616075"/>
          <a:ext cx="6063715" cy="4104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Worksheet" r:id="rId4" imgW="6896100" imgH="5499100" progId="Excel.Sheet.8">
                  <p:embed/>
                </p:oleObj>
              </mc:Choice>
              <mc:Fallback>
                <p:oleObj name="Worksheet" r:id="rId4" imgW="6896100" imgH="54991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5285" y="1616075"/>
                        <a:ext cx="6063715" cy="41042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8" name="Rectangle 5"/>
          <p:cNvSpPr>
            <a:spLocks noGrp="1" noChangeArrowheads="1"/>
          </p:cNvSpPr>
          <p:nvPr>
            <p:ph type="title"/>
          </p:nvPr>
        </p:nvSpPr>
        <p:spPr>
          <a:xfrm>
            <a:off x="780434" y="431800"/>
            <a:ext cx="8060267" cy="8636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2900" dirty="0">
                <a:latin typeface="Arial" charset="0"/>
              </a:rPr>
              <a:t/>
            </a:r>
            <a:br>
              <a:rPr lang="en-US" sz="2900" dirty="0">
                <a:latin typeface="Arial" charset="0"/>
              </a:rPr>
            </a:br>
            <a:r>
              <a:rPr lang="en-US" sz="2500" dirty="0">
                <a:latin typeface="Arial" charset="0"/>
              </a:rPr>
              <a:t>What is the rate-limiting step in data understanding?</a:t>
            </a:r>
          </a:p>
        </p:txBody>
      </p:sp>
      <p:sp>
        <p:nvSpPr>
          <p:cNvPr id="24579" name="Text Box 6"/>
          <p:cNvSpPr txBox="1">
            <a:spLocks noChangeArrowheads="1"/>
          </p:cNvSpPr>
          <p:nvPr/>
        </p:nvSpPr>
        <p:spPr bwMode="auto">
          <a:xfrm>
            <a:off x="4387850" y="2079625"/>
            <a:ext cx="22367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000099"/>
                </a:solidFill>
                <a:latin typeface="Arial" charset="0"/>
              </a:rPr>
              <a:t>Processing power: Moore</a:t>
            </a:r>
            <a:r>
              <a:rPr lang="ja-JP" altLang="en-US" sz="1800" b="1">
                <a:solidFill>
                  <a:srgbClr val="000099"/>
                </a:solidFill>
                <a:latin typeface="Arial" charset="0"/>
              </a:rPr>
              <a:t>’</a:t>
            </a:r>
            <a:r>
              <a:rPr lang="en-US" altLang="ja-JP" sz="1800" b="1">
                <a:solidFill>
                  <a:srgbClr val="000099"/>
                </a:solidFill>
                <a:latin typeface="Arial" charset="0"/>
              </a:rPr>
              <a:t>s Law</a:t>
            </a:r>
            <a:endParaRPr lang="en-US" b="1">
              <a:latin typeface="Times New Roman" charset="0"/>
            </a:endParaRPr>
          </a:p>
        </p:txBody>
      </p:sp>
      <p:sp>
        <p:nvSpPr>
          <p:cNvPr id="24580" name="Text Box 7"/>
          <p:cNvSpPr txBox="1">
            <a:spLocks noChangeArrowheads="1"/>
          </p:cNvSpPr>
          <p:nvPr/>
        </p:nvSpPr>
        <p:spPr bwMode="auto">
          <a:xfrm>
            <a:off x="2481263" y="4041775"/>
            <a:ext cx="3505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006600"/>
                </a:solidFill>
                <a:latin typeface="Arial" charset="0"/>
              </a:rPr>
              <a:t>Human cognitive capacity</a:t>
            </a:r>
            <a:endParaRPr lang="en-US">
              <a:latin typeface="Times New Roman" charset="0"/>
            </a:endParaRPr>
          </a:p>
        </p:txBody>
      </p:sp>
      <p:sp>
        <p:nvSpPr>
          <p:cNvPr id="24581" name="Text Box 8"/>
          <p:cNvSpPr txBox="1">
            <a:spLocks noChangeArrowheads="1"/>
          </p:cNvSpPr>
          <p:nvPr/>
        </p:nvSpPr>
        <p:spPr bwMode="auto">
          <a:xfrm>
            <a:off x="1787589" y="5523649"/>
            <a:ext cx="65974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rgbClr val="000099"/>
                </a:solidFill>
                <a:latin typeface="Arial" charset="0"/>
              </a:rPr>
              <a:t>Idea adapted from </a:t>
            </a:r>
            <a:r>
              <a:rPr lang="ja-JP" altLang="en-US" sz="1800">
                <a:solidFill>
                  <a:srgbClr val="000099"/>
                </a:solidFill>
                <a:latin typeface="Arial" charset="0"/>
              </a:rPr>
              <a:t>“</a:t>
            </a:r>
            <a:r>
              <a:rPr lang="en-US" altLang="ja-JP" sz="1800">
                <a:solidFill>
                  <a:srgbClr val="000099"/>
                </a:solidFill>
                <a:latin typeface="Arial" charset="0"/>
              </a:rPr>
              <a:t>Less is More</a:t>
            </a:r>
            <a:r>
              <a:rPr lang="ja-JP" altLang="en-US" sz="1800">
                <a:solidFill>
                  <a:srgbClr val="000099"/>
                </a:solidFill>
                <a:latin typeface="Arial" charset="0"/>
              </a:rPr>
              <a:t>”</a:t>
            </a:r>
            <a:r>
              <a:rPr lang="en-US" altLang="ja-JP" sz="1800">
                <a:solidFill>
                  <a:srgbClr val="000099"/>
                </a:solidFill>
                <a:latin typeface="Arial" charset="0"/>
              </a:rPr>
              <a:t> by Bill Buxton (2001)</a:t>
            </a:r>
            <a:endParaRPr lang="en-US" sz="1800">
              <a:latin typeface="Times New Roman" charset="0"/>
            </a:endParaRPr>
          </a:p>
        </p:txBody>
      </p:sp>
      <p:sp>
        <p:nvSpPr>
          <p:cNvPr id="24583" name="Text Box 4"/>
          <p:cNvSpPr txBox="1">
            <a:spLocks noChangeArrowheads="1"/>
          </p:cNvSpPr>
          <p:nvPr/>
        </p:nvSpPr>
        <p:spPr bwMode="auto">
          <a:xfrm>
            <a:off x="6959600" y="1889125"/>
            <a:ext cx="24971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FF00FF"/>
                </a:solidFill>
                <a:latin typeface="Arial" charset="0"/>
              </a:rPr>
              <a:t>Amount of data in the world</a:t>
            </a:r>
            <a:endParaRPr lang="en-US">
              <a:latin typeface="Times New Roman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55724" y="5864088"/>
            <a:ext cx="4130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slide </a:t>
            </a:r>
            <a:r>
              <a:rPr lang="en-US" sz="1600" i="1" dirty="0" err="1" smtClean="0"/>
              <a:t>src</a:t>
            </a:r>
            <a:r>
              <a:rPr lang="en-US" sz="1600" i="1" dirty="0" smtClean="0"/>
              <a:t>: Cecilia Aragon, UW HCDE</a:t>
            </a:r>
          </a:p>
        </p:txBody>
      </p:sp>
    </p:spTree>
    <p:extLst>
      <p:ext uri="{BB962C8B-B14F-4D97-AF65-F5344CB8AC3E}">
        <p14:creationId xmlns:p14="http://schemas.microsoft.com/office/powerpoint/2010/main" val="41364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0"/>
            <a:ext cx="9144000" cy="53149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43000" y="6273224"/>
            <a:ext cx="7342271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hlinkClick r:id="rId3"/>
              </a:rPr>
              <a:t>http://commons.wikimedia.org/wiki/File:ElectoralCollege2012.svg</a:t>
            </a:r>
            <a:endParaRPr lang="en-US" sz="1600"/>
          </a:p>
          <a:p>
            <a:r>
              <a:rPr lang="en-US" sz="1600"/>
              <a:t>(public domain)</a:t>
            </a:r>
          </a:p>
        </p:txBody>
      </p:sp>
    </p:spTree>
    <p:extLst>
      <p:ext uri="{BB962C8B-B14F-4D97-AF65-F5344CB8AC3E}">
        <p14:creationId xmlns:p14="http://schemas.microsoft.com/office/powerpoint/2010/main" val="1497955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6000" y="1219200"/>
            <a:ext cx="6477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“The intuition behind this ought to be very simple: Mr. Obama is maintaining leads in the polls in Ohio and other states that are sufficient for him to win 270 electoral votes.”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10200" y="22122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Nate Silver, Oct. 26, 2012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38400" y="3092387"/>
            <a:ext cx="6477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“…the argument we’re making is exceedingly simple. Here it is: Obama’s ahead in Ohio.”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10200" y="373871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Nate Silver, Nov. 2, 2012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88674" y="4953000"/>
            <a:ext cx="70839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“The bar set by the competition was invitingly low. Someone could look like a genius simply by doing some fairly basic research into what really has predictive power in a political campaign.”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75968" y="5987534"/>
            <a:ext cx="333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Nate Silver, Nov. 10, 2012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78773" y="6316762"/>
            <a:ext cx="1342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solidFill>
                  <a:srgbClr val="1F497D"/>
                </a:solidFill>
              </a:rPr>
              <a:t>DailyBeast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65496" y="4050268"/>
            <a:ext cx="2099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solidFill>
                  <a:srgbClr val="1F497D"/>
                </a:solidFill>
              </a:rPr>
              <a:t>fivethirtyeight.com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75371" y="2504593"/>
            <a:ext cx="2099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solidFill>
                  <a:srgbClr val="1F497D"/>
                </a:solidFill>
              </a:rPr>
              <a:t>fivethirtyeight.com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798538"/>
            <a:ext cx="1912352" cy="1416336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02123" y="2664023"/>
            <a:ext cx="19444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</a:rPr>
              <a:t>source: randy stewart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4474" y="222423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Nate Silver</a:t>
            </a:r>
          </a:p>
        </p:txBody>
      </p:sp>
    </p:spTree>
    <p:extLst>
      <p:ext uri="{BB962C8B-B14F-4D97-AF65-F5344CB8AC3E}">
        <p14:creationId xmlns:p14="http://schemas.microsoft.com/office/powerpoint/2010/main" val="3120611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6/21/15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01959" y="2990089"/>
            <a:ext cx="6477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“…the biggest win came from good old SQL on a Vertica data warehouse and from providing access to data to dozens of analytics staffers who could follow their own curiosity and distill and analyze data as they needed.”</a:t>
            </a:r>
          </a:p>
        </p:txBody>
      </p:sp>
      <p:sp>
        <p:nvSpPr>
          <p:cNvPr id="8" name="Rectangle 7"/>
          <p:cNvSpPr/>
          <p:nvPr/>
        </p:nvSpPr>
        <p:spPr>
          <a:xfrm>
            <a:off x="4983359" y="4190418"/>
            <a:ext cx="2849759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Dan Woods </a:t>
            </a:r>
          </a:p>
          <a:p>
            <a:r>
              <a:rPr lang="en-US" sz="1600"/>
              <a:t>Jan 13 2013, CITO Research</a:t>
            </a:r>
          </a:p>
        </p:txBody>
      </p:sp>
      <p:sp>
        <p:nvSpPr>
          <p:cNvPr id="9" name="Rectangle 8"/>
          <p:cNvSpPr/>
          <p:nvPr/>
        </p:nvSpPr>
        <p:spPr>
          <a:xfrm>
            <a:off x="1384580" y="5029200"/>
            <a:ext cx="7467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“The decision was made to have Hadoop do the aggregate generations and anything not real-time, but then have Vertica to answer sort of ‘speed-of-thought’ queries about all the data.”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18180" y="5952530"/>
            <a:ext cx="4234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Josh Hendler, CTO of H &amp; K Strategies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4800" y="847544"/>
            <a:ext cx="8923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Related: Obama campaign’s data-driven ground game</a:t>
            </a:r>
          </a:p>
        </p:txBody>
      </p:sp>
      <p:sp>
        <p:nvSpPr>
          <p:cNvPr id="2" name="Rectangle 1"/>
          <p:cNvSpPr/>
          <p:nvPr/>
        </p:nvSpPr>
        <p:spPr>
          <a:xfrm>
            <a:off x="1454149" y="1804961"/>
            <a:ext cx="62986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"In the 21st century, the candidate with [the] best data, merged with the best messages dictated by that data, wins.”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76800" y="2451292"/>
            <a:ext cx="41757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/>
              <a:t>Andrew Rasiej, Personal Democracy Forum</a:t>
            </a:r>
          </a:p>
        </p:txBody>
      </p:sp>
    </p:spTree>
    <p:extLst>
      <p:ext uri="{BB962C8B-B14F-4D97-AF65-F5344CB8AC3E}">
        <p14:creationId xmlns:p14="http://schemas.microsoft.com/office/powerpoint/2010/main" val="4085971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60904" y="762000"/>
            <a:ext cx="7916275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/>
              <a:t> Acerbi A, Lampos V, Garnett P, Bentley RA (2013) </a:t>
            </a:r>
            <a:r>
              <a:rPr lang="en-US" b="1"/>
              <a:t>The Expression of Emotions in 20th Century Books</a:t>
            </a:r>
            <a:r>
              <a:rPr lang="en-US"/>
              <a:t>. PLoS ONE 8(3): e59030. doi:10.1371/journal.pone.0059030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0420" y="1930637"/>
            <a:ext cx="7467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0988" indent="-280988"/>
            <a:r>
              <a:rPr lang="en-US"/>
              <a:t>1) Convert all the digitized books in the 20</a:t>
            </a:r>
            <a:r>
              <a:rPr lang="en-US" baseline="30000"/>
              <a:t>th</a:t>
            </a:r>
            <a:r>
              <a:rPr lang="en-US"/>
              <a:t> century into n-grams (Thanks, Google!)</a:t>
            </a:r>
          </a:p>
          <a:p>
            <a:pPr marL="280988" indent="-280988"/>
            <a:r>
              <a:rPr lang="en-US"/>
              <a:t>			(</a:t>
            </a:r>
            <a:r>
              <a:rPr lang="en-US" u="sng">
                <a:solidFill>
                  <a:srgbClr val="0000FF"/>
                </a:solidFill>
              </a:rPr>
              <a:t>http://books.google.com/ngrams/)</a:t>
            </a:r>
          </a:p>
          <a:p>
            <a:pPr marL="280988" indent="-280988"/>
            <a:endParaRPr lang="en-US"/>
          </a:p>
          <a:p>
            <a:pPr marL="280988" indent="-280988"/>
            <a:endParaRPr lang="en-US"/>
          </a:p>
          <a:p>
            <a:pPr marL="280988" indent="-280988"/>
            <a:endParaRPr lang="en-US"/>
          </a:p>
          <a:p>
            <a:pPr marL="280988" indent="-280988"/>
            <a:endParaRPr lang="en-US"/>
          </a:p>
          <a:p>
            <a:pPr marL="280988" indent="-280988"/>
            <a:r>
              <a:rPr lang="en-US"/>
              <a:t>2) Label each 1-gram (word) with a mood score.  </a:t>
            </a:r>
          </a:p>
          <a:p>
            <a:pPr marL="280988" indent="-280988"/>
            <a:r>
              <a:rPr lang="en-US"/>
              <a:t>    (Thanks, WordNet!)</a:t>
            </a:r>
          </a:p>
          <a:p>
            <a:pPr marL="280988" indent="-280988"/>
            <a:endParaRPr lang="en-US"/>
          </a:p>
          <a:p>
            <a:pPr marL="280988" indent="-280988"/>
            <a:endParaRPr lang="en-US"/>
          </a:p>
          <a:p>
            <a:pPr marL="280988" indent="-280988"/>
            <a:r>
              <a:rPr lang="en-US"/>
              <a:t>3) Count the occurences of each mood word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1" y="5747352"/>
            <a:ext cx="1828800" cy="6595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9031" y="5770197"/>
            <a:ext cx="2209801" cy="62201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99695" y="2971800"/>
            <a:ext cx="44958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i="1"/>
              <a:t>A 1-gram: “yesterday”</a:t>
            </a:r>
          </a:p>
          <a:p>
            <a:r>
              <a:rPr lang="en-US" i="1"/>
              <a:t>A 5-gram: “analysis is often described as”</a:t>
            </a:r>
          </a:p>
        </p:txBody>
      </p:sp>
    </p:spTree>
    <p:extLst>
      <p:ext uri="{BB962C8B-B14F-4D97-AF65-F5344CB8AC3E}">
        <p14:creationId xmlns:p14="http://schemas.microsoft.com/office/powerpoint/2010/main" val="1682456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447800"/>
            <a:ext cx="5270500" cy="519773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72937" y="152400"/>
            <a:ext cx="7467600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/>
              <a:t> Acerbi A, Lampos V, Garnett P, Bentley RA (2013) </a:t>
            </a:r>
            <a:r>
              <a:rPr lang="en-US" b="1"/>
              <a:t>The Expression of Emotions in 20th Century Books</a:t>
            </a:r>
            <a:r>
              <a:rPr lang="en-US"/>
              <a:t>. PLoS ONE 8(3): e59030. doi:10.1371/journal.pone.0059030</a:t>
            </a:r>
          </a:p>
        </p:txBody>
      </p:sp>
    </p:spTree>
    <p:extLst>
      <p:ext uri="{BB962C8B-B14F-4D97-AF65-F5344CB8AC3E}">
        <p14:creationId xmlns:p14="http://schemas.microsoft.com/office/powerpoint/2010/main" val="4083289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6/21/15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32" y="1202521"/>
            <a:ext cx="5223476" cy="515382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72937" y="152400"/>
            <a:ext cx="7467600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/>
              <a:t> Acerbi A, Lampos V, Garnett P, Bentley RA (2013) </a:t>
            </a:r>
            <a:r>
              <a:rPr lang="en-US" b="1"/>
              <a:t>The Expression of Emotions in 20th Century Books</a:t>
            </a:r>
            <a:r>
              <a:rPr lang="en-US"/>
              <a:t>. PLoS ONE 8(3): e59030. doi:10.1371/journal.pone.0059030</a:t>
            </a:r>
          </a:p>
        </p:txBody>
      </p:sp>
    </p:spTree>
    <p:extLst>
      <p:ext uri="{BB962C8B-B14F-4D97-AF65-F5344CB8AC3E}">
        <p14:creationId xmlns:p14="http://schemas.microsoft.com/office/powerpoint/2010/main" val="760670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FEDD-6FD9-7942-8E57-CDDA6D5C3512}" type="datetime1">
              <a:rPr lang="en-US" smtClean="0"/>
              <a:t>6/21/15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Bill Howe, UW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D6CCC-2396-634D-8A9D-DFA1A30244AA}" type="slidenum">
              <a:rPr lang="en-US"/>
              <a:pPr/>
              <a:t>9</a:t>
            </a:fld>
            <a:endParaRPr lang="en-US"/>
          </a:p>
        </p:txBody>
      </p:sp>
      <p:pic>
        <p:nvPicPr>
          <p:cNvPr id="8" name="Picture 7" descr="Picture 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05" y="1524000"/>
            <a:ext cx="8063492" cy="2400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15950" y="4495800"/>
            <a:ext cx="8223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>
                <a:solidFill>
                  <a:srgbClr val="0000FF"/>
                </a:solidFill>
              </a:rPr>
              <a:t>Idea: Analyze the co-occurrence graph of ingredients in recipes to analyze the underlying principles of food pairing.</a:t>
            </a:r>
          </a:p>
        </p:txBody>
      </p:sp>
    </p:spTree>
    <p:extLst>
      <p:ext uri="{BB962C8B-B14F-4D97-AF65-F5344CB8AC3E}">
        <p14:creationId xmlns:p14="http://schemas.microsoft.com/office/powerpoint/2010/main" val="2146383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8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40377</TotalTime>
  <Words>1702</Words>
  <Application>Microsoft Macintosh PowerPoint</Application>
  <PresentationFormat>On-screen Show (4:3)</PresentationFormat>
  <Paragraphs>202</Paragraphs>
  <Slides>21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Office Theme</vt:lpstr>
      <vt:lpstr>Worksheet</vt:lpstr>
      <vt:lpstr>Microsoft Excel 97 - 2004 Worksheet</vt:lpstr>
      <vt:lpstr>Introduction to Data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Data Science?</vt:lpstr>
      <vt:lpstr>Three views I’d like to share</vt:lpstr>
      <vt:lpstr>Skills Perspective: Drew Conway’s Data Science Venn Diagram</vt:lpstr>
      <vt:lpstr>PowerPoint Presentation</vt:lpstr>
      <vt:lpstr>Task Perspective: A Typical Data Science Workflow</vt:lpstr>
      <vt:lpstr>Output perspective: Data Science is about Data Products</vt:lpstr>
      <vt:lpstr>What is the rate-limiting step in data understanding?</vt:lpstr>
      <vt:lpstr> What is the rate-limiting step in data understanding?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Bill Howe</cp:lastModifiedBy>
  <cp:revision>504</cp:revision>
  <dcterms:created xsi:type="dcterms:W3CDTF">2009-09-22T17:54:40Z</dcterms:created>
  <dcterms:modified xsi:type="dcterms:W3CDTF">2015-06-21T11:02:43Z</dcterms:modified>
</cp:coreProperties>
</file>