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64CEF-91AF-5646-B709-FCFB90B36811}" type="datetimeFigureOut">
              <a:t>6/21/15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51408-CA2D-9045-9489-566A2F4E56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3BB2B-BFE0-4F0B-9512-6CA506A6CAE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BB08-4435-42E5-8921-FDC3E84098B8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1E7FD-3F5B-43CD-905C-894AB71F6465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6ECB3-7630-42A8-ABB8-2F673C4E4F13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1DE5A-D1B2-AF40-9E5D-DD918F130561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74AA6-ACB3-FD4E-9E24-DC0D6FAF0DDB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8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B1812-A475-994A-B351-F57997400A3D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7A951-53B8-7842-AB3F-8354B168EB64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ED17B-ED9A-124D-B328-76C445ABE257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BFC96-2CF9-814B-ABFF-52093F3A8C8A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73D32-6BCB-5B46-9F89-D2C2EFAF7F67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86FD0-7A09-4D79-8240-DCAA6CC89B8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86FD0-7A09-4D79-8240-DCAA6CC89B8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D408-7EA2-4558-A784-B777C18A6DFF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E2D1B-7350-4C26-9021-9EEC0B0D3975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F93F-C45A-44ED-8FF3-55B593385205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C30D9-7844-420C-94D8-56F69A7F4AD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0D38F-F9C5-42AD-9B44-49AF3B7FAD8E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FC426-2D38-47AC-815B-00D943624DDE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2E50-A8C0-144C-A5D8-7B2F9D33F4BD}" type="datetimeFigureOut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79CC-7EF9-8B41-921B-7D5A73A86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 Refresher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04800" y="2743200"/>
            <a:ext cx="3351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latin typeface="Symbol" pitchFamily="112" charset="2"/>
                <a:ea typeface="+mn-ea"/>
                <a:cs typeface="+mn-cs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 </a:t>
            </a:r>
            <a:r>
              <a:rPr lang="en-US" sz="2400" baseline="-25000" dirty="0" err="1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Name,Salary</a:t>
            </a:r>
            <a:r>
              <a:rPr lang="en-US" sz="2400" dirty="0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/>
        </p:nvGraphicFramePr>
        <p:xfrm>
          <a:off x="381000" y="3352800"/>
          <a:ext cx="40132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457200"/>
            <a:ext cx="1781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800" dirty="0" smtClean="0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Employee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Group 46"/>
          <p:cNvGraphicFramePr>
            <a:graphicFrameLocks noGrp="1"/>
          </p:cNvGraphicFramePr>
          <p:nvPr/>
        </p:nvGraphicFramePr>
        <p:xfrm>
          <a:off x="4826000" y="3352800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1200" y="5486400"/>
            <a:ext cx="211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hangingPunct="0"/>
            <a:r>
              <a:rPr lang="en-US" sz="24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Set semantics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6172200"/>
            <a:ext cx="398964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914400" eaLnBrk="0" hangingPunct="0"/>
            <a:r>
              <a:rPr lang="en-US" sz="2800" dirty="0" smtClean="0">
                <a:solidFill>
                  <a:prstClr val="black"/>
                </a:solidFill>
                <a:latin typeface="Arial"/>
              </a:rPr>
              <a:t>Which is more efficient?</a:t>
            </a:r>
            <a:endParaRPr lang="en-US" sz="2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64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Product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in R1 with each </a:t>
            </a:r>
            <a:r>
              <a:rPr lang="en-US" dirty="0" err="1"/>
              <a:t>tuple</a:t>
            </a:r>
            <a:r>
              <a:rPr lang="en-US" dirty="0"/>
              <a:t> in R2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Traditionally rare in practice, but can come up in analytics</a:t>
            </a:r>
          </a:p>
          <a:p>
            <a:r>
              <a:rPr lang="en-US" dirty="0"/>
              <a:t>“Find all pairs of similar images/tweets/songs”</a:t>
            </a:r>
          </a:p>
          <a:p>
            <a:pPr lvl="1"/>
            <a:r>
              <a:rPr lang="en-US" dirty="0"/>
              <a:t>Compute the cross product, then compute a similarity function f(x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for every possible pair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defTabSz="914400"/>
            <a:endParaRPr lang="en-US" sz="4400" dirty="0">
              <a:solidFill>
                <a:srgbClr val="09213B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2590800"/>
            <a:ext cx="206268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40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R2</a:t>
            </a:r>
          </a:p>
        </p:txBody>
      </p:sp>
    </p:spTree>
    <p:extLst>
      <p:ext uri="{BB962C8B-B14F-4D97-AF65-F5344CB8AC3E}">
        <p14:creationId xmlns:p14="http://schemas.microsoft.com/office/powerpoint/2010/main" val="158485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8288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0" name="TextBox 5"/>
          <p:cNvSpPr txBox="1">
            <a:spLocks noChangeArrowheads="1"/>
          </p:cNvSpPr>
          <p:nvPr/>
        </p:nvSpPr>
        <p:spPr bwMode="auto">
          <a:xfrm>
            <a:off x="304800" y="1028700"/>
            <a:ext cx="163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b="1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Employee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8288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5" name="TextBox 7"/>
          <p:cNvSpPr txBox="1">
            <a:spLocks noChangeArrowheads="1"/>
          </p:cNvSpPr>
          <p:nvPr/>
        </p:nvSpPr>
        <p:spPr bwMode="auto">
          <a:xfrm>
            <a:off x="4495800" y="1028700"/>
            <a:ext cx="1774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b="1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Dependent</a:t>
            </a:r>
          </a:p>
        </p:txBody>
      </p:sp>
      <p:sp>
        <p:nvSpPr>
          <p:cNvPr id="49186" name="TextBox 8"/>
          <p:cNvSpPr txBox="1">
            <a:spLocks noChangeArrowheads="1"/>
          </p:cNvSpPr>
          <p:nvPr/>
        </p:nvSpPr>
        <p:spPr bwMode="auto">
          <a:xfrm>
            <a:off x="914400" y="3505200"/>
            <a:ext cx="36345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b="1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Employee </a:t>
            </a:r>
            <a:r>
              <a:rPr lang="en-US" sz="2400" b="1" dirty="0">
                <a:solidFill>
                  <a:prstClr val="black"/>
                </a:solidFill>
                <a:latin typeface="Zapf Dingbats" pitchFamily="112" charset="2"/>
                <a:ea typeface="Zapf Dingbats" pitchFamily="112" charset="2"/>
                <a:cs typeface="Zapf Dingbats" pitchFamily="112" charset="2"/>
              </a:rPr>
              <a:t>✕</a:t>
            </a:r>
            <a:r>
              <a:rPr lang="en-US" sz="2400" b="1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 Dependent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4191000"/>
          <a:ext cx="6019800" cy="1981200"/>
        </p:xfrm>
        <a:graphic>
          <a:graphicData uri="http://schemas.openxmlformats.org/drawingml/2006/table">
            <a:tbl>
              <a:tblPr/>
              <a:tblGrid>
                <a:gridCol w="1165123"/>
                <a:gridCol w="1650590"/>
                <a:gridCol w="1699137"/>
                <a:gridCol w="15049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10E-DE6C-4D3A-9145-874BDBB8A57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Equi-join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981200"/>
            <a:ext cx="712900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>
                <a:solidFill>
                  <a:prstClr val="black"/>
                </a:solidFill>
                <a:latin typeface="Arial"/>
                <a:ea typeface="Arial"/>
                <a:cs typeface="Arial"/>
              </a:rPr>
              <a:t>A=B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R2   =  </a:t>
            </a:r>
            <a:r>
              <a:rPr lang="en-US" sz="4000" dirty="0" err="1">
                <a:solidFill>
                  <a:prstClr val="black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baseline="-25000" dirty="0" err="1">
                <a:solidFill>
                  <a:prstClr val="black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sz="4000" baseline="-25000" dirty="0">
                <a:solidFill>
                  <a:prstClr val="black"/>
                </a:solidFill>
                <a:latin typeface="Arial"/>
                <a:ea typeface="Arial"/>
                <a:cs typeface="Arial"/>
              </a:rPr>
              <a:t>=B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(R1 </a:t>
            </a:r>
            <a:r>
              <a:rPr lang="en-US" sz="40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R2)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3352800"/>
            <a:ext cx="3608184" cy="1385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*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R1, R2</a:t>
            </a:r>
          </a:p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WHERE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R1.A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=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R2.B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648200" y="3352800"/>
            <a:ext cx="3278216" cy="1385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*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R1 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JOIN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R2</a:t>
            </a:r>
          </a:p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ON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R1.A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=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R2.B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1054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hangingPunct="0">
              <a:buFont typeface="Arial"/>
              <a:buChar char="•"/>
            </a:pPr>
            <a:r>
              <a:rPr lang="en-US" sz="2000">
                <a:solidFill>
                  <a:prstClr val="black"/>
                </a:solidFill>
                <a:latin typeface="Times" charset="0"/>
                <a:ea typeface="+mn-ea"/>
                <a:cs typeface="+mn-cs"/>
              </a:rPr>
              <a:t>Two ways to “spell” the same query</a:t>
            </a:r>
          </a:p>
          <a:p>
            <a:pPr marL="342900" indent="-342900" defTabSz="914400" eaLnBrk="0" hangingPunct="0">
              <a:buFont typeface="Arial"/>
              <a:buChar char="•"/>
            </a:pPr>
            <a:r>
              <a:rPr lang="en-US" sz="2000">
                <a:solidFill>
                  <a:prstClr val="black"/>
                </a:solidFill>
                <a:latin typeface="Times" charset="0"/>
                <a:ea typeface="+mn-ea"/>
                <a:cs typeface="+mn-cs"/>
              </a:rPr>
              <a:t>The optimizer doesn’t care about the syntax you use; it’s going to work on the algebraic representation anyway.</a:t>
            </a:r>
          </a:p>
          <a:p>
            <a:pPr marL="342900" indent="-342900" defTabSz="914400" eaLnBrk="0" hangingPunct="0">
              <a:buFont typeface="Arial"/>
              <a:buChar char="•"/>
            </a:pPr>
            <a:r>
              <a:rPr lang="en-US" sz="2000">
                <a:solidFill>
                  <a:prstClr val="black"/>
                </a:solidFill>
                <a:latin typeface="Times" charset="0"/>
                <a:ea typeface="+mn-ea"/>
                <a:cs typeface="+mn-cs"/>
              </a:rPr>
              <a:t>Sometimes one syntax or the other is more convenient.</a:t>
            </a:r>
          </a:p>
        </p:txBody>
      </p:sp>
    </p:spTree>
    <p:extLst>
      <p:ext uri="{BB962C8B-B14F-4D97-AF65-F5344CB8AC3E}">
        <p14:creationId xmlns:p14="http://schemas.microsoft.com/office/powerpoint/2010/main" val="80900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 Join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join that involves a predicate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Here </a:t>
            </a:r>
            <a:r>
              <a:rPr lang="en-US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/>
              <a:t> can be any condition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2895600"/>
            <a:ext cx="63160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 err="1">
                <a:solidFill>
                  <a:prstClr val="black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R2   =  </a:t>
            </a:r>
            <a:r>
              <a:rPr lang="en-US" sz="4000" dirty="0" err="1">
                <a:solidFill>
                  <a:prstClr val="black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baseline="-25000" dirty="0" err="1">
                <a:solidFill>
                  <a:prstClr val="black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(R1 </a:t>
            </a:r>
            <a:r>
              <a:rPr lang="en-US" sz="40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5334000"/>
            <a:ext cx="5410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eaLnBrk="0" hangingPunct="0"/>
            <a:r>
              <a:rPr lang="en-US" sz="2400" i="1">
                <a:solidFill>
                  <a:srgbClr val="0000FF"/>
                </a:solidFill>
                <a:latin typeface="Times" charset="0"/>
                <a:ea typeface="+mn-ea"/>
                <a:cs typeface="+mn-cs"/>
              </a:rPr>
              <a:t>Note that equi-join is a special case of theta join where </a:t>
            </a:r>
            <a:r>
              <a:rPr lang="en-US" sz="2400" i="1" dirty="0" err="1">
                <a:solidFill>
                  <a:srgbClr val="0000FF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 sz="2400" i="1">
                <a:solidFill>
                  <a:srgbClr val="0000FF"/>
                </a:solidFill>
                <a:latin typeface="Times" charset="0"/>
                <a:ea typeface="+mn-ea"/>
                <a:cs typeface="+mn-cs"/>
              </a:rPr>
              <a:t> is an equality condition</a:t>
            </a:r>
          </a:p>
        </p:txBody>
      </p:sp>
    </p:spTree>
    <p:extLst>
      <p:ext uri="{BB962C8B-B14F-4D97-AF65-F5344CB8AC3E}">
        <p14:creationId xmlns:p14="http://schemas.microsoft.com/office/powerpoint/2010/main" val="256588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Examples of Theta-Joins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/>
              <a:t>Find all hospitals within 5 miles of a school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2990672"/>
            <a:ext cx="70104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 defTabSz="914400" eaLnBrk="0" hangingPunct="0"/>
            <a:r>
              <a:rPr lang="en-US" sz="2400" dirty="0">
                <a:solidFill>
                  <a:prstClr val="black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P</a:t>
            </a:r>
            <a:r>
              <a:rPr lang="en-US" sz="2400" baseline="-250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name</a:t>
            </a:r>
            <a:r>
              <a:rPr lang="en-US" sz="2400">
                <a:solidFill>
                  <a:prstClr val="black"/>
                </a:solidFill>
                <a:latin typeface="Arial"/>
                <a:ea typeface="+mn-ea"/>
                <a:cs typeface="Arial"/>
              </a:rPr>
              <a:t>(Hospitals </a:t>
            </a:r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Arial"/>
              </a:rPr>
              <a:t>⨝</a:t>
            </a:r>
            <a:r>
              <a:rPr lang="en-US" sz="2400" baseline="-25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Arial"/>
              </a:rPr>
              <a:t>distance(location,location) &lt; 5</a:t>
            </a:r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Arial"/>
              </a:rPr>
              <a:t> Schools)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4057472"/>
            <a:ext cx="6324600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DISTINCT </a:t>
            </a:r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h.name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Hospitals h, Schools s</a:t>
            </a:r>
          </a:p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WHERE </a:t>
            </a:r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distance(h.location, s.location) &lt; 5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72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Examples of Theta-Joins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Find all user clicks made within 5 seconds of a page load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You might hear “band join” or “range join”</a:t>
            </a:r>
          </a:p>
          <a:p>
            <a:pPr marL="457200" lvl="1" indent="0">
              <a:buNone/>
            </a:pPr>
            <a:r>
              <a:rPr lang="en-US" sz="3200" dirty="0">
                <a:ea typeface="ＭＳ Ｐゴシック" pitchFamily="112" charset="-128"/>
                <a:cs typeface="ＭＳ Ｐゴシック" pitchFamily="112" charset="-128"/>
              </a:rPr>
              <a:t>	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114800"/>
            <a:ext cx="5638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prstClr val="black"/>
                </a:solidFill>
                <a:latin typeface="Times" charset="0"/>
                <a:ea typeface="+mn-ea"/>
                <a:cs typeface="+mn-cs"/>
              </a:rPr>
              <a:t>Clicks ⨝</a:t>
            </a:r>
            <a:r>
              <a:rPr lang="en-US" sz="2400" baseline="-25000" dirty="0">
                <a:solidFill>
                  <a:prstClr val="black"/>
                </a:solidFill>
                <a:latin typeface="Times" charset="0"/>
                <a:ea typeface="+mn-ea"/>
                <a:cs typeface="+mn-cs"/>
              </a:rPr>
              <a:t>abs(click_time – load_time) &lt; 5 </a:t>
            </a:r>
            <a:r>
              <a:rPr lang="en-US" sz="2400" dirty="0">
                <a:solidFill>
                  <a:prstClr val="black"/>
                </a:solidFill>
                <a:latin typeface="Times" charset="0"/>
                <a:ea typeface="+mn-ea"/>
                <a:cs typeface="+mn-cs"/>
              </a:rPr>
              <a:t>PageLoads </a:t>
            </a:r>
            <a:endParaRPr lang="en-US" sz="240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324600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</a:t>
            </a:r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*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Clicks c, PageLoads p</a:t>
            </a:r>
          </a:p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WHERE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abs(</a:t>
            </a:r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c.click_time - p.load_time) &lt; 5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60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Joins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Outer join</a:t>
            </a:r>
          </a:p>
          <a:p>
            <a:pPr lvl="1"/>
            <a:r>
              <a:rPr lang="en-US"/>
              <a:t>Include tuples with no matches in the output</a:t>
            </a:r>
          </a:p>
          <a:p>
            <a:pPr lvl="1"/>
            <a:r>
              <a:rPr lang="en-US"/>
              <a:t>Use NULL values for missing attributes</a:t>
            </a:r>
          </a:p>
          <a:p>
            <a:pPr lvl="1"/>
            <a:endParaRPr lang="en-US"/>
          </a:p>
          <a:p>
            <a:r>
              <a:rPr lang="en-US"/>
              <a:t>Variants</a:t>
            </a:r>
          </a:p>
          <a:p>
            <a:pPr lvl="1"/>
            <a:r>
              <a:rPr lang="en-US"/>
              <a:t>Left outer join</a:t>
            </a:r>
          </a:p>
          <a:p>
            <a:pPr lvl="1"/>
            <a:r>
              <a:rPr lang="en-US"/>
              <a:t>Right outer join</a:t>
            </a:r>
          </a:p>
          <a:p>
            <a:pPr lvl="1"/>
            <a:r>
              <a:rPr lang="en-US"/>
              <a:t>Full outer join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6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Outer Join Example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6804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54840"/>
              </p:ext>
            </p:extLst>
          </p:nvPr>
        </p:nvGraphicFramePr>
        <p:xfrm>
          <a:off x="304800" y="2308224"/>
          <a:ext cx="3276600" cy="1501776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28600" y="1752600"/>
            <a:ext cx="2159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AnonPatient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1676400" y="4572000"/>
            <a:ext cx="11083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  </a:t>
            </a:r>
            <a:r>
              <a:rPr lang="en-US" sz="3200" b="1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⋉</a:t>
            </a:r>
            <a:r>
              <a:rPr lang="en-US" sz="4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16804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74586"/>
              </p:ext>
            </p:extLst>
          </p:nvPr>
        </p:nvGraphicFramePr>
        <p:xfrm>
          <a:off x="3581400" y="4148136"/>
          <a:ext cx="4205288" cy="2405064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249363"/>
                <a:gridCol w="1050925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null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648200" y="1752600"/>
            <a:ext cx="1823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AnnonJob</a:t>
            </a:r>
            <a:r>
              <a:rPr lang="en-US" sz="24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J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1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6352"/>
              </p:ext>
            </p:extLst>
          </p:nvPr>
        </p:nvGraphicFramePr>
        <p:xfrm>
          <a:off x="4800600" y="2298700"/>
          <a:ext cx="3276600" cy="1127126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4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SQL to RA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B7D6-AFE8-B84B-9C0A-76D35302BA1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09600" y="3505200"/>
            <a:ext cx="7137896" cy="1816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DISTINCT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x.name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z.name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Product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Purchase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Customer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z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914400" eaLnBrk="0" hangingPunct="0"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WHERE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x.pid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=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y.pid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y.cid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=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y.cid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              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x.price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&gt; 100 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z.city</a:t>
            </a:r>
            <a:r>
              <a:rPr lang="en-US" sz="28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= ‘Seattle’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52400" y="1905000"/>
            <a:ext cx="31063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0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Product(</a:t>
            </a:r>
            <a:r>
              <a:rPr lang="en-US" sz="2000" u="sng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pid</a:t>
            </a:r>
            <a:r>
              <a:rPr lang="en-US" sz="2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name, price)</a:t>
            </a:r>
            <a:br>
              <a:rPr lang="en-US" sz="2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r>
              <a:rPr lang="en-US" sz="20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Purchase(</a:t>
            </a:r>
            <a:r>
              <a:rPr lang="en-US" sz="2000" u="sng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pid</a:t>
            </a:r>
            <a:r>
              <a:rPr lang="en-US" sz="2000" u="sng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cid</a:t>
            </a:r>
            <a:r>
              <a:rPr lang="en-US" sz="2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store)</a:t>
            </a:r>
          </a:p>
          <a:p>
            <a:pPr defTabSz="914400"/>
            <a:r>
              <a:rPr lang="en-US" sz="20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Customer(</a:t>
            </a:r>
            <a:r>
              <a:rPr lang="en-US" sz="2000" u="sng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cid</a:t>
            </a:r>
            <a:r>
              <a:rPr lang="en-US" sz="2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name, city)</a:t>
            </a:r>
          </a:p>
        </p:txBody>
      </p:sp>
    </p:spTree>
    <p:extLst>
      <p:ext uri="{BB962C8B-B14F-4D97-AF65-F5344CB8AC3E}">
        <p14:creationId xmlns:p14="http://schemas.microsoft.com/office/powerpoint/2010/main" val="139264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</a:t>
            </a:r>
            <a:r>
              <a:rPr lang="en-US" dirty="0"/>
              <a:t>Operators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 </a:t>
            </a:r>
            <a:r>
              <a:rPr lang="en-US" dirty="0" err="1">
                <a:sym typeface="Symbol" pitchFamily="112" charset="2"/>
              </a:rPr>
              <a:t></a:t>
            </a:r>
            <a:r>
              <a:rPr lang="en-US" dirty="0"/>
              <a:t>, intersection </a:t>
            </a:r>
            <a:r>
              <a:rPr lang="en-US" dirty="0" err="1">
                <a:sym typeface="Symbol" pitchFamily="112" charset="2"/>
              </a:rPr>
              <a:t></a:t>
            </a:r>
            <a:r>
              <a:rPr lang="en-US" dirty="0"/>
              <a:t>, difference - </a:t>
            </a:r>
          </a:p>
          <a:p>
            <a:r>
              <a:rPr lang="en-US" dirty="0"/>
              <a:t>Selection  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/>
              <a:t>Projection</a:t>
            </a:r>
            <a:r>
              <a:rPr lang="en-US" dirty="0" smtClean="0"/>
              <a:t> </a:t>
            </a:r>
            <a:r>
              <a:rPr lang="en-US" dirty="0" err="1" smtClean="0">
                <a:sym typeface="Symbol" pitchFamily="112" charset="2"/>
              </a:rPr>
              <a:t>Π</a:t>
            </a:r>
            <a:endParaRPr lang="en-US" dirty="0" smtClean="0"/>
          </a:p>
          <a:p>
            <a:r>
              <a:rPr lang="en-US" dirty="0"/>
              <a:t>Join 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Duplicate </a:t>
            </a:r>
            <a:r>
              <a:rPr lang="en-US" dirty="0"/>
              <a:t>elimination </a:t>
            </a:r>
            <a:r>
              <a:rPr lang="en-US" dirty="0" err="1"/>
              <a:t>d</a:t>
            </a:r>
            <a:endParaRPr lang="en-US" dirty="0"/>
          </a:p>
          <a:p>
            <a:r>
              <a:rPr lang="en-US" dirty="0"/>
              <a:t>Grouping and aggregation </a:t>
            </a:r>
            <a:r>
              <a:rPr lang="en-US" dirty="0" err="1"/>
              <a:t>g</a:t>
            </a:r>
            <a:endParaRPr lang="en-US" dirty="0"/>
          </a:p>
          <a:p>
            <a:r>
              <a:rPr lang="en-US" dirty="0"/>
              <a:t>Sorting 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781800" y="2133600"/>
            <a:ext cx="612648" cy="2286000"/>
          </a:xfrm>
          <a:prstGeom prst="rightBrace">
            <a:avLst>
              <a:gd name="adj1" fmla="val 6845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hangingPunct="0"/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2819400"/>
            <a:ext cx="60785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914400" eaLnBrk="0" hangingPunct="0"/>
            <a:r>
              <a:rPr lang="en-US" sz="2400" dirty="0" smtClean="0">
                <a:solidFill>
                  <a:prstClr val="black"/>
                </a:solidFill>
                <a:latin typeface="Arial"/>
              </a:rPr>
              <a:t>RA</a:t>
            </a:r>
            <a:endParaRPr lang="en-US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8153400" y="2133600"/>
            <a:ext cx="612648" cy="3962400"/>
          </a:xfrm>
          <a:prstGeom prst="rightBrace">
            <a:avLst>
              <a:gd name="adj1" fmla="val 23693"/>
              <a:gd name="adj2" fmla="val 743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hangingPunct="0"/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257800"/>
            <a:ext cx="199285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914400" eaLnBrk="0" hangingPunct="0"/>
            <a:r>
              <a:rPr lang="en-US" sz="2400" dirty="0" smtClean="0">
                <a:solidFill>
                  <a:prstClr val="black"/>
                </a:solidFill>
                <a:latin typeface="Arial"/>
              </a:rPr>
              <a:t>Extended RA</a:t>
            </a:r>
            <a:endParaRPr lang="en-US" sz="24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33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From SQL to RA</a:t>
            </a:r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C948-D5CB-214D-830F-686DD392596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smtClean="0">
              <a:solidFill>
                <a:prstClr val="black"/>
              </a:solidFill>
            </a:endParaRPr>
          </a:p>
        </p:txBody>
      </p:sp>
      <p:grpSp>
        <p:nvGrpSpPr>
          <p:cNvPr id="76804" name="Group 7"/>
          <p:cNvGrpSpPr>
            <a:grpSpLocks/>
          </p:cNvGrpSpPr>
          <p:nvPr/>
        </p:nvGrpSpPr>
        <p:grpSpPr bwMode="auto">
          <a:xfrm>
            <a:off x="2905125" y="5267325"/>
            <a:ext cx="349250" cy="123825"/>
            <a:chOff x="3112" y="2223"/>
            <a:chExt cx="220" cy="78"/>
          </a:xfrm>
        </p:grpSpPr>
        <p:sp>
          <p:nvSpPr>
            <p:cNvPr id="76827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28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29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30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805" name="Rectangle 18"/>
          <p:cNvSpPr>
            <a:spLocks noChangeArrowheads="1"/>
          </p:cNvSpPr>
          <p:nvPr/>
        </p:nvSpPr>
        <p:spPr bwMode="auto">
          <a:xfrm>
            <a:off x="1752600" y="6218238"/>
            <a:ext cx="1203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100" b="1">
                <a:solidFill>
                  <a:srgbClr val="000000"/>
                </a:solidFill>
                <a:ea typeface="+mn-ea"/>
                <a:cs typeface="+mn-cs"/>
              </a:rPr>
              <a:t>Product</a:t>
            </a:r>
          </a:p>
        </p:txBody>
      </p:sp>
      <p:sp>
        <p:nvSpPr>
          <p:cNvPr id="76806" name="Rectangle 19"/>
          <p:cNvSpPr>
            <a:spLocks noChangeArrowheads="1"/>
          </p:cNvSpPr>
          <p:nvPr/>
        </p:nvSpPr>
        <p:spPr bwMode="auto">
          <a:xfrm>
            <a:off x="3538538" y="6202363"/>
            <a:ext cx="13985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100" b="1">
                <a:solidFill>
                  <a:srgbClr val="000000"/>
                </a:solidFill>
                <a:ea typeface="+mn-ea"/>
                <a:cs typeface="+mn-cs"/>
              </a:rPr>
              <a:t>Purchase</a:t>
            </a:r>
          </a:p>
        </p:txBody>
      </p:sp>
      <p:sp>
        <p:nvSpPr>
          <p:cNvPr id="76807" name="Rectangle 20"/>
          <p:cNvSpPr>
            <a:spLocks noChangeArrowheads="1"/>
          </p:cNvSpPr>
          <p:nvPr/>
        </p:nvSpPr>
        <p:spPr bwMode="auto">
          <a:xfrm>
            <a:off x="3238500" y="525938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 dirty="0" err="1">
                <a:solidFill>
                  <a:srgbClr val="000000"/>
                </a:solidFill>
                <a:ea typeface="+mn-ea"/>
                <a:cs typeface="+mn-cs"/>
              </a:rPr>
              <a:t>pid</a:t>
            </a:r>
            <a:r>
              <a:rPr lang="en-US" b="1" dirty="0">
                <a:solidFill>
                  <a:srgbClr val="000000"/>
                </a:solidFill>
                <a:ea typeface="+mn-ea"/>
                <a:cs typeface="+mn-cs"/>
              </a:rPr>
              <a:t>=</a:t>
            </a:r>
            <a:r>
              <a:rPr lang="en-US" b="1" dirty="0" err="1">
                <a:solidFill>
                  <a:srgbClr val="000000"/>
                </a:solidFill>
                <a:ea typeface="+mn-ea"/>
                <a:cs typeface="+mn-cs"/>
              </a:rPr>
              <a:t>pid</a:t>
            </a:r>
            <a:endParaRPr lang="en-US" b="1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76808" name="Rectangle 21"/>
          <p:cNvSpPr>
            <a:spLocks noChangeArrowheads="1"/>
          </p:cNvSpPr>
          <p:nvPr/>
        </p:nvSpPr>
        <p:spPr bwMode="auto">
          <a:xfrm>
            <a:off x="4541838" y="3662363"/>
            <a:ext cx="321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price&gt;100 and city=‘Seattle’</a:t>
            </a:r>
          </a:p>
        </p:txBody>
      </p:sp>
      <p:sp>
        <p:nvSpPr>
          <p:cNvPr id="76809" name="Rectangle 23"/>
          <p:cNvSpPr>
            <a:spLocks noChangeArrowheads="1"/>
          </p:cNvSpPr>
          <p:nvPr/>
        </p:nvSpPr>
        <p:spPr bwMode="auto">
          <a:xfrm>
            <a:off x="4414838" y="2603500"/>
            <a:ext cx="182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x.name,z.name</a:t>
            </a:r>
          </a:p>
        </p:txBody>
      </p:sp>
      <p:sp>
        <p:nvSpPr>
          <p:cNvPr id="76810" name="TextBox 28"/>
          <p:cNvSpPr txBox="1">
            <a:spLocks noChangeArrowheads="1"/>
          </p:cNvSpPr>
          <p:nvPr/>
        </p:nvSpPr>
        <p:spPr bwMode="auto">
          <a:xfrm>
            <a:off x="4141788" y="144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+mn-cs"/>
              </a:rPr>
              <a:t>δ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76811" name="Group 7"/>
          <p:cNvGrpSpPr>
            <a:grpSpLocks/>
          </p:cNvGrpSpPr>
          <p:nvPr/>
        </p:nvGrpSpPr>
        <p:grpSpPr bwMode="auto">
          <a:xfrm>
            <a:off x="4144963" y="4344988"/>
            <a:ext cx="349250" cy="123825"/>
            <a:chOff x="3112" y="2223"/>
            <a:chExt cx="220" cy="78"/>
          </a:xfrm>
        </p:grpSpPr>
        <p:sp>
          <p:nvSpPr>
            <p:cNvPr id="76823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24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25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26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6812" name="Straight Connector 36"/>
          <p:cNvCxnSpPr>
            <a:cxnSpLocks noChangeShapeType="1"/>
          </p:cNvCxnSpPr>
          <p:nvPr/>
        </p:nvCxnSpPr>
        <p:spPr bwMode="auto">
          <a:xfrm flipV="1">
            <a:off x="3124200" y="4497388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3" name="Straight Connector 39"/>
          <p:cNvCxnSpPr>
            <a:cxnSpLocks noChangeShapeType="1"/>
            <a:stCxn id="76805" idx="0"/>
          </p:cNvCxnSpPr>
          <p:nvPr/>
        </p:nvCxnSpPr>
        <p:spPr bwMode="auto">
          <a:xfrm rot="5400000" flipH="1" flipV="1">
            <a:off x="2251869" y="5514182"/>
            <a:ext cx="806450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4" name="Straight Connector 41"/>
          <p:cNvCxnSpPr>
            <a:cxnSpLocks noChangeShapeType="1"/>
            <a:stCxn id="76806" idx="0"/>
            <a:endCxn id="76807" idx="1"/>
          </p:cNvCxnSpPr>
          <p:nvPr/>
        </p:nvCxnSpPr>
        <p:spPr bwMode="auto">
          <a:xfrm rot="16200000" flipV="1">
            <a:off x="3358356" y="5323682"/>
            <a:ext cx="758825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6815" name="Rectangle 20"/>
          <p:cNvSpPr>
            <a:spLocks noChangeArrowheads="1"/>
          </p:cNvSpPr>
          <p:nvPr/>
        </p:nvSpPr>
        <p:spPr bwMode="auto">
          <a:xfrm>
            <a:off x="4556125" y="4344988"/>
            <a:ext cx="987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cid=cid</a:t>
            </a:r>
          </a:p>
        </p:txBody>
      </p:sp>
      <p:sp>
        <p:nvSpPr>
          <p:cNvPr id="76816" name="Rectangle 19"/>
          <p:cNvSpPr>
            <a:spLocks noChangeArrowheads="1"/>
          </p:cNvSpPr>
          <p:nvPr/>
        </p:nvSpPr>
        <p:spPr bwMode="auto">
          <a:xfrm>
            <a:off x="5622925" y="5564188"/>
            <a:ext cx="1443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100" b="1">
                <a:solidFill>
                  <a:srgbClr val="000000"/>
                </a:solidFill>
                <a:ea typeface="+mn-ea"/>
                <a:cs typeface="+mn-cs"/>
              </a:rPr>
              <a:t>Customer</a:t>
            </a:r>
          </a:p>
        </p:txBody>
      </p:sp>
      <p:cxnSp>
        <p:nvCxnSpPr>
          <p:cNvPr id="76817" name="Straight Connector 45"/>
          <p:cNvCxnSpPr>
            <a:cxnSpLocks noChangeShapeType="1"/>
            <a:stCxn id="76816" idx="0"/>
            <a:endCxn id="76815" idx="1"/>
          </p:cNvCxnSpPr>
          <p:nvPr/>
        </p:nvCxnSpPr>
        <p:spPr bwMode="auto">
          <a:xfrm rot="16200000" flipV="1">
            <a:off x="4932363" y="4152900"/>
            <a:ext cx="1035050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6818" name="TextBox 48"/>
          <p:cNvSpPr txBox="1">
            <a:spLocks noChangeArrowheads="1"/>
          </p:cNvSpPr>
          <p:nvPr/>
        </p:nvSpPr>
        <p:spPr bwMode="auto">
          <a:xfrm>
            <a:off x="4098925" y="2366963"/>
            <a:ext cx="406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+mn-cs"/>
              </a:rPr>
              <a:t>Π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6819" name="TextBox 49"/>
          <p:cNvSpPr txBox="1">
            <a:spLocks noChangeArrowheads="1"/>
          </p:cNvSpPr>
          <p:nvPr/>
        </p:nvSpPr>
        <p:spPr bwMode="auto">
          <a:xfrm>
            <a:off x="4137025" y="3357563"/>
            <a:ext cx="3746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+mn-cs"/>
              </a:rPr>
              <a:t>σ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76820" name="Straight Connector 51"/>
          <p:cNvCxnSpPr>
            <a:cxnSpLocks noChangeShapeType="1"/>
            <a:endCxn id="76819" idx="2"/>
          </p:cNvCxnSpPr>
          <p:nvPr/>
        </p:nvCxnSpPr>
        <p:spPr bwMode="auto">
          <a:xfrm flipH="1" flipV="1">
            <a:off x="4324336" y="3819228"/>
            <a:ext cx="19064" cy="3717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1" name="Straight Connector 53"/>
          <p:cNvCxnSpPr>
            <a:cxnSpLocks noChangeShapeType="1"/>
            <a:stCxn id="76819" idx="0"/>
            <a:endCxn id="76818" idx="2"/>
          </p:cNvCxnSpPr>
          <p:nvPr/>
        </p:nvCxnSpPr>
        <p:spPr bwMode="auto">
          <a:xfrm flipH="1" flipV="1">
            <a:off x="4302391" y="2828628"/>
            <a:ext cx="21945" cy="5289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2" name="Straight Connector 56"/>
          <p:cNvCxnSpPr>
            <a:cxnSpLocks noChangeShapeType="1"/>
            <a:stCxn id="76818" idx="0"/>
            <a:endCxn id="76810" idx="2"/>
          </p:cNvCxnSpPr>
          <p:nvPr/>
        </p:nvCxnSpPr>
        <p:spPr bwMode="auto">
          <a:xfrm flipV="1">
            <a:off x="4302391" y="1909763"/>
            <a:ext cx="1719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52400" y="1371600"/>
            <a:ext cx="31063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00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Product(</a:t>
            </a:r>
            <a:r>
              <a:rPr lang="en-US" sz="2000" u="sng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pid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, name, price)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</a:br>
            <a:r>
              <a:rPr lang="en-US" sz="200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Purchase(</a:t>
            </a:r>
            <a:r>
              <a:rPr lang="en-US" sz="2000" u="sng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pid</a:t>
            </a:r>
            <a:r>
              <a:rPr lang="en-US" sz="2000" u="sng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, cid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, store)</a:t>
            </a:r>
          </a:p>
          <a:p>
            <a:pPr defTabSz="914400"/>
            <a:r>
              <a:rPr lang="en-US" sz="200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Customer(</a:t>
            </a:r>
            <a:r>
              <a:rPr lang="en-US" sz="2000" u="sng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cid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, name, city)</a:t>
            </a:r>
          </a:p>
        </p:txBody>
      </p:sp>
    </p:spTree>
    <p:extLst>
      <p:ext uri="{BB962C8B-B14F-4D97-AF65-F5344CB8AC3E}">
        <p14:creationId xmlns:p14="http://schemas.microsoft.com/office/powerpoint/2010/main" val="64969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Equivalent Expression</a:t>
            </a:r>
          </a:p>
        </p:txBody>
      </p:sp>
      <p:sp>
        <p:nvSpPr>
          <p:cNvPr id="788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A860-E419-284D-8868-006DA227B420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smtClean="0">
              <a:solidFill>
                <a:prstClr val="black"/>
              </a:solidFill>
            </a:endParaRPr>
          </a:p>
        </p:txBody>
      </p:sp>
      <p:grpSp>
        <p:nvGrpSpPr>
          <p:cNvPr id="78852" name="Group 7"/>
          <p:cNvGrpSpPr>
            <a:grpSpLocks/>
          </p:cNvGrpSpPr>
          <p:nvPr/>
        </p:nvGrpSpPr>
        <p:grpSpPr bwMode="auto">
          <a:xfrm>
            <a:off x="2895600" y="4503738"/>
            <a:ext cx="349250" cy="123825"/>
            <a:chOff x="3112" y="2223"/>
            <a:chExt cx="220" cy="78"/>
          </a:xfrm>
        </p:grpSpPr>
        <p:sp>
          <p:nvSpPr>
            <p:cNvPr id="78879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80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81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82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8853" name="Rectangle 18"/>
          <p:cNvSpPr>
            <a:spLocks noChangeArrowheads="1"/>
          </p:cNvSpPr>
          <p:nvPr/>
        </p:nvSpPr>
        <p:spPr bwMode="auto">
          <a:xfrm>
            <a:off x="1676400" y="6218238"/>
            <a:ext cx="1203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100" b="1">
                <a:solidFill>
                  <a:srgbClr val="000000"/>
                </a:solidFill>
                <a:ea typeface="+mn-ea"/>
                <a:cs typeface="+mn-cs"/>
              </a:rPr>
              <a:t>Product</a:t>
            </a:r>
          </a:p>
        </p:txBody>
      </p:sp>
      <p:sp>
        <p:nvSpPr>
          <p:cNvPr id="78854" name="Rectangle 19"/>
          <p:cNvSpPr>
            <a:spLocks noChangeArrowheads="1"/>
          </p:cNvSpPr>
          <p:nvPr/>
        </p:nvSpPr>
        <p:spPr bwMode="auto">
          <a:xfrm>
            <a:off x="3538538" y="6202363"/>
            <a:ext cx="13985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100" b="1">
                <a:solidFill>
                  <a:srgbClr val="000000"/>
                </a:solidFill>
                <a:ea typeface="+mn-ea"/>
                <a:cs typeface="+mn-cs"/>
              </a:rPr>
              <a:t>Purchase</a:t>
            </a:r>
          </a:p>
        </p:txBody>
      </p:sp>
      <p:sp>
        <p:nvSpPr>
          <p:cNvPr id="78855" name="Rectangle 20"/>
          <p:cNvSpPr>
            <a:spLocks noChangeArrowheads="1"/>
          </p:cNvSpPr>
          <p:nvPr/>
        </p:nvSpPr>
        <p:spPr bwMode="auto">
          <a:xfrm>
            <a:off x="3228975" y="4495800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pid=pid</a:t>
            </a:r>
          </a:p>
        </p:txBody>
      </p:sp>
      <p:sp>
        <p:nvSpPr>
          <p:cNvPr id="78856" name="Rectangle 21"/>
          <p:cNvSpPr>
            <a:spLocks noChangeArrowheads="1"/>
          </p:cNvSpPr>
          <p:nvPr/>
        </p:nvSpPr>
        <p:spPr bwMode="auto">
          <a:xfrm>
            <a:off x="6480175" y="4994275"/>
            <a:ext cx="159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city=‘Seattle’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4414838" y="2603500"/>
            <a:ext cx="182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x.name,z.name</a:t>
            </a:r>
          </a:p>
        </p:txBody>
      </p:sp>
      <p:sp>
        <p:nvSpPr>
          <p:cNvPr id="78858" name="TextBox 28"/>
          <p:cNvSpPr txBox="1">
            <a:spLocks noChangeArrowheads="1"/>
          </p:cNvSpPr>
          <p:nvPr/>
        </p:nvSpPr>
        <p:spPr bwMode="auto">
          <a:xfrm>
            <a:off x="4141788" y="144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+mn-cs"/>
              </a:rPr>
              <a:t>δ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78859" name="Group 7"/>
          <p:cNvGrpSpPr>
            <a:grpSpLocks/>
          </p:cNvGrpSpPr>
          <p:nvPr/>
        </p:nvGrpSpPr>
        <p:grpSpPr bwMode="auto">
          <a:xfrm>
            <a:off x="4135438" y="3581400"/>
            <a:ext cx="349250" cy="123825"/>
            <a:chOff x="3112" y="2223"/>
            <a:chExt cx="220" cy="78"/>
          </a:xfrm>
        </p:grpSpPr>
        <p:sp>
          <p:nvSpPr>
            <p:cNvPr id="78875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76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77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78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US" sz="24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8860" name="Straight Connector 36"/>
          <p:cNvCxnSpPr>
            <a:cxnSpLocks noChangeShapeType="1"/>
          </p:cNvCxnSpPr>
          <p:nvPr/>
        </p:nvCxnSpPr>
        <p:spPr bwMode="auto">
          <a:xfrm flipV="1">
            <a:off x="3114675" y="3733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1" name="Straight Connector 39"/>
          <p:cNvCxnSpPr>
            <a:cxnSpLocks noChangeShapeType="1"/>
            <a:stCxn id="78872" idx="0"/>
          </p:cNvCxnSpPr>
          <p:nvPr/>
        </p:nvCxnSpPr>
        <p:spPr bwMode="auto">
          <a:xfrm flipH="1" flipV="1">
            <a:off x="4572000" y="3733801"/>
            <a:ext cx="1790686" cy="879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2" name="Straight Connector 41"/>
          <p:cNvCxnSpPr>
            <a:cxnSpLocks noChangeShapeType="1"/>
            <a:stCxn id="78854" idx="0"/>
            <a:endCxn id="78855" idx="1"/>
          </p:cNvCxnSpPr>
          <p:nvPr/>
        </p:nvCxnSpPr>
        <p:spPr bwMode="auto">
          <a:xfrm rot="16200000" flipV="1">
            <a:off x="2972594" y="4937919"/>
            <a:ext cx="15208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3" name="Rectangle 20"/>
          <p:cNvSpPr>
            <a:spLocks noChangeArrowheads="1"/>
          </p:cNvSpPr>
          <p:nvPr/>
        </p:nvSpPr>
        <p:spPr bwMode="auto">
          <a:xfrm>
            <a:off x="4546600" y="3581400"/>
            <a:ext cx="98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cid=cid</a:t>
            </a:r>
          </a:p>
        </p:txBody>
      </p:sp>
      <p:sp>
        <p:nvSpPr>
          <p:cNvPr id="78864" name="Rectangle 19"/>
          <p:cNvSpPr>
            <a:spLocks noChangeArrowheads="1"/>
          </p:cNvSpPr>
          <p:nvPr/>
        </p:nvSpPr>
        <p:spPr bwMode="auto">
          <a:xfrm>
            <a:off x="5641975" y="5908675"/>
            <a:ext cx="1443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100" b="1">
                <a:solidFill>
                  <a:srgbClr val="000000"/>
                </a:solidFill>
                <a:ea typeface="+mn-ea"/>
                <a:cs typeface="+mn-cs"/>
              </a:rPr>
              <a:t>Customer</a:t>
            </a:r>
          </a:p>
        </p:txBody>
      </p:sp>
      <p:cxnSp>
        <p:nvCxnSpPr>
          <p:cNvPr id="78865" name="Straight Connector 45"/>
          <p:cNvCxnSpPr>
            <a:cxnSpLocks noChangeShapeType="1"/>
            <a:stCxn id="78864" idx="0"/>
            <a:endCxn id="78872" idx="2"/>
          </p:cNvCxnSpPr>
          <p:nvPr/>
        </p:nvCxnSpPr>
        <p:spPr bwMode="auto">
          <a:xfrm flipH="1" flipV="1">
            <a:off x="6362686" y="5074940"/>
            <a:ext cx="808" cy="833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6" name="TextBox 48"/>
          <p:cNvSpPr txBox="1">
            <a:spLocks noChangeArrowheads="1"/>
          </p:cNvSpPr>
          <p:nvPr/>
        </p:nvSpPr>
        <p:spPr bwMode="auto">
          <a:xfrm>
            <a:off x="4098925" y="2366963"/>
            <a:ext cx="406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+mn-cs"/>
              </a:rPr>
              <a:t>Π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8867" name="TextBox 49"/>
          <p:cNvSpPr txBox="1">
            <a:spLocks noChangeArrowheads="1"/>
          </p:cNvSpPr>
          <p:nvPr/>
        </p:nvSpPr>
        <p:spPr bwMode="auto">
          <a:xfrm>
            <a:off x="2133600" y="5334000"/>
            <a:ext cx="3746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+mn-cs"/>
              </a:rPr>
              <a:t>σ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78868" name="Straight Connector 51"/>
          <p:cNvCxnSpPr>
            <a:cxnSpLocks noChangeShapeType="1"/>
            <a:stCxn id="78853" idx="0"/>
            <a:endCxn id="78867" idx="2"/>
          </p:cNvCxnSpPr>
          <p:nvPr/>
        </p:nvCxnSpPr>
        <p:spPr bwMode="auto">
          <a:xfrm flipV="1">
            <a:off x="2278063" y="5795665"/>
            <a:ext cx="42848" cy="42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9" name="Straight Connector 53"/>
          <p:cNvCxnSpPr>
            <a:cxnSpLocks noChangeShapeType="1"/>
            <a:stCxn id="78867" idx="0"/>
          </p:cNvCxnSpPr>
          <p:nvPr/>
        </p:nvCxnSpPr>
        <p:spPr bwMode="auto">
          <a:xfrm flipV="1">
            <a:off x="2320911" y="5029200"/>
            <a:ext cx="346089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70" name="Straight Connector 56"/>
          <p:cNvCxnSpPr>
            <a:cxnSpLocks noChangeShapeType="1"/>
            <a:stCxn id="78866" idx="0"/>
            <a:endCxn id="78858" idx="2"/>
          </p:cNvCxnSpPr>
          <p:nvPr/>
        </p:nvCxnSpPr>
        <p:spPr bwMode="auto">
          <a:xfrm flipV="1">
            <a:off x="4302391" y="1909763"/>
            <a:ext cx="1719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1" name="Rectangle 21"/>
          <p:cNvSpPr>
            <a:spLocks noChangeArrowheads="1"/>
          </p:cNvSpPr>
          <p:nvPr/>
        </p:nvSpPr>
        <p:spPr bwMode="auto">
          <a:xfrm>
            <a:off x="2362200" y="5562600"/>
            <a:ext cx="125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>
                <a:solidFill>
                  <a:srgbClr val="000000"/>
                </a:solidFill>
                <a:ea typeface="+mn-ea"/>
                <a:cs typeface="+mn-cs"/>
              </a:rPr>
              <a:t>price&gt;100</a:t>
            </a:r>
          </a:p>
        </p:txBody>
      </p:sp>
      <p:sp>
        <p:nvSpPr>
          <p:cNvPr id="78872" name="TextBox 54"/>
          <p:cNvSpPr txBox="1">
            <a:spLocks noChangeArrowheads="1"/>
          </p:cNvSpPr>
          <p:nvPr/>
        </p:nvSpPr>
        <p:spPr bwMode="auto">
          <a:xfrm>
            <a:off x="6175375" y="4613275"/>
            <a:ext cx="3746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+mn-cs"/>
              </a:rPr>
              <a:t>σ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78873" name="Straight Connector 63"/>
          <p:cNvCxnSpPr>
            <a:cxnSpLocks noChangeShapeType="1"/>
            <a:stCxn id="78866" idx="2"/>
          </p:cNvCxnSpPr>
          <p:nvPr/>
        </p:nvCxnSpPr>
        <p:spPr bwMode="auto">
          <a:xfrm>
            <a:off x="4302391" y="2828628"/>
            <a:ext cx="41009" cy="6003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4" name="Rounded Rectangle 65"/>
          <p:cNvSpPr>
            <a:spLocks noChangeArrowheads="1"/>
          </p:cNvSpPr>
          <p:nvPr/>
        </p:nvSpPr>
        <p:spPr bwMode="auto">
          <a:xfrm>
            <a:off x="228600" y="1600200"/>
            <a:ext cx="3587812" cy="13280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Query optimization = </a:t>
            </a:r>
            <a:b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 finding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cheaper,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equivalent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expressions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20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RA: Operators on Bags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 elimination </a:t>
            </a:r>
            <a:r>
              <a:rPr lang="en-US" dirty="0" err="1" smtClean="0"/>
              <a:t>d</a:t>
            </a:r>
            <a:endParaRPr lang="en-US" dirty="0" smtClean="0"/>
          </a:p>
          <a:p>
            <a:r>
              <a:rPr lang="en-US" dirty="0" smtClean="0"/>
              <a:t>Grouping </a:t>
            </a:r>
            <a:r>
              <a:rPr lang="en-US" dirty="0" err="1" smtClean="0"/>
              <a:t>g</a:t>
            </a:r>
            <a:endParaRPr lang="en-US" dirty="0" smtClean="0"/>
          </a:p>
          <a:p>
            <a:r>
              <a:rPr lang="en-US" dirty="0" smtClean="0"/>
              <a:t>Sorting </a:t>
            </a:r>
            <a:r>
              <a:rPr lang="en-US" dirty="0" err="1" smtClean="0"/>
              <a:t>t</a:t>
            </a:r>
            <a:endParaRPr lang="en-US" dirty="0" smtClean="0"/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D11E-FA17-3241-8140-9CD6C870F16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981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/>
            <a:r>
              <a:rPr lang="en-US" sz="2400">
                <a:solidFill>
                  <a:srgbClr val="0000FF"/>
                </a:solidFill>
                <a:latin typeface="Arial"/>
                <a:ea typeface="+mn-ea"/>
                <a:cs typeface="Arial"/>
              </a:rPr>
              <a:t>DISTINCT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2590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/>
            <a:r>
              <a:rPr lang="en-US" sz="2400">
                <a:solidFill>
                  <a:srgbClr val="0000FF"/>
                </a:solidFill>
                <a:latin typeface="Arial"/>
                <a:ea typeface="+mn-ea"/>
                <a:cs typeface="Arial"/>
              </a:rPr>
              <a:t>GROUP BY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3276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/>
            <a:r>
              <a:rPr lang="en-US" sz="2400">
                <a:solidFill>
                  <a:srgbClr val="0000FF"/>
                </a:solidFill>
                <a:latin typeface="Arial"/>
                <a:ea typeface="+mn-ea"/>
                <a:cs typeface="Arial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172057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Query Plan</a:t>
            </a:r>
          </a:p>
        </p:txBody>
      </p:sp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4AE9-67EB-1044-93A6-79B81F60D48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74725" y="2251075"/>
            <a:ext cx="374513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city, count(*)</a:t>
            </a:r>
          </a:p>
          <a:p>
            <a:pPr defTabSz="91440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sales</a:t>
            </a:r>
          </a:p>
          <a:p>
            <a:pPr defTabSz="91440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GROUP</a:t>
            </a:r>
            <a:r>
              <a:rPr lang="en-US" sz="2400" dirty="0">
                <a:solidFill>
                  <a:srgbClr val="244A58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city</a:t>
            </a:r>
          </a:p>
          <a:p>
            <a:pPr defTabSz="91440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HAVING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sum(price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 &gt; 100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5410200" y="5486400"/>
            <a:ext cx="3582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>
                <a:solidFill>
                  <a:prstClr val="black"/>
                </a:solidFill>
                <a:latin typeface="Arial"/>
                <a:ea typeface="+mn-ea"/>
                <a:cs typeface="Arial"/>
              </a:rPr>
              <a:t>sales(product, city, price)</a:t>
            </a: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4953000" y="4519613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 dirty="0" err="1">
                <a:solidFill>
                  <a:prstClr val="black"/>
                </a:solidFill>
                <a:latin typeface="Symbol" charset="2"/>
                <a:ea typeface="+mn-ea"/>
                <a:cs typeface="+mn-cs"/>
              </a:rPr>
              <a:t>g</a:t>
            </a:r>
            <a:r>
              <a:rPr lang="en-US" sz="2400" dirty="0">
                <a:solidFill>
                  <a:prstClr val="black"/>
                </a:solidFill>
                <a:latin typeface="Symbol" charset="2"/>
                <a:ea typeface="+mn-ea"/>
                <a:cs typeface="+mn-cs"/>
              </a:rPr>
              <a:t> </a:t>
            </a:r>
            <a:r>
              <a:rPr lang="en-US" sz="2400" baseline="-25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city, </a:t>
            </a:r>
            <a:r>
              <a:rPr lang="en-US" sz="2400" baseline="-250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sum(price)</a:t>
            </a:r>
            <a:r>
              <a:rPr lang="en-US" sz="2400" baseline="-25000" dirty="0" err="1">
                <a:solidFill>
                  <a:prstClr val="black"/>
                </a:solidFill>
                <a:latin typeface="Arial"/>
                <a:ea typeface="Arial"/>
                <a:cs typeface="Arial"/>
              </a:rPr>
              <a:t>→p</a:t>
            </a:r>
            <a:r>
              <a:rPr lang="en-US" sz="2400" baseline="-25000" dirty="0">
                <a:solidFill>
                  <a:prstClr val="black"/>
                </a:solidFill>
                <a:latin typeface="Arial"/>
                <a:ea typeface="Arial"/>
                <a:cs typeface="Arial"/>
              </a:rPr>
              <a:t>, count(*) → </a:t>
            </a:r>
            <a:r>
              <a:rPr lang="en-US" sz="2400" baseline="-25000" dirty="0" err="1">
                <a:solidFill>
                  <a:prstClr val="black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5867400" y="3452813"/>
            <a:ext cx="11375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 dirty="0" err="1">
                <a:solidFill>
                  <a:prstClr val="black"/>
                </a:solidFill>
                <a:latin typeface="Symbol" charset="2"/>
                <a:ea typeface="+mn-ea"/>
                <a:cs typeface="+mn-cs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Symbol" charset="2"/>
                <a:ea typeface="+mn-ea"/>
                <a:cs typeface="+mn-cs"/>
              </a:rPr>
              <a:t> </a:t>
            </a:r>
            <a:r>
              <a:rPr lang="en-US" sz="2400" baseline="-250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&gt; 100</a:t>
            </a: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5791200" y="2438400"/>
            <a:ext cx="1007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Symbol" charset="2"/>
                <a:ea typeface="+mn-ea"/>
                <a:cs typeface="+mn-cs"/>
              </a:rPr>
              <a:t>P </a:t>
            </a:r>
            <a:r>
              <a:rPr lang="en-US" sz="2400" baseline="-25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city, </a:t>
            </a:r>
            <a:r>
              <a:rPr lang="en-US" sz="2400" baseline="-250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c</a:t>
            </a:r>
            <a:endParaRPr lang="en-US" sz="2400" baseline="-25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5001" name="Line 8"/>
          <p:cNvSpPr>
            <a:spLocks noChangeShapeType="1"/>
          </p:cNvSpPr>
          <p:nvPr/>
        </p:nvSpPr>
        <p:spPr bwMode="auto">
          <a:xfrm flipV="1">
            <a:off x="60960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 flipV="1">
            <a:off x="6096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5003" name="Line 10"/>
          <p:cNvSpPr>
            <a:spLocks noChangeShapeType="1"/>
          </p:cNvSpPr>
          <p:nvPr/>
        </p:nvSpPr>
        <p:spPr bwMode="auto">
          <a:xfrm flipV="1">
            <a:off x="60960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5004" name="Text Box 11"/>
          <p:cNvSpPr txBox="1">
            <a:spLocks noChangeArrowheads="1"/>
          </p:cNvSpPr>
          <p:nvPr/>
        </p:nvSpPr>
        <p:spPr bwMode="auto">
          <a:xfrm>
            <a:off x="7292975" y="4038600"/>
            <a:ext cx="1683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>
                <a:solidFill>
                  <a:prstClr val="black"/>
                </a:solidFill>
                <a:latin typeface="Arial"/>
                <a:ea typeface="+mn-ea"/>
                <a:cs typeface="Arial"/>
              </a:rPr>
              <a:t>T1(city,p,c)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7292975" y="3048000"/>
            <a:ext cx="1683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>
                <a:solidFill>
                  <a:prstClr val="black"/>
                </a:solidFill>
                <a:latin typeface="Arial"/>
                <a:ea typeface="+mn-ea"/>
                <a:cs typeface="Arial"/>
              </a:rPr>
              <a:t>T2(city,p,c)</a:t>
            </a:r>
          </a:p>
        </p:txBody>
      </p:sp>
      <p:sp>
        <p:nvSpPr>
          <p:cNvPr id="85006" name="Text Box 13"/>
          <p:cNvSpPr txBox="1">
            <a:spLocks noChangeArrowheads="1"/>
          </p:cNvSpPr>
          <p:nvPr/>
        </p:nvSpPr>
        <p:spPr bwMode="auto">
          <a:xfrm>
            <a:off x="7292975" y="1905000"/>
            <a:ext cx="1512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T3(city, </a:t>
            </a:r>
            <a:r>
              <a:rPr lang="en-US" sz="240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609600" y="5486400"/>
            <a:ext cx="4321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T1, T2, T3  = temporary tables</a:t>
            </a:r>
          </a:p>
        </p:txBody>
      </p:sp>
    </p:spTree>
    <p:extLst>
      <p:ext uri="{BB962C8B-B14F-4D97-AF65-F5344CB8AC3E}">
        <p14:creationId xmlns:p14="http://schemas.microsoft.com/office/powerpoint/2010/main" val="113495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Sets v.s. Bags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Sets: {</a:t>
            </a:r>
            <a:r>
              <a:rPr lang="en-US" dirty="0" err="1" smtClean="0"/>
              <a:t>a,b,c</a:t>
            </a:r>
            <a:r>
              <a:rPr lang="en-US" dirty="0" smtClean="0"/>
              <a:t>}, {</a:t>
            </a:r>
            <a:r>
              <a:rPr lang="en-US" dirty="0" err="1" smtClean="0"/>
              <a:t>a,d,e,f</a:t>
            </a:r>
            <a:r>
              <a:rPr lang="en-US" dirty="0" smtClean="0"/>
              <a:t>}, { }, . . .</a:t>
            </a:r>
          </a:p>
          <a:p>
            <a:r>
              <a:rPr lang="en-US" dirty="0" smtClean="0"/>
              <a:t>Bags: {a, a,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}, {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}, . . .</a:t>
            </a:r>
          </a:p>
          <a:p>
            <a:endParaRPr lang="en-US" dirty="0" smtClean="0"/>
          </a:p>
          <a:p>
            <a:r>
              <a:rPr lang="en-US" dirty="0" smtClean="0"/>
              <a:t>Relational Algebra has two semantics:</a:t>
            </a:r>
          </a:p>
          <a:p>
            <a:r>
              <a:rPr lang="en-US" dirty="0" smtClean="0"/>
              <a:t>Set semantics  = standard Relational Algebra</a:t>
            </a:r>
          </a:p>
          <a:p>
            <a:r>
              <a:rPr lang="en-US" dirty="0" smtClean="0"/>
              <a:t>Bag semantics = extended Relational Algebra</a:t>
            </a:r>
          </a:p>
          <a:p>
            <a:endParaRPr lang="en-US" dirty="0"/>
          </a:p>
          <a:p>
            <a:r>
              <a:rPr lang="en-US" dirty="0" smtClean="0"/>
              <a:t>Rule of thumb:</a:t>
            </a:r>
          </a:p>
          <a:p>
            <a:pPr lvl="1"/>
            <a:r>
              <a:rPr lang="en-US" dirty="0" smtClean="0"/>
              <a:t>Every paper will assume set semantics</a:t>
            </a:r>
          </a:p>
          <a:p>
            <a:pPr lvl="1"/>
            <a:r>
              <a:rPr lang="en-US" dirty="0"/>
              <a:t>Every implementation will assume bag semantics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78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9441" y="152400"/>
            <a:ext cx="7772400" cy="1143000"/>
          </a:xfrm>
        </p:spPr>
        <p:txBody>
          <a:bodyPr/>
          <a:lstStyle/>
          <a:p>
            <a:r>
              <a:rPr lang="en-US" dirty="0" smtClean="0"/>
              <a:t>Union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1401" y="1416765"/>
            <a:ext cx="1776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32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 </a:t>
            </a:r>
            <a:r>
              <a:rPr lang="en-US" sz="32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R2</a:t>
            </a:r>
            <a:endParaRPr lang="en-US" sz="32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49296"/>
              </p:ext>
            </p:extLst>
          </p:nvPr>
        </p:nvGraphicFramePr>
        <p:xfrm>
          <a:off x="1313329" y="4430359"/>
          <a:ext cx="15240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94264"/>
              </p:ext>
            </p:extLst>
          </p:nvPr>
        </p:nvGraphicFramePr>
        <p:xfrm>
          <a:off x="3599329" y="4430359"/>
          <a:ext cx="15240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89729" y="4811359"/>
            <a:ext cx="420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1929" y="474187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=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63149" y="2181870"/>
            <a:ext cx="3052952" cy="1200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R1</a:t>
            </a:r>
          </a:p>
          <a:p>
            <a:pPr defTabSz="914400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UNION</a:t>
            </a:r>
            <a:r>
              <a:rPr lang="en-US" sz="2400" dirty="0" smtClean="0">
                <a:solidFill>
                  <a:srgbClr val="09213B">
                    <a:lumMod val="75000"/>
                    <a:lumOff val="25000"/>
                  </a:srgbClr>
                </a:solidFill>
                <a:latin typeface="Arial"/>
                <a:ea typeface="+mn-ea"/>
                <a:cs typeface="Arial"/>
              </a:rPr>
              <a:t> </a:t>
            </a:r>
          </a:p>
          <a:p>
            <a:pPr defTabSz="914400" eaLnBrk="0" hangingPunct="0"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</a:t>
            </a:r>
            <a:r>
              <a:rPr lang="en-US" sz="24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* </a:t>
            </a:r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R2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78751"/>
              </p:ext>
            </p:extLst>
          </p:nvPr>
        </p:nvGraphicFramePr>
        <p:xfrm>
          <a:off x="5961529" y="4241185"/>
          <a:ext cx="152400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56908"/>
              </p:ext>
            </p:extLst>
          </p:nvPr>
        </p:nvGraphicFramePr>
        <p:xfrm>
          <a:off x="5961529" y="5710519"/>
          <a:ext cx="1524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552748" y="2551522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ALL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13329" y="3971350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23129" y="3971350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R2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1529" y="3740517"/>
            <a:ext cx="137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 R2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5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399" y="1752600"/>
            <a:ext cx="16882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– R2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25160"/>
              </p:ext>
            </p:extLst>
          </p:nvPr>
        </p:nvGraphicFramePr>
        <p:xfrm>
          <a:off x="1295400" y="4852085"/>
          <a:ext cx="15240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61376"/>
              </p:ext>
            </p:extLst>
          </p:nvPr>
        </p:nvGraphicFramePr>
        <p:xfrm>
          <a:off x="3581400" y="4852085"/>
          <a:ext cx="15240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71800" y="523308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–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30719"/>
              </p:ext>
            </p:extLst>
          </p:nvPr>
        </p:nvGraphicFramePr>
        <p:xfrm>
          <a:off x="5943600" y="5004485"/>
          <a:ext cx="152400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0" y="5163599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=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2608729"/>
            <a:ext cx="3051669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* FROM R1</a:t>
            </a:r>
          </a:p>
          <a:p>
            <a:pPr defTabSz="914400" eaLnBrk="0" hangingPunct="0"/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EXCEPT</a:t>
            </a:r>
          </a:p>
          <a:p>
            <a:pPr defTabSz="914400" eaLnBrk="0" hangingPunct="0"/>
            <a:r>
              <a:rPr lang="en-US" sz="2400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* FROM 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13330" y="4468856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3130" y="4468856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R2</a:t>
            </a:r>
            <a:endParaRPr lang="en-US" sz="2400" dirty="0">
              <a:solidFill>
                <a:prstClr val="black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1" y="4536106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–</a:t>
            </a:r>
            <a:r>
              <a:rPr lang="en-US" sz="24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R2</a:t>
            </a:r>
            <a:endParaRPr lang="en-US" sz="24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66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Intersection ?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Derived operator using minus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Derived using join </a:t>
            </a:r>
            <a:r>
              <a:rPr lang="en-US" dirty="0"/>
              <a:t>(will</a:t>
            </a:r>
            <a:r>
              <a:rPr lang="en-US" dirty="0" smtClean="0"/>
              <a:t> explain later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667000"/>
            <a:ext cx="5004294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32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32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R2 = R1 – (R1 – R2)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4343400"/>
            <a:ext cx="3803846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32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32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R2 =</a:t>
            </a:r>
            <a:r>
              <a:rPr lang="en-US" sz="32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R1 </a:t>
            </a:r>
            <a:r>
              <a:rPr lang="en-US" sz="3200" dirty="0" smtClean="0">
                <a:solidFill>
                  <a:prstClr val="black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⨝ </a:t>
            </a:r>
            <a:r>
              <a:rPr lang="en-US" sz="3200" dirty="0" smtClean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R2</a:t>
            </a:r>
            <a:endParaRPr lang="en-US" sz="3200" dirty="0">
              <a:solidFill>
                <a:prstClr val="black"/>
              </a:solidFill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10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all </a:t>
            </a:r>
            <a:r>
              <a:rPr lang="en-US" dirty="0" err="1"/>
              <a:t>tuples</a:t>
            </a:r>
            <a:r>
              <a:rPr lang="en-US" dirty="0"/>
              <a:t> which satisfy a condition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sSalary</a:t>
            </a:r>
            <a:r>
              <a:rPr lang="en-US" dirty="0"/>
              <a:t> &gt; 40000 (Employee)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sname</a:t>
            </a:r>
            <a:r>
              <a:rPr lang="en-US" dirty="0"/>
              <a:t> = “Smith” (Employee)</a:t>
            </a:r>
          </a:p>
          <a:p>
            <a:r>
              <a:rPr lang="en-US" dirty="0"/>
              <a:t>The condition </a:t>
            </a:r>
            <a:r>
              <a:rPr lang="en-US" dirty="0" err="1"/>
              <a:t>c</a:t>
            </a:r>
            <a:r>
              <a:rPr lang="en-US" dirty="0"/>
              <a:t> can be =, &lt;, </a:t>
            </a:r>
            <a:r>
              <a:rPr lang="en-US" dirty="0" err="1">
                <a:sym typeface="Symbol" pitchFamily="112" charset="2"/>
              </a:rPr>
              <a:t></a:t>
            </a:r>
            <a:r>
              <a:rPr lang="en-US" dirty="0">
                <a:sym typeface="Symbol" pitchFamily="112" charset="2"/>
              </a:rPr>
              <a:t>, &gt;,</a:t>
            </a:r>
            <a:r>
              <a:rPr lang="en-US" dirty="0"/>
              <a:t> </a:t>
            </a:r>
            <a:r>
              <a:rPr lang="en-US" dirty="0" err="1">
                <a:sym typeface="Symbol" pitchFamily="112" charset="2"/>
              </a:rPr>
              <a:t></a:t>
            </a:r>
            <a:r>
              <a:rPr lang="en-US" dirty="0">
                <a:sym typeface="Symbol" pitchFamily="112" charset="2"/>
              </a:rPr>
              <a:t>, &lt;&gt;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2971800"/>
            <a:ext cx="137706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4000" dirty="0" err="1">
                <a:solidFill>
                  <a:prstClr val="black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baseline="-250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4000" dirty="0" err="1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80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3400" y="3505200"/>
            <a:ext cx="3340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spcBef>
                <a:spcPct val="20000"/>
              </a:spcBef>
            </a:pPr>
            <a:r>
              <a:rPr lang="en-US" sz="2800" dirty="0" err="1">
                <a:solidFill>
                  <a:prstClr val="black"/>
                </a:solidFill>
                <a:latin typeface="Symbol" pitchFamily="112" charset="2"/>
                <a:ea typeface="+mn-ea"/>
                <a:cs typeface="+mn-cs"/>
              </a:rPr>
              <a:t>s</a:t>
            </a:r>
            <a:r>
              <a:rPr lang="en-US" baseline="-25000" dirty="0" err="1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Salary</a:t>
            </a:r>
            <a:r>
              <a:rPr lang="en-US" baseline="-25000" dirty="0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 &gt; 40000</a:t>
            </a:r>
            <a:r>
              <a:rPr lang="en-US" dirty="0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2590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609600"/>
            <a:ext cx="1781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2800" dirty="0" smtClean="0">
                <a:solidFill>
                  <a:prstClr val="black"/>
                </a:solidFill>
                <a:latin typeface="Arial" pitchFamily="112" charset="0"/>
                <a:ea typeface="+mn-ea"/>
                <a:cs typeface="+mn-cs"/>
              </a:rPr>
              <a:t>Employee</a:t>
            </a:r>
            <a:endParaRPr lang="en-US" sz="28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10E-DE6C-4D3A-9145-874BDBB8A57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Eliminates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/>
              <a:t>  P SSN, Name (Employee)</a:t>
            </a: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Answer</a:t>
            </a:r>
            <a:r>
              <a:rPr lang="en-US" dirty="0" err="1"/>
              <a:t>(SSN</a:t>
            </a:r>
            <a:r>
              <a:rPr lang="en-US" dirty="0"/>
              <a:t>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2667000"/>
            <a:ext cx="285879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spcAft>
                <a:spcPts val="0"/>
              </a:spcAft>
            </a:pPr>
            <a:r>
              <a:rPr lang="en-US" sz="4000" dirty="0">
                <a:solidFill>
                  <a:prstClr val="black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P </a:t>
            </a:r>
            <a:r>
              <a:rPr lang="en-US" sz="4000" baseline="-25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A1,…,An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Arial"/>
                <a:ea typeface="ＭＳ Ｐゴシック" pitchFamily="112" charset="-128"/>
                <a:cs typeface="ＭＳ Ｐゴシック" pitchFamily="112" charset="-128"/>
              </a:rPr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161516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Macintosh PowerPoint</Application>
  <PresentationFormat>On-screen Show (4:3)</PresentationFormat>
  <Paragraphs>388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Relational Algebra Refresher</vt:lpstr>
      <vt:lpstr>Relational Algebra Operators</vt:lpstr>
      <vt:lpstr>Sets v.s. Bags</vt:lpstr>
      <vt:lpstr>Union</vt:lpstr>
      <vt:lpstr>Difference</vt:lpstr>
      <vt:lpstr>What about Intersection ?</vt:lpstr>
      <vt:lpstr>Selection</vt:lpstr>
      <vt:lpstr>PowerPoint Presentation</vt:lpstr>
      <vt:lpstr>Projection</vt:lpstr>
      <vt:lpstr>PowerPoint Presentation</vt:lpstr>
      <vt:lpstr>Cross Product</vt:lpstr>
      <vt:lpstr>PowerPoint Presentation</vt:lpstr>
      <vt:lpstr>Equi-join</vt:lpstr>
      <vt:lpstr>Theta Join</vt:lpstr>
      <vt:lpstr>Examples of Theta-Joins (1)</vt:lpstr>
      <vt:lpstr>Examples of Theta-Joins (2)</vt:lpstr>
      <vt:lpstr>More Joins</vt:lpstr>
      <vt:lpstr>Outer Join Example</vt:lpstr>
      <vt:lpstr>From SQL to RA</vt:lpstr>
      <vt:lpstr>From SQL to RA</vt:lpstr>
      <vt:lpstr>An Equivalent Expression</vt:lpstr>
      <vt:lpstr>Extended RA: Operators on Bags</vt:lpstr>
      <vt:lpstr>Logical Query Plan</vt:lpstr>
    </vt:vector>
  </TitlesOfParts>
  <Company>University of Washington eScience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Refresher</dc:title>
  <dc:creator>Bill Howe</dc:creator>
  <cp:lastModifiedBy>Bill Howe</cp:lastModifiedBy>
  <cp:revision>1</cp:revision>
  <dcterms:created xsi:type="dcterms:W3CDTF">2015-06-21T10:54:34Z</dcterms:created>
  <dcterms:modified xsi:type="dcterms:W3CDTF">2015-06-21T10:54:57Z</dcterms:modified>
</cp:coreProperties>
</file>