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335" r:id="rId2"/>
    <p:sldId id="256" r:id="rId3"/>
    <p:sldId id="311" r:id="rId4"/>
    <p:sldId id="315" r:id="rId5"/>
    <p:sldId id="314" r:id="rId6"/>
    <p:sldId id="313" r:id="rId7"/>
    <p:sldId id="292" r:id="rId8"/>
    <p:sldId id="258" r:id="rId9"/>
    <p:sldId id="259" r:id="rId10"/>
    <p:sldId id="260" r:id="rId11"/>
    <p:sldId id="261" r:id="rId12"/>
    <p:sldId id="262" r:id="rId13"/>
    <p:sldId id="333" r:id="rId14"/>
    <p:sldId id="263" r:id="rId15"/>
    <p:sldId id="316" r:id="rId16"/>
    <p:sldId id="317" r:id="rId17"/>
    <p:sldId id="318" r:id="rId18"/>
    <p:sldId id="319" r:id="rId19"/>
    <p:sldId id="320" r:id="rId20"/>
    <p:sldId id="322" r:id="rId21"/>
    <p:sldId id="326" r:id="rId22"/>
    <p:sldId id="328" r:id="rId23"/>
    <p:sldId id="329" r:id="rId24"/>
    <p:sldId id="330" r:id="rId25"/>
    <p:sldId id="331" r:id="rId26"/>
    <p:sldId id="323" r:id="rId27"/>
    <p:sldId id="324" r:id="rId28"/>
    <p:sldId id="325" r:id="rId29"/>
    <p:sldId id="334" r:id="rId3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896"/>
    <a:srgbClr val="39275B"/>
    <a:srgbClr val="C79900"/>
    <a:srgbClr val="F4F4F4"/>
    <a:srgbClr val="D7A900"/>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22" autoAdjust="0"/>
  </p:normalViewPr>
  <p:slideViewPr>
    <p:cSldViewPr snapToObjects="1">
      <p:cViewPr>
        <p:scale>
          <a:sx n="95" d="100"/>
          <a:sy n="95" d="100"/>
        </p:scale>
        <p:origin x="-96" y="1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386E03-FF8F-F043-A96F-D7A5AEA854C0}" type="datetimeFigureOut">
              <a:rPr lang="en-US" smtClean="0"/>
              <a:t>6/23/15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952214-2CEE-284F-AE70-A49E5EAB5985}" type="slidenum">
              <a:rPr lang="en-US" smtClean="0"/>
              <a:t>‹#›</a:t>
            </a:fld>
            <a:endParaRPr lang="en-US"/>
          </a:p>
        </p:txBody>
      </p:sp>
    </p:spTree>
    <p:extLst>
      <p:ext uri="{BB962C8B-B14F-4D97-AF65-F5344CB8AC3E}">
        <p14:creationId xmlns:p14="http://schemas.microsoft.com/office/powerpoint/2010/main" val="33764204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07555-D59D-914D-83F8-C070483982F1}" type="datetimeFigureOut">
              <a:rPr lang="en-US" smtClean="0"/>
              <a:t>6/23/15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C4DC8-0FA3-3C40-B18F-539AC78115EF}" type="slidenum">
              <a:rPr lang="en-US" smtClean="0"/>
              <a:t>‹#›</a:t>
            </a:fld>
            <a:endParaRPr lang="en-US"/>
          </a:p>
        </p:txBody>
      </p:sp>
    </p:spTree>
    <p:extLst>
      <p:ext uri="{BB962C8B-B14F-4D97-AF65-F5344CB8AC3E}">
        <p14:creationId xmlns:p14="http://schemas.microsoft.com/office/powerpoint/2010/main" val="16763225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a:t>
            </a:r>
            <a:r>
              <a:rPr lang="en-US" baseline="0"/>
              <a:t> opinion of key features of NoSQL and related systems</a:t>
            </a:r>
          </a:p>
          <a:p>
            <a:r>
              <a:rPr lang="en-US" baseline="0"/>
              <a:t>Parallel databases are not included on this list, but there’s no reason they can’t be considered in the same way.</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3</a:t>
            </a:fld>
            <a:endParaRPr lang="en-US"/>
          </a:p>
        </p:txBody>
      </p:sp>
    </p:spTree>
    <p:extLst>
      <p:ext uri="{BB962C8B-B14F-4D97-AF65-F5344CB8AC3E}">
        <p14:creationId xmlns:p14="http://schemas.microsoft.com/office/powerpoint/2010/main" val="162055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thing to notice: RDBMS had a ton of</a:t>
            </a:r>
            <a:r>
              <a:rPr lang="en-US" baseline="0"/>
              <a:t> features, but had not really been shown to scale to 1000s of machines.  Of course, the number of machines may or may not correspond to performance goals, but certainly there had been issues.</a:t>
            </a:r>
          </a:p>
          <a:p>
            <a:endParaRPr lang="en-US" baseline="0"/>
          </a:p>
          <a:p>
            <a:r>
              <a:rPr lang="en-US" baseline="0"/>
              <a:t>Another problem here was that all the web companies were using MySQL because it was free and open source, and then found that they were not using it for queries, they were just using it to lookup specific keys.  And that scaling this up was a pain.  So they said let’s build our own thing.</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4</a:t>
            </a:fld>
            <a:endParaRPr lang="en-US"/>
          </a:p>
        </p:txBody>
      </p:sp>
    </p:spTree>
    <p:extLst>
      <p:ext uri="{BB962C8B-B14F-4D97-AF65-F5344CB8AC3E}">
        <p14:creationId xmlns:p14="http://schemas.microsoft.com/office/powerpoint/2010/main" val="25103572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bg1">
                <a:lumMod val="85000"/>
              </a:schemeClr>
            </a:gs>
            <a:gs pos="40000">
              <a:schemeClr val="bg1">
                <a:lumMod val="85000"/>
              </a:schemeClr>
            </a:gs>
            <a:gs pos="100000">
              <a:schemeClr val="bg1">
                <a:lumMod val="75000"/>
              </a:schemeClr>
            </a:gs>
          </a:gsLst>
          <a:lin ang="11340000" scaled="0"/>
          <a:tileRect/>
        </a:gradFill>
        <a:effectLst/>
      </p:bgPr>
    </p:bg>
    <p:spTree>
      <p:nvGrpSpPr>
        <p:cNvPr id="1" name=""/>
        <p:cNvGrpSpPr/>
        <p:nvPr/>
      </p:nvGrpSpPr>
      <p:grpSpPr>
        <a:xfrm>
          <a:off x="0" y="0"/>
          <a:ext cx="0" cy="0"/>
          <a:chOff x="0" y="0"/>
          <a:chExt cx="0" cy="0"/>
        </a:xfrm>
      </p:grpSpPr>
      <p:pic>
        <p:nvPicPr>
          <p:cNvPr id="4" name="Picture 6" descr="684412_high_Purp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0"/>
            <a:ext cx="9144000" cy="6858000"/>
          </a:xfrm>
          <a:prstGeom prst="rect">
            <a:avLst/>
          </a:prstGeom>
          <a:solidFill>
            <a:srgbClr val="39275B">
              <a:alpha val="5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7" descr="UW.Wordmark_ctr_whit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 y="352425"/>
            <a:ext cx="2551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848600" cy="1470025"/>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097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Date Placeholder 3"/>
          <p:cNvSpPr>
            <a:spLocks noGrp="1"/>
          </p:cNvSpPr>
          <p:nvPr>
            <p:ph type="dt" sz="half" idx="10"/>
          </p:nvPr>
        </p:nvSpPr>
        <p:spPr>
          <a:xfrm>
            <a:off x="685800" y="6356350"/>
            <a:ext cx="2133600" cy="365125"/>
          </a:xfrm>
        </p:spPr>
        <p:txBody>
          <a:bodyPr/>
          <a:lstStyle>
            <a:lvl1pPr>
              <a:defRPr>
                <a:solidFill>
                  <a:srgbClr val="FFFFFF"/>
                </a:solidFill>
              </a:defRPr>
            </a:lvl1pPr>
          </a:lstStyle>
          <a:p>
            <a:fld id="{46284D85-FEAC-6D4D-ADD9-3BD8F167427A}" type="datetime1">
              <a:rPr lang="en-US" smtClean="0"/>
              <a:t>6/23/15</a:t>
            </a:fld>
            <a:endParaRPr lang="en-US"/>
          </a:p>
        </p:txBody>
      </p:sp>
      <p:sp>
        <p:nvSpPr>
          <p:cNvPr id="11" name="Footer Placeholder 4"/>
          <p:cNvSpPr>
            <a:spLocks noGrp="1"/>
          </p:cNvSpPr>
          <p:nvPr>
            <p:ph type="ftr" sz="quarter" idx="11"/>
          </p:nvPr>
        </p:nvSpPr>
        <p:spPr>
          <a:xfrm>
            <a:off x="3162300" y="6356350"/>
            <a:ext cx="2895600" cy="365125"/>
          </a:xfrm>
        </p:spPr>
        <p:txBody>
          <a:bodyPr/>
          <a:lstStyle>
            <a:lvl1pPr>
              <a:defRPr>
                <a:solidFill>
                  <a:srgbClr val="FFFFFF"/>
                </a:solidFill>
              </a:defRPr>
            </a:lvl1pPr>
          </a:lstStyle>
          <a:p>
            <a:pPr>
              <a:defRPr/>
            </a:pPr>
            <a:r>
              <a:rPr lang="en-US" smtClean="0"/>
              <a:t>Bill Howe, UW</a:t>
            </a:r>
            <a:endParaRPr lang="en-US"/>
          </a:p>
        </p:txBody>
      </p:sp>
      <p:sp>
        <p:nvSpPr>
          <p:cNvPr id="12" name="Slide Number Placeholder 5"/>
          <p:cNvSpPr>
            <a:spLocks noGrp="1"/>
          </p:cNvSpPr>
          <p:nvPr>
            <p:ph type="sldNum" sz="quarter" idx="12"/>
          </p:nvPr>
        </p:nvSpPr>
        <p:spPr>
          <a:xfrm>
            <a:off x="6400800" y="6356350"/>
            <a:ext cx="2133600" cy="365125"/>
          </a:xfrm>
        </p:spPr>
        <p:txBody>
          <a:bodyPr/>
          <a:lstStyle>
            <a:lvl1pPr>
              <a:defRPr>
                <a:solidFill>
                  <a:srgbClr val="FFFFFF"/>
                </a:solidFill>
              </a:defRPr>
            </a:lvl1pPr>
          </a:lstStyle>
          <a:p>
            <a:fld id="{692883AC-E72C-294B-86D2-A63D5043FD85}" type="slidenum">
              <a:rPr lang="en-US"/>
              <a:pPr/>
              <a:t>‹#›</a:t>
            </a:fld>
            <a:endParaRPr lang="en-US"/>
          </a:p>
        </p:txBody>
      </p:sp>
    </p:spTree>
    <p:extLst>
      <p:ext uri="{BB962C8B-B14F-4D97-AF65-F5344CB8AC3E}">
        <p14:creationId xmlns:p14="http://schemas.microsoft.com/office/powerpoint/2010/main" val="187949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449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000AE5-584D-C440-9AD8-C8FC349C2170}" type="datetime1">
              <a:rPr lang="en-US" smtClean="0"/>
              <a:t>6/23/15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9C2025F-BD38-A44C-A022-81B9B849CBBE}" type="slidenum">
              <a:rPr lang="en-US"/>
              <a:pPr/>
              <a:t>‹#›</a:t>
            </a:fld>
            <a:endParaRPr lang="en-US"/>
          </a:p>
        </p:txBody>
      </p:sp>
    </p:spTree>
    <p:extLst>
      <p:ext uri="{BB962C8B-B14F-4D97-AF65-F5344CB8AC3E}">
        <p14:creationId xmlns:p14="http://schemas.microsoft.com/office/powerpoint/2010/main" val="180576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8C3D354-CDAA-004A-BBB7-92BEBA53B5C0}" type="datetime1">
              <a:rPr lang="en-US" smtClean="0"/>
              <a:t>6/23/15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81648DF-5E37-9E4E-8E74-0E0631D04E65}" type="slidenum">
              <a:rPr lang="en-US"/>
              <a:pPr/>
              <a:t>‹#›</a:t>
            </a:fld>
            <a:endParaRPr lang="en-US"/>
          </a:p>
        </p:txBody>
      </p:sp>
    </p:spTree>
    <p:extLst>
      <p:ext uri="{BB962C8B-B14F-4D97-AF65-F5344CB8AC3E}">
        <p14:creationId xmlns:p14="http://schemas.microsoft.com/office/powerpoint/2010/main" val="138808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7"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762000"/>
            <a:ext cx="7854696" cy="914400"/>
          </a:xfrm>
        </p:spPr>
        <p:txBody>
          <a:bodyPr/>
          <a:lstStyle>
            <a:lvl1pPr algn="l">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685801" y="1828800"/>
            <a:ext cx="7854696" cy="4297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a:xfrm>
            <a:off x="685800" y="6356350"/>
            <a:ext cx="2133600" cy="365125"/>
          </a:xfrm>
        </p:spPr>
        <p:txBody>
          <a:bodyPr/>
          <a:lstStyle>
            <a:lvl1pPr>
              <a:defRPr/>
            </a:lvl1pPr>
          </a:lstStyle>
          <a:p>
            <a:fld id="{7B55FEDD-6FD9-7942-8E57-CDDA6D5C3512}" type="datetime1">
              <a:rPr lang="en-US" smtClean="0"/>
              <a:t>6/23/15</a:t>
            </a:fld>
            <a:endParaRPr lang="en-US"/>
          </a:p>
        </p:txBody>
      </p:sp>
      <p:sp>
        <p:nvSpPr>
          <p:cNvPr id="9" name="Footer Placeholder 4"/>
          <p:cNvSpPr>
            <a:spLocks noGrp="1"/>
          </p:cNvSpPr>
          <p:nvPr>
            <p:ph type="ftr" sz="quarter" idx="11"/>
          </p:nvPr>
        </p:nvSpPr>
        <p:spPr>
          <a:xfrm>
            <a:off x="3165475" y="6356350"/>
            <a:ext cx="2895600" cy="365125"/>
          </a:xfrm>
        </p:spPr>
        <p:txBody>
          <a:bodyPr/>
          <a:lstStyle>
            <a:lvl1pPr>
              <a:defRPr/>
            </a:lvl1pPr>
          </a:lstStyle>
          <a:p>
            <a:pPr>
              <a:defRPr/>
            </a:pPr>
            <a:r>
              <a:rPr lang="en-US" smtClean="0"/>
              <a:t>Bill Howe, UW</a:t>
            </a:r>
            <a:endParaRPr lang="en-US" dirty="0"/>
          </a:p>
        </p:txBody>
      </p:sp>
      <p:sp>
        <p:nvSpPr>
          <p:cNvPr id="10" name="Slide Number Placeholder 5"/>
          <p:cNvSpPr>
            <a:spLocks noGrp="1"/>
          </p:cNvSpPr>
          <p:nvPr>
            <p:ph type="sldNum" sz="quarter" idx="12"/>
          </p:nvPr>
        </p:nvSpPr>
        <p:spPr>
          <a:xfrm>
            <a:off x="6407150" y="6356350"/>
            <a:ext cx="2133600" cy="365125"/>
          </a:xfrm>
        </p:spPr>
        <p:txBody>
          <a:bodyPr/>
          <a:lstStyle>
            <a:lvl1pPr>
              <a:defRPr/>
            </a:lvl1pPr>
          </a:lstStyle>
          <a:p>
            <a:fld id="{A12D6CCC-2396-634D-8A9D-DFA1A30244AA}" type="slidenum">
              <a:rPr lang="en-US"/>
              <a:pPr/>
              <a:t>‹#›</a:t>
            </a:fld>
            <a:endParaRPr lang="en-US"/>
          </a:p>
        </p:txBody>
      </p:sp>
    </p:spTree>
    <p:extLst>
      <p:ext uri="{BB962C8B-B14F-4D97-AF65-F5344CB8AC3E}">
        <p14:creationId xmlns:p14="http://schemas.microsoft.com/office/powerpoint/2010/main" val="319195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460E162-5E18-CC42-AEFF-80654EBA5EC9}" type="datetime1">
              <a:rPr lang="en-US" smtClean="0"/>
              <a:t>6/23/15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BE0DD67-BB51-4341-BE04-6FACCCE28F1F}" type="slidenum">
              <a:rPr lang="en-US"/>
              <a:pPr/>
              <a:t>‹#›</a:t>
            </a:fld>
            <a:endParaRPr lang="en-US"/>
          </a:p>
        </p:txBody>
      </p:sp>
      <p:sp>
        <p:nvSpPr>
          <p:cNvPr id="7" name="Rectangle 6"/>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8"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5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D29959A-35A8-9348-83C4-31B0671CA6F4}" type="datetime1">
              <a:rPr lang="en-US" smtClean="0"/>
              <a:t>6/23/15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7174E72A-CE54-AB49-9729-B884B92568C1}"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82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76399"/>
            <a:ext cx="4040188"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76399"/>
            <a:ext cx="4041775" cy="498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EED5640-A054-AD43-A009-5122F633A555}" type="datetime1">
              <a:rPr lang="en-US" smtClean="0"/>
              <a:t>6/23/15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9" name="Slide Number Placeholder 5"/>
          <p:cNvSpPr>
            <a:spLocks noGrp="1"/>
          </p:cNvSpPr>
          <p:nvPr>
            <p:ph type="sldNum" sz="quarter" idx="12"/>
          </p:nvPr>
        </p:nvSpPr>
        <p:spPr/>
        <p:txBody>
          <a:bodyPr/>
          <a:lstStyle>
            <a:lvl1pPr>
              <a:defRPr/>
            </a:lvl1pPr>
          </a:lstStyle>
          <a:p>
            <a:fld id="{1EB80FAF-06AB-7741-A545-C8911F3DDED2}" type="slidenum">
              <a:rPr lang="en-US"/>
              <a:pPr/>
              <a:t>‹#›</a:t>
            </a:fld>
            <a:endParaRPr lang="en-US"/>
          </a:p>
        </p:txBody>
      </p:sp>
      <p:sp>
        <p:nvSpPr>
          <p:cNvPr id="10" name="Rectangle 9"/>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1"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3"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1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144F366-C044-4B4C-9ED0-43C134576ECA}" type="datetime1">
              <a:rPr lang="en-US" smtClean="0"/>
              <a:t>6/23/15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5" name="Slide Number Placeholder 5"/>
          <p:cNvSpPr>
            <a:spLocks noGrp="1"/>
          </p:cNvSpPr>
          <p:nvPr>
            <p:ph type="sldNum" sz="quarter" idx="12"/>
          </p:nvPr>
        </p:nvSpPr>
        <p:spPr/>
        <p:txBody>
          <a:bodyPr/>
          <a:lstStyle>
            <a:lvl1pPr>
              <a:defRPr/>
            </a:lvl1pPr>
          </a:lstStyle>
          <a:p>
            <a:fld id="{707BE93F-5C7A-5B41-A729-CD25FF97C964}" type="slidenum">
              <a:rPr lang="en-US"/>
              <a:pPr/>
              <a:t>‹#›</a:t>
            </a:fld>
            <a:endParaRPr lang="en-US"/>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44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5FCB4E5-F5CA-CD47-9AE3-A07BD6AB5419}" type="datetime1">
              <a:rPr lang="en-US" smtClean="0"/>
              <a:t>6/23/15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4" name="Slide Number Placeholder 5"/>
          <p:cNvSpPr>
            <a:spLocks noGrp="1"/>
          </p:cNvSpPr>
          <p:nvPr>
            <p:ph type="sldNum" sz="quarter" idx="12"/>
          </p:nvPr>
        </p:nvSpPr>
        <p:spPr/>
        <p:txBody>
          <a:bodyPr/>
          <a:lstStyle>
            <a:lvl1pPr>
              <a:defRPr/>
            </a:lvl1pPr>
          </a:lstStyle>
          <a:p>
            <a:fld id="{354DEEC5-EA09-464B-9CF2-C5C5C68E1237}" type="slidenum">
              <a:rPr lang="en-US"/>
              <a:pPr/>
              <a:t>‹#›</a:t>
            </a:fld>
            <a:endParaRPr lang="en-US"/>
          </a:p>
        </p:txBody>
      </p:sp>
    </p:spTree>
    <p:extLst>
      <p:ext uri="{BB962C8B-B14F-4D97-AF65-F5344CB8AC3E}">
        <p14:creationId xmlns:p14="http://schemas.microsoft.com/office/powerpoint/2010/main" val="348043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FF7E3BA-6CFD-3F4B-B6A9-0E95C2C35C95}" type="datetime1">
              <a:rPr lang="en-US" smtClean="0"/>
              <a:t>6/23/15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157139CD-AAD3-944F-B5E6-7F016C31DF0E}"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50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761999"/>
            <a:ext cx="5486400" cy="39655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4C999BE-CC0D-BA40-AC64-6591B8579716}" type="datetime1">
              <a:rPr lang="en-US" smtClean="0"/>
              <a:t>6/23/15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05C78931-4823-DD4F-8A70-63C081F743DA}"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410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76400"/>
            <a:ext cx="82296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Frutiger 55 Roman" charset="0"/>
              </a:defRPr>
            </a:lvl1pPr>
          </a:lstStyle>
          <a:p>
            <a:fld id="{7BC5C81F-24D6-B24D-AABC-683A945C8813}" type="datetime1">
              <a:rPr lang="en-US" smtClean="0"/>
              <a:t>6/23/15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Frutiger 55 Roman"/>
                <a:ea typeface="ＭＳ Ｐゴシック" charset="-128"/>
                <a:cs typeface="ＭＳ Ｐゴシック" charset="-128"/>
              </a:defRPr>
            </a:lvl1pPr>
          </a:lstStyle>
          <a:p>
            <a:pPr>
              <a:defRPr/>
            </a:pPr>
            <a:r>
              <a:rPr lang="en-US" smtClean="0"/>
              <a:t>Bill Howe, UW eScience Institute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Frutiger 55 Roman" charset="0"/>
              </a:defRPr>
            </a:lvl1pPr>
          </a:lstStyle>
          <a:p>
            <a:fld id="{BE813726-3EE7-B74D-9376-57C8D899FEF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p:txStyles>
    <p:titleStyle>
      <a:lvl1pPr algn="ctr" defTabSz="457200" rtl="0" eaLnBrk="0" fontAlgn="base" hangingPunct="0">
        <a:spcBef>
          <a:spcPct val="0"/>
        </a:spcBef>
        <a:spcAft>
          <a:spcPct val="0"/>
        </a:spcAft>
        <a:defRPr sz="4400" kern="1200">
          <a:solidFill>
            <a:schemeClr val="tx1"/>
          </a:solidFill>
          <a:latin typeface="Frutiger 55 Roman"/>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Frutiger 55 Roman"/>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Frutiger 55 Roman"/>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Frutiger 55 Roman"/>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Today</a:t>
            </a:r>
          </a:p>
        </p:txBody>
      </p:sp>
      <p:sp>
        <p:nvSpPr>
          <p:cNvPr id="8" name="Content Placeholder 7"/>
          <p:cNvSpPr>
            <a:spLocks noGrp="1"/>
          </p:cNvSpPr>
          <p:nvPr>
            <p:ph idx="1"/>
          </p:nvPr>
        </p:nvSpPr>
        <p:spPr/>
        <p:txBody>
          <a:bodyPr/>
          <a:lstStyle/>
          <a:p>
            <a:r>
              <a:rPr lang="en-US"/>
              <a:t>NoSQL Roundup</a:t>
            </a:r>
          </a:p>
          <a:p>
            <a:r>
              <a:rPr lang="en-US"/>
              <a:t>Exercise: Graphs in Pig (or Spark on EMR)</a:t>
            </a:r>
          </a:p>
          <a:p>
            <a:r>
              <a:rPr lang="en-US"/>
              <a:t>A few topics in Stats</a:t>
            </a:r>
          </a:p>
          <a:p>
            <a:r>
              <a:rPr lang="en-US"/>
              <a:t>A few topics in ML</a:t>
            </a:r>
          </a:p>
          <a:p>
            <a:r>
              <a:rPr lang="en-US"/>
              <a:t>Exercise: Kaggle OR Visualization in D3</a:t>
            </a:r>
          </a:p>
        </p:txBody>
      </p:sp>
      <p:sp>
        <p:nvSpPr>
          <p:cNvPr id="4" name="Date Placeholder 3"/>
          <p:cNvSpPr>
            <a:spLocks noGrp="1"/>
          </p:cNvSpPr>
          <p:nvPr>
            <p:ph type="dt" sz="half" idx="10"/>
          </p:nvPr>
        </p:nvSpPr>
        <p:spPr/>
        <p:txBody>
          <a:bodyPr/>
          <a:lstStyle/>
          <a:p>
            <a:fld id="{46284D85-FEAC-6D4D-ADD9-3BD8F167427A}" type="datetime1">
              <a:rPr lang="en-US" smtClean="0"/>
              <a:t>6/24/15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p>
            <a:fld id="{692883AC-E72C-294B-86D2-A63D5043FD85}" type="slidenum">
              <a:rPr lang="en-US"/>
              <a:pPr/>
              <a:t>1</a:t>
            </a:fld>
            <a:endParaRPr lang="en-US"/>
          </a:p>
        </p:txBody>
      </p:sp>
    </p:spTree>
    <p:extLst>
      <p:ext uri="{BB962C8B-B14F-4D97-AF65-F5344CB8AC3E}">
        <p14:creationId xmlns:p14="http://schemas.microsoft.com/office/powerpoint/2010/main" val="102476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decision procedure</a:t>
            </a:r>
            <a:endParaRPr lang="en-US" dirty="0"/>
          </a:p>
        </p:txBody>
      </p:sp>
      <p:sp>
        <p:nvSpPr>
          <p:cNvPr id="4" name="Date Placeholder 3"/>
          <p:cNvSpPr>
            <a:spLocks noGrp="1"/>
          </p:cNvSpPr>
          <p:nvPr>
            <p:ph type="dt" sz="half" idx="10"/>
          </p:nvPr>
        </p:nvSpPr>
        <p:spPr/>
        <p:txBody>
          <a:bodyPr/>
          <a:lstStyle/>
          <a:p>
            <a:fld id="{A538D889-D014-DA4B-812E-4450A0452776}" type="datetime1">
              <a:rPr lang="en-US" smtClean="0"/>
              <a:pPr/>
              <a:t>6/23/15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10</a:t>
            </a:fld>
            <a:endParaRPr lang="en-US"/>
          </a:p>
        </p:txBody>
      </p:sp>
      <p:sp>
        <p:nvSpPr>
          <p:cNvPr id="8" name="Content Placeholder 7"/>
          <p:cNvSpPr>
            <a:spLocks noGrp="1"/>
          </p:cNvSpPr>
          <p:nvPr>
            <p:ph idx="1"/>
          </p:nvPr>
        </p:nvSpPr>
        <p:spPr/>
        <p:txBody>
          <a:bodyPr/>
          <a:lstStyle/>
          <a:p>
            <a:r>
              <a:rPr lang="en-US" u="sng" dirty="0" smtClean="0"/>
              <a:t>Parallel Relational Databases</a:t>
            </a:r>
          </a:p>
          <a:p>
            <a:pPr lvl="1"/>
            <a:r>
              <a:rPr lang="en-US" dirty="0" smtClean="0"/>
              <a:t>Schema?</a:t>
            </a:r>
          </a:p>
          <a:p>
            <a:pPr lvl="1"/>
            <a:r>
              <a:rPr lang="en-US" dirty="0" smtClean="0"/>
              <a:t>Complex queries?</a:t>
            </a:r>
          </a:p>
          <a:p>
            <a:pPr lvl="1"/>
            <a:r>
              <a:rPr lang="en-US" dirty="0" smtClean="0"/>
              <a:t>Transactions?</a:t>
            </a:r>
          </a:p>
          <a:p>
            <a:pPr lvl="1"/>
            <a:r>
              <a:rPr lang="en-US" dirty="0" smtClean="0"/>
              <a:t>High-performance?</a:t>
            </a:r>
          </a:p>
          <a:p>
            <a:pPr lvl="2"/>
            <a:r>
              <a:rPr lang="en-US" dirty="0" smtClean="0"/>
              <a:t>indexing, views, cost-based optimization, ….</a:t>
            </a:r>
          </a:p>
          <a:p>
            <a:pPr lvl="1"/>
            <a:r>
              <a:rPr lang="en-US" dirty="0" smtClean="0"/>
              <a:t>Are you rich? </a:t>
            </a:r>
          </a:p>
          <a:p>
            <a:pPr lvl="2"/>
            <a:r>
              <a:rPr lang="en-US" dirty="0" smtClean="0"/>
              <a:t>~$20k-$125k / TB</a:t>
            </a:r>
          </a:p>
        </p:txBody>
      </p:sp>
    </p:spTree>
    <p:extLst>
      <p:ext uri="{BB962C8B-B14F-4D97-AF65-F5344CB8AC3E}">
        <p14:creationId xmlns:p14="http://schemas.microsoft.com/office/powerpoint/2010/main" val="29952461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decision procedure</a:t>
            </a:r>
            <a:endParaRPr lang="en-US" dirty="0"/>
          </a:p>
        </p:txBody>
      </p:sp>
      <p:sp>
        <p:nvSpPr>
          <p:cNvPr id="4" name="Date Placeholder 3"/>
          <p:cNvSpPr>
            <a:spLocks noGrp="1"/>
          </p:cNvSpPr>
          <p:nvPr>
            <p:ph type="dt" sz="half" idx="10"/>
          </p:nvPr>
        </p:nvSpPr>
        <p:spPr/>
        <p:txBody>
          <a:bodyPr/>
          <a:lstStyle/>
          <a:p>
            <a:fld id="{A538D889-D014-DA4B-812E-4450A0452776}" type="datetime1">
              <a:rPr lang="en-US" smtClean="0"/>
              <a:pPr/>
              <a:t>6/23/15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11</a:t>
            </a:fld>
            <a:endParaRPr lang="en-US"/>
          </a:p>
        </p:txBody>
      </p:sp>
      <p:sp>
        <p:nvSpPr>
          <p:cNvPr id="8" name="Content Placeholder 7"/>
          <p:cNvSpPr>
            <a:spLocks noGrp="1"/>
          </p:cNvSpPr>
          <p:nvPr>
            <p:ph idx="1"/>
          </p:nvPr>
        </p:nvSpPr>
        <p:spPr/>
        <p:txBody>
          <a:bodyPr/>
          <a:lstStyle/>
          <a:p>
            <a:r>
              <a:rPr lang="en-US" u="sng" dirty="0" err="1" smtClean="0"/>
              <a:t>Hadoop</a:t>
            </a:r>
            <a:r>
              <a:rPr lang="en-US" u="sng" dirty="0" smtClean="0"/>
              <a:t> (locally managed)</a:t>
            </a:r>
          </a:p>
          <a:p>
            <a:pPr lvl="1"/>
            <a:r>
              <a:rPr lang="en-US" dirty="0" smtClean="0"/>
              <a:t>Java?</a:t>
            </a:r>
          </a:p>
          <a:p>
            <a:pPr lvl="1"/>
            <a:r>
              <a:rPr lang="en-US" dirty="0" smtClean="0"/>
              <a:t>Large unstructured files?</a:t>
            </a:r>
          </a:p>
          <a:p>
            <a:pPr lvl="1"/>
            <a:r>
              <a:rPr lang="en-US" dirty="0" smtClean="0"/>
              <a:t>Relatively small number of tasks?</a:t>
            </a:r>
          </a:p>
          <a:p>
            <a:pPr lvl="1"/>
            <a:r>
              <a:rPr lang="en-US" dirty="0" smtClean="0"/>
              <a:t>System administration support?</a:t>
            </a:r>
          </a:p>
          <a:p>
            <a:pPr lvl="1"/>
            <a:r>
              <a:rPr lang="en-US" dirty="0" smtClean="0"/>
              <a:t>Need to / want to roll your own algorithms?</a:t>
            </a:r>
          </a:p>
        </p:txBody>
      </p:sp>
    </p:spTree>
    <p:extLst>
      <p:ext uri="{BB962C8B-B14F-4D97-AF65-F5344CB8AC3E}">
        <p14:creationId xmlns:p14="http://schemas.microsoft.com/office/powerpoint/2010/main" val="31369298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decision procedure</a:t>
            </a:r>
            <a:endParaRPr lang="en-US" dirty="0"/>
          </a:p>
        </p:txBody>
      </p:sp>
      <p:sp>
        <p:nvSpPr>
          <p:cNvPr id="4" name="Date Placeholder 3"/>
          <p:cNvSpPr>
            <a:spLocks noGrp="1"/>
          </p:cNvSpPr>
          <p:nvPr>
            <p:ph type="dt" sz="half" idx="10"/>
          </p:nvPr>
        </p:nvSpPr>
        <p:spPr/>
        <p:txBody>
          <a:bodyPr/>
          <a:lstStyle/>
          <a:p>
            <a:fld id="{A538D889-D014-DA4B-812E-4450A0452776}" type="datetime1">
              <a:rPr lang="en-US" smtClean="0"/>
              <a:pPr/>
              <a:t>6/23/15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12</a:t>
            </a:fld>
            <a:endParaRPr lang="en-US"/>
          </a:p>
        </p:txBody>
      </p:sp>
      <p:sp>
        <p:nvSpPr>
          <p:cNvPr id="8" name="Content Placeholder 7"/>
          <p:cNvSpPr>
            <a:spLocks noGrp="1"/>
          </p:cNvSpPr>
          <p:nvPr>
            <p:ph idx="1"/>
          </p:nvPr>
        </p:nvSpPr>
        <p:spPr/>
        <p:txBody>
          <a:bodyPr/>
          <a:lstStyle/>
          <a:p>
            <a:r>
              <a:rPr lang="en-US" u="sng" dirty="0" err="1" smtClean="0"/>
              <a:t>Hadoop</a:t>
            </a:r>
            <a:r>
              <a:rPr lang="en-US" u="sng" dirty="0" smtClean="0"/>
              <a:t> derivatives (Pig, HIVE)</a:t>
            </a:r>
          </a:p>
          <a:p>
            <a:pPr lvl="1"/>
            <a:r>
              <a:rPr lang="en-US" dirty="0" smtClean="0"/>
              <a:t>Same as </a:t>
            </a:r>
            <a:r>
              <a:rPr lang="en-US" dirty="0" err="1" smtClean="0"/>
              <a:t>Hadoop</a:t>
            </a:r>
            <a:r>
              <a:rPr lang="en-US" dirty="0" smtClean="0"/>
              <a:t>, with </a:t>
            </a:r>
          </a:p>
          <a:p>
            <a:pPr lvl="1"/>
            <a:r>
              <a:rPr lang="en-US" dirty="0"/>
              <a:t>A</a:t>
            </a:r>
            <a:r>
              <a:rPr lang="en-US" dirty="0" smtClean="0"/>
              <a:t> </a:t>
            </a:r>
            <a:r>
              <a:rPr lang="en-US" dirty="0"/>
              <a:t>h</a:t>
            </a:r>
            <a:r>
              <a:rPr lang="en-US" dirty="0" smtClean="0"/>
              <a:t>igh-level language</a:t>
            </a:r>
          </a:p>
          <a:p>
            <a:pPr lvl="1"/>
            <a:r>
              <a:rPr lang="en-US" dirty="0" smtClean="0"/>
              <a:t>Support for multi-step workflows </a:t>
            </a:r>
          </a:p>
          <a:p>
            <a:pPr lvl="1"/>
            <a:endParaRPr lang="en-US" dirty="0" smtClean="0"/>
          </a:p>
        </p:txBody>
      </p:sp>
    </p:spTree>
    <p:extLst>
      <p:ext uri="{BB962C8B-B14F-4D97-AF65-F5344CB8AC3E}">
        <p14:creationId xmlns:p14="http://schemas.microsoft.com/office/powerpoint/2010/main" val="301624602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decision procedure</a:t>
            </a:r>
            <a:endParaRPr lang="en-US" dirty="0"/>
          </a:p>
        </p:txBody>
      </p:sp>
      <p:sp>
        <p:nvSpPr>
          <p:cNvPr id="4" name="Date Placeholder 3"/>
          <p:cNvSpPr>
            <a:spLocks noGrp="1"/>
          </p:cNvSpPr>
          <p:nvPr>
            <p:ph type="dt" sz="half" idx="10"/>
          </p:nvPr>
        </p:nvSpPr>
        <p:spPr/>
        <p:txBody>
          <a:bodyPr/>
          <a:lstStyle/>
          <a:p>
            <a:fld id="{A538D889-D014-DA4B-812E-4450A0452776}" type="datetime1">
              <a:rPr lang="en-US" smtClean="0"/>
              <a:pPr/>
              <a:t>6/23/15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13</a:t>
            </a:fld>
            <a:endParaRPr lang="en-US"/>
          </a:p>
        </p:txBody>
      </p:sp>
      <p:sp>
        <p:nvSpPr>
          <p:cNvPr id="8" name="Content Placeholder 7"/>
          <p:cNvSpPr>
            <a:spLocks noGrp="1"/>
          </p:cNvSpPr>
          <p:nvPr>
            <p:ph idx="1"/>
          </p:nvPr>
        </p:nvSpPr>
        <p:spPr/>
        <p:txBody>
          <a:bodyPr/>
          <a:lstStyle/>
          <a:p>
            <a:r>
              <a:rPr lang="en-US" u="sng" dirty="0" err="1" smtClean="0"/>
              <a:t>Apache Spark</a:t>
            </a:r>
            <a:endParaRPr lang="en-US" u="sng" dirty="0" smtClean="0"/>
          </a:p>
          <a:p>
            <a:pPr lvl="1"/>
            <a:r>
              <a:rPr lang="en-US" dirty="0" smtClean="0"/>
              <a:t>MapReduce-oriented engine with better performance</a:t>
            </a:r>
          </a:p>
          <a:p>
            <a:pPr lvl="1"/>
            <a:r>
              <a:rPr lang="en-US" dirty="0"/>
              <a:t>Going forward, little reason to use Hadoop over Spark</a:t>
            </a:r>
            <a:endParaRPr lang="en-US" dirty="0" smtClean="0"/>
          </a:p>
          <a:p>
            <a:pPr lvl="1"/>
            <a:r>
              <a:rPr lang="en-US" dirty="0"/>
              <a:t>Provides “direct” programming in Scala</a:t>
            </a:r>
            <a:endParaRPr lang="en-US" dirty="0" smtClean="0"/>
          </a:p>
        </p:txBody>
      </p:sp>
    </p:spTree>
    <p:extLst>
      <p:ext uri="{BB962C8B-B14F-4D97-AF65-F5344CB8AC3E}">
        <p14:creationId xmlns:p14="http://schemas.microsoft.com/office/powerpoint/2010/main" val="31481039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decision procedure</a:t>
            </a:r>
            <a:endParaRPr lang="en-US" dirty="0"/>
          </a:p>
        </p:txBody>
      </p:sp>
      <p:sp>
        <p:nvSpPr>
          <p:cNvPr id="4" name="Date Placeholder 3"/>
          <p:cNvSpPr>
            <a:spLocks noGrp="1"/>
          </p:cNvSpPr>
          <p:nvPr>
            <p:ph type="dt" sz="half" idx="10"/>
          </p:nvPr>
        </p:nvSpPr>
        <p:spPr/>
        <p:txBody>
          <a:bodyPr/>
          <a:lstStyle/>
          <a:p>
            <a:fld id="{A538D889-D014-DA4B-812E-4450A0452776}" type="datetime1">
              <a:rPr lang="en-US" smtClean="0"/>
              <a:pPr/>
              <a:t>6/23/15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14</a:t>
            </a:fld>
            <a:endParaRPr lang="en-US"/>
          </a:p>
        </p:txBody>
      </p:sp>
      <p:sp>
        <p:nvSpPr>
          <p:cNvPr id="8" name="Content Placeholder 7"/>
          <p:cNvSpPr>
            <a:spLocks noGrp="1"/>
          </p:cNvSpPr>
          <p:nvPr>
            <p:ph idx="1"/>
          </p:nvPr>
        </p:nvSpPr>
        <p:spPr/>
        <p:txBody>
          <a:bodyPr/>
          <a:lstStyle/>
          <a:p>
            <a:r>
              <a:rPr lang="en-US" u="sng" dirty="0" err="1" smtClean="0"/>
              <a:t>NoSQL</a:t>
            </a:r>
            <a:endParaRPr lang="en-US" u="sng" dirty="0" smtClean="0"/>
          </a:p>
          <a:p>
            <a:pPr lvl="1"/>
            <a:r>
              <a:rPr lang="en-US" dirty="0"/>
              <a:t>O</a:t>
            </a:r>
            <a:r>
              <a:rPr lang="en-US" dirty="0" smtClean="0"/>
              <a:t>ne object at a time manipulation?</a:t>
            </a:r>
          </a:p>
          <a:p>
            <a:pPr lvl="1"/>
            <a:r>
              <a:rPr lang="en-US" dirty="0" smtClean="0"/>
              <a:t>Lots of concurrent users/apps?</a:t>
            </a:r>
          </a:p>
          <a:p>
            <a:pPr lvl="1"/>
            <a:r>
              <a:rPr lang="en-US" dirty="0" smtClean="0"/>
              <a:t>Can you live without joins?</a:t>
            </a:r>
          </a:p>
          <a:p>
            <a:pPr lvl="1"/>
            <a:r>
              <a:rPr lang="en-US" dirty="0" smtClean="0"/>
              <a:t>System administration?</a:t>
            </a:r>
          </a:p>
          <a:p>
            <a:pPr lvl="1"/>
            <a:r>
              <a:rPr lang="en-US" dirty="0" smtClean="0"/>
              <a:t>Need interactive response times? </a:t>
            </a:r>
          </a:p>
          <a:p>
            <a:pPr lvl="2"/>
            <a:r>
              <a:rPr lang="en-US" dirty="0" smtClean="0"/>
              <a:t>e.g., you’re powering a web application</a:t>
            </a:r>
          </a:p>
        </p:txBody>
      </p:sp>
    </p:spTree>
    <p:extLst>
      <p:ext uri="{BB962C8B-B14F-4D97-AF65-F5344CB8AC3E}">
        <p14:creationId xmlns:p14="http://schemas.microsoft.com/office/powerpoint/2010/main" val="34214003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6/23/15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72399304"/>
              </p:ext>
            </p:extLst>
          </p:nvPr>
        </p:nvGraphicFramePr>
        <p:xfrm>
          <a:off x="457200" y="1219200"/>
          <a:ext cx="8229600" cy="3917640"/>
        </p:xfrm>
        <a:graphic>
          <a:graphicData uri="http://schemas.openxmlformats.org/drawingml/2006/table">
            <a:tbl>
              <a:tblPr/>
              <a:tblGrid>
                <a:gridCol w="424679"/>
                <a:gridCol w="964137"/>
                <a:gridCol w="527980"/>
                <a:gridCol w="527980"/>
                <a:gridCol w="665714"/>
                <a:gridCol w="929704"/>
                <a:gridCol w="941182"/>
                <a:gridCol w="711625"/>
                <a:gridCol w="470591"/>
                <a:gridCol w="711625"/>
                <a:gridCol w="711625"/>
                <a:gridCol w="642758"/>
              </a:tblGrid>
              <a:tr h="344335">
                <a:tc>
                  <a:txBody>
                    <a:bodyPr/>
                    <a:lstStyle/>
                    <a:p>
                      <a:pPr algn="ctr" fontAlgn="b"/>
                      <a:r>
                        <a:rPr lang="en-US" sz="1100" b="0" i="1" u="none" strike="noStrike">
                          <a:solidFill>
                            <a:srgbClr val="000000"/>
                          </a:solidFill>
                          <a:effectLst/>
                          <a:latin typeface="Calibri"/>
                        </a:rPr>
                        <a:t>Year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System/</a:t>
                      </a:r>
                      <a:br>
                        <a:rPr lang="en-US" sz="1100" b="0" i="1" u="none" strike="noStrike">
                          <a:solidFill>
                            <a:srgbClr val="000000"/>
                          </a:solidFill>
                          <a:effectLst/>
                          <a:latin typeface="Calibri"/>
                        </a:rPr>
                      </a:br>
                      <a:r>
                        <a:rPr lang="en-US" sz="1100" b="0" i="1" u="none" strike="noStrike">
                          <a:solidFill>
                            <a:srgbClr val="000000"/>
                          </a:solidFill>
                          <a:effectLst/>
                          <a:latin typeface="Calibri"/>
                        </a:rPr>
                        <a:t>Paper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Scale to </a:t>
                      </a:r>
                      <a:br>
                        <a:rPr lang="en-US" sz="1100" b="0" i="1" u="none" strike="noStrike">
                          <a:solidFill>
                            <a:srgbClr val="000000"/>
                          </a:solidFill>
                          <a:effectLst/>
                          <a:latin typeface="Calibri"/>
                        </a:rPr>
                      </a:br>
                      <a:r>
                        <a:rPr lang="en-US" sz="1100" b="0" i="1" u="none" strike="noStrike">
                          <a:solidFill>
                            <a:srgbClr val="000000"/>
                          </a:solidFill>
                          <a:effectLst/>
                          <a:latin typeface="Calibri"/>
                        </a:rPr>
                        <a:t>1000s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Primary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Secondary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Transactions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Joins/</a:t>
                      </a:r>
                      <a:br>
                        <a:rPr lang="en-US" sz="1100" b="0" i="1" u="none" strike="noStrike">
                          <a:solidFill>
                            <a:srgbClr val="000000"/>
                          </a:solidFill>
                          <a:effectLst/>
                          <a:latin typeface="Calibri"/>
                        </a:rPr>
                      </a:br>
                      <a:r>
                        <a:rPr lang="en-US" sz="1100" b="0" i="1" u="none" strike="noStrike">
                          <a:solidFill>
                            <a:srgbClr val="000000"/>
                          </a:solidFill>
                          <a:effectLst/>
                          <a:latin typeface="Calibri"/>
                        </a:rPr>
                        <a:t> Analytics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Integrity </a:t>
                      </a:r>
                      <a:br>
                        <a:rPr lang="en-US" sz="1100" b="0" i="1" u="none" strike="noStrike">
                          <a:solidFill>
                            <a:srgbClr val="000000"/>
                          </a:solidFill>
                          <a:effectLst/>
                          <a:latin typeface="Calibri"/>
                        </a:rPr>
                      </a:br>
                      <a:r>
                        <a:rPr lang="en-US" sz="1100" b="0" i="1" u="none" strike="noStrike">
                          <a:solidFill>
                            <a:srgbClr val="000000"/>
                          </a:solidFill>
                          <a:effectLst/>
                          <a:latin typeface="Calibri"/>
                        </a:rPr>
                        <a:t>Constraints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Views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 Language/</a:t>
                      </a:r>
                      <a:br>
                        <a:rPr lang="en-US" sz="1100" b="0" i="1" u="none" strike="noStrike">
                          <a:solidFill>
                            <a:srgbClr val="000000"/>
                          </a:solidFill>
                          <a:effectLst/>
                          <a:latin typeface="Calibri"/>
                        </a:rPr>
                      </a:br>
                      <a:r>
                        <a:rPr lang="en-US" sz="1100" b="0" i="1" u="none" strike="noStrike">
                          <a:solidFill>
                            <a:srgbClr val="000000"/>
                          </a:solidFill>
                          <a:effectLst/>
                          <a:latin typeface="Calibri"/>
                        </a:rPr>
                        <a:t>Algebra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Data </a:t>
                      </a:r>
                      <a:br>
                        <a:rPr lang="en-US" sz="1100" b="0" i="1" u="none" strike="noStrike">
                          <a:solidFill>
                            <a:srgbClr val="000000"/>
                          </a:solidFill>
                          <a:effectLst/>
                          <a:latin typeface="Calibri"/>
                        </a:rPr>
                      </a:br>
                      <a:r>
                        <a:rPr lang="en-US" sz="1100" b="0" i="1" u="none" strike="noStrike">
                          <a:solidFill>
                            <a:srgbClr val="000000"/>
                          </a:solidFill>
                          <a:effectLst/>
                          <a:latin typeface="Calibri"/>
                        </a:rPr>
                        <a:t>model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my label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76758">
                <a:tc>
                  <a:txBody>
                    <a:bodyPr/>
                    <a:lstStyle/>
                    <a:p>
                      <a:pPr algn="r" fontAlgn="b"/>
                      <a:r>
                        <a:rPr lang="en-US" sz="1100" b="0" i="0" u="none" strike="noStrike">
                          <a:solidFill>
                            <a:srgbClr val="000000"/>
                          </a:solidFill>
                          <a:effectLst/>
                          <a:latin typeface="Calibri"/>
                        </a:rPr>
                        <a:t>1971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RDBMS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2003</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memcached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2004</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Calibri"/>
                        </a:rPr>
                        <a:t>MapReduce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batch</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r>
              <a:tr h="176758">
                <a:tc>
                  <a:txBody>
                    <a:bodyPr/>
                    <a:lstStyle/>
                    <a:p>
                      <a:pPr algn="r" fontAlgn="b"/>
                      <a:r>
                        <a:rPr lang="en-US" sz="1100" b="0" i="0" u="none" strike="noStrike">
                          <a:solidFill>
                            <a:srgbClr val="000000"/>
                          </a:solidFill>
                          <a:effectLst/>
                          <a:latin typeface="Calibri"/>
                        </a:rPr>
                        <a:t>2005</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CouchDB</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document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2006</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BigTable (Hbase)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compat. w/MR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2007</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MongoDB</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document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2007</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Dynamo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Calibri"/>
                        </a:rPr>
                        <a:t>Pig</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r>
              <a:tr h="176758">
                <a:tc>
                  <a:txBody>
                    <a:bodyPr/>
                    <a:lstStyle/>
                    <a:p>
                      <a:pPr algn="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Calibri"/>
                        </a:rPr>
                        <a:t>HIVE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r>
              <a:tr h="176758">
                <a:tc>
                  <a:txBody>
                    <a:bodyPr/>
                    <a:lstStyle/>
                    <a:p>
                      <a:pPr algn="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Cassandra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2009</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Voldemort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2009</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Riak</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2010</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Dremel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Megastore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entity groups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Calibri"/>
                        </a:rPr>
                        <a:t>Tenzing</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r>
              <a:tr h="176758">
                <a:tc>
                  <a:txBody>
                    <a:bodyPr/>
                    <a:lstStyle/>
                    <a:p>
                      <a:pPr algn="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0" i="0" u="none" strike="noStrike">
                          <a:solidFill>
                            <a:srgbClr val="000000"/>
                          </a:solidFill>
                          <a:effectLst/>
                          <a:latin typeface="Calibri"/>
                        </a:rPr>
                        <a:t>Spark/Shark</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accent1">
                        <a:lumMod val="40000"/>
                        <a:lumOff val="60000"/>
                      </a:schemeClr>
                    </a:solidFill>
                  </a:tcPr>
                </a:tc>
              </a:tr>
              <a:tr h="176758">
                <a:tc>
                  <a:txBody>
                    <a:bodyPr/>
                    <a:lstStyle/>
                    <a:p>
                      <a:pPr algn="r" fontAlgn="b"/>
                      <a:r>
                        <a:rPr lang="en-US" sz="1100" b="0" i="0" u="none" strike="noStrike">
                          <a:solidFill>
                            <a:srgbClr val="000000"/>
                          </a:solidFill>
                          <a:effectLst/>
                          <a:latin typeface="Calibri"/>
                        </a:rPr>
                        <a:t>2012</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Spanner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2012</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Accumulo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compat. w/MR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2013</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noFill/>
                  </a:tcPr>
                </a:tc>
                <a:tc>
                  <a:txBody>
                    <a:bodyPr/>
                    <a:lstStyle/>
                    <a:p>
                      <a:pPr algn="ctr" fontAlgn="b"/>
                      <a:r>
                        <a:rPr lang="en-US" sz="1100" b="0" i="0" u="none" strike="noStrike">
                          <a:solidFill>
                            <a:srgbClr val="000000"/>
                          </a:solidFill>
                          <a:effectLst/>
                          <a:latin typeface="Calibri"/>
                        </a:rPr>
                        <a:t>Impala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no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n-US" sz="1100" b="1" i="0" u="none" strike="noStrike" dirty="0" err="1">
                          <a:solidFill>
                            <a:srgbClr val="000000"/>
                          </a:solidFill>
                          <a:effectLst/>
                          <a:latin typeface="Calibri"/>
                        </a:rPr>
                        <a:t>sql</a:t>
                      </a:r>
                      <a:r>
                        <a:rPr lang="en-US" sz="1100" b="1" i="0" u="none" strike="noStrike" dirty="0">
                          <a:solidFill>
                            <a:srgbClr val="000000"/>
                          </a:solidFill>
                          <a:effectLst/>
                          <a:latin typeface="Calibri"/>
                        </a:rPr>
                        <a:t>-like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r>
            </a:tbl>
          </a:graphicData>
        </a:graphic>
      </p:graphicFrame>
      <p:sp>
        <p:nvSpPr>
          <p:cNvPr id="8" name="TextBox 7"/>
          <p:cNvSpPr txBox="1"/>
          <p:nvPr/>
        </p:nvSpPr>
        <p:spPr>
          <a:xfrm>
            <a:off x="2438400" y="5410200"/>
            <a:ext cx="4606925" cy="369332"/>
          </a:xfrm>
          <a:prstGeom prst="rect">
            <a:avLst/>
          </a:prstGeom>
          <a:noFill/>
        </p:spPr>
        <p:txBody>
          <a:bodyPr wrap="square" rtlCol="0">
            <a:spAutoFit/>
          </a:bodyPr>
          <a:lstStyle/>
          <a:p>
            <a:r>
              <a:rPr lang="en-US"/>
              <a:t>MapReduce-oriented Systems</a:t>
            </a:r>
          </a:p>
        </p:txBody>
      </p:sp>
    </p:spTree>
    <p:extLst>
      <p:ext uri="{BB962C8B-B14F-4D97-AF65-F5344CB8AC3E}">
        <p14:creationId xmlns:p14="http://schemas.microsoft.com/office/powerpoint/2010/main" val="32850707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150726" y="1923350"/>
            <a:ext cx="887664" cy="369332"/>
          </a:xfrm>
          <a:prstGeom prst="rect">
            <a:avLst/>
          </a:prstGeom>
          <a:noFill/>
        </p:spPr>
        <p:txBody>
          <a:bodyPr wrap="square" rtlCol="0">
            <a:spAutoFit/>
          </a:bodyPr>
          <a:lstStyle/>
          <a:p>
            <a:r>
              <a:rPr lang="en-US"/>
              <a:t>2004</a:t>
            </a:r>
          </a:p>
        </p:txBody>
      </p:sp>
      <p:sp>
        <p:nvSpPr>
          <p:cNvPr id="16" name="Oval 15"/>
          <p:cNvSpPr/>
          <p:nvPr/>
        </p:nvSpPr>
        <p:spPr>
          <a:xfrm>
            <a:off x="2846136" y="2961777"/>
            <a:ext cx="1371600" cy="481396"/>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Hadoop</a:t>
            </a:r>
          </a:p>
        </p:txBody>
      </p:sp>
      <p:sp>
        <p:nvSpPr>
          <p:cNvPr id="19" name="Oval 18"/>
          <p:cNvSpPr/>
          <p:nvPr/>
        </p:nvSpPr>
        <p:spPr>
          <a:xfrm>
            <a:off x="2590800" y="1828800"/>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MapReduce</a:t>
            </a:r>
          </a:p>
        </p:txBody>
      </p:sp>
      <p:sp>
        <p:nvSpPr>
          <p:cNvPr id="25" name="TextBox 24"/>
          <p:cNvSpPr txBox="1"/>
          <p:nvPr/>
        </p:nvSpPr>
        <p:spPr>
          <a:xfrm>
            <a:off x="8150726" y="2739303"/>
            <a:ext cx="887664" cy="369332"/>
          </a:xfrm>
          <a:prstGeom prst="rect">
            <a:avLst/>
          </a:prstGeom>
          <a:noFill/>
        </p:spPr>
        <p:txBody>
          <a:bodyPr wrap="square" rtlCol="0">
            <a:spAutoFit/>
          </a:bodyPr>
          <a:lstStyle/>
          <a:p>
            <a:r>
              <a:rPr lang="en-US"/>
              <a:t>2007</a:t>
            </a:r>
          </a:p>
        </p:txBody>
      </p:sp>
      <p:sp>
        <p:nvSpPr>
          <p:cNvPr id="26" name="TextBox 25"/>
          <p:cNvSpPr txBox="1"/>
          <p:nvPr/>
        </p:nvSpPr>
        <p:spPr>
          <a:xfrm>
            <a:off x="8150726" y="3255511"/>
            <a:ext cx="887664" cy="369332"/>
          </a:xfrm>
          <a:prstGeom prst="rect">
            <a:avLst/>
          </a:prstGeom>
          <a:noFill/>
        </p:spPr>
        <p:txBody>
          <a:bodyPr wrap="square" rtlCol="0">
            <a:spAutoFit/>
          </a:bodyPr>
          <a:lstStyle/>
          <a:p>
            <a:r>
              <a:rPr lang="en-US"/>
              <a:t>2008</a:t>
            </a:r>
          </a:p>
        </p:txBody>
      </p:sp>
      <p:sp>
        <p:nvSpPr>
          <p:cNvPr id="27" name="TextBox 26"/>
          <p:cNvSpPr txBox="1"/>
          <p:nvPr/>
        </p:nvSpPr>
        <p:spPr>
          <a:xfrm>
            <a:off x="8150726" y="3771721"/>
            <a:ext cx="887664" cy="369332"/>
          </a:xfrm>
          <a:prstGeom prst="rect">
            <a:avLst/>
          </a:prstGeom>
          <a:noFill/>
        </p:spPr>
        <p:txBody>
          <a:bodyPr wrap="square" rtlCol="0">
            <a:spAutoFit/>
          </a:bodyPr>
          <a:lstStyle/>
          <a:p>
            <a:r>
              <a:rPr lang="en-US"/>
              <a:t>2009</a:t>
            </a:r>
          </a:p>
        </p:txBody>
      </p:sp>
      <p:sp>
        <p:nvSpPr>
          <p:cNvPr id="31" name="TextBox 30"/>
          <p:cNvSpPr txBox="1"/>
          <p:nvPr/>
        </p:nvSpPr>
        <p:spPr>
          <a:xfrm>
            <a:off x="8180136" y="4304153"/>
            <a:ext cx="887664" cy="369332"/>
          </a:xfrm>
          <a:prstGeom prst="rect">
            <a:avLst/>
          </a:prstGeom>
          <a:noFill/>
        </p:spPr>
        <p:txBody>
          <a:bodyPr wrap="square" rtlCol="0">
            <a:spAutoFit/>
          </a:bodyPr>
          <a:lstStyle/>
          <a:p>
            <a:r>
              <a:rPr lang="en-US"/>
              <a:t>2010</a:t>
            </a:r>
          </a:p>
        </p:txBody>
      </p:sp>
      <p:sp>
        <p:nvSpPr>
          <p:cNvPr id="32" name="TextBox 31"/>
          <p:cNvSpPr txBox="1"/>
          <p:nvPr/>
        </p:nvSpPr>
        <p:spPr>
          <a:xfrm>
            <a:off x="8180136" y="4820361"/>
            <a:ext cx="887664" cy="369332"/>
          </a:xfrm>
          <a:prstGeom prst="rect">
            <a:avLst/>
          </a:prstGeom>
          <a:noFill/>
        </p:spPr>
        <p:txBody>
          <a:bodyPr wrap="square" rtlCol="0">
            <a:spAutoFit/>
          </a:bodyPr>
          <a:lstStyle/>
          <a:p>
            <a:r>
              <a:rPr lang="en-US"/>
              <a:t>2011</a:t>
            </a:r>
          </a:p>
        </p:txBody>
      </p:sp>
      <p:sp>
        <p:nvSpPr>
          <p:cNvPr id="33" name="TextBox 32"/>
          <p:cNvSpPr txBox="1"/>
          <p:nvPr/>
        </p:nvSpPr>
        <p:spPr>
          <a:xfrm>
            <a:off x="8180136" y="5336571"/>
            <a:ext cx="887664" cy="369332"/>
          </a:xfrm>
          <a:prstGeom prst="rect">
            <a:avLst/>
          </a:prstGeom>
          <a:noFill/>
        </p:spPr>
        <p:txBody>
          <a:bodyPr wrap="square" rtlCol="0">
            <a:spAutoFit/>
          </a:bodyPr>
          <a:lstStyle/>
          <a:p>
            <a:r>
              <a:rPr lang="en-US"/>
              <a:t>2012</a:t>
            </a:r>
          </a:p>
        </p:txBody>
      </p:sp>
      <p:cxnSp>
        <p:nvCxnSpPr>
          <p:cNvPr id="36" name="Straight Connector 35"/>
          <p:cNvCxnSpPr>
            <a:stCxn id="19" idx="4"/>
            <a:endCxn id="16" idx="0"/>
          </p:cNvCxnSpPr>
          <p:nvPr/>
        </p:nvCxnSpPr>
        <p:spPr>
          <a:xfrm>
            <a:off x="3507289" y="2292682"/>
            <a:ext cx="24647" cy="669095"/>
          </a:xfrm>
          <a:prstGeom prst="line">
            <a:avLst/>
          </a:prstGeom>
          <a:ln w="12700">
            <a:solidFill>
              <a:schemeClr val="accent4"/>
            </a:solidFill>
            <a:prstDash val="solid"/>
            <a:headEnd type="triangle" w="lg" len="lg"/>
            <a:tailEnd type="none"/>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6262520" y="5236968"/>
            <a:ext cx="16376" cy="52328"/>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609599" y="685800"/>
            <a:ext cx="5451475" cy="523220"/>
          </a:xfrm>
          <a:prstGeom prst="rect">
            <a:avLst/>
          </a:prstGeom>
          <a:noFill/>
        </p:spPr>
        <p:txBody>
          <a:bodyPr wrap="square" rtlCol="0">
            <a:spAutoFit/>
          </a:bodyPr>
          <a:lstStyle/>
          <a:p>
            <a:r>
              <a:rPr lang="en-US" sz="2800"/>
              <a:t>MapReduce-oriented Systems</a:t>
            </a:r>
          </a:p>
        </p:txBody>
      </p:sp>
      <p:sp>
        <p:nvSpPr>
          <p:cNvPr id="53" name="Oval 52"/>
          <p:cNvSpPr/>
          <p:nvPr/>
        </p:nvSpPr>
        <p:spPr>
          <a:xfrm>
            <a:off x="6019800" y="155691"/>
            <a:ext cx="556210" cy="240698"/>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6684468" y="6383"/>
            <a:ext cx="1970499" cy="523220"/>
          </a:xfrm>
          <a:prstGeom prst="rect">
            <a:avLst/>
          </a:prstGeom>
          <a:noFill/>
        </p:spPr>
        <p:txBody>
          <a:bodyPr wrap="square" rtlCol="0">
            <a:spAutoFit/>
          </a:bodyPr>
          <a:lstStyle/>
          <a:p>
            <a:r>
              <a:rPr lang="en-US" sz="1400">
                <a:solidFill>
                  <a:schemeClr val="accent4"/>
                </a:solidFill>
              </a:rPr>
              <a:t>non-Google open source implementation</a:t>
            </a:r>
          </a:p>
        </p:txBody>
      </p:sp>
      <p:cxnSp>
        <p:nvCxnSpPr>
          <p:cNvPr id="56" name="Straight Connector 55"/>
          <p:cNvCxnSpPr/>
          <p:nvPr/>
        </p:nvCxnSpPr>
        <p:spPr>
          <a:xfrm flipH="1">
            <a:off x="6216567" y="692183"/>
            <a:ext cx="228600" cy="169919"/>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673767" y="499679"/>
            <a:ext cx="1866984" cy="523220"/>
          </a:xfrm>
          <a:prstGeom prst="rect">
            <a:avLst/>
          </a:prstGeom>
          <a:noFill/>
        </p:spPr>
        <p:txBody>
          <a:bodyPr wrap="square" rtlCol="0">
            <a:spAutoFit/>
          </a:bodyPr>
          <a:lstStyle/>
          <a:p>
            <a:r>
              <a:rPr lang="en-US" sz="1400">
                <a:solidFill>
                  <a:schemeClr val="accent1"/>
                </a:solidFill>
              </a:rPr>
              <a:t>direct influence / shared features</a:t>
            </a:r>
          </a:p>
        </p:txBody>
      </p:sp>
      <p:cxnSp>
        <p:nvCxnSpPr>
          <p:cNvPr id="60" name="Straight Connector 59"/>
          <p:cNvCxnSpPr/>
          <p:nvPr/>
        </p:nvCxnSpPr>
        <p:spPr>
          <a:xfrm flipH="1">
            <a:off x="6261682" y="1112467"/>
            <a:ext cx="228600" cy="169919"/>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662741" y="1019409"/>
            <a:ext cx="1600200" cy="307777"/>
          </a:xfrm>
          <a:prstGeom prst="rect">
            <a:avLst/>
          </a:prstGeom>
          <a:noFill/>
        </p:spPr>
        <p:txBody>
          <a:bodyPr wrap="square" rtlCol="0">
            <a:spAutoFit/>
          </a:bodyPr>
          <a:lstStyle/>
          <a:p>
            <a:r>
              <a:rPr lang="en-US" sz="1400">
                <a:solidFill>
                  <a:schemeClr val="accent1"/>
                </a:solidFill>
              </a:rPr>
              <a:t>compatible</a:t>
            </a:r>
          </a:p>
        </p:txBody>
      </p:sp>
      <p:cxnSp>
        <p:nvCxnSpPr>
          <p:cNvPr id="70" name="Straight Connector 69"/>
          <p:cNvCxnSpPr/>
          <p:nvPr/>
        </p:nvCxnSpPr>
        <p:spPr>
          <a:xfrm flipH="1">
            <a:off x="6261682" y="1461681"/>
            <a:ext cx="228600" cy="169919"/>
          </a:xfrm>
          <a:prstGeom prst="line">
            <a:avLst/>
          </a:prstGeom>
          <a:ln w="12700">
            <a:solidFill>
              <a:schemeClr val="accent4"/>
            </a:solidFill>
            <a:prstDash val="solid"/>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6662741" y="1368623"/>
            <a:ext cx="1600200" cy="307777"/>
          </a:xfrm>
          <a:prstGeom prst="rect">
            <a:avLst/>
          </a:prstGeom>
          <a:noFill/>
        </p:spPr>
        <p:txBody>
          <a:bodyPr wrap="square" rtlCol="0">
            <a:spAutoFit/>
          </a:bodyPr>
          <a:lstStyle/>
          <a:p>
            <a:r>
              <a:rPr lang="en-US" sz="1400">
                <a:solidFill>
                  <a:schemeClr val="accent4"/>
                </a:solidFill>
              </a:rPr>
              <a:t>implementation of</a:t>
            </a:r>
          </a:p>
        </p:txBody>
      </p:sp>
      <p:sp>
        <p:nvSpPr>
          <p:cNvPr id="42" name="Oval 41"/>
          <p:cNvSpPr/>
          <p:nvPr/>
        </p:nvSpPr>
        <p:spPr>
          <a:xfrm>
            <a:off x="4188312" y="3394781"/>
            <a:ext cx="1371600" cy="481396"/>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Pig</a:t>
            </a:r>
          </a:p>
        </p:txBody>
      </p:sp>
      <p:sp>
        <p:nvSpPr>
          <p:cNvPr id="43" name="Oval 42"/>
          <p:cNvSpPr/>
          <p:nvPr/>
        </p:nvSpPr>
        <p:spPr>
          <a:xfrm>
            <a:off x="1981200" y="3647577"/>
            <a:ext cx="1371600" cy="481396"/>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HIVE</a:t>
            </a:r>
          </a:p>
        </p:txBody>
      </p:sp>
      <p:sp>
        <p:nvSpPr>
          <p:cNvPr id="44" name="Oval 43"/>
          <p:cNvSpPr/>
          <p:nvPr/>
        </p:nvSpPr>
        <p:spPr>
          <a:xfrm>
            <a:off x="304800" y="4792843"/>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Tenzing</a:t>
            </a:r>
          </a:p>
        </p:txBody>
      </p:sp>
      <p:sp>
        <p:nvSpPr>
          <p:cNvPr id="46" name="Oval 45"/>
          <p:cNvSpPr/>
          <p:nvPr/>
        </p:nvSpPr>
        <p:spPr>
          <a:xfrm>
            <a:off x="3165475" y="4779225"/>
            <a:ext cx="1371600" cy="481396"/>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Spark</a:t>
            </a:r>
          </a:p>
        </p:txBody>
      </p:sp>
      <p:cxnSp>
        <p:nvCxnSpPr>
          <p:cNvPr id="47" name="Straight Connector 46"/>
          <p:cNvCxnSpPr>
            <a:stCxn id="16" idx="5"/>
            <a:endCxn id="42" idx="1"/>
          </p:cNvCxnSpPr>
          <p:nvPr/>
        </p:nvCxnSpPr>
        <p:spPr>
          <a:xfrm>
            <a:off x="4016870" y="3372674"/>
            <a:ext cx="372308" cy="92606"/>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6" idx="3"/>
            <a:endCxn id="43" idx="0"/>
          </p:cNvCxnSpPr>
          <p:nvPr/>
        </p:nvCxnSpPr>
        <p:spPr>
          <a:xfrm flipH="1">
            <a:off x="2667000" y="3372674"/>
            <a:ext cx="380002" cy="274903"/>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5382119" y="5690804"/>
            <a:ext cx="1526688" cy="481396"/>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SparkSQL</a:t>
            </a:r>
          </a:p>
        </p:txBody>
      </p:sp>
      <p:sp>
        <p:nvSpPr>
          <p:cNvPr id="37" name="Oval 36"/>
          <p:cNvSpPr/>
          <p:nvPr/>
        </p:nvSpPr>
        <p:spPr>
          <a:xfrm>
            <a:off x="4078935" y="5338603"/>
            <a:ext cx="1526688" cy="481396"/>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Shark</a:t>
            </a:r>
          </a:p>
        </p:txBody>
      </p:sp>
      <p:sp>
        <p:nvSpPr>
          <p:cNvPr id="38" name="TextBox 37"/>
          <p:cNvSpPr txBox="1"/>
          <p:nvPr/>
        </p:nvSpPr>
        <p:spPr>
          <a:xfrm>
            <a:off x="8180136" y="5869045"/>
            <a:ext cx="887664" cy="369332"/>
          </a:xfrm>
          <a:prstGeom prst="rect">
            <a:avLst/>
          </a:prstGeom>
          <a:noFill/>
        </p:spPr>
        <p:txBody>
          <a:bodyPr wrap="square" rtlCol="0">
            <a:spAutoFit/>
          </a:bodyPr>
          <a:lstStyle/>
          <a:p>
            <a:r>
              <a:rPr lang="en-US"/>
              <a:t>2014</a:t>
            </a:r>
          </a:p>
        </p:txBody>
      </p:sp>
      <p:sp>
        <p:nvSpPr>
          <p:cNvPr id="39" name="TextBox 38"/>
          <p:cNvSpPr txBox="1"/>
          <p:nvPr/>
        </p:nvSpPr>
        <p:spPr>
          <a:xfrm>
            <a:off x="8332536" y="2275977"/>
            <a:ext cx="887664" cy="369332"/>
          </a:xfrm>
          <a:prstGeom prst="rect">
            <a:avLst/>
          </a:prstGeom>
          <a:noFill/>
        </p:spPr>
        <p:txBody>
          <a:bodyPr wrap="square" rtlCol="0">
            <a:spAutoFit/>
          </a:bodyPr>
          <a:lstStyle/>
          <a:p>
            <a:r>
              <a:rPr lang="en-US"/>
              <a:t>:</a:t>
            </a:r>
          </a:p>
        </p:txBody>
      </p:sp>
      <p:cxnSp>
        <p:nvCxnSpPr>
          <p:cNvPr id="40" name="Straight Connector 39"/>
          <p:cNvCxnSpPr>
            <a:stCxn id="46" idx="4"/>
            <a:endCxn id="37" idx="1"/>
          </p:cNvCxnSpPr>
          <p:nvPr/>
        </p:nvCxnSpPr>
        <p:spPr>
          <a:xfrm>
            <a:off x="3851275" y="5260621"/>
            <a:ext cx="451238" cy="148481"/>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7" idx="5"/>
            <a:endCxn id="34" idx="1"/>
          </p:cNvCxnSpPr>
          <p:nvPr/>
        </p:nvCxnSpPr>
        <p:spPr>
          <a:xfrm>
            <a:off x="5382045" y="5749500"/>
            <a:ext cx="223652" cy="11803"/>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8655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6/23/15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17</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366883737"/>
              </p:ext>
            </p:extLst>
          </p:nvPr>
        </p:nvGraphicFramePr>
        <p:xfrm>
          <a:off x="477253" y="1371600"/>
          <a:ext cx="8229600" cy="3917640"/>
        </p:xfrm>
        <a:graphic>
          <a:graphicData uri="http://schemas.openxmlformats.org/drawingml/2006/table">
            <a:tbl>
              <a:tblPr/>
              <a:tblGrid>
                <a:gridCol w="424679"/>
                <a:gridCol w="964137"/>
                <a:gridCol w="527980"/>
                <a:gridCol w="527980"/>
                <a:gridCol w="665714"/>
                <a:gridCol w="929704"/>
                <a:gridCol w="941182"/>
                <a:gridCol w="711625"/>
                <a:gridCol w="470591"/>
                <a:gridCol w="711625"/>
                <a:gridCol w="711625"/>
                <a:gridCol w="642758"/>
              </a:tblGrid>
              <a:tr h="344335">
                <a:tc>
                  <a:txBody>
                    <a:bodyPr/>
                    <a:lstStyle/>
                    <a:p>
                      <a:pPr algn="ctr" fontAlgn="b"/>
                      <a:r>
                        <a:rPr lang="en-US" sz="1100" b="0" i="1" u="none" strike="noStrike">
                          <a:solidFill>
                            <a:srgbClr val="000000"/>
                          </a:solidFill>
                          <a:effectLst/>
                          <a:latin typeface="Calibri"/>
                        </a:rPr>
                        <a:t>Year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System/</a:t>
                      </a:r>
                      <a:br>
                        <a:rPr lang="en-US" sz="1100" b="0" i="1" u="none" strike="noStrike">
                          <a:solidFill>
                            <a:srgbClr val="000000"/>
                          </a:solidFill>
                          <a:effectLst/>
                          <a:latin typeface="Calibri"/>
                        </a:rPr>
                      </a:br>
                      <a:r>
                        <a:rPr lang="en-US" sz="1100" b="0" i="1" u="none" strike="noStrike">
                          <a:solidFill>
                            <a:srgbClr val="000000"/>
                          </a:solidFill>
                          <a:effectLst/>
                          <a:latin typeface="Calibri"/>
                        </a:rPr>
                        <a:t>Paper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Scale to </a:t>
                      </a:r>
                      <a:br>
                        <a:rPr lang="en-US" sz="1100" b="0" i="1" u="none" strike="noStrike">
                          <a:solidFill>
                            <a:srgbClr val="000000"/>
                          </a:solidFill>
                          <a:effectLst/>
                          <a:latin typeface="Calibri"/>
                        </a:rPr>
                      </a:br>
                      <a:r>
                        <a:rPr lang="en-US" sz="1100" b="0" i="1" u="none" strike="noStrike">
                          <a:solidFill>
                            <a:srgbClr val="000000"/>
                          </a:solidFill>
                          <a:effectLst/>
                          <a:latin typeface="Calibri"/>
                        </a:rPr>
                        <a:t>1000s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Primary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Secondary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Transactions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Joins/</a:t>
                      </a:r>
                      <a:br>
                        <a:rPr lang="en-US" sz="1100" b="0" i="1" u="none" strike="noStrike">
                          <a:solidFill>
                            <a:srgbClr val="000000"/>
                          </a:solidFill>
                          <a:effectLst/>
                          <a:latin typeface="Calibri"/>
                        </a:rPr>
                      </a:br>
                      <a:r>
                        <a:rPr lang="en-US" sz="1100" b="0" i="1" u="none" strike="noStrike">
                          <a:solidFill>
                            <a:srgbClr val="000000"/>
                          </a:solidFill>
                          <a:effectLst/>
                          <a:latin typeface="Calibri"/>
                        </a:rPr>
                        <a:t> Analytics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Integrity </a:t>
                      </a:r>
                      <a:br>
                        <a:rPr lang="en-US" sz="1100" b="0" i="1" u="none" strike="noStrike">
                          <a:solidFill>
                            <a:srgbClr val="000000"/>
                          </a:solidFill>
                          <a:effectLst/>
                          <a:latin typeface="Calibri"/>
                        </a:rPr>
                      </a:br>
                      <a:r>
                        <a:rPr lang="en-US" sz="1100" b="0" i="1" u="none" strike="noStrike">
                          <a:solidFill>
                            <a:srgbClr val="000000"/>
                          </a:solidFill>
                          <a:effectLst/>
                          <a:latin typeface="Calibri"/>
                        </a:rPr>
                        <a:t>Constraints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Views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 Language/</a:t>
                      </a:r>
                      <a:br>
                        <a:rPr lang="en-US" sz="1100" b="0" i="1" u="none" strike="noStrike">
                          <a:solidFill>
                            <a:srgbClr val="000000"/>
                          </a:solidFill>
                          <a:effectLst/>
                          <a:latin typeface="Calibri"/>
                        </a:rPr>
                      </a:br>
                      <a:r>
                        <a:rPr lang="en-US" sz="1100" b="0" i="1" u="none" strike="noStrike">
                          <a:solidFill>
                            <a:srgbClr val="000000"/>
                          </a:solidFill>
                          <a:effectLst/>
                          <a:latin typeface="Calibri"/>
                        </a:rPr>
                        <a:t>Algebra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Data </a:t>
                      </a:r>
                      <a:br>
                        <a:rPr lang="en-US" sz="1100" b="0" i="1" u="none" strike="noStrike">
                          <a:solidFill>
                            <a:srgbClr val="000000"/>
                          </a:solidFill>
                          <a:effectLst/>
                          <a:latin typeface="Calibri"/>
                        </a:rPr>
                      </a:br>
                      <a:r>
                        <a:rPr lang="en-US" sz="1100" b="0" i="1" u="none" strike="noStrike">
                          <a:solidFill>
                            <a:srgbClr val="000000"/>
                          </a:solidFill>
                          <a:effectLst/>
                          <a:latin typeface="Calibri"/>
                        </a:rPr>
                        <a:t>model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my label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76758">
                <a:tc>
                  <a:txBody>
                    <a:bodyPr/>
                    <a:lstStyle/>
                    <a:p>
                      <a:pPr algn="r" fontAlgn="b"/>
                      <a:r>
                        <a:rPr lang="en-US" sz="1100" b="0" i="0" u="none" strike="noStrike">
                          <a:solidFill>
                            <a:srgbClr val="000000"/>
                          </a:solidFill>
                          <a:effectLst/>
                          <a:latin typeface="Calibri"/>
                        </a:rPr>
                        <a:t>1971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RDBMS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2003</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memcached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2004</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MapReduce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batch</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2005</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CouchDB</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document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2006</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BigTable (Hbase)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compat. w/MR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2007</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MongoDB</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document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2007</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Dynamo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Pig</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HIVE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Cassandra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2009</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Voldemort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2009</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Riak</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 </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 </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2010</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Dremel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Megastore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entity groups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Tenzing</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Spark/Shark</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2012</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Spanner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2012</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Accumulo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compat. w/MR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2013</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a:rPr>
                        <a:t>Impala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00024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6/23/15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18</a:t>
            </a:fld>
            <a:endParaRPr lang="en-US"/>
          </a:p>
        </p:txBody>
      </p:sp>
      <p:sp>
        <p:nvSpPr>
          <p:cNvPr id="9" name="Oval 8"/>
          <p:cNvSpPr/>
          <p:nvPr/>
        </p:nvSpPr>
        <p:spPr>
          <a:xfrm>
            <a:off x="5274176" y="2490643"/>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BigTable</a:t>
            </a:r>
          </a:p>
        </p:txBody>
      </p:sp>
      <p:sp>
        <p:nvSpPr>
          <p:cNvPr id="12" name="Oval 11"/>
          <p:cNvSpPr/>
          <p:nvPr/>
        </p:nvSpPr>
        <p:spPr>
          <a:xfrm>
            <a:off x="3402433" y="3505200"/>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Cassandra</a:t>
            </a:r>
          </a:p>
        </p:txBody>
      </p:sp>
      <p:sp>
        <p:nvSpPr>
          <p:cNvPr id="14" name="TextBox 13"/>
          <p:cNvSpPr txBox="1"/>
          <p:nvPr/>
        </p:nvSpPr>
        <p:spPr>
          <a:xfrm>
            <a:off x="8150726" y="1505502"/>
            <a:ext cx="887664" cy="369332"/>
          </a:xfrm>
          <a:prstGeom prst="rect">
            <a:avLst/>
          </a:prstGeom>
          <a:noFill/>
        </p:spPr>
        <p:txBody>
          <a:bodyPr wrap="square" rtlCol="0">
            <a:spAutoFit/>
          </a:bodyPr>
          <a:lstStyle/>
          <a:p>
            <a:r>
              <a:rPr lang="en-US"/>
              <a:t>2004</a:t>
            </a:r>
          </a:p>
        </p:txBody>
      </p:sp>
      <p:sp>
        <p:nvSpPr>
          <p:cNvPr id="17" name="TextBox 16"/>
          <p:cNvSpPr txBox="1"/>
          <p:nvPr/>
        </p:nvSpPr>
        <p:spPr>
          <a:xfrm>
            <a:off x="8150726" y="2021710"/>
            <a:ext cx="887664" cy="369332"/>
          </a:xfrm>
          <a:prstGeom prst="rect">
            <a:avLst/>
          </a:prstGeom>
          <a:noFill/>
        </p:spPr>
        <p:txBody>
          <a:bodyPr wrap="square" rtlCol="0">
            <a:spAutoFit/>
          </a:bodyPr>
          <a:lstStyle/>
          <a:p>
            <a:r>
              <a:rPr lang="en-US"/>
              <a:t>2005</a:t>
            </a:r>
          </a:p>
        </p:txBody>
      </p:sp>
      <p:sp>
        <p:nvSpPr>
          <p:cNvPr id="19" name="Oval 18"/>
          <p:cNvSpPr/>
          <p:nvPr/>
        </p:nvSpPr>
        <p:spPr>
          <a:xfrm>
            <a:off x="3527509" y="1060118"/>
            <a:ext cx="2017462"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memcached</a:t>
            </a:r>
          </a:p>
        </p:txBody>
      </p:sp>
      <p:sp>
        <p:nvSpPr>
          <p:cNvPr id="24" name="TextBox 23"/>
          <p:cNvSpPr txBox="1"/>
          <p:nvPr/>
        </p:nvSpPr>
        <p:spPr>
          <a:xfrm>
            <a:off x="8150726" y="2537918"/>
            <a:ext cx="887664" cy="369332"/>
          </a:xfrm>
          <a:prstGeom prst="rect">
            <a:avLst/>
          </a:prstGeom>
          <a:noFill/>
        </p:spPr>
        <p:txBody>
          <a:bodyPr wrap="square" rtlCol="0">
            <a:spAutoFit/>
          </a:bodyPr>
          <a:lstStyle/>
          <a:p>
            <a:r>
              <a:rPr lang="en-US"/>
              <a:t>2006</a:t>
            </a:r>
          </a:p>
        </p:txBody>
      </p:sp>
      <p:sp>
        <p:nvSpPr>
          <p:cNvPr id="25" name="TextBox 24"/>
          <p:cNvSpPr txBox="1"/>
          <p:nvPr/>
        </p:nvSpPr>
        <p:spPr>
          <a:xfrm>
            <a:off x="8150726" y="3054126"/>
            <a:ext cx="887664" cy="369332"/>
          </a:xfrm>
          <a:prstGeom prst="rect">
            <a:avLst/>
          </a:prstGeom>
          <a:noFill/>
        </p:spPr>
        <p:txBody>
          <a:bodyPr wrap="square" rtlCol="0">
            <a:spAutoFit/>
          </a:bodyPr>
          <a:lstStyle/>
          <a:p>
            <a:r>
              <a:rPr lang="en-US"/>
              <a:t>2007</a:t>
            </a:r>
          </a:p>
        </p:txBody>
      </p:sp>
      <p:sp>
        <p:nvSpPr>
          <p:cNvPr id="26" name="TextBox 25"/>
          <p:cNvSpPr txBox="1"/>
          <p:nvPr/>
        </p:nvSpPr>
        <p:spPr>
          <a:xfrm>
            <a:off x="8150726" y="3570334"/>
            <a:ext cx="887664" cy="369332"/>
          </a:xfrm>
          <a:prstGeom prst="rect">
            <a:avLst/>
          </a:prstGeom>
          <a:noFill/>
        </p:spPr>
        <p:txBody>
          <a:bodyPr wrap="square" rtlCol="0">
            <a:spAutoFit/>
          </a:bodyPr>
          <a:lstStyle/>
          <a:p>
            <a:r>
              <a:rPr lang="en-US"/>
              <a:t>2008</a:t>
            </a:r>
          </a:p>
        </p:txBody>
      </p:sp>
      <p:sp>
        <p:nvSpPr>
          <p:cNvPr id="27" name="TextBox 26"/>
          <p:cNvSpPr txBox="1"/>
          <p:nvPr/>
        </p:nvSpPr>
        <p:spPr>
          <a:xfrm>
            <a:off x="8150726" y="4086544"/>
            <a:ext cx="887664" cy="369332"/>
          </a:xfrm>
          <a:prstGeom prst="rect">
            <a:avLst/>
          </a:prstGeom>
          <a:noFill/>
        </p:spPr>
        <p:txBody>
          <a:bodyPr wrap="square" rtlCol="0">
            <a:spAutoFit/>
          </a:bodyPr>
          <a:lstStyle/>
          <a:p>
            <a:r>
              <a:rPr lang="en-US"/>
              <a:t>2009</a:t>
            </a:r>
          </a:p>
        </p:txBody>
      </p:sp>
      <p:sp>
        <p:nvSpPr>
          <p:cNvPr id="28" name="Oval 27"/>
          <p:cNvSpPr/>
          <p:nvPr/>
        </p:nvSpPr>
        <p:spPr>
          <a:xfrm>
            <a:off x="5362407" y="5604119"/>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Spanner</a:t>
            </a:r>
          </a:p>
        </p:txBody>
      </p:sp>
      <p:sp>
        <p:nvSpPr>
          <p:cNvPr id="30" name="Oval 29"/>
          <p:cNvSpPr/>
          <p:nvPr/>
        </p:nvSpPr>
        <p:spPr>
          <a:xfrm>
            <a:off x="5346031" y="5087909"/>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Megastore</a:t>
            </a:r>
          </a:p>
        </p:txBody>
      </p:sp>
      <p:sp>
        <p:nvSpPr>
          <p:cNvPr id="31" name="TextBox 30"/>
          <p:cNvSpPr txBox="1"/>
          <p:nvPr/>
        </p:nvSpPr>
        <p:spPr>
          <a:xfrm>
            <a:off x="8180136" y="4618976"/>
            <a:ext cx="887664" cy="369332"/>
          </a:xfrm>
          <a:prstGeom prst="rect">
            <a:avLst/>
          </a:prstGeom>
          <a:noFill/>
        </p:spPr>
        <p:txBody>
          <a:bodyPr wrap="square" rtlCol="0">
            <a:spAutoFit/>
          </a:bodyPr>
          <a:lstStyle/>
          <a:p>
            <a:r>
              <a:rPr lang="en-US"/>
              <a:t>2010</a:t>
            </a:r>
          </a:p>
        </p:txBody>
      </p:sp>
      <p:sp>
        <p:nvSpPr>
          <p:cNvPr id="32" name="TextBox 31"/>
          <p:cNvSpPr txBox="1"/>
          <p:nvPr/>
        </p:nvSpPr>
        <p:spPr>
          <a:xfrm>
            <a:off x="8180136" y="5135184"/>
            <a:ext cx="887664" cy="369332"/>
          </a:xfrm>
          <a:prstGeom prst="rect">
            <a:avLst/>
          </a:prstGeom>
          <a:noFill/>
        </p:spPr>
        <p:txBody>
          <a:bodyPr wrap="square" rtlCol="0">
            <a:spAutoFit/>
          </a:bodyPr>
          <a:lstStyle/>
          <a:p>
            <a:r>
              <a:rPr lang="en-US"/>
              <a:t>2011</a:t>
            </a:r>
          </a:p>
        </p:txBody>
      </p:sp>
      <p:sp>
        <p:nvSpPr>
          <p:cNvPr id="33" name="TextBox 32"/>
          <p:cNvSpPr txBox="1"/>
          <p:nvPr/>
        </p:nvSpPr>
        <p:spPr>
          <a:xfrm>
            <a:off x="8180136" y="5651394"/>
            <a:ext cx="887664" cy="369332"/>
          </a:xfrm>
          <a:prstGeom prst="rect">
            <a:avLst/>
          </a:prstGeom>
          <a:noFill/>
        </p:spPr>
        <p:txBody>
          <a:bodyPr wrap="square" rtlCol="0">
            <a:spAutoFit/>
          </a:bodyPr>
          <a:lstStyle/>
          <a:p>
            <a:r>
              <a:rPr lang="en-US"/>
              <a:t>2012</a:t>
            </a:r>
          </a:p>
        </p:txBody>
      </p:sp>
      <p:cxnSp>
        <p:nvCxnSpPr>
          <p:cNvPr id="45" name="Straight Connector 44"/>
          <p:cNvCxnSpPr>
            <a:stCxn id="9" idx="4"/>
            <a:endCxn id="30" idx="0"/>
          </p:cNvCxnSpPr>
          <p:nvPr/>
        </p:nvCxnSpPr>
        <p:spPr>
          <a:xfrm>
            <a:off x="6190665" y="2954525"/>
            <a:ext cx="71855" cy="2133384"/>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30" idx="4"/>
            <a:endCxn id="28" idx="0"/>
          </p:cNvCxnSpPr>
          <p:nvPr/>
        </p:nvCxnSpPr>
        <p:spPr>
          <a:xfrm>
            <a:off x="6262520" y="5551791"/>
            <a:ext cx="16376" cy="52328"/>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609600" y="685800"/>
            <a:ext cx="4435976" cy="523220"/>
          </a:xfrm>
          <a:prstGeom prst="rect">
            <a:avLst/>
          </a:prstGeom>
          <a:noFill/>
        </p:spPr>
        <p:txBody>
          <a:bodyPr wrap="square" rtlCol="0">
            <a:spAutoFit/>
          </a:bodyPr>
          <a:lstStyle/>
          <a:p>
            <a:r>
              <a:rPr lang="en-US" sz="2800"/>
              <a:t>NoSQL Systems</a:t>
            </a:r>
          </a:p>
        </p:txBody>
      </p:sp>
      <p:cxnSp>
        <p:nvCxnSpPr>
          <p:cNvPr id="56" name="Straight Connector 55"/>
          <p:cNvCxnSpPr/>
          <p:nvPr/>
        </p:nvCxnSpPr>
        <p:spPr>
          <a:xfrm flipH="1">
            <a:off x="6216567" y="192504"/>
            <a:ext cx="228600" cy="169919"/>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673767" y="0"/>
            <a:ext cx="1866984" cy="523220"/>
          </a:xfrm>
          <a:prstGeom prst="rect">
            <a:avLst/>
          </a:prstGeom>
          <a:noFill/>
        </p:spPr>
        <p:txBody>
          <a:bodyPr wrap="square" rtlCol="0">
            <a:spAutoFit/>
          </a:bodyPr>
          <a:lstStyle/>
          <a:p>
            <a:r>
              <a:rPr lang="en-US" sz="1400">
                <a:solidFill>
                  <a:schemeClr val="accent1"/>
                </a:solidFill>
              </a:rPr>
              <a:t>direct influence / shared features</a:t>
            </a:r>
          </a:p>
        </p:txBody>
      </p:sp>
      <p:cxnSp>
        <p:nvCxnSpPr>
          <p:cNvPr id="60" name="Straight Connector 59"/>
          <p:cNvCxnSpPr/>
          <p:nvPr/>
        </p:nvCxnSpPr>
        <p:spPr>
          <a:xfrm flipH="1">
            <a:off x="6261682" y="612788"/>
            <a:ext cx="228600" cy="169919"/>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662741" y="519730"/>
            <a:ext cx="1600200" cy="307777"/>
          </a:xfrm>
          <a:prstGeom prst="rect">
            <a:avLst/>
          </a:prstGeom>
          <a:noFill/>
        </p:spPr>
        <p:txBody>
          <a:bodyPr wrap="square" rtlCol="0">
            <a:spAutoFit/>
          </a:bodyPr>
          <a:lstStyle/>
          <a:p>
            <a:r>
              <a:rPr lang="en-US" sz="1400">
                <a:solidFill>
                  <a:schemeClr val="accent1"/>
                </a:solidFill>
              </a:rPr>
              <a:t>compatible</a:t>
            </a:r>
          </a:p>
        </p:txBody>
      </p:sp>
      <p:cxnSp>
        <p:nvCxnSpPr>
          <p:cNvPr id="70" name="Straight Connector 69"/>
          <p:cNvCxnSpPr/>
          <p:nvPr/>
        </p:nvCxnSpPr>
        <p:spPr>
          <a:xfrm flipH="1">
            <a:off x="6261682" y="962002"/>
            <a:ext cx="228600" cy="169919"/>
          </a:xfrm>
          <a:prstGeom prst="line">
            <a:avLst/>
          </a:prstGeom>
          <a:ln w="12700">
            <a:solidFill>
              <a:schemeClr val="accent4"/>
            </a:solidFill>
            <a:prstDash val="solid"/>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6662741" y="868944"/>
            <a:ext cx="1600200" cy="307777"/>
          </a:xfrm>
          <a:prstGeom prst="rect">
            <a:avLst/>
          </a:prstGeom>
          <a:noFill/>
        </p:spPr>
        <p:txBody>
          <a:bodyPr wrap="square" rtlCol="0">
            <a:spAutoFit/>
          </a:bodyPr>
          <a:lstStyle/>
          <a:p>
            <a:r>
              <a:rPr lang="en-US" sz="1400">
                <a:solidFill>
                  <a:schemeClr val="accent4"/>
                </a:solidFill>
              </a:rPr>
              <a:t>implementation of</a:t>
            </a:r>
          </a:p>
        </p:txBody>
      </p:sp>
      <p:sp>
        <p:nvSpPr>
          <p:cNvPr id="43" name="Oval 42"/>
          <p:cNvSpPr/>
          <p:nvPr/>
        </p:nvSpPr>
        <p:spPr>
          <a:xfrm>
            <a:off x="966202" y="2888918"/>
            <a:ext cx="2017462"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Dynamo</a:t>
            </a:r>
          </a:p>
        </p:txBody>
      </p:sp>
      <p:sp>
        <p:nvSpPr>
          <p:cNvPr id="47" name="Oval 46"/>
          <p:cNvSpPr/>
          <p:nvPr/>
        </p:nvSpPr>
        <p:spPr>
          <a:xfrm>
            <a:off x="381000" y="3939666"/>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Voldemort</a:t>
            </a:r>
          </a:p>
        </p:txBody>
      </p:sp>
      <p:cxnSp>
        <p:nvCxnSpPr>
          <p:cNvPr id="49" name="Straight Connector 48"/>
          <p:cNvCxnSpPr>
            <a:stCxn id="9" idx="3"/>
            <a:endCxn id="12" idx="7"/>
          </p:cNvCxnSpPr>
          <p:nvPr/>
        </p:nvCxnSpPr>
        <p:spPr>
          <a:xfrm flipH="1">
            <a:off x="4966978" y="2886591"/>
            <a:ext cx="575631" cy="686543"/>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3" idx="5"/>
            <a:endCxn id="12" idx="1"/>
          </p:cNvCxnSpPr>
          <p:nvPr/>
        </p:nvCxnSpPr>
        <p:spPr>
          <a:xfrm>
            <a:off x="2688214" y="3284866"/>
            <a:ext cx="982652" cy="288268"/>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3" idx="4"/>
            <a:endCxn id="47" idx="0"/>
          </p:cNvCxnSpPr>
          <p:nvPr/>
        </p:nvCxnSpPr>
        <p:spPr>
          <a:xfrm flipH="1">
            <a:off x="1297489" y="3352800"/>
            <a:ext cx="677444" cy="586866"/>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Oval 56"/>
          <p:cNvSpPr/>
          <p:nvPr/>
        </p:nvSpPr>
        <p:spPr>
          <a:xfrm>
            <a:off x="2294186" y="3955718"/>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Riak</a:t>
            </a:r>
          </a:p>
        </p:txBody>
      </p:sp>
      <p:cxnSp>
        <p:nvCxnSpPr>
          <p:cNvPr id="63" name="Straight Connector 62"/>
          <p:cNvCxnSpPr>
            <a:endCxn id="57" idx="0"/>
          </p:cNvCxnSpPr>
          <p:nvPr/>
        </p:nvCxnSpPr>
        <p:spPr>
          <a:xfrm>
            <a:off x="2294186" y="3352800"/>
            <a:ext cx="916489" cy="602918"/>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3385054" y="5611177"/>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Accumulo</a:t>
            </a:r>
          </a:p>
        </p:txBody>
      </p:sp>
      <p:cxnSp>
        <p:nvCxnSpPr>
          <p:cNvPr id="65" name="Straight Connector 64"/>
          <p:cNvCxnSpPr/>
          <p:nvPr/>
        </p:nvCxnSpPr>
        <p:spPr>
          <a:xfrm flipH="1">
            <a:off x="4724400" y="2907251"/>
            <a:ext cx="1143000" cy="2703926"/>
          </a:xfrm>
          <a:prstGeom prst="line">
            <a:avLst/>
          </a:prstGeom>
          <a:ln w="12700">
            <a:solidFill>
              <a:schemeClr val="accent4"/>
            </a:solidFill>
            <a:prstDash val="solid"/>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8174456" y="1053432"/>
            <a:ext cx="887664" cy="369332"/>
          </a:xfrm>
          <a:prstGeom prst="rect">
            <a:avLst/>
          </a:prstGeom>
          <a:noFill/>
        </p:spPr>
        <p:txBody>
          <a:bodyPr wrap="square" rtlCol="0">
            <a:spAutoFit/>
          </a:bodyPr>
          <a:lstStyle/>
          <a:p>
            <a:r>
              <a:rPr lang="en-US"/>
              <a:t>2003</a:t>
            </a:r>
          </a:p>
        </p:txBody>
      </p:sp>
      <p:sp>
        <p:nvSpPr>
          <p:cNvPr id="68" name="Oval 67"/>
          <p:cNvSpPr/>
          <p:nvPr/>
        </p:nvSpPr>
        <p:spPr>
          <a:xfrm>
            <a:off x="775778" y="1983492"/>
            <a:ext cx="1832978" cy="463882"/>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CouchDB</a:t>
            </a:r>
          </a:p>
        </p:txBody>
      </p:sp>
      <p:sp>
        <p:nvSpPr>
          <p:cNvPr id="69" name="Oval 68"/>
          <p:cNvSpPr/>
          <p:nvPr/>
        </p:nvSpPr>
        <p:spPr>
          <a:xfrm>
            <a:off x="6241550" y="3041318"/>
            <a:ext cx="1832978" cy="463882"/>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MongoDB</a:t>
            </a:r>
          </a:p>
        </p:txBody>
      </p:sp>
    </p:spTree>
    <p:extLst>
      <p:ext uri="{BB962C8B-B14F-4D97-AF65-F5344CB8AC3E}">
        <p14:creationId xmlns:p14="http://schemas.microsoft.com/office/powerpoint/2010/main" val="172101278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6/23/15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19</a:t>
            </a:fld>
            <a:endParaRPr lang="en-US"/>
          </a:p>
        </p:txBody>
      </p:sp>
      <p:sp>
        <p:nvSpPr>
          <p:cNvPr id="8" name="TextBox 7"/>
          <p:cNvSpPr txBox="1"/>
          <p:nvPr/>
        </p:nvSpPr>
        <p:spPr>
          <a:xfrm>
            <a:off x="990600" y="5181600"/>
            <a:ext cx="3886200" cy="369332"/>
          </a:xfrm>
          <a:prstGeom prst="rect">
            <a:avLst/>
          </a:prstGeom>
          <a:noFill/>
        </p:spPr>
        <p:txBody>
          <a:bodyPr wrap="square" rtlCol="0">
            <a:spAutoFit/>
          </a:bodyPr>
          <a:lstStyle/>
          <a:p>
            <a:r>
              <a:rPr lang="en-US"/>
              <a:t>A lot of these systems give up joins!</a:t>
            </a:r>
          </a:p>
        </p:txBody>
      </p:sp>
      <p:graphicFrame>
        <p:nvGraphicFramePr>
          <p:cNvPr id="9" name="Table 8"/>
          <p:cNvGraphicFramePr>
            <a:graphicFrameLocks noGrp="1"/>
          </p:cNvGraphicFramePr>
          <p:nvPr>
            <p:extLst>
              <p:ext uri="{D42A27DB-BD31-4B8C-83A1-F6EECF244321}">
                <p14:modId xmlns:p14="http://schemas.microsoft.com/office/powerpoint/2010/main" val="2257067425"/>
              </p:ext>
            </p:extLst>
          </p:nvPr>
        </p:nvGraphicFramePr>
        <p:xfrm>
          <a:off x="474580" y="1295400"/>
          <a:ext cx="8229598" cy="3573510"/>
        </p:xfrm>
        <a:graphic>
          <a:graphicData uri="http://schemas.openxmlformats.org/drawingml/2006/table">
            <a:tbl>
              <a:tblPr/>
              <a:tblGrid>
                <a:gridCol w="388883"/>
                <a:gridCol w="620110"/>
                <a:gridCol w="956441"/>
                <a:gridCol w="483476"/>
                <a:gridCol w="483476"/>
                <a:gridCol w="609600"/>
                <a:gridCol w="851338"/>
                <a:gridCol w="861848"/>
                <a:gridCol w="651641"/>
                <a:gridCol w="430924"/>
                <a:gridCol w="651641"/>
                <a:gridCol w="651641"/>
                <a:gridCol w="588579"/>
              </a:tblGrid>
              <a:tr h="315310">
                <a:tc>
                  <a:txBody>
                    <a:bodyPr/>
                    <a:lstStyle/>
                    <a:p>
                      <a:pPr algn="ctr" fontAlgn="b"/>
                      <a:r>
                        <a:rPr lang="en-US" sz="1000" b="0" i="1" u="none" strike="noStrike">
                          <a:solidFill>
                            <a:srgbClr val="000000"/>
                          </a:solidFill>
                          <a:effectLst/>
                          <a:latin typeface="Calibri"/>
                        </a:rPr>
                        <a:t>Year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source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System/</a:t>
                      </a:r>
                      <a:br>
                        <a:rPr lang="en-US" sz="1000" b="0" i="1" u="none" strike="noStrike">
                          <a:solidFill>
                            <a:srgbClr val="000000"/>
                          </a:solidFill>
                          <a:effectLst/>
                          <a:latin typeface="Calibri"/>
                        </a:rPr>
                      </a:br>
                      <a:r>
                        <a:rPr lang="en-US" sz="1000" b="0" i="1" u="none" strike="noStrike">
                          <a:solidFill>
                            <a:srgbClr val="000000"/>
                          </a:solidFill>
                          <a:effectLst/>
                          <a:latin typeface="Calibri"/>
                        </a:rPr>
                        <a:t>Paper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Scale to </a:t>
                      </a:r>
                      <a:br>
                        <a:rPr lang="en-US" sz="1000" b="0" i="1" u="none" strike="noStrike">
                          <a:solidFill>
                            <a:srgbClr val="000000"/>
                          </a:solidFill>
                          <a:effectLst/>
                          <a:latin typeface="Calibri"/>
                        </a:rPr>
                      </a:br>
                      <a:r>
                        <a:rPr lang="en-US" sz="1000" b="0" i="1" u="none" strike="noStrike">
                          <a:solidFill>
                            <a:srgbClr val="000000"/>
                          </a:solidFill>
                          <a:effectLst/>
                          <a:latin typeface="Calibri"/>
                        </a:rPr>
                        <a:t>1000s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Primary</a:t>
                      </a:r>
                      <a:br>
                        <a:rPr lang="en-US" sz="1000" b="0" i="1" u="none" strike="noStrike">
                          <a:solidFill>
                            <a:srgbClr val="000000"/>
                          </a:solidFill>
                          <a:effectLst/>
                          <a:latin typeface="Calibri"/>
                        </a:rPr>
                      </a:br>
                      <a:r>
                        <a:rPr lang="en-US" sz="1000" b="0" i="1" u="none" strike="noStrike">
                          <a:solidFill>
                            <a:srgbClr val="000000"/>
                          </a:solidFill>
                          <a:effectLst/>
                          <a:latin typeface="Calibri"/>
                        </a:rPr>
                        <a:t>Index</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Secondary</a:t>
                      </a:r>
                      <a:br>
                        <a:rPr lang="en-US" sz="1000" b="0" i="1" u="none" strike="noStrike">
                          <a:solidFill>
                            <a:srgbClr val="000000"/>
                          </a:solidFill>
                          <a:effectLst/>
                          <a:latin typeface="Calibri"/>
                        </a:rPr>
                      </a:br>
                      <a:r>
                        <a:rPr lang="en-US" sz="1000" b="0" i="1" u="none" strike="noStrike">
                          <a:solidFill>
                            <a:srgbClr val="000000"/>
                          </a:solidFill>
                          <a:effectLst/>
                          <a:latin typeface="Calibri"/>
                        </a:rPr>
                        <a:t>Indexes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Transactions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Joins/</a:t>
                      </a:r>
                      <a:br>
                        <a:rPr lang="en-US" sz="1000" b="0" i="1" u="none" strike="noStrike">
                          <a:solidFill>
                            <a:srgbClr val="000000"/>
                          </a:solidFill>
                          <a:effectLst/>
                          <a:latin typeface="Calibri"/>
                        </a:rPr>
                      </a:br>
                      <a:r>
                        <a:rPr lang="en-US" sz="1000" b="0" i="1" u="none" strike="noStrike">
                          <a:solidFill>
                            <a:srgbClr val="000000"/>
                          </a:solidFill>
                          <a:effectLst/>
                          <a:latin typeface="Calibri"/>
                        </a:rPr>
                        <a:t> Analytics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1" u="none" strike="noStrike">
                          <a:solidFill>
                            <a:srgbClr val="000000"/>
                          </a:solidFill>
                          <a:effectLst/>
                          <a:latin typeface="Calibri"/>
                        </a:rPr>
                        <a:t>Integrity </a:t>
                      </a:r>
                      <a:br>
                        <a:rPr lang="en-US" sz="1000" b="0" i="1" u="none" strike="noStrike">
                          <a:solidFill>
                            <a:srgbClr val="000000"/>
                          </a:solidFill>
                          <a:effectLst/>
                          <a:latin typeface="Calibri"/>
                        </a:rPr>
                      </a:br>
                      <a:r>
                        <a:rPr lang="en-US" sz="1000" b="0" i="1" u="none" strike="noStrike">
                          <a:solidFill>
                            <a:srgbClr val="000000"/>
                          </a:solidFill>
                          <a:effectLst/>
                          <a:latin typeface="Calibri"/>
                        </a:rPr>
                        <a:t>Constraints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Views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 Language/</a:t>
                      </a:r>
                      <a:br>
                        <a:rPr lang="en-US" sz="1000" b="0" i="1" u="none" strike="noStrike">
                          <a:solidFill>
                            <a:srgbClr val="000000"/>
                          </a:solidFill>
                          <a:effectLst/>
                          <a:latin typeface="Calibri"/>
                        </a:rPr>
                      </a:br>
                      <a:r>
                        <a:rPr lang="en-US" sz="1000" b="0" i="1" u="none" strike="noStrike">
                          <a:solidFill>
                            <a:srgbClr val="000000"/>
                          </a:solidFill>
                          <a:effectLst/>
                          <a:latin typeface="Calibri"/>
                        </a:rPr>
                        <a:t>Algebra</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Data </a:t>
                      </a:r>
                      <a:br>
                        <a:rPr lang="en-US" sz="1000" b="0" i="1" u="none" strike="noStrike">
                          <a:solidFill>
                            <a:srgbClr val="000000"/>
                          </a:solidFill>
                          <a:effectLst/>
                          <a:latin typeface="Calibri"/>
                        </a:rPr>
                      </a:br>
                      <a:r>
                        <a:rPr lang="en-US" sz="1000" b="0" i="1" u="none" strike="noStrike">
                          <a:solidFill>
                            <a:srgbClr val="000000"/>
                          </a:solidFill>
                          <a:effectLst/>
                          <a:latin typeface="Calibri"/>
                        </a:rPr>
                        <a:t>model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my label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61859">
                <a:tc>
                  <a:txBody>
                    <a:bodyPr/>
                    <a:lstStyle/>
                    <a:p>
                      <a:pPr algn="r" fontAlgn="b"/>
                      <a:r>
                        <a:rPr lang="en-US" sz="1000" b="0" i="0" u="none" strike="noStrike">
                          <a:solidFill>
                            <a:srgbClr val="000000"/>
                          </a:solidFill>
                          <a:effectLst/>
                          <a:latin typeface="Calibri"/>
                        </a:rPr>
                        <a:t>1971</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many</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RDBMS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2003</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other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memcached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key-val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lookup</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2004</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Google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MapReduce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key-val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2005</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couchbase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CouchDB</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document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2006</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Google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BigTable (Hbase)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compat. w/MR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ext.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2007</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10gen</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MongoDB</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EC,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document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2007</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Amazon</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Dynamo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key-val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lookup</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2007</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Amazon</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SimpleDB</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ext.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2008</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Yahoo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Pig</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RA-like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2008</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Facebook</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HIVE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2008</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Facebook</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Cassandra</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EC,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key-val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2009</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other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Voldemort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EC,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key-val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lookup</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2009</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basho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Riak</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EC,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 </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 </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key-val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2010</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Google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Dremel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2011</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Google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Megastore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entity groups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2011</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Google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Tenzing</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2011</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Berkeley</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Spark/Shark</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2012</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Google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Spanner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2012</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a:rPr>
                        <a:t>Accumulo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alibri"/>
                        </a:rPr>
                        <a:t>Accumulo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compat. w/MR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ext.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2013</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Cloudera</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alibri"/>
                        </a:rPr>
                        <a:t>Impala</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406962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212"/>
            <a:ext cx="8229600" cy="409575"/>
          </a:xfrm>
        </p:spPr>
        <p:txBody>
          <a:bodyPr/>
          <a:lstStyle/>
          <a:p>
            <a:r>
              <a:rPr lang="en-US" dirty="0" smtClean="0"/>
              <a:t>Roundup</a:t>
            </a:r>
            <a:endParaRPr lang="en-US" dirty="0"/>
          </a:p>
        </p:txBody>
      </p:sp>
      <p:sp>
        <p:nvSpPr>
          <p:cNvPr id="3" name="Content Placeholder 2"/>
          <p:cNvSpPr>
            <a:spLocks noGrp="1"/>
          </p:cNvSpPr>
          <p:nvPr>
            <p:ph sz="half" idx="1"/>
          </p:nvPr>
        </p:nvSpPr>
        <p:spPr>
          <a:xfrm>
            <a:off x="1446212" y="1219200"/>
            <a:ext cx="4144963" cy="3511550"/>
          </a:xfrm>
        </p:spPr>
        <p:txBody>
          <a:bodyPr/>
          <a:lstStyle/>
          <a:p>
            <a:r>
              <a:rPr lang="en-US" sz="1800" u="sng" dirty="0" err="1" smtClean="0">
                <a:solidFill>
                  <a:srgbClr val="FF6600"/>
                </a:solidFill>
              </a:rPr>
              <a:t>Hadoop</a:t>
            </a:r>
            <a:r>
              <a:rPr lang="en-US" sz="1800" u="sng" dirty="0" smtClean="0">
                <a:solidFill>
                  <a:srgbClr val="FF6600"/>
                </a:solidFill>
              </a:rPr>
              <a:t>**</a:t>
            </a:r>
          </a:p>
          <a:p>
            <a:r>
              <a:rPr lang="en-US" sz="1800" u="sng" dirty="0" err="1" smtClean="0"/>
              <a:t>Greenplum</a:t>
            </a:r>
            <a:endParaRPr lang="en-US" sz="1800" u="sng" dirty="0" smtClean="0"/>
          </a:p>
          <a:p>
            <a:r>
              <a:rPr lang="en-US" sz="1800" u="sng" dirty="0" smtClean="0">
                <a:solidFill>
                  <a:srgbClr val="FF6600"/>
                </a:solidFill>
              </a:rPr>
              <a:t>Pig**</a:t>
            </a:r>
          </a:p>
          <a:p>
            <a:r>
              <a:rPr lang="en-US" sz="1800" u="sng" dirty="0" smtClean="0">
                <a:solidFill>
                  <a:srgbClr val="0011CF"/>
                </a:solidFill>
              </a:rPr>
              <a:t>Dryad</a:t>
            </a:r>
          </a:p>
          <a:p>
            <a:r>
              <a:rPr lang="en-US" sz="1800" u="sng" dirty="0" err="1" smtClean="0">
                <a:solidFill>
                  <a:srgbClr val="0011CF"/>
                </a:solidFill>
              </a:rPr>
              <a:t>DryadLINQ</a:t>
            </a:r>
            <a:endParaRPr lang="en-US" sz="1800" u="sng" dirty="0" smtClean="0">
              <a:solidFill>
                <a:srgbClr val="0011CF"/>
              </a:solidFill>
            </a:endParaRPr>
          </a:p>
          <a:p>
            <a:r>
              <a:rPr lang="en-US" sz="1800" u="sng" dirty="0" smtClean="0">
                <a:solidFill>
                  <a:schemeClr val="accent1">
                    <a:lumMod val="75000"/>
                  </a:schemeClr>
                </a:solidFill>
              </a:rPr>
              <a:t>HIVE**</a:t>
            </a:r>
          </a:p>
          <a:p>
            <a:r>
              <a:rPr lang="en-US" sz="1800" u="sng" dirty="0" smtClean="0">
                <a:solidFill>
                  <a:srgbClr val="008000"/>
                </a:solidFill>
              </a:rPr>
              <a:t>Megastore</a:t>
            </a:r>
          </a:p>
          <a:p>
            <a:r>
              <a:rPr lang="en-US" sz="1800" u="sng" dirty="0" err="1" smtClean="0">
                <a:solidFill>
                  <a:srgbClr val="008000"/>
                </a:solidFill>
              </a:rPr>
              <a:t>Dremel</a:t>
            </a:r>
            <a:r>
              <a:rPr lang="en-US" sz="1800" u="sng" dirty="0" smtClean="0">
                <a:solidFill>
                  <a:srgbClr val="008000"/>
                </a:solidFill>
              </a:rPr>
              <a:t> / </a:t>
            </a:r>
            <a:r>
              <a:rPr lang="en-US" sz="1800" u="sng" dirty="0" err="1" smtClean="0">
                <a:solidFill>
                  <a:srgbClr val="008000"/>
                </a:solidFill>
              </a:rPr>
              <a:t>BigQuery</a:t>
            </a:r>
            <a:endParaRPr lang="en-US" sz="1800" u="sng" dirty="0" smtClean="0">
              <a:solidFill>
                <a:srgbClr val="008000"/>
              </a:solidFill>
            </a:endParaRPr>
          </a:p>
          <a:p>
            <a:r>
              <a:rPr lang="en-US" sz="1800" u="sng" dirty="0" err="1" smtClean="0">
                <a:solidFill>
                  <a:srgbClr val="008000"/>
                </a:solidFill>
              </a:rPr>
              <a:t>Sawzall</a:t>
            </a:r>
            <a:endParaRPr lang="en-US" sz="1800" u="sng" dirty="0" smtClean="0">
              <a:solidFill>
                <a:srgbClr val="008000"/>
              </a:solidFill>
            </a:endParaRPr>
          </a:p>
          <a:p>
            <a:r>
              <a:rPr lang="en-US" sz="1800" u="sng" dirty="0" err="1" smtClean="0">
                <a:solidFill>
                  <a:srgbClr val="008000"/>
                </a:solidFill>
              </a:rPr>
              <a:t>Pregel</a:t>
            </a:r>
            <a:endParaRPr lang="en-US" sz="1800" u="sng" dirty="0" smtClean="0">
              <a:solidFill>
                <a:srgbClr val="008000"/>
              </a:solidFill>
            </a:endParaRPr>
          </a:p>
          <a:p>
            <a:r>
              <a:rPr lang="en-US" sz="1800" b="1" i="1" u="sng" dirty="0" err="1" smtClean="0"/>
              <a:t>SciDB</a:t>
            </a:r>
            <a:endParaRPr lang="en-US" sz="1800" b="1" i="1" u="sng" dirty="0" smtClean="0"/>
          </a:p>
          <a:p>
            <a:endParaRPr lang="en-US" sz="1800" u="sng" dirty="0" smtClean="0"/>
          </a:p>
          <a:p>
            <a:pPr marL="0" indent="0">
              <a:buNone/>
            </a:pPr>
            <a:endParaRPr lang="en-US" sz="1800" u="sng" dirty="0" smtClean="0"/>
          </a:p>
        </p:txBody>
      </p:sp>
      <p:sp>
        <p:nvSpPr>
          <p:cNvPr id="7" name="Content Placeholder 6"/>
          <p:cNvSpPr>
            <a:spLocks noGrp="1"/>
          </p:cNvSpPr>
          <p:nvPr>
            <p:ph sz="half" idx="2"/>
          </p:nvPr>
        </p:nvSpPr>
        <p:spPr>
          <a:xfrm>
            <a:off x="4997450" y="1171575"/>
            <a:ext cx="4146550" cy="3670300"/>
          </a:xfrm>
        </p:spPr>
        <p:txBody>
          <a:bodyPr/>
          <a:lstStyle/>
          <a:p>
            <a:r>
              <a:rPr lang="en-US" sz="1800" b="1" i="1" dirty="0" err="1" smtClean="0"/>
              <a:t>MapReduce</a:t>
            </a:r>
            <a:r>
              <a:rPr lang="en-US" sz="1800" b="1" i="1" dirty="0" smtClean="0"/>
              <a:t>++</a:t>
            </a:r>
          </a:p>
          <a:p>
            <a:r>
              <a:rPr lang="en-US" sz="1800" dirty="0" smtClean="0">
                <a:solidFill>
                  <a:srgbClr val="0011CF"/>
                </a:solidFill>
              </a:rPr>
              <a:t>SCOPE</a:t>
            </a:r>
          </a:p>
          <a:p>
            <a:r>
              <a:rPr lang="en-US" sz="1800" dirty="0" err="1" smtClean="0">
                <a:solidFill>
                  <a:srgbClr val="FF0000"/>
                </a:solidFill>
              </a:rPr>
              <a:t>SimpleDB</a:t>
            </a:r>
            <a:endParaRPr lang="en-US" sz="1800" dirty="0" smtClean="0">
              <a:solidFill>
                <a:srgbClr val="FF0000"/>
              </a:solidFill>
            </a:endParaRPr>
          </a:p>
          <a:p>
            <a:r>
              <a:rPr lang="en-US" sz="1800" dirty="0" smtClean="0">
                <a:solidFill>
                  <a:schemeClr val="accent1">
                    <a:lumMod val="75000"/>
                  </a:schemeClr>
                </a:solidFill>
              </a:rPr>
              <a:t>Cassandra**</a:t>
            </a:r>
          </a:p>
          <a:p>
            <a:r>
              <a:rPr lang="en-US" sz="1800" dirty="0" err="1" smtClean="0"/>
              <a:t>CouchDB</a:t>
            </a:r>
            <a:r>
              <a:rPr lang="en-US" sz="1800" dirty="0" smtClean="0"/>
              <a:t>**</a:t>
            </a:r>
          </a:p>
          <a:p>
            <a:r>
              <a:rPr lang="en-US" sz="1800" dirty="0" err="1" smtClean="0"/>
              <a:t>MongoDB</a:t>
            </a:r>
            <a:endParaRPr lang="en-US" sz="1800" dirty="0" smtClean="0"/>
          </a:p>
          <a:p>
            <a:r>
              <a:rPr lang="en-US" sz="1800" b="1" i="1" dirty="0" smtClean="0"/>
              <a:t>Spark</a:t>
            </a:r>
          </a:p>
          <a:p>
            <a:r>
              <a:rPr lang="en-US" sz="1800" b="1" i="1" dirty="0" smtClean="0"/>
              <a:t>Twister</a:t>
            </a:r>
          </a:p>
          <a:p>
            <a:r>
              <a:rPr lang="en-US" sz="1800" b="1" i="1" u="sng" dirty="0" err="1" smtClean="0"/>
              <a:t>HaLoop</a:t>
            </a:r>
            <a:endParaRPr lang="en-US" sz="1800" b="1" i="1" u="sng" dirty="0" smtClean="0"/>
          </a:p>
          <a:p>
            <a:r>
              <a:rPr lang="en-US" sz="1800" dirty="0" err="1" smtClean="0">
                <a:solidFill>
                  <a:srgbClr val="008000"/>
                </a:solidFill>
              </a:rPr>
              <a:t>BigTable</a:t>
            </a:r>
            <a:endParaRPr lang="en-US" sz="1800" dirty="0" smtClean="0">
              <a:solidFill>
                <a:srgbClr val="008000"/>
              </a:solidFill>
            </a:endParaRPr>
          </a:p>
          <a:p>
            <a:r>
              <a:rPr lang="en-US" sz="1800" dirty="0" smtClean="0">
                <a:solidFill>
                  <a:srgbClr val="FF0000"/>
                </a:solidFill>
              </a:rPr>
              <a:t>Elastic </a:t>
            </a:r>
            <a:r>
              <a:rPr lang="en-US" sz="1800" dirty="0" err="1" smtClean="0">
                <a:solidFill>
                  <a:srgbClr val="FF0000"/>
                </a:solidFill>
              </a:rPr>
              <a:t>MapReduce</a:t>
            </a:r>
            <a:endParaRPr lang="en-US" sz="1800" dirty="0" smtClean="0">
              <a:solidFill>
                <a:srgbClr val="FF0000"/>
              </a:solidFill>
            </a:endParaRPr>
          </a:p>
          <a:p>
            <a:r>
              <a:rPr lang="en-US" sz="1800" dirty="0" smtClean="0">
                <a:solidFill>
                  <a:srgbClr val="FF0000"/>
                </a:solidFill>
              </a:rPr>
              <a:t>S3</a:t>
            </a:r>
          </a:p>
        </p:txBody>
      </p:sp>
      <p:sp>
        <p:nvSpPr>
          <p:cNvPr id="4" name="Date Placeholder 3"/>
          <p:cNvSpPr>
            <a:spLocks noGrp="1"/>
          </p:cNvSpPr>
          <p:nvPr>
            <p:ph type="dt" sz="half" idx="10"/>
          </p:nvPr>
        </p:nvSpPr>
        <p:spPr/>
        <p:txBody>
          <a:bodyPr/>
          <a:lstStyle/>
          <a:p>
            <a:fld id="{A538D889-D014-DA4B-812E-4450A0452776}" type="datetime1">
              <a:rPr lang="en-US" smtClean="0"/>
              <a:pPr/>
              <a:t>6/23/15</a:t>
            </a:fld>
            <a:endParaRPr lang="en-US"/>
          </a:p>
        </p:txBody>
      </p:sp>
      <p:sp>
        <p:nvSpPr>
          <p:cNvPr id="5" name="Footer Placeholder 4"/>
          <p:cNvSpPr>
            <a:spLocks noGrp="1"/>
          </p:cNvSpPr>
          <p:nvPr>
            <p:ph type="ftr" sz="quarter" idx="11"/>
          </p:nvPr>
        </p:nvSpPr>
        <p:spPr/>
        <p:txBody>
          <a:bodyPr/>
          <a:lstStyle/>
          <a:p>
            <a:r>
              <a:rPr lang="en-US" dirty="0" smtClean="0"/>
              <a:t>Bill Howe, UW</a:t>
            </a:r>
            <a:endParaRPr lang="en-US" dirty="0"/>
          </a:p>
        </p:txBody>
      </p:sp>
      <p:sp>
        <p:nvSpPr>
          <p:cNvPr id="6" name="Slide Number Placeholder 5"/>
          <p:cNvSpPr>
            <a:spLocks noGrp="1"/>
          </p:cNvSpPr>
          <p:nvPr>
            <p:ph type="sldNum" sz="quarter" idx="12"/>
          </p:nvPr>
        </p:nvSpPr>
        <p:spPr/>
        <p:txBody>
          <a:bodyPr/>
          <a:lstStyle/>
          <a:p>
            <a:fld id="{7D78C84B-DFE9-364A-8F18-56CFDAADC423}" type="slidenum">
              <a:rPr lang="en-US" smtClean="0"/>
              <a:pPr/>
              <a:t>2</a:t>
            </a:fld>
            <a:endParaRPr lang="en-US"/>
          </a:p>
        </p:txBody>
      </p:sp>
      <p:sp>
        <p:nvSpPr>
          <p:cNvPr id="9" name="TextBox 8"/>
          <p:cNvSpPr txBox="1"/>
          <p:nvPr/>
        </p:nvSpPr>
        <p:spPr>
          <a:xfrm>
            <a:off x="1000125" y="5238750"/>
            <a:ext cx="8143875" cy="923330"/>
          </a:xfrm>
          <a:prstGeom prst="rect">
            <a:avLst/>
          </a:prstGeom>
          <a:noFill/>
        </p:spPr>
        <p:txBody>
          <a:bodyPr wrap="square" rtlCol="0">
            <a:spAutoFit/>
          </a:bodyPr>
          <a:lstStyle/>
          <a:p>
            <a:r>
              <a:rPr lang="en-US" sz="1800" dirty="0" smtClean="0">
                <a:solidFill>
                  <a:srgbClr val="008000"/>
                </a:solidFill>
              </a:rPr>
              <a:t>Google, </a:t>
            </a:r>
            <a:r>
              <a:rPr lang="en-US" sz="1800" dirty="0" err="1" smtClean="0">
                <a:solidFill>
                  <a:srgbClr val="0000FF"/>
                </a:solidFill>
              </a:rPr>
              <a:t>Microsoft,</a:t>
            </a:r>
            <a:r>
              <a:rPr lang="en-US" sz="1800" dirty="0" err="1" smtClean="0">
                <a:solidFill>
                  <a:srgbClr val="FF6600"/>
                </a:solidFill>
              </a:rPr>
              <a:t>Yahoo</a:t>
            </a:r>
            <a:r>
              <a:rPr lang="en-US" sz="1800" dirty="0" smtClean="0">
                <a:solidFill>
                  <a:schemeClr val="accent5">
                    <a:lumMod val="50000"/>
                  </a:schemeClr>
                </a:solidFill>
              </a:rPr>
              <a:t>, Facebook, </a:t>
            </a:r>
            <a:r>
              <a:rPr lang="en-US" sz="1800" dirty="0" smtClean="0">
                <a:solidFill>
                  <a:srgbClr val="FF0000"/>
                </a:solidFill>
              </a:rPr>
              <a:t>Amazon, </a:t>
            </a:r>
            <a:r>
              <a:rPr lang="en-US" sz="1800" dirty="0" smtClean="0"/>
              <a:t>Startup, </a:t>
            </a:r>
            <a:r>
              <a:rPr lang="en-US" sz="1800" b="1" i="1" dirty="0" smtClean="0"/>
              <a:t>University Research, </a:t>
            </a:r>
            <a:r>
              <a:rPr lang="en-US" sz="1800" b="1" u="sng" dirty="0" smtClean="0"/>
              <a:t>UW</a:t>
            </a:r>
            <a:endParaRPr lang="en-US" sz="1800" u="sng" dirty="0" smtClean="0"/>
          </a:p>
          <a:p>
            <a:endParaRPr lang="en-US" sz="1800" dirty="0" smtClean="0"/>
          </a:p>
          <a:p>
            <a:r>
              <a:rPr lang="en-US" sz="1800" dirty="0" smtClean="0"/>
              <a:t>**Apache open source project</a:t>
            </a:r>
            <a:endParaRPr lang="en-US" sz="1800" dirty="0"/>
          </a:p>
        </p:txBody>
      </p:sp>
    </p:spTree>
    <p:extLst>
      <p:ext uri="{BB962C8B-B14F-4D97-AF65-F5344CB8AC3E}">
        <p14:creationId xmlns:p14="http://schemas.microsoft.com/office/powerpoint/2010/main" val="100360771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6/23/15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54244742"/>
              </p:ext>
            </p:extLst>
          </p:nvPr>
        </p:nvGraphicFramePr>
        <p:xfrm>
          <a:off x="457200" y="1143000"/>
          <a:ext cx="8229600" cy="3747780"/>
        </p:xfrm>
        <a:graphic>
          <a:graphicData uri="http://schemas.openxmlformats.org/drawingml/2006/table">
            <a:tbl>
              <a:tblPr/>
              <a:tblGrid>
                <a:gridCol w="420573"/>
                <a:gridCol w="1034383"/>
                <a:gridCol w="522875"/>
                <a:gridCol w="522875"/>
                <a:gridCol w="659277"/>
                <a:gridCol w="920715"/>
                <a:gridCol w="932082"/>
                <a:gridCol w="704745"/>
                <a:gridCol w="466041"/>
                <a:gridCol w="704745"/>
                <a:gridCol w="704745"/>
                <a:gridCol w="636544"/>
              </a:tblGrid>
              <a:tr h="341006">
                <a:tc>
                  <a:txBody>
                    <a:bodyPr/>
                    <a:lstStyle/>
                    <a:p>
                      <a:pPr algn="ctr" fontAlgn="b"/>
                      <a:r>
                        <a:rPr lang="en-US" sz="1100" b="0" i="1" u="none" strike="noStrike">
                          <a:solidFill>
                            <a:srgbClr val="000000"/>
                          </a:solidFill>
                          <a:effectLst/>
                          <a:latin typeface="Calibri"/>
                        </a:rPr>
                        <a:t>Year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System/</a:t>
                      </a:r>
                      <a:br>
                        <a:rPr lang="en-US" sz="1100" b="0" i="1" u="none" strike="noStrike">
                          <a:solidFill>
                            <a:srgbClr val="000000"/>
                          </a:solidFill>
                          <a:effectLst/>
                          <a:latin typeface="Calibri"/>
                        </a:rPr>
                      </a:br>
                      <a:r>
                        <a:rPr lang="en-US" sz="1100" b="0" i="1" u="none" strike="noStrike">
                          <a:solidFill>
                            <a:srgbClr val="000000"/>
                          </a:solidFill>
                          <a:effectLst/>
                          <a:latin typeface="Calibri"/>
                        </a:rPr>
                        <a:t>Paper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Scale to </a:t>
                      </a:r>
                      <a:br>
                        <a:rPr lang="en-US" sz="1100" b="0" i="1" u="none" strike="noStrike">
                          <a:solidFill>
                            <a:srgbClr val="000000"/>
                          </a:solidFill>
                          <a:effectLst/>
                          <a:latin typeface="Calibri"/>
                        </a:rPr>
                      </a:br>
                      <a:r>
                        <a:rPr lang="en-US" sz="1100" b="0" i="1" u="none" strike="noStrike">
                          <a:solidFill>
                            <a:srgbClr val="000000"/>
                          </a:solidFill>
                          <a:effectLst/>
                          <a:latin typeface="Calibri"/>
                        </a:rPr>
                        <a:t>1000s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Primary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Secondary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Transactions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Joins/</a:t>
                      </a:r>
                      <a:br>
                        <a:rPr lang="en-US" sz="1100" b="0" i="1" u="none" strike="noStrike">
                          <a:solidFill>
                            <a:srgbClr val="000000"/>
                          </a:solidFill>
                          <a:effectLst/>
                          <a:latin typeface="Calibri"/>
                        </a:rPr>
                      </a:br>
                      <a:r>
                        <a:rPr lang="en-US" sz="1100" b="0" i="1" u="none" strike="noStrike">
                          <a:solidFill>
                            <a:srgbClr val="000000"/>
                          </a:solidFill>
                          <a:effectLst/>
                          <a:latin typeface="Calibri"/>
                        </a:rPr>
                        <a:t> Analytics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Integrity </a:t>
                      </a:r>
                      <a:br>
                        <a:rPr lang="en-US" sz="1100" b="0" i="1" u="none" strike="noStrike">
                          <a:solidFill>
                            <a:srgbClr val="000000"/>
                          </a:solidFill>
                          <a:effectLst/>
                          <a:latin typeface="Calibri"/>
                        </a:rPr>
                      </a:br>
                      <a:r>
                        <a:rPr lang="en-US" sz="1100" b="0" i="1" u="none" strike="noStrike">
                          <a:solidFill>
                            <a:srgbClr val="000000"/>
                          </a:solidFill>
                          <a:effectLst/>
                          <a:latin typeface="Calibri"/>
                        </a:rPr>
                        <a:t>Constraints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Views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 Language/</a:t>
                      </a:r>
                      <a:br>
                        <a:rPr lang="en-US" sz="1100" b="0" i="1" u="none" strike="noStrike">
                          <a:solidFill>
                            <a:srgbClr val="000000"/>
                          </a:solidFill>
                          <a:effectLst/>
                          <a:latin typeface="Calibri"/>
                        </a:rPr>
                      </a:br>
                      <a:r>
                        <a:rPr lang="en-US" sz="1100" b="0" i="1" u="none" strike="noStrike">
                          <a:solidFill>
                            <a:srgbClr val="000000"/>
                          </a:solidFill>
                          <a:effectLst/>
                          <a:latin typeface="Calibri"/>
                        </a:rPr>
                        <a:t>Algebra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Data </a:t>
                      </a:r>
                      <a:br>
                        <a:rPr lang="en-US" sz="1100" b="0" i="1" u="none" strike="noStrike">
                          <a:solidFill>
                            <a:srgbClr val="000000"/>
                          </a:solidFill>
                          <a:effectLst/>
                          <a:latin typeface="Calibri"/>
                        </a:rPr>
                      </a:br>
                      <a:r>
                        <a:rPr lang="en-US" sz="1100" b="0" i="1" u="none" strike="noStrike">
                          <a:solidFill>
                            <a:srgbClr val="000000"/>
                          </a:solidFill>
                          <a:effectLst/>
                          <a:latin typeface="Calibri"/>
                        </a:rPr>
                        <a:t>model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my label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75050">
                <a:tc>
                  <a:txBody>
                    <a:bodyPr/>
                    <a:lstStyle/>
                    <a:p>
                      <a:pPr algn="r" fontAlgn="b"/>
                      <a:r>
                        <a:rPr lang="en-US" sz="1100" b="0" i="0" u="none" strike="noStrike">
                          <a:solidFill>
                            <a:srgbClr val="000000"/>
                          </a:solidFill>
                          <a:effectLst/>
                          <a:latin typeface="Calibri"/>
                        </a:rPr>
                        <a:t>1971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RDBMS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2003</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memcached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lookup</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2004</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MapReduce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2005</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CouchDB</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document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2006</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BigTable (Hbase)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compat. w/MR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2007</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MongoDB</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document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2007</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Dynamo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lookup</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Pig</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RA-like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HIVE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Cassandra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2009</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Voldemort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lookup</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2009</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Riak</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2010</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Dremel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Megastore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entity groups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Tenzing</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Spark/Shark</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2012</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Spanner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2012</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Accumulo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compat. w/MR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2013</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a:rPr>
                        <a:t>Impala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0403688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Programming Models: My Terminology</a:t>
            </a:r>
            <a:endParaRPr lang="en-US" sz="3200" dirty="0"/>
          </a:p>
        </p:txBody>
      </p:sp>
      <p:sp>
        <p:nvSpPr>
          <p:cNvPr id="3" name="Content Placeholder 2"/>
          <p:cNvSpPr>
            <a:spLocks noGrp="1"/>
          </p:cNvSpPr>
          <p:nvPr>
            <p:ph idx="1"/>
          </p:nvPr>
        </p:nvSpPr>
        <p:spPr>
          <a:xfrm>
            <a:off x="685800" y="1828800"/>
            <a:ext cx="8458199" cy="4297363"/>
          </a:xfrm>
        </p:spPr>
        <p:txBody>
          <a:bodyPr/>
          <a:lstStyle/>
          <a:p>
            <a:r>
              <a:rPr lang="en-US" sz="1800" dirty="0" smtClean="0">
                <a:solidFill>
                  <a:srgbClr val="0000FF"/>
                </a:solidFill>
              </a:rPr>
              <a:t>Lookup</a:t>
            </a:r>
          </a:p>
          <a:p>
            <a:pPr lvl="1"/>
            <a:r>
              <a:rPr lang="en-US" sz="1400" dirty="0"/>
              <a:t>put/get objects by key </a:t>
            </a:r>
            <a:r>
              <a:rPr lang="en-US" sz="1400" dirty="0" smtClean="0"/>
              <a:t>only</a:t>
            </a:r>
          </a:p>
          <a:p>
            <a:pPr lvl="1"/>
            <a:r>
              <a:rPr lang="en-US" sz="1400" dirty="0" smtClean="0"/>
              <a:t>Ex: Cassandra</a:t>
            </a:r>
            <a:endParaRPr lang="en-US" sz="1400" dirty="0"/>
          </a:p>
          <a:p>
            <a:r>
              <a:rPr lang="en-US" sz="1800" dirty="0" smtClean="0">
                <a:solidFill>
                  <a:srgbClr val="0000FF"/>
                </a:solidFill>
              </a:rPr>
              <a:t>Filter </a:t>
            </a:r>
          </a:p>
          <a:p>
            <a:pPr lvl="1"/>
            <a:r>
              <a:rPr lang="en-US" sz="1400" dirty="0" smtClean="0"/>
              <a:t>Non-key access.  </a:t>
            </a:r>
          </a:p>
          <a:p>
            <a:pPr lvl="1"/>
            <a:r>
              <a:rPr lang="en-US" sz="1400" dirty="0"/>
              <a:t>No joins.  Single-relation access only</a:t>
            </a:r>
            <a:r>
              <a:rPr lang="en-US" sz="1400" dirty="0" smtClean="0"/>
              <a:t>.  May look like SQL.</a:t>
            </a:r>
            <a:endParaRPr lang="en-US" sz="1400" dirty="0"/>
          </a:p>
          <a:p>
            <a:pPr lvl="1"/>
            <a:r>
              <a:rPr lang="en-US" sz="1400" dirty="0"/>
              <a:t>Ex: </a:t>
            </a:r>
            <a:r>
              <a:rPr lang="en-US" sz="1400" dirty="0" err="1"/>
              <a:t>SimpleDB</a:t>
            </a:r>
            <a:r>
              <a:rPr lang="en-US" sz="1400" dirty="0"/>
              <a:t>, Google Megastore</a:t>
            </a:r>
          </a:p>
          <a:p>
            <a:r>
              <a:rPr lang="en-US" sz="1800" dirty="0" err="1" smtClean="0">
                <a:solidFill>
                  <a:srgbClr val="0000FF"/>
                </a:solidFill>
              </a:rPr>
              <a:t>MapReduce</a:t>
            </a:r>
            <a:endParaRPr lang="en-US" sz="1800" dirty="0" smtClean="0">
              <a:solidFill>
                <a:srgbClr val="0000FF"/>
              </a:solidFill>
            </a:endParaRPr>
          </a:p>
          <a:p>
            <a:pPr lvl="1"/>
            <a:r>
              <a:rPr lang="en-US" sz="1400" dirty="0"/>
              <a:t>Two functions define a distributed program: Map and Reduce</a:t>
            </a:r>
          </a:p>
          <a:p>
            <a:r>
              <a:rPr lang="en-US" sz="1800" dirty="0" smtClean="0">
                <a:solidFill>
                  <a:srgbClr val="0000FF"/>
                </a:solidFill>
              </a:rPr>
              <a:t>RA-like</a:t>
            </a:r>
          </a:p>
          <a:p>
            <a:pPr lvl="1"/>
            <a:r>
              <a:rPr lang="en-US" sz="1400" dirty="0"/>
              <a:t>A set of operators akin to the Relational Algebra</a:t>
            </a:r>
          </a:p>
          <a:p>
            <a:pPr lvl="1"/>
            <a:r>
              <a:rPr lang="en-US" sz="1400" dirty="0"/>
              <a:t>Ex: Pig, DryadLINQ</a:t>
            </a:r>
            <a:endParaRPr lang="en-US" sz="1800" dirty="0" smtClean="0"/>
          </a:p>
          <a:p>
            <a:r>
              <a:rPr lang="en-US" sz="1800" dirty="0" smtClean="0">
                <a:solidFill>
                  <a:srgbClr val="0000FF"/>
                </a:solidFill>
              </a:rPr>
              <a:t>SQL-like</a:t>
            </a:r>
          </a:p>
          <a:p>
            <a:pPr lvl="1"/>
            <a:r>
              <a:rPr lang="en-US" sz="1400" dirty="0"/>
              <a:t>Declarative language</a:t>
            </a:r>
          </a:p>
          <a:p>
            <a:pPr lvl="1"/>
            <a:r>
              <a:rPr lang="en-US" sz="1400" dirty="0"/>
              <a:t>Includes joins</a:t>
            </a:r>
          </a:p>
          <a:p>
            <a:pPr lvl="1"/>
            <a:r>
              <a:rPr lang="en-US" sz="1400" dirty="0"/>
              <a:t>Ex: HIVE, SparkSQL</a:t>
            </a:r>
            <a:endParaRPr lang="en-US" sz="1600" dirty="0" smtClean="0"/>
          </a:p>
        </p:txBody>
      </p:sp>
      <p:sp>
        <p:nvSpPr>
          <p:cNvPr id="4" name="Date Placeholder 3"/>
          <p:cNvSpPr>
            <a:spLocks noGrp="1"/>
          </p:cNvSpPr>
          <p:nvPr>
            <p:ph type="dt" sz="half" idx="10"/>
          </p:nvPr>
        </p:nvSpPr>
        <p:spPr/>
        <p:txBody>
          <a:bodyPr/>
          <a:lstStyle/>
          <a:p>
            <a:fld id="{A538D889-D014-DA4B-812E-4450A0452776}" type="datetime1">
              <a:rPr lang="en-US" smtClean="0"/>
              <a:pPr/>
              <a:t>6/23/15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21</a:t>
            </a:fld>
            <a:endParaRPr lang="en-US"/>
          </a:p>
        </p:txBody>
      </p:sp>
    </p:spTree>
    <p:extLst>
      <p:ext uri="{BB962C8B-B14F-4D97-AF65-F5344CB8AC3E}">
        <p14:creationId xmlns:p14="http://schemas.microsoft.com/office/powerpoint/2010/main" val="39673411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54696" cy="914400"/>
          </a:xfrm>
        </p:spPr>
        <p:txBody>
          <a:bodyPr/>
          <a:lstStyle/>
          <a:p>
            <a:r>
              <a:rPr lang="en-US" dirty="0" smtClean="0"/>
              <a:t>CAP Theorem </a:t>
            </a:r>
            <a:r>
              <a:rPr lang="en-US" sz="1600" dirty="0" smtClean="0"/>
              <a:t>[Brewer 2000, Lynch 2002]</a:t>
            </a:r>
            <a:endParaRPr lang="en-US" dirty="0"/>
          </a:p>
        </p:txBody>
      </p:sp>
      <p:sp>
        <p:nvSpPr>
          <p:cNvPr id="3" name="Content Placeholder 2"/>
          <p:cNvSpPr>
            <a:spLocks noGrp="1"/>
          </p:cNvSpPr>
          <p:nvPr>
            <p:ph idx="1"/>
          </p:nvPr>
        </p:nvSpPr>
        <p:spPr>
          <a:xfrm>
            <a:off x="964196" y="1371600"/>
            <a:ext cx="7985125" cy="4762500"/>
          </a:xfrm>
        </p:spPr>
        <p:txBody>
          <a:bodyPr/>
          <a:lstStyle/>
          <a:p>
            <a:r>
              <a:rPr lang="en-US" sz="2400" dirty="0" smtClean="0"/>
              <a:t>Consistency</a:t>
            </a:r>
          </a:p>
          <a:p>
            <a:pPr lvl="1"/>
            <a:r>
              <a:rPr lang="en-US" sz="1800" dirty="0" smtClean="0"/>
              <a:t>Do all applications see all the same data?</a:t>
            </a:r>
          </a:p>
          <a:p>
            <a:r>
              <a:rPr lang="en-US" sz="2400" dirty="0" smtClean="0"/>
              <a:t>Availability</a:t>
            </a:r>
          </a:p>
          <a:p>
            <a:pPr lvl="1"/>
            <a:r>
              <a:rPr lang="en-US" sz="1800" dirty="0" smtClean="0"/>
              <a:t>If some nodes fail, does everything still work?</a:t>
            </a:r>
          </a:p>
          <a:p>
            <a:r>
              <a:rPr lang="en-US" sz="2400" dirty="0" smtClean="0"/>
              <a:t>Partitioning</a:t>
            </a:r>
          </a:p>
          <a:p>
            <a:pPr lvl="1"/>
            <a:r>
              <a:rPr lang="en-US" sz="1800" dirty="0" smtClean="0"/>
              <a:t>If your nodes can’t talk to each other, does everything still work?</a:t>
            </a:r>
          </a:p>
          <a:p>
            <a:endParaRPr lang="en-US" sz="2400" dirty="0" smtClean="0"/>
          </a:p>
          <a:p>
            <a:r>
              <a:rPr lang="en-US" sz="2400" dirty="0" smtClean="0"/>
              <a:t>CAP Theorem: Choose two, or sacrifice latency</a:t>
            </a:r>
          </a:p>
          <a:p>
            <a:endParaRPr lang="en-US" sz="2400" dirty="0"/>
          </a:p>
          <a:p>
            <a:r>
              <a:rPr lang="en-US" sz="2400" dirty="0" smtClean="0"/>
              <a:t>Typical Databases: Consistency, Availability</a:t>
            </a:r>
          </a:p>
          <a:p>
            <a:r>
              <a:rPr lang="en-US" sz="2400" dirty="0" err="1" smtClean="0"/>
              <a:t>Typical NoSQL</a:t>
            </a:r>
            <a:r>
              <a:rPr lang="en-US" sz="2400" dirty="0" smtClean="0"/>
              <a:t>: Availability, Partitioning</a:t>
            </a:r>
          </a:p>
        </p:txBody>
      </p:sp>
      <p:sp>
        <p:nvSpPr>
          <p:cNvPr id="4" name="Date Placeholder 3"/>
          <p:cNvSpPr>
            <a:spLocks noGrp="1"/>
          </p:cNvSpPr>
          <p:nvPr>
            <p:ph type="dt" sz="half" idx="10"/>
          </p:nvPr>
        </p:nvSpPr>
        <p:spPr/>
        <p:txBody>
          <a:bodyPr/>
          <a:lstStyle/>
          <a:p>
            <a:fld id="{A538D889-D014-DA4B-812E-4450A0452776}" type="datetime1">
              <a:rPr lang="en-US" smtClean="0"/>
              <a:pPr/>
              <a:t>6/23/15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22</a:t>
            </a:fld>
            <a:endParaRPr lang="en-US"/>
          </a:p>
        </p:txBody>
      </p:sp>
    </p:spTree>
    <p:extLst>
      <p:ext uri="{BB962C8B-B14F-4D97-AF65-F5344CB8AC3E}">
        <p14:creationId xmlns:p14="http://schemas.microsoft.com/office/powerpoint/2010/main" val="426375486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38D889-D014-DA4B-812E-4450A0452776}" type="datetime1">
              <a:rPr lang="en-US" smtClean="0"/>
              <a:pPr/>
              <a:t>6/23/15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23</a:t>
            </a:fld>
            <a:endParaRPr lang="en-US"/>
          </a:p>
        </p:txBody>
      </p:sp>
      <p:pic>
        <p:nvPicPr>
          <p:cNvPr id="8" name="Picture 7" descr="Picture 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41" y="101211"/>
            <a:ext cx="7512265" cy="5684654"/>
          </a:xfrm>
          <a:prstGeom prst="rect">
            <a:avLst/>
          </a:prstGeom>
        </p:spPr>
      </p:pic>
      <p:sp>
        <p:nvSpPr>
          <p:cNvPr id="9" name="TextBox 8"/>
          <p:cNvSpPr txBox="1"/>
          <p:nvPr/>
        </p:nvSpPr>
        <p:spPr>
          <a:xfrm>
            <a:off x="2841625" y="5889625"/>
            <a:ext cx="3937000" cy="461665"/>
          </a:xfrm>
          <a:prstGeom prst="rect">
            <a:avLst/>
          </a:prstGeom>
          <a:noFill/>
        </p:spPr>
        <p:txBody>
          <a:bodyPr wrap="square" rtlCol="0">
            <a:spAutoFit/>
          </a:bodyPr>
          <a:lstStyle/>
          <a:p>
            <a:r>
              <a:rPr lang="en-US" i="1" dirty="0" err="1"/>
              <a:t>s</a:t>
            </a:r>
            <a:r>
              <a:rPr lang="en-US" i="1" dirty="0" err="1" smtClean="0"/>
              <a:t>rc</a:t>
            </a:r>
            <a:r>
              <a:rPr lang="en-US" i="1" dirty="0" smtClean="0"/>
              <a:t>: </a:t>
            </a:r>
            <a:r>
              <a:rPr lang="en-US" i="1" dirty="0" err="1" smtClean="0"/>
              <a:t>Shashank</a:t>
            </a:r>
            <a:r>
              <a:rPr lang="en-US" i="1" dirty="0" smtClean="0"/>
              <a:t> </a:t>
            </a:r>
            <a:r>
              <a:rPr lang="en-US" i="1" dirty="0" err="1" smtClean="0"/>
              <a:t>Tiwari</a:t>
            </a:r>
            <a:endParaRPr lang="en-US" i="1" dirty="0"/>
          </a:p>
        </p:txBody>
      </p:sp>
    </p:spTree>
    <p:extLst>
      <p:ext uri="{BB962C8B-B14F-4D97-AF65-F5344CB8AC3E}">
        <p14:creationId xmlns:p14="http://schemas.microsoft.com/office/powerpoint/2010/main" val="19955466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54696" cy="914400"/>
          </a:xfrm>
        </p:spPr>
        <p:txBody>
          <a:bodyPr/>
          <a:lstStyle/>
          <a:p>
            <a:r>
              <a:rPr lang="en-US" dirty="0" smtClean="0"/>
              <a:t>“Eventual Consistency”</a:t>
            </a:r>
            <a:endParaRPr lang="en-US" dirty="0"/>
          </a:p>
        </p:txBody>
      </p:sp>
      <p:sp>
        <p:nvSpPr>
          <p:cNvPr id="3" name="Content Placeholder 2"/>
          <p:cNvSpPr>
            <a:spLocks noGrp="1"/>
          </p:cNvSpPr>
          <p:nvPr>
            <p:ph idx="1"/>
          </p:nvPr>
        </p:nvSpPr>
        <p:spPr>
          <a:xfrm>
            <a:off x="374650" y="1282700"/>
            <a:ext cx="8443913" cy="4762500"/>
          </a:xfrm>
        </p:spPr>
        <p:txBody>
          <a:bodyPr/>
          <a:lstStyle/>
          <a:p>
            <a:r>
              <a:rPr lang="en-US" sz="2000" dirty="0" smtClean="0"/>
              <a:t>Write conflicts will eventually propagate throughout the system</a:t>
            </a:r>
          </a:p>
          <a:p>
            <a:pPr lvl="1"/>
            <a:r>
              <a:rPr lang="en-US" sz="1600" dirty="0"/>
              <a:t>D. Terry et al., “Managing Update Conflicts in Bayou,a Weakly Connected Replicated Storage System”, SOSP 1995</a:t>
            </a:r>
            <a:endParaRPr lang="en-US" sz="1600" dirty="0" smtClean="0"/>
          </a:p>
          <a:p>
            <a:endParaRPr lang="en-US" sz="2000" dirty="0" smtClean="0"/>
          </a:p>
          <a:p>
            <a:pPr marL="0" indent="0">
              <a:buNone/>
            </a:pPr>
            <a:endParaRPr lang="en-US" sz="2000" dirty="0"/>
          </a:p>
          <a:p>
            <a:pPr lvl="1"/>
            <a:endParaRPr lang="en-US" sz="1600" dirty="0" smtClean="0"/>
          </a:p>
        </p:txBody>
      </p:sp>
      <p:sp>
        <p:nvSpPr>
          <p:cNvPr id="4" name="Date Placeholder 3"/>
          <p:cNvSpPr>
            <a:spLocks noGrp="1"/>
          </p:cNvSpPr>
          <p:nvPr>
            <p:ph type="dt" sz="half" idx="10"/>
          </p:nvPr>
        </p:nvSpPr>
        <p:spPr/>
        <p:txBody>
          <a:bodyPr/>
          <a:lstStyle/>
          <a:p>
            <a:fld id="{A538D889-D014-DA4B-812E-4450A0452776}" type="datetime1">
              <a:rPr lang="en-US" smtClean="0"/>
              <a:pPr/>
              <a:t>6/23/15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24</a:t>
            </a:fld>
            <a:endParaRPr lang="en-US"/>
          </a:p>
        </p:txBody>
      </p:sp>
      <p:sp>
        <p:nvSpPr>
          <p:cNvPr id="7" name="Rectangle 6"/>
          <p:cNvSpPr/>
          <p:nvPr/>
        </p:nvSpPr>
        <p:spPr>
          <a:xfrm>
            <a:off x="1016000" y="2642266"/>
            <a:ext cx="7731125" cy="3046988"/>
          </a:xfrm>
          <a:prstGeom prst="rect">
            <a:avLst/>
          </a:prstGeom>
        </p:spPr>
        <p:txBody>
          <a:bodyPr wrap="square">
            <a:spAutoFit/>
          </a:bodyPr>
          <a:lstStyle/>
          <a:p>
            <a:r>
              <a:rPr lang="en-US"/>
              <a:t>“We believe that applications must be aware that they may read weakly consistent data and also that their write operations may conflict with those of other users and applications.”</a:t>
            </a:r>
          </a:p>
          <a:p>
            <a:endParaRPr lang="en-US"/>
          </a:p>
          <a:p>
            <a:r>
              <a:rPr lang="en-US"/>
              <a:t>“Moreover, applications must be revolved m the detection and resolution of conflicts since these naturally depend on the semantics of the application.”</a:t>
            </a:r>
          </a:p>
        </p:txBody>
      </p:sp>
    </p:spTree>
    <p:extLst>
      <p:ext uri="{BB962C8B-B14F-4D97-AF65-F5344CB8AC3E}">
        <p14:creationId xmlns:p14="http://schemas.microsoft.com/office/powerpoint/2010/main" val="39900628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Eventual Consistency</a:t>
            </a:r>
          </a:p>
        </p:txBody>
      </p:sp>
      <p:sp>
        <p:nvSpPr>
          <p:cNvPr id="3" name="Content Placeholder 2"/>
          <p:cNvSpPr>
            <a:spLocks noGrp="1"/>
          </p:cNvSpPr>
          <p:nvPr>
            <p:ph idx="1"/>
          </p:nvPr>
        </p:nvSpPr>
        <p:spPr/>
        <p:txBody>
          <a:bodyPr/>
          <a:lstStyle/>
          <a:p>
            <a:r>
              <a:rPr lang="en-US" dirty="0"/>
              <a:t>What the application sees in the meantime is sensitive to replication mechanics and difficult to predict</a:t>
            </a:r>
          </a:p>
          <a:p>
            <a:endParaRPr lang="en-US" dirty="0"/>
          </a:p>
          <a:p>
            <a:r>
              <a:rPr lang="en-US" dirty="0"/>
              <a:t>Contrast with RDBMS, </a:t>
            </a:r>
            <a:r>
              <a:rPr lang="en-US" dirty="0" err="1"/>
              <a:t>Paxos</a:t>
            </a:r>
            <a:r>
              <a:rPr lang="en-US" dirty="0"/>
              <a:t>: Immediate (or “strong”) consistency, but there may be deadlocks</a:t>
            </a:r>
          </a:p>
          <a:p>
            <a:endParaRPr lang="en-US"/>
          </a:p>
        </p:txBody>
      </p:sp>
      <p:sp>
        <p:nvSpPr>
          <p:cNvPr id="4" name="Date Placeholder 3"/>
          <p:cNvSpPr>
            <a:spLocks noGrp="1"/>
          </p:cNvSpPr>
          <p:nvPr>
            <p:ph type="dt" sz="half" idx="10"/>
          </p:nvPr>
        </p:nvSpPr>
        <p:spPr/>
        <p:txBody>
          <a:bodyPr/>
          <a:lstStyle/>
          <a:p>
            <a:fld id="{A538D889-D014-DA4B-812E-4450A0452776}" type="datetime1">
              <a:rPr lang="en-US"/>
              <a:pPr/>
              <a:t>6/23/15</a:t>
            </a:fld>
            <a:endParaRPr lang="en-US"/>
          </a:p>
        </p:txBody>
      </p:sp>
      <p:sp>
        <p:nvSpPr>
          <p:cNvPr id="5" name="Footer Placeholder 4"/>
          <p:cNvSpPr>
            <a:spLocks noGrp="1"/>
          </p:cNvSpPr>
          <p:nvPr>
            <p:ph type="ftr" sz="quarter" idx="11"/>
          </p:nvPr>
        </p:nvSpPr>
        <p:spPr/>
        <p:txBody>
          <a:bodyPr/>
          <a:lstStyle/>
          <a:p>
            <a:r>
              <a:rPr lang="en-US"/>
              <a:t>Bill Howe, UW</a:t>
            </a:r>
          </a:p>
        </p:txBody>
      </p:sp>
      <p:sp>
        <p:nvSpPr>
          <p:cNvPr id="6" name="Slide Number Placeholder 5"/>
          <p:cNvSpPr>
            <a:spLocks noGrp="1"/>
          </p:cNvSpPr>
          <p:nvPr>
            <p:ph type="sldNum" sz="quarter" idx="12"/>
          </p:nvPr>
        </p:nvSpPr>
        <p:spPr/>
        <p:txBody>
          <a:bodyPr/>
          <a:lstStyle/>
          <a:p>
            <a:fld id="{7D78C84B-DFE9-364A-8F18-56CFDAADC423}" type="slidenum">
              <a:rPr lang="en-US"/>
              <a:pPr/>
              <a:t>25</a:t>
            </a:fld>
            <a:endParaRPr lang="en-US"/>
          </a:p>
        </p:txBody>
      </p:sp>
    </p:spTree>
    <p:extLst>
      <p:ext uri="{BB962C8B-B14F-4D97-AF65-F5344CB8AC3E}">
        <p14:creationId xmlns:p14="http://schemas.microsoft.com/office/powerpoint/2010/main" val="1687464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Two value propositions</a:t>
            </a:r>
          </a:p>
          <a:p>
            <a:pPr lvl="1"/>
            <a:r>
              <a:rPr lang="en-US"/>
              <a:t>Performance: “I started with MySQL, but had a hard time scaling it out in a distributed environment”</a:t>
            </a:r>
          </a:p>
          <a:p>
            <a:pPr lvl="1"/>
            <a:r>
              <a:rPr lang="en-US"/>
              <a:t>Flexibility: “My data doesn’t conform to a rigid schema”</a:t>
            </a:r>
          </a:p>
        </p:txBody>
      </p:sp>
      <p:sp>
        <p:nvSpPr>
          <p:cNvPr id="4" name="Date Placeholder 3"/>
          <p:cNvSpPr>
            <a:spLocks noGrp="1"/>
          </p:cNvSpPr>
          <p:nvPr>
            <p:ph type="dt" sz="half" idx="10"/>
          </p:nvPr>
        </p:nvSpPr>
        <p:spPr/>
        <p:txBody>
          <a:bodyPr/>
          <a:lstStyle/>
          <a:p>
            <a:fld id="{7B55FEDD-6FD9-7942-8E57-CDDA6D5C3512}" type="datetime1">
              <a:rPr lang="en-US" smtClean="0"/>
              <a:t>6/23/15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26</a:t>
            </a:fld>
            <a:endParaRPr lang="en-US"/>
          </a:p>
        </p:txBody>
      </p:sp>
      <p:sp>
        <p:nvSpPr>
          <p:cNvPr id="7" name="Title 6"/>
          <p:cNvSpPr>
            <a:spLocks noGrp="1"/>
          </p:cNvSpPr>
          <p:nvPr>
            <p:ph type="title"/>
          </p:nvPr>
        </p:nvSpPr>
        <p:spPr/>
        <p:txBody>
          <a:bodyPr/>
          <a:lstStyle/>
          <a:p>
            <a:r>
              <a:rPr lang="en-US"/>
              <a:t>NoSQL Criticism</a:t>
            </a:r>
          </a:p>
        </p:txBody>
      </p:sp>
      <p:sp>
        <p:nvSpPr>
          <p:cNvPr id="8" name="TextBox 7"/>
          <p:cNvSpPr txBox="1"/>
          <p:nvPr/>
        </p:nvSpPr>
        <p:spPr>
          <a:xfrm>
            <a:off x="5334000" y="152400"/>
            <a:ext cx="3048000" cy="369332"/>
          </a:xfrm>
          <a:prstGeom prst="rect">
            <a:avLst/>
          </a:prstGeom>
          <a:solidFill>
            <a:schemeClr val="accent4">
              <a:lumMod val="40000"/>
              <a:lumOff val="60000"/>
            </a:schemeClr>
          </a:solidFill>
        </p:spPr>
        <p:txBody>
          <a:bodyPr wrap="square" rtlCol="0">
            <a:spAutoFit/>
          </a:bodyPr>
          <a:lstStyle/>
          <a:p>
            <a:r>
              <a:rPr lang="en-US"/>
              <a:t>Stonebraker CACM (blog 2)</a:t>
            </a:r>
          </a:p>
        </p:txBody>
      </p:sp>
    </p:spTree>
    <p:extLst>
      <p:ext uri="{BB962C8B-B14F-4D97-AF65-F5344CB8AC3E}">
        <p14:creationId xmlns:p14="http://schemas.microsoft.com/office/powerpoint/2010/main" val="172790140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Criticism: flexibility argument</a:t>
            </a:r>
          </a:p>
        </p:txBody>
      </p:sp>
      <p:sp>
        <p:nvSpPr>
          <p:cNvPr id="3" name="Content Placeholder 2"/>
          <p:cNvSpPr>
            <a:spLocks noGrp="1"/>
          </p:cNvSpPr>
          <p:nvPr>
            <p:ph idx="1"/>
          </p:nvPr>
        </p:nvSpPr>
        <p:spPr/>
        <p:txBody>
          <a:bodyPr/>
          <a:lstStyle/>
          <a:p>
            <a:r>
              <a:rPr lang="en-US"/>
              <a:t>Who are the customers of NoSQL? </a:t>
            </a:r>
          </a:p>
          <a:p>
            <a:pPr lvl="1"/>
            <a:r>
              <a:rPr lang="en-US"/>
              <a:t>Lots of startups </a:t>
            </a:r>
          </a:p>
          <a:p>
            <a:r>
              <a:rPr lang="en-US"/>
              <a:t>Very few enterprises. Why? most applications are traditional OLTP on structured data; a few other applications around the “edges”, but considered less important </a:t>
            </a:r>
          </a:p>
        </p:txBody>
      </p:sp>
      <p:sp>
        <p:nvSpPr>
          <p:cNvPr id="4" name="Date Placeholder 3"/>
          <p:cNvSpPr>
            <a:spLocks noGrp="1"/>
          </p:cNvSpPr>
          <p:nvPr>
            <p:ph type="dt" sz="half" idx="10"/>
          </p:nvPr>
        </p:nvSpPr>
        <p:spPr/>
        <p:txBody>
          <a:bodyPr/>
          <a:lstStyle/>
          <a:p>
            <a:fld id="{7B55FEDD-6FD9-7942-8E57-CDDA6D5C3512}" type="datetime1">
              <a:rPr lang="en-US" smtClean="0"/>
              <a:t>6/23/15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27</a:t>
            </a:fld>
            <a:endParaRPr lang="en-US"/>
          </a:p>
        </p:txBody>
      </p:sp>
      <p:sp>
        <p:nvSpPr>
          <p:cNvPr id="7" name="TextBox 6"/>
          <p:cNvSpPr txBox="1"/>
          <p:nvPr/>
        </p:nvSpPr>
        <p:spPr>
          <a:xfrm>
            <a:off x="5334000" y="152400"/>
            <a:ext cx="3048000" cy="369332"/>
          </a:xfrm>
          <a:prstGeom prst="rect">
            <a:avLst/>
          </a:prstGeom>
          <a:solidFill>
            <a:schemeClr val="accent4">
              <a:lumMod val="40000"/>
              <a:lumOff val="60000"/>
            </a:schemeClr>
          </a:solidFill>
        </p:spPr>
        <p:txBody>
          <a:bodyPr wrap="square" rtlCol="0">
            <a:spAutoFit/>
          </a:bodyPr>
          <a:lstStyle/>
          <a:p>
            <a:r>
              <a:rPr lang="en-US"/>
              <a:t>Stonebraker CACM (blog 2)</a:t>
            </a:r>
          </a:p>
        </p:txBody>
      </p:sp>
    </p:spTree>
    <p:extLst>
      <p:ext uri="{BB962C8B-B14F-4D97-AF65-F5344CB8AC3E}">
        <p14:creationId xmlns:p14="http://schemas.microsoft.com/office/powerpoint/2010/main" val="235359568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Criticism: Flexibility Argument</a:t>
            </a:r>
          </a:p>
        </p:txBody>
      </p:sp>
      <p:sp>
        <p:nvSpPr>
          <p:cNvPr id="3" name="Content Placeholder 2"/>
          <p:cNvSpPr>
            <a:spLocks noGrp="1"/>
          </p:cNvSpPr>
          <p:nvPr>
            <p:ph idx="1"/>
          </p:nvPr>
        </p:nvSpPr>
        <p:spPr>
          <a:xfrm>
            <a:off x="381000" y="1828800"/>
            <a:ext cx="8159497" cy="4297363"/>
          </a:xfrm>
        </p:spPr>
        <p:txBody>
          <a:bodyPr/>
          <a:lstStyle/>
          <a:p>
            <a:r>
              <a:rPr lang="en-US"/>
              <a:t>No ACID Equals No Interest </a:t>
            </a:r>
          </a:p>
          <a:p>
            <a:pPr lvl="1"/>
            <a:r>
              <a:rPr lang="en-US"/>
              <a:t>Screwing up mission-critical data is no-no-no </a:t>
            </a:r>
          </a:p>
          <a:p>
            <a:r>
              <a:rPr lang="en-US"/>
              <a:t>Low-level Query Language is Death</a:t>
            </a:r>
          </a:p>
          <a:p>
            <a:pPr lvl="1"/>
            <a:r>
              <a:rPr lang="en-US"/>
              <a:t>Remember CODASYL? </a:t>
            </a:r>
          </a:p>
          <a:p>
            <a:r>
              <a:rPr lang="en-US"/>
              <a:t>NoSQL means NoStandards</a:t>
            </a:r>
          </a:p>
          <a:p>
            <a:pPr lvl="1"/>
            <a:r>
              <a:rPr lang="en-US"/>
              <a:t>One (typical) large enterprise has 10,000 databases. These need accepted standards</a:t>
            </a:r>
          </a:p>
        </p:txBody>
      </p:sp>
      <p:sp>
        <p:nvSpPr>
          <p:cNvPr id="4" name="Date Placeholder 3"/>
          <p:cNvSpPr>
            <a:spLocks noGrp="1"/>
          </p:cNvSpPr>
          <p:nvPr>
            <p:ph type="dt" sz="half" idx="10"/>
          </p:nvPr>
        </p:nvSpPr>
        <p:spPr/>
        <p:txBody>
          <a:bodyPr/>
          <a:lstStyle/>
          <a:p>
            <a:fld id="{7B55FEDD-6FD9-7942-8E57-CDDA6D5C3512}" type="datetime1">
              <a:rPr lang="en-US" smtClean="0"/>
              <a:t>6/23/15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28</a:t>
            </a:fld>
            <a:endParaRPr lang="en-US"/>
          </a:p>
        </p:txBody>
      </p:sp>
      <p:sp>
        <p:nvSpPr>
          <p:cNvPr id="7" name="TextBox 6"/>
          <p:cNvSpPr txBox="1"/>
          <p:nvPr/>
        </p:nvSpPr>
        <p:spPr>
          <a:xfrm>
            <a:off x="5334000" y="152400"/>
            <a:ext cx="3048000" cy="369332"/>
          </a:xfrm>
          <a:prstGeom prst="rect">
            <a:avLst/>
          </a:prstGeom>
          <a:solidFill>
            <a:schemeClr val="accent4">
              <a:lumMod val="40000"/>
              <a:lumOff val="60000"/>
            </a:schemeClr>
          </a:solidFill>
        </p:spPr>
        <p:txBody>
          <a:bodyPr wrap="square" rtlCol="0">
            <a:spAutoFit/>
          </a:bodyPr>
          <a:lstStyle/>
          <a:p>
            <a:r>
              <a:rPr lang="en-US"/>
              <a:t>Stonebraker CACM (blog 2)</a:t>
            </a:r>
          </a:p>
        </p:txBody>
      </p:sp>
    </p:spTree>
    <p:extLst>
      <p:ext uri="{BB962C8B-B14F-4D97-AF65-F5344CB8AC3E}">
        <p14:creationId xmlns:p14="http://schemas.microsoft.com/office/powerpoint/2010/main" val="8793318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Current recommendations</a:t>
            </a:r>
          </a:p>
        </p:txBody>
      </p:sp>
      <p:sp>
        <p:nvSpPr>
          <p:cNvPr id="3" name="Content Placeholder 2"/>
          <p:cNvSpPr>
            <a:spLocks noGrp="1"/>
          </p:cNvSpPr>
          <p:nvPr>
            <p:ph idx="1"/>
          </p:nvPr>
        </p:nvSpPr>
        <p:spPr/>
        <p:txBody>
          <a:bodyPr/>
          <a:lstStyle/>
          <a:p>
            <a:r>
              <a:rPr lang="en-US" sz="2400"/>
              <a:t>Big Data, Structured Query, Updates: </a:t>
            </a:r>
            <a:r>
              <a:rPr lang="en-US" sz="2400">
                <a:solidFill>
                  <a:srgbClr val="0000FF"/>
                </a:solidFill>
              </a:rPr>
              <a:t>Impala</a:t>
            </a:r>
          </a:p>
          <a:p>
            <a:r>
              <a:rPr lang="en-US" sz="2400"/>
              <a:t>Big Data, Analytics: </a:t>
            </a:r>
            <a:r>
              <a:rPr lang="en-US" sz="2400">
                <a:solidFill>
                  <a:srgbClr val="0000FF"/>
                </a:solidFill>
              </a:rPr>
              <a:t>Spark </a:t>
            </a:r>
          </a:p>
          <a:p>
            <a:pPr lvl="1"/>
            <a:r>
              <a:rPr lang="en-US" sz="2000"/>
              <a:t>via Elastic MapRreduce, Databricks</a:t>
            </a:r>
          </a:p>
          <a:p>
            <a:r>
              <a:rPr lang="en-US" sz="2400"/>
              <a:t>Big Unstructured Data, Fast Lookups: </a:t>
            </a:r>
            <a:r>
              <a:rPr lang="en-US" sz="2400">
                <a:solidFill>
                  <a:srgbClr val="0000FF"/>
                </a:solidFill>
              </a:rPr>
              <a:t>MongoDB</a:t>
            </a:r>
          </a:p>
          <a:p>
            <a:r>
              <a:rPr lang="en-US" sz="2400"/>
              <a:t>Big Graphs: GraphX (</a:t>
            </a:r>
            <a:r>
              <a:rPr lang="en-US" sz="2400">
                <a:solidFill>
                  <a:srgbClr val="0000FF"/>
                </a:solidFill>
              </a:rPr>
              <a:t>Spark</a:t>
            </a:r>
            <a:r>
              <a:rPr lang="en-US" sz="2400"/>
              <a:t>)</a:t>
            </a:r>
          </a:p>
          <a:p>
            <a:endParaRPr lang="en-US" sz="2400"/>
          </a:p>
          <a:p>
            <a:r>
              <a:rPr lang="en-US" sz="2400"/>
              <a:t>Small Databases: </a:t>
            </a:r>
            <a:r>
              <a:rPr lang="en-US" sz="2000"/>
              <a:t>MS SQLServer or PostgreSQL</a:t>
            </a:r>
          </a:p>
          <a:p>
            <a:r>
              <a:rPr lang="en-US" sz="2400"/>
              <a:t>Numeric computing: Python + Numpy (soon: Blaze)</a:t>
            </a:r>
          </a:p>
          <a:p>
            <a:r>
              <a:rPr lang="en-US" sz="2400"/>
              <a:t>Statistical Computing: Python + Sci-kit learn</a:t>
            </a:r>
          </a:p>
          <a:p>
            <a:r>
              <a:rPr lang="en-US" sz="2400"/>
              <a:t>Visualization: D3 + Javascript</a:t>
            </a:r>
          </a:p>
        </p:txBody>
      </p:sp>
      <p:sp>
        <p:nvSpPr>
          <p:cNvPr id="4" name="Date Placeholder 3"/>
          <p:cNvSpPr>
            <a:spLocks noGrp="1"/>
          </p:cNvSpPr>
          <p:nvPr>
            <p:ph type="dt" sz="half" idx="10"/>
          </p:nvPr>
        </p:nvSpPr>
        <p:spPr/>
        <p:txBody>
          <a:bodyPr/>
          <a:lstStyle/>
          <a:p>
            <a:fld id="{7B55FEDD-6FD9-7942-8E57-CDDA6D5C3512}" type="datetime1">
              <a:rPr lang="en-US" smtClean="0"/>
              <a:t>6/23/15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29</a:t>
            </a:fld>
            <a:endParaRPr lang="en-US"/>
          </a:p>
        </p:txBody>
      </p:sp>
    </p:spTree>
    <p:extLst>
      <p:ext uri="{BB962C8B-B14F-4D97-AF65-F5344CB8AC3E}">
        <p14:creationId xmlns:p14="http://schemas.microsoft.com/office/powerpoint/2010/main" val="100810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232647873"/>
              </p:ext>
            </p:extLst>
          </p:nvPr>
        </p:nvGraphicFramePr>
        <p:xfrm>
          <a:off x="457200" y="1447800"/>
          <a:ext cx="8229600" cy="3570882"/>
        </p:xfrm>
        <a:graphic>
          <a:graphicData uri="http://schemas.openxmlformats.org/drawingml/2006/table">
            <a:tbl>
              <a:tblPr/>
              <a:tblGrid>
                <a:gridCol w="457200"/>
                <a:gridCol w="931616"/>
                <a:gridCol w="527980"/>
                <a:gridCol w="527980"/>
                <a:gridCol w="665714"/>
                <a:gridCol w="929704"/>
                <a:gridCol w="941182"/>
                <a:gridCol w="711625"/>
                <a:gridCol w="470591"/>
                <a:gridCol w="711625"/>
                <a:gridCol w="711625"/>
                <a:gridCol w="642758"/>
              </a:tblGrid>
              <a:tr h="344335">
                <a:tc>
                  <a:txBody>
                    <a:bodyPr/>
                    <a:lstStyle/>
                    <a:p>
                      <a:pPr algn="ctr" fontAlgn="b"/>
                      <a:r>
                        <a:rPr lang="en-US" sz="1100" b="0" i="1" u="none" strike="noStrike">
                          <a:solidFill>
                            <a:srgbClr val="000000"/>
                          </a:solidFill>
                          <a:effectLst/>
                          <a:latin typeface="Calibri"/>
                        </a:rPr>
                        <a:t>Year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System/</a:t>
                      </a:r>
                      <a:br>
                        <a:rPr lang="en-US" sz="1100" b="0" i="1" u="none" strike="noStrike">
                          <a:solidFill>
                            <a:srgbClr val="000000"/>
                          </a:solidFill>
                          <a:effectLst/>
                          <a:latin typeface="Calibri"/>
                        </a:rPr>
                      </a:br>
                      <a:r>
                        <a:rPr lang="en-US" sz="1100" b="0" i="1" u="none" strike="noStrike">
                          <a:solidFill>
                            <a:srgbClr val="000000"/>
                          </a:solidFill>
                          <a:effectLst/>
                          <a:latin typeface="Calibri"/>
                        </a:rPr>
                        <a:t>Paper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Scale to </a:t>
                      </a:r>
                      <a:br>
                        <a:rPr lang="en-US" sz="1100" b="0" i="1" u="none" strike="noStrike">
                          <a:solidFill>
                            <a:srgbClr val="000000"/>
                          </a:solidFill>
                          <a:effectLst/>
                          <a:latin typeface="Calibri"/>
                        </a:rPr>
                      </a:br>
                      <a:r>
                        <a:rPr lang="en-US" sz="1100" b="0" i="1" u="none" strike="noStrike">
                          <a:solidFill>
                            <a:srgbClr val="000000"/>
                          </a:solidFill>
                          <a:effectLst/>
                          <a:latin typeface="Calibri"/>
                        </a:rPr>
                        <a:t>1000s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Primary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Secondary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Transactions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Joins/</a:t>
                      </a:r>
                      <a:br>
                        <a:rPr lang="en-US" sz="1100" b="0" i="1" u="none" strike="noStrike">
                          <a:solidFill>
                            <a:srgbClr val="000000"/>
                          </a:solidFill>
                          <a:effectLst/>
                          <a:latin typeface="Calibri"/>
                        </a:rPr>
                      </a:br>
                      <a:r>
                        <a:rPr lang="en-US" sz="1100" b="0" i="1" u="none" strike="noStrike">
                          <a:solidFill>
                            <a:srgbClr val="000000"/>
                          </a:solidFill>
                          <a:effectLst/>
                          <a:latin typeface="Calibri"/>
                        </a:rPr>
                        <a:t> Analytics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Integrity </a:t>
                      </a:r>
                      <a:br>
                        <a:rPr lang="en-US" sz="1100" b="0" i="1" u="none" strike="noStrike">
                          <a:solidFill>
                            <a:srgbClr val="000000"/>
                          </a:solidFill>
                          <a:effectLst/>
                          <a:latin typeface="Calibri"/>
                        </a:rPr>
                      </a:br>
                      <a:r>
                        <a:rPr lang="en-US" sz="1100" b="0" i="1" u="none" strike="noStrike">
                          <a:solidFill>
                            <a:srgbClr val="000000"/>
                          </a:solidFill>
                          <a:effectLst/>
                          <a:latin typeface="Calibri"/>
                        </a:rPr>
                        <a:t>Constraints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Views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 Language/</a:t>
                      </a:r>
                      <a:br>
                        <a:rPr lang="en-US" sz="1100" b="0" i="1" u="none" strike="noStrike">
                          <a:solidFill>
                            <a:srgbClr val="000000"/>
                          </a:solidFill>
                          <a:effectLst/>
                          <a:latin typeface="Calibri"/>
                        </a:rPr>
                      </a:br>
                      <a:r>
                        <a:rPr lang="en-US" sz="1100" b="0" i="1" u="none" strike="noStrike">
                          <a:solidFill>
                            <a:srgbClr val="000000"/>
                          </a:solidFill>
                          <a:effectLst/>
                          <a:latin typeface="Calibri"/>
                        </a:rPr>
                        <a:t>Algebra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Data </a:t>
                      </a:r>
                      <a:br>
                        <a:rPr lang="en-US" sz="1100" b="0" i="1" u="none" strike="noStrike">
                          <a:solidFill>
                            <a:srgbClr val="000000"/>
                          </a:solidFill>
                          <a:effectLst/>
                          <a:latin typeface="Calibri"/>
                        </a:rPr>
                      </a:br>
                      <a:r>
                        <a:rPr lang="en-US" sz="1100" b="0" i="1" u="none" strike="noStrike">
                          <a:solidFill>
                            <a:srgbClr val="000000"/>
                          </a:solidFill>
                          <a:effectLst/>
                          <a:latin typeface="Calibri"/>
                        </a:rPr>
                        <a:t>model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my label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76758">
                <a:tc>
                  <a:txBody>
                    <a:bodyPr/>
                    <a:lstStyle/>
                    <a:p>
                      <a:pPr algn="ctr" fontAlgn="b"/>
                      <a:r>
                        <a:rPr lang="en-US" sz="1100" b="0" i="0" u="none" strike="noStrike">
                          <a:solidFill>
                            <a:srgbClr val="000000"/>
                          </a:solidFill>
                          <a:effectLst/>
                          <a:latin typeface="Calibri"/>
                        </a:rPr>
                        <a:t>1971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RDBMS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2003</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memcached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2004</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MapReduce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batch</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2005</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CouchDB</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document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2006</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BigTable/Hbase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compat. w/MR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2007</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MongoDB</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document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2007</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Dynamo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Pig</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HIVE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Cassandra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2009</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Voldemort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2009</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Riak</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2010</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Dremel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Megastore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entity groups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Tenzing</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Spark/Shark</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2012</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Spanner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2013</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Impala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bl>
          </a:graphicData>
        </a:graphic>
      </p:graphicFrame>
      <p:sp>
        <p:nvSpPr>
          <p:cNvPr id="8" name="TextBox 7"/>
          <p:cNvSpPr txBox="1"/>
          <p:nvPr/>
        </p:nvSpPr>
        <p:spPr>
          <a:xfrm>
            <a:off x="914400" y="838200"/>
            <a:ext cx="5486400" cy="369332"/>
          </a:xfrm>
          <a:prstGeom prst="rect">
            <a:avLst/>
          </a:prstGeom>
          <a:noFill/>
        </p:spPr>
        <p:txBody>
          <a:bodyPr wrap="square" rtlCol="0">
            <a:spAutoFit/>
          </a:bodyPr>
          <a:lstStyle/>
          <a:p>
            <a:r>
              <a:rPr lang="en-US"/>
              <a:t>NoSQL and related systems, by feature</a:t>
            </a:r>
          </a:p>
        </p:txBody>
      </p:sp>
    </p:spTree>
    <p:extLst>
      <p:ext uri="{BB962C8B-B14F-4D97-AF65-F5344CB8AC3E}">
        <p14:creationId xmlns:p14="http://schemas.microsoft.com/office/powerpoint/2010/main" val="7485476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6/23/15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338542001"/>
              </p:ext>
            </p:extLst>
          </p:nvPr>
        </p:nvGraphicFramePr>
        <p:xfrm>
          <a:off x="457200" y="1295400"/>
          <a:ext cx="8229600" cy="3750643"/>
        </p:xfrm>
        <a:graphic>
          <a:graphicData uri="http://schemas.openxmlformats.org/drawingml/2006/table">
            <a:tbl>
              <a:tblPr/>
              <a:tblGrid>
                <a:gridCol w="420573"/>
                <a:gridCol w="1034383"/>
                <a:gridCol w="522875"/>
                <a:gridCol w="522875"/>
                <a:gridCol w="659277"/>
                <a:gridCol w="920715"/>
                <a:gridCol w="932082"/>
                <a:gridCol w="704745"/>
                <a:gridCol w="466041"/>
                <a:gridCol w="704745"/>
                <a:gridCol w="704745"/>
                <a:gridCol w="636544"/>
              </a:tblGrid>
              <a:tr h="341006">
                <a:tc>
                  <a:txBody>
                    <a:bodyPr/>
                    <a:lstStyle/>
                    <a:p>
                      <a:pPr algn="ctr" fontAlgn="b"/>
                      <a:r>
                        <a:rPr lang="en-US" sz="1100" b="0" i="1" u="none" strike="noStrike">
                          <a:solidFill>
                            <a:srgbClr val="000000"/>
                          </a:solidFill>
                          <a:effectLst/>
                          <a:latin typeface="Calibri"/>
                        </a:rPr>
                        <a:t>Year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System/</a:t>
                      </a:r>
                      <a:br>
                        <a:rPr lang="en-US" sz="1100" b="0" i="1" u="none" strike="noStrike">
                          <a:solidFill>
                            <a:srgbClr val="000000"/>
                          </a:solidFill>
                          <a:effectLst/>
                          <a:latin typeface="Calibri"/>
                        </a:rPr>
                      </a:br>
                      <a:r>
                        <a:rPr lang="en-US" sz="1100" b="0" i="1" u="none" strike="noStrike">
                          <a:solidFill>
                            <a:srgbClr val="000000"/>
                          </a:solidFill>
                          <a:effectLst/>
                          <a:latin typeface="Calibri"/>
                        </a:rPr>
                        <a:t>Paper</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C0504D"/>
                          </a:solidFill>
                          <a:effectLst/>
                          <a:latin typeface="Calibri"/>
                        </a:rPr>
                        <a:t>Scale to </a:t>
                      </a:r>
                      <a:br>
                        <a:rPr lang="en-US" sz="1100" b="0" i="1" u="none" strike="noStrike">
                          <a:solidFill>
                            <a:srgbClr val="C0504D"/>
                          </a:solidFill>
                          <a:effectLst/>
                          <a:latin typeface="Calibri"/>
                        </a:rPr>
                      </a:br>
                      <a:r>
                        <a:rPr lang="en-US" sz="1100" b="0" i="1" u="none" strike="noStrike">
                          <a:solidFill>
                            <a:srgbClr val="C0504D"/>
                          </a:solidFill>
                          <a:effectLst/>
                          <a:latin typeface="Calibri"/>
                        </a:rPr>
                        <a:t>1000s</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Primary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Secondary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Transactions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Joins/</a:t>
                      </a:r>
                      <a:br>
                        <a:rPr lang="en-US" sz="1100" b="0" i="1" u="none" strike="noStrike">
                          <a:solidFill>
                            <a:srgbClr val="000000"/>
                          </a:solidFill>
                          <a:effectLst/>
                          <a:latin typeface="Calibri"/>
                        </a:rPr>
                      </a:br>
                      <a:r>
                        <a:rPr lang="en-US" sz="1100" b="0" i="1" u="none" strike="noStrike">
                          <a:solidFill>
                            <a:srgbClr val="000000"/>
                          </a:solidFill>
                          <a:effectLst/>
                          <a:latin typeface="Calibri"/>
                        </a:rPr>
                        <a:t> Analytics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Integrity </a:t>
                      </a:r>
                      <a:br>
                        <a:rPr lang="en-US" sz="1100" b="0" i="1" u="none" strike="noStrike">
                          <a:solidFill>
                            <a:srgbClr val="000000"/>
                          </a:solidFill>
                          <a:effectLst/>
                          <a:latin typeface="Calibri"/>
                        </a:rPr>
                      </a:br>
                      <a:r>
                        <a:rPr lang="en-US" sz="1100" b="0" i="1" u="none" strike="noStrike">
                          <a:solidFill>
                            <a:srgbClr val="000000"/>
                          </a:solidFill>
                          <a:effectLst/>
                          <a:latin typeface="Calibri"/>
                        </a:rPr>
                        <a:t>Constraints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Views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 Language/</a:t>
                      </a:r>
                      <a:br>
                        <a:rPr lang="en-US" sz="1100" b="0" i="1" u="none" strike="noStrike">
                          <a:solidFill>
                            <a:srgbClr val="000000"/>
                          </a:solidFill>
                          <a:effectLst/>
                          <a:latin typeface="Calibri"/>
                        </a:rPr>
                      </a:br>
                      <a:r>
                        <a:rPr lang="en-US" sz="1100" b="0" i="1" u="none" strike="noStrike">
                          <a:solidFill>
                            <a:srgbClr val="000000"/>
                          </a:solidFill>
                          <a:effectLst/>
                          <a:latin typeface="Calibri"/>
                        </a:rPr>
                        <a:t>Algebra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Data </a:t>
                      </a:r>
                      <a:br>
                        <a:rPr lang="en-US" sz="1100" b="0" i="1" u="none" strike="noStrike">
                          <a:solidFill>
                            <a:srgbClr val="000000"/>
                          </a:solidFill>
                          <a:effectLst/>
                          <a:latin typeface="Calibri"/>
                        </a:rPr>
                      </a:br>
                      <a:r>
                        <a:rPr lang="en-US" sz="1100" b="0" i="1" u="none" strike="noStrike">
                          <a:solidFill>
                            <a:srgbClr val="000000"/>
                          </a:solidFill>
                          <a:effectLst/>
                          <a:latin typeface="Calibri"/>
                        </a:rPr>
                        <a:t>model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my label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75050">
                <a:tc>
                  <a:txBody>
                    <a:bodyPr/>
                    <a:lstStyle/>
                    <a:p>
                      <a:pPr algn="r" fontAlgn="b"/>
                      <a:r>
                        <a:rPr lang="en-US" sz="1100" b="0" i="0" u="none" strike="noStrike">
                          <a:solidFill>
                            <a:srgbClr val="000000"/>
                          </a:solidFill>
                          <a:effectLst/>
                          <a:latin typeface="Calibri"/>
                        </a:rPr>
                        <a:t>1971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Calibri"/>
                        </a:rPr>
                        <a:t>RDBMS</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1" i="0" u="none" strike="noStrike">
                          <a:solidFill>
                            <a:srgbClr val="C0504D"/>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1"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r>
              <a:tr h="175050">
                <a:tc>
                  <a:txBody>
                    <a:bodyPr/>
                    <a:lstStyle/>
                    <a:p>
                      <a:pPr algn="r" fontAlgn="b"/>
                      <a:r>
                        <a:rPr lang="en-US" sz="1100" b="0" i="0" u="none" strike="noStrike">
                          <a:solidFill>
                            <a:srgbClr val="000000"/>
                          </a:solidFill>
                          <a:effectLst/>
                          <a:latin typeface="Calibri"/>
                        </a:rPr>
                        <a:t>2003</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memcached</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2004</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MapReduce</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batch</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2005</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CouchDB</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document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2006</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BigTable (Hbase)</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compat. w/MR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2007</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MongoDB</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document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2007</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Dynamo</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Pig</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HIVE</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Cassandra</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2009</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Voldemort</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2009</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Riak</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 </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 </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2010</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Dremel</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Megastore</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entity groups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Tenzing</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Spark/Shark</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2012</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Spanner</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2012</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Accumulo</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compat. w/MR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81870">
                <a:tc>
                  <a:txBody>
                    <a:bodyPr/>
                    <a:lstStyle/>
                    <a:p>
                      <a:pPr algn="r" fontAlgn="b"/>
                      <a:r>
                        <a:rPr lang="en-US" sz="1100" b="0" i="0" u="none" strike="noStrike">
                          <a:solidFill>
                            <a:srgbClr val="000000"/>
                          </a:solidFill>
                          <a:effectLst/>
                          <a:latin typeface="Calibri"/>
                        </a:rPr>
                        <a:t>2013</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ctr" fontAlgn="b"/>
                      <a:r>
                        <a:rPr lang="en-US" sz="1100" b="0" i="0" u="none" strike="noStrike">
                          <a:solidFill>
                            <a:srgbClr val="000000"/>
                          </a:solidFill>
                          <a:effectLst/>
                          <a:latin typeface="Calibri"/>
                        </a:rPr>
                        <a:t>Impala</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bl>
          </a:graphicData>
        </a:graphic>
      </p:graphicFrame>
      <p:sp>
        <p:nvSpPr>
          <p:cNvPr id="9" name="TextBox 8"/>
          <p:cNvSpPr txBox="1"/>
          <p:nvPr/>
        </p:nvSpPr>
        <p:spPr>
          <a:xfrm>
            <a:off x="2285999" y="5486400"/>
            <a:ext cx="3775075" cy="369332"/>
          </a:xfrm>
          <a:prstGeom prst="rect">
            <a:avLst/>
          </a:prstGeom>
          <a:noFill/>
        </p:spPr>
        <p:txBody>
          <a:bodyPr wrap="square" rtlCol="0">
            <a:spAutoFit/>
          </a:bodyPr>
          <a:lstStyle/>
          <a:p>
            <a:r>
              <a:rPr lang="en-US"/>
              <a:t>Scale was the primary motivation!</a:t>
            </a:r>
          </a:p>
        </p:txBody>
      </p:sp>
    </p:spTree>
    <p:extLst>
      <p:ext uri="{BB962C8B-B14F-4D97-AF65-F5344CB8AC3E}">
        <p14:creationId xmlns:p14="http://schemas.microsoft.com/office/powerpoint/2010/main" val="22357620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Rick Cattell’s Clustering</a:t>
            </a:r>
          </a:p>
        </p:txBody>
      </p:sp>
      <p:sp>
        <p:nvSpPr>
          <p:cNvPr id="8" name="Content Placeholder 7"/>
          <p:cNvSpPr>
            <a:spLocks noGrp="1"/>
          </p:cNvSpPr>
          <p:nvPr>
            <p:ph idx="1"/>
          </p:nvPr>
        </p:nvSpPr>
        <p:spPr/>
        <p:txBody>
          <a:bodyPr/>
          <a:lstStyle/>
          <a:p>
            <a:r>
              <a:rPr lang="en-US"/>
              <a:t>Key-Value Stores</a:t>
            </a:r>
          </a:p>
          <a:p>
            <a:pPr lvl="1"/>
            <a:r>
              <a:rPr lang="en-US"/>
              <a:t>e.g., Memcached, Dynamo, Voldemort, Riak</a:t>
            </a:r>
          </a:p>
          <a:p>
            <a:r>
              <a:rPr lang="en-US"/>
              <a:t>Document Stores</a:t>
            </a:r>
          </a:p>
          <a:p>
            <a:pPr lvl="1"/>
            <a:r>
              <a:rPr lang="en-US"/>
              <a:t>e.g., MongoDB, CouchDB</a:t>
            </a:r>
          </a:p>
          <a:p>
            <a:r>
              <a:rPr lang="en-US"/>
              <a:t>Extensible Record Store</a:t>
            </a:r>
          </a:p>
          <a:p>
            <a:pPr lvl="1"/>
            <a:r>
              <a:rPr lang="en-US"/>
              <a:t>e.g., BigTable</a:t>
            </a:r>
          </a:p>
        </p:txBody>
      </p:sp>
      <p:sp>
        <p:nvSpPr>
          <p:cNvPr id="5" name="Date Placeholder 4"/>
          <p:cNvSpPr>
            <a:spLocks noGrp="1"/>
          </p:cNvSpPr>
          <p:nvPr>
            <p:ph type="dt" sz="half" idx="10"/>
          </p:nvPr>
        </p:nvSpPr>
        <p:spPr/>
        <p:txBody>
          <a:bodyPr/>
          <a:lstStyle/>
          <a:p>
            <a:fld id="{966B5652-D0B8-5546-967C-CE31A81E6E69}" type="datetime1">
              <a:rPr lang="en-US"/>
              <a:pPr/>
              <a:t>6/23/15</a:t>
            </a:fld>
            <a:endParaRPr lang="en-US"/>
          </a:p>
        </p:txBody>
      </p:sp>
      <p:sp>
        <p:nvSpPr>
          <p:cNvPr id="6" name="Footer Placeholder 5"/>
          <p:cNvSpPr>
            <a:spLocks noGrp="1"/>
          </p:cNvSpPr>
          <p:nvPr>
            <p:ph type="ftr" sz="quarter" idx="11"/>
          </p:nvPr>
        </p:nvSpPr>
        <p:spPr/>
        <p:txBody>
          <a:bodyPr/>
          <a:lstStyle/>
          <a:p>
            <a:r>
              <a:rPr lang="en-US"/>
              <a:t>Bill Howe, UW</a:t>
            </a:r>
          </a:p>
        </p:txBody>
      </p:sp>
      <p:sp>
        <p:nvSpPr>
          <p:cNvPr id="7" name="Slide Number Placeholder 6"/>
          <p:cNvSpPr>
            <a:spLocks noGrp="1"/>
          </p:cNvSpPr>
          <p:nvPr>
            <p:ph type="sldNum" sz="quarter" idx="12"/>
          </p:nvPr>
        </p:nvSpPr>
        <p:spPr/>
        <p:txBody>
          <a:bodyPr/>
          <a:lstStyle/>
          <a:p>
            <a:fld id="{79899398-7B4C-7B44-8640-70577409CFAF}" type="slidenum">
              <a:rPr lang="en-US"/>
              <a:pPr/>
              <a:t>5</a:t>
            </a:fld>
            <a:endParaRPr lang="en-US"/>
          </a:p>
        </p:txBody>
      </p:sp>
    </p:spTree>
    <p:extLst>
      <p:ext uri="{BB962C8B-B14F-4D97-AF65-F5344CB8AC3E}">
        <p14:creationId xmlns:p14="http://schemas.microsoft.com/office/powerpoint/2010/main" val="1359476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6/23/15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6</a:t>
            </a:fld>
            <a:endParaRPr lang="en-US"/>
          </a:p>
        </p:txBody>
      </p:sp>
      <p:sp>
        <p:nvSpPr>
          <p:cNvPr id="8" name="TextBox 7"/>
          <p:cNvSpPr txBox="1"/>
          <p:nvPr/>
        </p:nvSpPr>
        <p:spPr>
          <a:xfrm>
            <a:off x="301124" y="5181600"/>
            <a:ext cx="4499476" cy="923330"/>
          </a:xfrm>
          <a:prstGeom prst="rect">
            <a:avLst/>
          </a:prstGeom>
          <a:noFill/>
        </p:spPr>
        <p:txBody>
          <a:bodyPr wrap="square" rtlCol="0">
            <a:spAutoFit/>
          </a:bodyPr>
          <a:lstStyle/>
          <a:p>
            <a:r>
              <a:rPr lang="en-US"/>
              <a:t>Rick Cattel’s clustering from</a:t>
            </a:r>
          </a:p>
          <a:p>
            <a:r>
              <a:rPr lang="en-US" i="1"/>
              <a:t>“Scalable SQL and NoSQL Data Stores”</a:t>
            </a:r>
          </a:p>
          <a:p>
            <a:r>
              <a:rPr lang="en-US" i="1"/>
              <a:t>SIGMOD Record, 2010</a:t>
            </a:r>
          </a:p>
        </p:txBody>
      </p:sp>
      <p:sp>
        <p:nvSpPr>
          <p:cNvPr id="9" name="Rectangle 8"/>
          <p:cNvSpPr/>
          <p:nvPr/>
        </p:nvSpPr>
        <p:spPr>
          <a:xfrm>
            <a:off x="4724400" y="5181600"/>
            <a:ext cx="2514600" cy="260866"/>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extensible record stores</a:t>
            </a:r>
          </a:p>
        </p:txBody>
      </p:sp>
      <p:sp>
        <p:nvSpPr>
          <p:cNvPr id="10" name="Rectangle 9"/>
          <p:cNvSpPr/>
          <p:nvPr/>
        </p:nvSpPr>
        <p:spPr>
          <a:xfrm>
            <a:off x="4724400" y="5594866"/>
            <a:ext cx="2514600" cy="260866"/>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document stores</a:t>
            </a:r>
          </a:p>
        </p:txBody>
      </p:sp>
      <p:sp>
        <p:nvSpPr>
          <p:cNvPr id="11" name="Rectangle 10"/>
          <p:cNvSpPr/>
          <p:nvPr/>
        </p:nvSpPr>
        <p:spPr>
          <a:xfrm>
            <a:off x="4728076" y="6008132"/>
            <a:ext cx="2514600" cy="260866"/>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key-value stores</a:t>
            </a:r>
          </a:p>
        </p:txBody>
      </p:sp>
      <p:graphicFrame>
        <p:nvGraphicFramePr>
          <p:cNvPr id="12" name="Table 11"/>
          <p:cNvGraphicFramePr>
            <a:graphicFrameLocks noGrp="1"/>
          </p:cNvGraphicFramePr>
          <p:nvPr>
            <p:extLst>
              <p:ext uri="{D42A27DB-BD31-4B8C-83A1-F6EECF244321}">
                <p14:modId xmlns:p14="http://schemas.microsoft.com/office/powerpoint/2010/main" val="3746059123"/>
              </p:ext>
            </p:extLst>
          </p:nvPr>
        </p:nvGraphicFramePr>
        <p:xfrm>
          <a:off x="457200" y="1066800"/>
          <a:ext cx="8229600" cy="3747780"/>
        </p:xfrm>
        <a:graphic>
          <a:graphicData uri="http://schemas.openxmlformats.org/drawingml/2006/table">
            <a:tbl>
              <a:tblPr/>
              <a:tblGrid>
                <a:gridCol w="420573"/>
                <a:gridCol w="1034383"/>
                <a:gridCol w="522875"/>
                <a:gridCol w="522875"/>
                <a:gridCol w="659277"/>
                <a:gridCol w="920715"/>
                <a:gridCol w="932082"/>
                <a:gridCol w="704745"/>
                <a:gridCol w="466041"/>
                <a:gridCol w="704745"/>
                <a:gridCol w="704745"/>
                <a:gridCol w="636544"/>
              </a:tblGrid>
              <a:tr h="341006">
                <a:tc>
                  <a:txBody>
                    <a:bodyPr/>
                    <a:lstStyle/>
                    <a:p>
                      <a:pPr algn="ctr" fontAlgn="b"/>
                      <a:r>
                        <a:rPr lang="en-US" sz="1100" b="0" i="1" u="none" strike="noStrike">
                          <a:solidFill>
                            <a:srgbClr val="000000"/>
                          </a:solidFill>
                          <a:effectLst/>
                          <a:latin typeface="Calibri"/>
                        </a:rPr>
                        <a:t>Year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System/</a:t>
                      </a:r>
                      <a:br>
                        <a:rPr lang="en-US" sz="1100" b="0" i="1" u="none" strike="noStrike">
                          <a:solidFill>
                            <a:srgbClr val="000000"/>
                          </a:solidFill>
                          <a:effectLst/>
                          <a:latin typeface="Calibri"/>
                        </a:rPr>
                      </a:br>
                      <a:r>
                        <a:rPr lang="en-US" sz="1100" b="0" i="1" u="none" strike="noStrike">
                          <a:solidFill>
                            <a:srgbClr val="000000"/>
                          </a:solidFill>
                          <a:effectLst/>
                          <a:latin typeface="Calibri"/>
                        </a:rPr>
                        <a:t>Paper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Scale to </a:t>
                      </a:r>
                      <a:br>
                        <a:rPr lang="en-US" sz="1100" b="0" i="1" u="none" strike="noStrike">
                          <a:solidFill>
                            <a:srgbClr val="000000"/>
                          </a:solidFill>
                          <a:effectLst/>
                          <a:latin typeface="Calibri"/>
                        </a:rPr>
                      </a:br>
                      <a:r>
                        <a:rPr lang="en-US" sz="1100" b="0" i="1" u="none" strike="noStrike">
                          <a:solidFill>
                            <a:srgbClr val="000000"/>
                          </a:solidFill>
                          <a:effectLst/>
                          <a:latin typeface="Calibri"/>
                        </a:rPr>
                        <a:t>1000s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Primary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Secondary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Transactions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Joins/</a:t>
                      </a:r>
                      <a:br>
                        <a:rPr lang="en-US" sz="1100" b="0" i="1" u="none" strike="noStrike">
                          <a:solidFill>
                            <a:srgbClr val="000000"/>
                          </a:solidFill>
                          <a:effectLst/>
                          <a:latin typeface="Calibri"/>
                        </a:rPr>
                      </a:br>
                      <a:r>
                        <a:rPr lang="en-US" sz="1100" b="0" i="1" u="none" strike="noStrike">
                          <a:solidFill>
                            <a:srgbClr val="000000"/>
                          </a:solidFill>
                          <a:effectLst/>
                          <a:latin typeface="Calibri"/>
                        </a:rPr>
                        <a:t> Analytics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Integrity </a:t>
                      </a:r>
                      <a:br>
                        <a:rPr lang="en-US" sz="1100" b="0" i="1" u="none" strike="noStrike">
                          <a:solidFill>
                            <a:srgbClr val="000000"/>
                          </a:solidFill>
                          <a:effectLst/>
                          <a:latin typeface="Calibri"/>
                        </a:rPr>
                      </a:br>
                      <a:r>
                        <a:rPr lang="en-US" sz="1100" b="0" i="1" u="none" strike="noStrike">
                          <a:solidFill>
                            <a:srgbClr val="000000"/>
                          </a:solidFill>
                          <a:effectLst/>
                          <a:latin typeface="Calibri"/>
                        </a:rPr>
                        <a:t>Constraints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Views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 Language/</a:t>
                      </a:r>
                      <a:br>
                        <a:rPr lang="en-US" sz="1100" b="0" i="1" u="none" strike="noStrike">
                          <a:solidFill>
                            <a:srgbClr val="000000"/>
                          </a:solidFill>
                          <a:effectLst/>
                          <a:latin typeface="Calibri"/>
                        </a:rPr>
                      </a:br>
                      <a:r>
                        <a:rPr lang="en-US" sz="1100" b="0" i="1" u="none" strike="noStrike">
                          <a:solidFill>
                            <a:srgbClr val="000000"/>
                          </a:solidFill>
                          <a:effectLst/>
                          <a:latin typeface="Calibri"/>
                        </a:rPr>
                        <a:t>Algebra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Data </a:t>
                      </a:r>
                      <a:br>
                        <a:rPr lang="en-US" sz="1100" b="0" i="1" u="none" strike="noStrike">
                          <a:solidFill>
                            <a:srgbClr val="000000"/>
                          </a:solidFill>
                          <a:effectLst/>
                          <a:latin typeface="Calibri"/>
                        </a:rPr>
                      </a:br>
                      <a:r>
                        <a:rPr lang="en-US" sz="1100" b="0" i="1" u="none" strike="noStrike">
                          <a:solidFill>
                            <a:srgbClr val="000000"/>
                          </a:solidFill>
                          <a:effectLst/>
                          <a:latin typeface="Calibri"/>
                        </a:rPr>
                        <a:t>model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my label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75050">
                <a:tc>
                  <a:txBody>
                    <a:bodyPr/>
                    <a:lstStyle/>
                    <a:p>
                      <a:pPr algn="r" fontAlgn="b"/>
                      <a:r>
                        <a:rPr lang="en-US" sz="1100" b="0" i="0" u="none" strike="noStrike">
                          <a:solidFill>
                            <a:srgbClr val="000000"/>
                          </a:solidFill>
                          <a:effectLst/>
                          <a:latin typeface="Calibri"/>
                        </a:rPr>
                        <a:t>1971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RDBMS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2003</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memcached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r>
              <a:tr h="175050">
                <a:tc>
                  <a:txBody>
                    <a:bodyPr/>
                    <a:lstStyle/>
                    <a:p>
                      <a:pPr algn="r" fontAlgn="b"/>
                      <a:r>
                        <a:rPr lang="en-US" sz="1100" b="0" i="0" u="none" strike="noStrike">
                          <a:solidFill>
                            <a:srgbClr val="000000"/>
                          </a:solidFill>
                          <a:effectLst/>
                          <a:latin typeface="Calibri"/>
                        </a:rPr>
                        <a:t>2004</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MapReduce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batch</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2005</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Calibri"/>
                        </a:rPr>
                        <a:t>CouchDB</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document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r>
              <a:tr h="175050">
                <a:tc>
                  <a:txBody>
                    <a:bodyPr/>
                    <a:lstStyle/>
                    <a:p>
                      <a:pPr algn="r" fontAlgn="b"/>
                      <a:r>
                        <a:rPr lang="en-US" sz="1100" b="0" i="0" u="none" strike="noStrike">
                          <a:solidFill>
                            <a:srgbClr val="000000"/>
                          </a:solidFill>
                          <a:effectLst/>
                          <a:latin typeface="Calibri"/>
                        </a:rPr>
                        <a:t>2006</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Calibri"/>
                        </a:rPr>
                        <a:t>BigTable (Hbase)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compat. w/MR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r>
              <a:tr h="175050">
                <a:tc>
                  <a:txBody>
                    <a:bodyPr/>
                    <a:lstStyle/>
                    <a:p>
                      <a:pPr algn="r" fontAlgn="b"/>
                      <a:r>
                        <a:rPr lang="en-US" sz="1100" b="0" i="0" u="none" strike="noStrike">
                          <a:solidFill>
                            <a:srgbClr val="000000"/>
                          </a:solidFill>
                          <a:effectLst/>
                          <a:latin typeface="Calibri"/>
                        </a:rPr>
                        <a:t>2007</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Calibri"/>
                        </a:rPr>
                        <a:t>MongoDB</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document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r>
              <a:tr h="175050">
                <a:tc>
                  <a:txBody>
                    <a:bodyPr/>
                    <a:lstStyle/>
                    <a:p>
                      <a:pPr algn="r" fontAlgn="b"/>
                      <a:r>
                        <a:rPr lang="en-US" sz="1100" b="0" i="0" u="none" strike="noStrike">
                          <a:solidFill>
                            <a:srgbClr val="000000"/>
                          </a:solidFill>
                          <a:effectLst/>
                          <a:latin typeface="Calibri"/>
                        </a:rPr>
                        <a:t>2007</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Dynamo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Pig</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HIVE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Cassandra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r>
              <a:tr h="175050">
                <a:tc>
                  <a:txBody>
                    <a:bodyPr/>
                    <a:lstStyle/>
                    <a:p>
                      <a:pPr algn="r" fontAlgn="b"/>
                      <a:r>
                        <a:rPr lang="en-US" sz="1100" b="0" i="0" u="none" strike="noStrike">
                          <a:solidFill>
                            <a:srgbClr val="000000"/>
                          </a:solidFill>
                          <a:effectLst/>
                          <a:latin typeface="Calibri"/>
                        </a:rPr>
                        <a:t>2009</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Voldemort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r>
              <a:tr h="175050">
                <a:tc>
                  <a:txBody>
                    <a:bodyPr/>
                    <a:lstStyle/>
                    <a:p>
                      <a:pPr algn="r" fontAlgn="b"/>
                      <a:r>
                        <a:rPr lang="en-US" sz="1100" b="0" i="0" u="none" strike="noStrike">
                          <a:solidFill>
                            <a:srgbClr val="000000"/>
                          </a:solidFill>
                          <a:effectLst/>
                          <a:latin typeface="Calibri"/>
                        </a:rPr>
                        <a:t>2009</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Riak</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 </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 </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r>
              <a:tr h="175050">
                <a:tc>
                  <a:txBody>
                    <a:bodyPr/>
                    <a:lstStyle/>
                    <a:p>
                      <a:pPr algn="r" fontAlgn="b"/>
                      <a:r>
                        <a:rPr lang="en-US" sz="1100" b="0" i="0" u="none" strike="noStrike">
                          <a:solidFill>
                            <a:srgbClr val="000000"/>
                          </a:solidFill>
                          <a:effectLst/>
                          <a:latin typeface="Calibri"/>
                        </a:rPr>
                        <a:t>2010</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Dremel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Calibri"/>
                        </a:rPr>
                        <a:t>Megastore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entity groups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Tenzing</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Spark/Shark</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2012</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Calibri"/>
                        </a:rPr>
                        <a:t>Spanner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r>
              <a:tr h="175050">
                <a:tc>
                  <a:txBody>
                    <a:bodyPr/>
                    <a:lstStyle/>
                    <a:p>
                      <a:pPr algn="r" fontAlgn="b"/>
                      <a:r>
                        <a:rPr lang="en-US" sz="1100" b="0" i="0" u="none" strike="noStrike">
                          <a:solidFill>
                            <a:srgbClr val="000000"/>
                          </a:solidFill>
                          <a:effectLst/>
                          <a:latin typeface="Calibri"/>
                        </a:rPr>
                        <a:t>2012</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Calibri"/>
                        </a:rPr>
                        <a:t>Accumulo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compat. w/MR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r>
              <a:tr h="175050">
                <a:tc>
                  <a:txBody>
                    <a:bodyPr/>
                    <a:lstStyle/>
                    <a:p>
                      <a:pPr algn="r" fontAlgn="b"/>
                      <a:r>
                        <a:rPr lang="en-US" sz="1100" b="0" i="0" u="none" strike="noStrike">
                          <a:solidFill>
                            <a:srgbClr val="000000"/>
                          </a:solidFill>
                          <a:effectLst/>
                          <a:latin typeface="Calibri"/>
                        </a:rPr>
                        <a:t>2013</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a:rPr>
                        <a:t>Impala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4575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Major Impact Systems (Rick Cattel)</a:t>
            </a:r>
          </a:p>
        </p:txBody>
      </p:sp>
      <p:sp>
        <p:nvSpPr>
          <p:cNvPr id="3" name="Content Placeholder 2"/>
          <p:cNvSpPr>
            <a:spLocks noGrp="1"/>
          </p:cNvSpPr>
          <p:nvPr>
            <p:ph idx="1"/>
          </p:nvPr>
        </p:nvSpPr>
        <p:spPr/>
        <p:txBody>
          <a:bodyPr/>
          <a:lstStyle/>
          <a:p>
            <a:r>
              <a:rPr lang="en-US" sz="2400"/>
              <a:t>Memcached demonstrated that in-memory indexes can be highly scalable, distributing and replicating objects over multiple nodes.</a:t>
            </a:r>
          </a:p>
          <a:p>
            <a:r>
              <a:rPr lang="en-US" sz="2400"/>
              <a:t>Dynamo pioneered the idea of [using] eventual consistency as a way to achieve higher availability and scalability: data fetched are not guaranteed to be up-to-date, but updates are guaranteed to be propagated to all nodes eventually.</a:t>
            </a:r>
          </a:p>
          <a:p>
            <a:r>
              <a:rPr lang="en-US" sz="2400"/>
              <a:t>BigTable demonstrated that persistent record storage could be scaled to thousands of nodes, a feat that most of the other systems aspire to.</a:t>
            </a:r>
          </a:p>
        </p:txBody>
      </p:sp>
      <p:sp>
        <p:nvSpPr>
          <p:cNvPr id="4" name="Date Placeholder 3"/>
          <p:cNvSpPr>
            <a:spLocks noGrp="1"/>
          </p:cNvSpPr>
          <p:nvPr>
            <p:ph type="dt" sz="half" idx="10"/>
          </p:nvPr>
        </p:nvSpPr>
        <p:spPr/>
        <p:txBody>
          <a:bodyPr/>
          <a:lstStyle/>
          <a:p>
            <a:fld id="{7B55FEDD-6FD9-7942-8E57-CDDA6D5C3512}" type="datetime1">
              <a:rPr lang="en-US" smtClean="0"/>
              <a:t>6/23/15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7</a:t>
            </a:fld>
            <a:endParaRPr lang="en-US"/>
          </a:p>
        </p:txBody>
      </p:sp>
    </p:spTree>
    <p:extLst>
      <p:ext uri="{BB962C8B-B14F-4D97-AF65-F5344CB8AC3E}">
        <p14:creationId xmlns:p14="http://schemas.microsoft.com/office/powerpoint/2010/main" val="208363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Features (Rick Cattel)</a:t>
            </a:r>
          </a:p>
        </p:txBody>
      </p:sp>
      <p:sp>
        <p:nvSpPr>
          <p:cNvPr id="3" name="Content Placeholder 2"/>
          <p:cNvSpPr>
            <a:spLocks noGrp="1"/>
          </p:cNvSpPr>
          <p:nvPr>
            <p:ph idx="1"/>
          </p:nvPr>
        </p:nvSpPr>
        <p:spPr/>
        <p:txBody>
          <a:bodyPr/>
          <a:lstStyle/>
          <a:p>
            <a:r>
              <a:rPr lang="en-US" sz="2000"/>
              <a:t>Ability to horizontally scale “simple operation” throughput over many servers</a:t>
            </a:r>
          </a:p>
          <a:p>
            <a:pPr lvl="1"/>
            <a:r>
              <a:rPr lang="en-US" sz="1600" dirty="0"/>
              <a:t>Simple = key lookups, read/write of 1 or few records</a:t>
            </a:r>
            <a:endParaRPr lang="en-US" sz="1600"/>
          </a:p>
          <a:p>
            <a:r>
              <a:rPr lang="en-US" sz="2000"/>
              <a:t>The ability to replicate and partition data over many servers</a:t>
            </a:r>
          </a:p>
          <a:p>
            <a:pPr lvl="1"/>
            <a:r>
              <a:rPr lang="en-US" sz="1600"/>
              <a:t>Consider “sharding” and “horizontal partitioning” to be synonyms</a:t>
            </a:r>
          </a:p>
          <a:p>
            <a:r>
              <a:rPr lang="en-US" sz="2000"/>
              <a:t>A simple API</a:t>
            </a:r>
          </a:p>
          <a:p>
            <a:r>
              <a:rPr lang="en-US" sz="2000"/>
              <a:t>A weaker concurrency model than ACID transactions</a:t>
            </a:r>
          </a:p>
          <a:p>
            <a:r>
              <a:rPr lang="en-US" sz="2000"/>
              <a:t>Efficient use of distributed indexes and RAM for data storage</a:t>
            </a:r>
          </a:p>
          <a:p>
            <a:r>
              <a:rPr lang="en-US" sz="2000"/>
              <a:t>The ability to dynamically add new attributes to data records</a:t>
            </a:r>
          </a:p>
        </p:txBody>
      </p:sp>
      <p:sp>
        <p:nvSpPr>
          <p:cNvPr id="4" name="Date Placeholder 3"/>
          <p:cNvSpPr>
            <a:spLocks noGrp="1"/>
          </p:cNvSpPr>
          <p:nvPr>
            <p:ph type="dt" sz="half" idx="10"/>
          </p:nvPr>
        </p:nvSpPr>
        <p:spPr/>
        <p:txBody>
          <a:bodyPr/>
          <a:lstStyle/>
          <a:p>
            <a:fld id="{A538D889-D014-DA4B-812E-4450A0452776}" type="datetime1">
              <a:rPr lang="en-US"/>
              <a:pPr/>
              <a:t>6/23/15</a:t>
            </a:fld>
            <a:endParaRPr lang="en-US"/>
          </a:p>
        </p:txBody>
      </p:sp>
      <p:sp>
        <p:nvSpPr>
          <p:cNvPr id="5" name="Footer Placeholder 4"/>
          <p:cNvSpPr>
            <a:spLocks noGrp="1"/>
          </p:cNvSpPr>
          <p:nvPr>
            <p:ph type="ftr" sz="quarter" idx="11"/>
          </p:nvPr>
        </p:nvSpPr>
        <p:spPr/>
        <p:txBody>
          <a:bodyPr/>
          <a:lstStyle/>
          <a:p>
            <a:r>
              <a:rPr lang="en-US"/>
              <a:t>Bill Howe, UW</a:t>
            </a:r>
          </a:p>
        </p:txBody>
      </p:sp>
      <p:sp>
        <p:nvSpPr>
          <p:cNvPr id="6" name="Slide Number Placeholder 5"/>
          <p:cNvSpPr>
            <a:spLocks noGrp="1"/>
          </p:cNvSpPr>
          <p:nvPr>
            <p:ph type="sldNum" sz="quarter" idx="12"/>
          </p:nvPr>
        </p:nvSpPr>
        <p:spPr/>
        <p:txBody>
          <a:bodyPr/>
          <a:lstStyle/>
          <a:p>
            <a:fld id="{7D78C84B-DFE9-364A-8F18-56CFDAADC423}" type="slidenum">
              <a:rPr lang="en-US"/>
              <a:pPr/>
              <a:t>8</a:t>
            </a:fld>
            <a:endParaRPr lang="en-US"/>
          </a:p>
        </p:txBody>
      </p:sp>
    </p:spTree>
    <p:extLst>
      <p:ext uri="{BB962C8B-B14F-4D97-AF65-F5344CB8AC3E}">
        <p14:creationId xmlns:p14="http://schemas.microsoft.com/office/powerpoint/2010/main" val="143134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1800"/>
            <a:ext cx="7854696" cy="914400"/>
          </a:xfrm>
        </p:spPr>
        <p:txBody>
          <a:bodyPr/>
          <a:lstStyle/>
          <a:p>
            <a:r>
              <a:rPr lang="en-US" dirty="0" smtClean="0"/>
              <a:t>A different (non-disjoint) clustering</a:t>
            </a:r>
            <a:endParaRPr lang="en-US" dirty="0"/>
          </a:p>
        </p:txBody>
      </p:sp>
      <p:sp>
        <p:nvSpPr>
          <p:cNvPr id="14" name="Content Placeholder 13"/>
          <p:cNvSpPr>
            <a:spLocks noGrp="1"/>
          </p:cNvSpPr>
          <p:nvPr>
            <p:ph idx="1"/>
          </p:nvPr>
        </p:nvSpPr>
        <p:spPr>
          <a:xfrm>
            <a:off x="333374" y="1346200"/>
            <a:ext cx="8493125" cy="4762500"/>
          </a:xfrm>
        </p:spPr>
        <p:txBody>
          <a:bodyPr/>
          <a:lstStyle/>
          <a:p>
            <a:r>
              <a:rPr lang="en-US" sz="2400" u="sng" dirty="0" smtClean="0"/>
              <a:t>Parallel Relational Databases</a:t>
            </a:r>
          </a:p>
          <a:p>
            <a:pPr lvl="1"/>
            <a:r>
              <a:rPr lang="en-US" sz="2000" dirty="0" smtClean="0"/>
              <a:t>Teradata, </a:t>
            </a:r>
            <a:r>
              <a:rPr lang="en-US" sz="2000" dirty="0" err="1" smtClean="0"/>
              <a:t>Greenplum</a:t>
            </a:r>
            <a:r>
              <a:rPr lang="en-US" sz="2000" dirty="0" smtClean="0"/>
              <a:t>, </a:t>
            </a:r>
            <a:r>
              <a:rPr lang="en-US" sz="2000" dirty="0" err="1" smtClean="0"/>
              <a:t>Netezza</a:t>
            </a:r>
            <a:r>
              <a:rPr lang="en-US" sz="2000" dirty="0" smtClean="0"/>
              <a:t>, Aster Data Systems, </a:t>
            </a:r>
            <a:r>
              <a:rPr lang="en-US" sz="2000" dirty="0" err="1" smtClean="0"/>
              <a:t>Vertica, …</a:t>
            </a:r>
            <a:endParaRPr lang="en-US" sz="2000" dirty="0"/>
          </a:p>
          <a:p>
            <a:pPr lvl="1"/>
            <a:r>
              <a:rPr lang="en-US" sz="2000" dirty="0" smtClean="0"/>
              <a:t>Impala worth noting: Open source, state-of-the-art parallel database</a:t>
            </a:r>
          </a:p>
          <a:p>
            <a:r>
              <a:rPr lang="en-US" sz="2400" u="sng" dirty="0" err="1" smtClean="0"/>
              <a:t>NoSQL</a:t>
            </a:r>
            <a:r>
              <a:rPr lang="en-US" sz="2400" u="sng" dirty="0" smtClean="0"/>
              <a:t> systems</a:t>
            </a:r>
          </a:p>
          <a:p>
            <a:pPr lvl="1"/>
            <a:r>
              <a:rPr lang="en-US" sz="2000" dirty="0" smtClean="0"/>
              <a:t>“Key-value stores”, “Document Stores” and “Extensible Record Stores”</a:t>
            </a:r>
          </a:p>
          <a:p>
            <a:pPr lvl="1"/>
            <a:r>
              <a:rPr lang="en-US" sz="2000" dirty="0" smtClean="0"/>
              <a:t>Cassandra, </a:t>
            </a:r>
            <a:r>
              <a:rPr lang="en-US" sz="2000" dirty="0" err="1" smtClean="0"/>
              <a:t>CouchDB</a:t>
            </a:r>
            <a:r>
              <a:rPr lang="en-US" sz="2000" dirty="0" smtClean="0"/>
              <a:t>, </a:t>
            </a:r>
            <a:r>
              <a:rPr lang="en-US" sz="2000" dirty="0" err="1" smtClean="0"/>
              <a:t>MongoDB</a:t>
            </a:r>
            <a:r>
              <a:rPr lang="en-US" sz="2000" dirty="0"/>
              <a:t>, BigTable/</a:t>
            </a:r>
            <a:r>
              <a:rPr lang="en-US" sz="2000" dirty="0" err="1" smtClean="0"/>
              <a:t>Hbase/Accumulo</a:t>
            </a:r>
            <a:endParaRPr lang="en-US" sz="2000" dirty="0" smtClean="0"/>
          </a:p>
          <a:p>
            <a:r>
              <a:rPr lang="en-US" sz="2400" u="sng" dirty="0" err="1" smtClean="0"/>
              <a:t>MapReduce</a:t>
            </a:r>
            <a:r>
              <a:rPr lang="en-US" sz="2400" u="sng" dirty="0" smtClean="0"/>
              <a:t>-based systems</a:t>
            </a:r>
          </a:p>
          <a:p>
            <a:pPr lvl="1"/>
            <a:r>
              <a:rPr lang="en-US" sz="2000" dirty="0" err="1" smtClean="0"/>
              <a:t>Hadoop</a:t>
            </a:r>
            <a:r>
              <a:rPr lang="en-US" sz="2000" dirty="0" smtClean="0"/>
              <a:t>, Pig, HIVE</a:t>
            </a:r>
          </a:p>
          <a:p>
            <a:r>
              <a:rPr lang="en-US" sz="2400" u="sng" dirty="0"/>
              <a:t>Cloud services</a:t>
            </a:r>
          </a:p>
          <a:p>
            <a:pPr lvl="1"/>
            <a:r>
              <a:rPr lang="en-US" sz="2000" dirty="0" err="1" smtClean="0"/>
              <a:t>DynamoDB, SimpleDB</a:t>
            </a:r>
            <a:r>
              <a:rPr lang="en-US" sz="2000" dirty="0" smtClean="0"/>
              <a:t>, S3, Megastore, </a:t>
            </a:r>
            <a:r>
              <a:rPr lang="en-US" sz="2000" dirty="0" err="1" smtClean="0"/>
              <a:t>BigQuery</a:t>
            </a:r>
          </a:p>
          <a:p>
            <a:pPr lvl="1"/>
            <a:r>
              <a:rPr lang="en-US" sz="2000" dirty="0" err="1"/>
              <a:t>CouchBase, </a:t>
            </a:r>
            <a:endParaRPr lang="en-US" sz="2000" dirty="0" smtClean="0"/>
          </a:p>
        </p:txBody>
      </p:sp>
      <p:sp>
        <p:nvSpPr>
          <p:cNvPr id="5" name="Date Placeholder 4"/>
          <p:cNvSpPr>
            <a:spLocks noGrp="1"/>
          </p:cNvSpPr>
          <p:nvPr>
            <p:ph type="dt" sz="half" idx="10"/>
          </p:nvPr>
        </p:nvSpPr>
        <p:spPr/>
        <p:txBody>
          <a:bodyPr/>
          <a:lstStyle/>
          <a:p>
            <a:fld id="{966B5652-D0B8-5546-967C-CE31A81E6E69}" type="datetime1">
              <a:rPr lang="en-US" smtClean="0"/>
              <a:pPr/>
              <a:t>6/23/15</a:t>
            </a:fld>
            <a:endParaRPr lang="en-US" dirty="0"/>
          </a:p>
        </p:txBody>
      </p:sp>
      <p:sp>
        <p:nvSpPr>
          <p:cNvPr id="6" name="Footer Placeholder 5"/>
          <p:cNvSpPr>
            <a:spLocks noGrp="1"/>
          </p:cNvSpPr>
          <p:nvPr>
            <p:ph type="ftr" sz="quarter" idx="11"/>
          </p:nvPr>
        </p:nvSpPr>
        <p:spPr/>
        <p:txBody>
          <a:bodyPr/>
          <a:lstStyle/>
          <a:p>
            <a:r>
              <a:rPr lang="en-US" dirty="0" smtClean="0"/>
              <a:t>Bill Howe, UW</a:t>
            </a:r>
            <a:endParaRPr lang="en-US" dirty="0"/>
          </a:p>
        </p:txBody>
      </p:sp>
      <p:sp>
        <p:nvSpPr>
          <p:cNvPr id="7" name="Slide Number Placeholder 6"/>
          <p:cNvSpPr>
            <a:spLocks noGrp="1"/>
          </p:cNvSpPr>
          <p:nvPr>
            <p:ph type="sldNum" sz="quarter" idx="12"/>
          </p:nvPr>
        </p:nvSpPr>
        <p:spPr/>
        <p:txBody>
          <a:bodyPr/>
          <a:lstStyle/>
          <a:p>
            <a:fld id="{79899398-7B4C-7B44-8640-70577409CFAF}" type="slidenum">
              <a:rPr lang="en-US" smtClean="0"/>
              <a:pPr/>
              <a:t>9</a:t>
            </a:fld>
            <a:endParaRPr lang="en-US"/>
          </a:p>
        </p:txBody>
      </p:sp>
    </p:spTree>
    <p:extLst>
      <p:ext uri="{BB962C8B-B14F-4D97-AF65-F5344CB8AC3E}">
        <p14:creationId xmlns:p14="http://schemas.microsoft.com/office/powerpoint/2010/main" val="9608742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40419</TotalTime>
  <Words>3598</Words>
  <Application>Microsoft Macintosh PowerPoint</Application>
  <PresentationFormat>On-screen Show (4:3)</PresentationFormat>
  <Paragraphs>2015</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Today</vt:lpstr>
      <vt:lpstr>Roundup</vt:lpstr>
      <vt:lpstr>PowerPoint Presentation</vt:lpstr>
      <vt:lpstr>PowerPoint Presentation</vt:lpstr>
      <vt:lpstr>Rick Cattell’s Clustering</vt:lpstr>
      <vt:lpstr>PowerPoint Presentation</vt:lpstr>
      <vt:lpstr>Major Impact Systems (Rick Cattel)</vt:lpstr>
      <vt:lpstr>NoSQL Features (Rick Cattel)</vt:lpstr>
      <vt:lpstr>A different (non-disjoint) clustering</vt:lpstr>
      <vt:lpstr>Rough decision procedure</vt:lpstr>
      <vt:lpstr>Rough decision procedure</vt:lpstr>
      <vt:lpstr>Rough decision procedure</vt:lpstr>
      <vt:lpstr>Rough decision procedure</vt:lpstr>
      <vt:lpstr>Rough decision procedure</vt:lpstr>
      <vt:lpstr>PowerPoint Presentation</vt:lpstr>
      <vt:lpstr>PowerPoint Presentation</vt:lpstr>
      <vt:lpstr>PowerPoint Presentation</vt:lpstr>
      <vt:lpstr>PowerPoint Presentation</vt:lpstr>
      <vt:lpstr>PowerPoint Presentation</vt:lpstr>
      <vt:lpstr>PowerPoint Presentation</vt:lpstr>
      <vt:lpstr>Programming Models: My Terminology</vt:lpstr>
      <vt:lpstr>CAP Theorem [Brewer 2000, Lynch 2002]</vt:lpstr>
      <vt:lpstr>PowerPoint Presentation</vt:lpstr>
      <vt:lpstr>“Eventual Consistency”</vt:lpstr>
      <vt:lpstr>Eventual Consistency</vt:lpstr>
      <vt:lpstr>NoSQL Criticism</vt:lpstr>
      <vt:lpstr>NoSQL Criticism: flexibility argument</vt:lpstr>
      <vt:lpstr>NoSQL Criticism: Flexibility Argument</vt:lpstr>
      <vt:lpstr>Current recommendations</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Bill Howe</cp:lastModifiedBy>
  <cp:revision>538</cp:revision>
  <dcterms:created xsi:type="dcterms:W3CDTF">2009-09-22T17:54:40Z</dcterms:created>
  <dcterms:modified xsi:type="dcterms:W3CDTF">2015-06-24T07:04:15Z</dcterms:modified>
</cp:coreProperties>
</file>