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90" r:id="rId2"/>
  </p:sldMasterIdLst>
  <p:notesMasterIdLst>
    <p:notesMasterId r:id="rId63"/>
  </p:notesMasterIdLst>
  <p:handoutMasterIdLst>
    <p:handoutMasterId r:id="rId64"/>
  </p:handoutMasterIdLst>
  <p:sldIdLst>
    <p:sldId id="259" r:id="rId3"/>
    <p:sldId id="260" r:id="rId4"/>
    <p:sldId id="262" r:id="rId5"/>
    <p:sldId id="380" r:id="rId6"/>
    <p:sldId id="381"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57" r:id="rId30"/>
    <p:sldId id="321" r:id="rId31"/>
    <p:sldId id="344" r:id="rId32"/>
    <p:sldId id="346" r:id="rId33"/>
    <p:sldId id="347" r:id="rId34"/>
    <p:sldId id="348" r:id="rId35"/>
    <p:sldId id="322" r:id="rId36"/>
    <p:sldId id="320" r:id="rId37"/>
    <p:sldId id="319" r:id="rId38"/>
    <p:sldId id="323" r:id="rId39"/>
    <p:sldId id="356" r:id="rId40"/>
    <p:sldId id="325" r:id="rId41"/>
    <p:sldId id="316" r:id="rId42"/>
    <p:sldId id="317" r:id="rId43"/>
    <p:sldId id="318" r:id="rId44"/>
    <p:sldId id="345" r:id="rId45"/>
    <p:sldId id="349" r:id="rId46"/>
    <p:sldId id="350" r:id="rId47"/>
    <p:sldId id="351" r:id="rId48"/>
    <p:sldId id="268" r:id="rId49"/>
    <p:sldId id="267" r:id="rId50"/>
    <p:sldId id="352" r:id="rId51"/>
    <p:sldId id="353" r:id="rId52"/>
    <p:sldId id="354" r:id="rId53"/>
    <p:sldId id="355" r:id="rId54"/>
    <p:sldId id="270" r:id="rId55"/>
    <p:sldId id="274" r:id="rId56"/>
    <p:sldId id="271" r:id="rId57"/>
    <p:sldId id="272" r:id="rId58"/>
    <p:sldId id="273" r:id="rId59"/>
    <p:sldId id="296" r:id="rId60"/>
    <p:sldId id="269" r:id="rId61"/>
    <p:sldId id="278" r:id="rId62"/>
  </p:sldIdLst>
  <p:sldSz cx="9144000" cy="6858000" type="screen4x3"/>
  <p:notesSz cx="6858000" cy="9144000"/>
  <p:custDataLst>
    <p:tags r:id="rId6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6DC8FBBA-8970-AE41-B305-59E82BDE6B12}">
          <p14:sldIdLst>
            <p14:sldId id="259"/>
            <p14:sldId id="260"/>
            <p14:sldId id="262"/>
            <p14:sldId id="380"/>
            <p14:sldId id="381"/>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57"/>
            <p14:sldId id="321"/>
            <p14:sldId id="344"/>
            <p14:sldId id="346"/>
            <p14:sldId id="347"/>
            <p14:sldId id="348"/>
            <p14:sldId id="322"/>
            <p14:sldId id="320"/>
            <p14:sldId id="319"/>
            <p14:sldId id="323"/>
            <p14:sldId id="356"/>
            <p14:sldId id="325"/>
            <p14:sldId id="316"/>
            <p14:sldId id="317"/>
            <p14:sldId id="318"/>
            <p14:sldId id="345"/>
            <p14:sldId id="349"/>
            <p14:sldId id="350"/>
            <p14:sldId id="351"/>
            <p14:sldId id="268"/>
            <p14:sldId id="267"/>
            <p14:sldId id="352"/>
            <p14:sldId id="353"/>
            <p14:sldId id="354"/>
            <p14:sldId id="355"/>
            <p14:sldId id="270"/>
            <p14:sldId id="274"/>
            <p14:sldId id="271"/>
            <p14:sldId id="272"/>
            <p14:sldId id="273"/>
            <p14:sldId id="296"/>
            <p14:sldId id="269"/>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896"/>
    <a:srgbClr val="39275B"/>
    <a:srgbClr val="C79900"/>
    <a:srgbClr val="F4F4F4"/>
    <a:srgbClr val="D7A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0" autoAdjust="0"/>
  </p:normalViewPr>
  <p:slideViewPr>
    <p:cSldViewPr snapToObjects="1">
      <p:cViewPr>
        <p:scale>
          <a:sx n="95" d="100"/>
          <a:sy n="95" d="100"/>
        </p:scale>
        <p:origin x="-19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tags" Target="tags/tag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386E03-FF8F-F043-A96F-D7A5AEA854C0}" type="datetimeFigureOut">
              <a:rPr lang="en-US" smtClean="0"/>
              <a:t>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52214-2CEE-284F-AE70-A49E5EAB5985}" type="slidenum">
              <a:rPr lang="en-US" smtClean="0"/>
              <a:t>‹#›</a:t>
            </a:fld>
            <a:endParaRPr lang="en-US"/>
          </a:p>
        </p:txBody>
      </p:sp>
    </p:spTree>
    <p:extLst>
      <p:ext uri="{BB962C8B-B14F-4D97-AF65-F5344CB8AC3E}">
        <p14:creationId xmlns:p14="http://schemas.microsoft.com/office/powerpoint/2010/main" val="3376420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07555-D59D-914D-83F8-C070483982F1}" type="datetimeFigureOut">
              <a:rPr lang="en-US" smtClean="0"/>
              <a:t>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4DC8-0FA3-3C40-B18F-539AC78115EF}" type="slidenum">
              <a:rPr lang="en-US" smtClean="0"/>
              <a:t>‹#›</a:t>
            </a:fld>
            <a:endParaRPr lang="en-US"/>
          </a:p>
        </p:txBody>
      </p:sp>
    </p:spTree>
    <p:extLst>
      <p:ext uri="{BB962C8B-B14F-4D97-AF65-F5344CB8AC3E}">
        <p14:creationId xmlns:p14="http://schemas.microsoft.com/office/powerpoint/2010/main" val="16763225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D4BA7-013F-B841-9F66-A0925010BBCF}" type="slidenum">
              <a:rPr lang="en-US"/>
              <a:pPr/>
              <a:t>1</a:t>
            </a:fld>
            <a:endParaRPr lang="en-US"/>
          </a:p>
        </p:txBody>
      </p:sp>
      <p:sp>
        <p:nvSpPr>
          <p:cNvPr id="371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171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a:spcBef>
                <a:spcPct val="0"/>
              </a:spcBef>
            </a:pPr>
            <a:r>
              <a:rPr lang="en-US"/>
              <a:t>It provides a means of describing data with its natural structure only--that is, without superimposing any additional structure for machine representation purposes. Accordingly, it provides a basis for a high level data language which will yield maximal independence between programs on the one hand and machine representation on the other. </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2BC30D9-7844-420C-94D8-56F69A7F4AD3}" type="slidenum">
              <a:rPr lang="en-US">
                <a:solidFill>
                  <a:prstClr val="black"/>
                </a:solidFill>
              </a:rPr>
              <a:pPr/>
              <a:t>13</a:t>
            </a:fld>
            <a:endParaRPr lang="en-US">
              <a:solidFill>
                <a:prstClr val="black"/>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60D38F-F9C5-42AD-9B44-49AF3B7FAD8E}" type="slidenum">
              <a:rPr lang="en-US">
                <a:solidFill>
                  <a:prstClr val="black"/>
                </a:solidFill>
              </a:rPr>
              <a:pPr/>
              <a:t>14</a:t>
            </a:fld>
            <a:endParaRPr lang="en-US">
              <a:solidFill>
                <a:prstClr val="black"/>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FCFC426-2D38-47AC-815B-00D943624DDE}" type="slidenum">
              <a:rPr lang="en-US">
                <a:solidFill>
                  <a:prstClr val="black"/>
                </a:solidFill>
              </a:rPr>
              <a:pPr/>
              <a:t>15</a:t>
            </a:fld>
            <a:endParaRPr lang="en-US">
              <a:solidFill>
                <a:prstClr val="black"/>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DF2BB08-4435-42E5-8921-FDC3E84098B8}" type="slidenum">
              <a:rPr lang="en-US">
                <a:solidFill>
                  <a:prstClr val="black"/>
                </a:solidFill>
              </a:rPr>
              <a:pPr/>
              <a:t>16</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B01E7FD-3F5B-43CD-905C-894AB71F6465}" type="slidenum">
              <a:rPr lang="en-US">
                <a:solidFill>
                  <a:prstClr val="black"/>
                </a:solidFill>
              </a:rPr>
              <a:pPr/>
              <a:t>17</a:t>
            </a:fld>
            <a:endParaRPr lang="en-US">
              <a:solidFill>
                <a:prstClr val="black"/>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7F6ECB3-7630-42A8-ABB8-2F673C4E4F13}" type="slidenum">
              <a:rPr lang="en-US">
                <a:solidFill>
                  <a:prstClr val="black"/>
                </a:solidFill>
              </a:rPr>
              <a:pPr/>
              <a:t>18</a:t>
            </a:fld>
            <a:endParaRPr lang="en-US">
              <a:solidFill>
                <a:prstClr val="black"/>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1DE5A-D1B2-AF40-9E5D-DD918F130561}" type="slidenum">
              <a:rPr lang="en-US">
                <a:solidFill>
                  <a:prstClr val="black"/>
                </a:solidFill>
              </a:rPr>
              <a:pPr/>
              <a:t>21</a:t>
            </a:fld>
            <a:endParaRPr lang="en-US">
              <a:solidFill>
                <a:prstClr val="black"/>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74AA6-ACB3-FD4E-9E24-DC0D6FAF0DDB}" type="slidenum">
              <a:rPr lang="en-US">
                <a:solidFill>
                  <a:prstClr val="black"/>
                </a:solidFill>
              </a:rPr>
              <a:pPr/>
              <a:t>22</a:t>
            </a:fld>
            <a:endParaRPr lang="en-US">
              <a:solidFill>
                <a:prstClr val="black"/>
              </a:solidFill>
            </a:endParaRPr>
          </a:p>
        </p:txBody>
      </p:sp>
      <p:sp>
        <p:nvSpPr>
          <p:cNvPr id="1689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8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CEB1812-A475-994A-B351-F57997400A3D}" type="slidenum">
              <a:rPr lang="en-US">
                <a:solidFill>
                  <a:prstClr val="black"/>
                </a:solidFill>
              </a:rPr>
              <a:pPr/>
              <a:t>23</a:t>
            </a:fld>
            <a:endParaRPr lang="en-US">
              <a:solidFill>
                <a:prstClr val="black"/>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D307A951-53B8-7842-AB3F-8354B168EB64}" type="slidenum">
              <a:rPr lang="en-US">
                <a:solidFill>
                  <a:prstClr val="black"/>
                </a:solidFill>
              </a:rPr>
              <a:pPr/>
              <a:t>24</a:t>
            </a:fld>
            <a:endParaRPr lang="en-US">
              <a:solidFill>
                <a:prstClr val="black"/>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Whenever</a:t>
            </a:r>
            <a:r>
              <a:rPr lang="en-US" baseline="0"/>
              <a:t> anything moves around, your data is broken</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2</a:t>
            </a:fld>
            <a:endParaRPr lang="en-US"/>
          </a:p>
        </p:txBody>
      </p:sp>
    </p:spTree>
    <p:extLst>
      <p:ext uri="{BB962C8B-B14F-4D97-AF65-F5344CB8AC3E}">
        <p14:creationId xmlns:p14="http://schemas.microsoft.com/office/powerpoint/2010/main" val="140879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36ED17B-ED9A-124D-B328-76C445ABE257}" type="slidenum">
              <a:rPr lang="en-US">
                <a:solidFill>
                  <a:prstClr val="black"/>
                </a:solidFill>
              </a:rPr>
              <a:pPr/>
              <a:t>25</a:t>
            </a:fld>
            <a:endParaRPr lang="en-US">
              <a:solidFill>
                <a:prstClr val="black"/>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30BFC96-2CF9-814B-ABFF-52093F3A8C8A}" type="slidenum">
              <a:rPr lang="en-US">
                <a:solidFill>
                  <a:prstClr val="black"/>
                </a:solidFill>
              </a:rPr>
              <a:pPr/>
              <a:t>26</a:t>
            </a:fld>
            <a:endParaRPr lang="en-US">
              <a:solidFill>
                <a:prstClr val="black"/>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8973D32-6BCB-5B46-9F89-D2C2EFAF7F67}" type="slidenum">
              <a:rPr lang="en-US">
                <a:solidFill>
                  <a:prstClr val="black"/>
                </a:solidFill>
              </a:rPr>
              <a:pPr/>
              <a:t>27</a:t>
            </a:fld>
            <a:endParaRPr lang="en-US">
              <a:solidFill>
                <a:prstClr val="black"/>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color is a different plan for the same basic query, varying</a:t>
            </a:r>
            <a:r>
              <a:rPr lang="en-US" baseline="0"/>
              <a:t> only in the selectivity of the predicates</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33</a:t>
            </a:fld>
            <a:endParaRPr lang="en-US"/>
          </a:p>
        </p:txBody>
      </p:sp>
    </p:spTree>
    <p:extLst>
      <p:ext uri="{BB962C8B-B14F-4D97-AF65-F5344CB8AC3E}">
        <p14:creationId xmlns:p14="http://schemas.microsoft.com/office/powerpoint/2010/main" val="2893977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022A49D-BAC0-499D-8F94-8E24645FC034}" type="slidenum">
              <a:rPr lang="en-US"/>
              <a:pPr/>
              <a:t>35</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6CD8733-48F6-4E36-B2A8-7755AD3A5E8B}" type="slidenum">
              <a:rPr lang="en-US"/>
              <a:pPr/>
              <a:t>36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want to use an index in a</a:t>
            </a:r>
            <a:r>
              <a:rPr lang="en-US" baseline="0"/>
              <a:t> programming language, you have to refactor your code – not so with a database.</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43</a:t>
            </a:fld>
            <a:endParaRPr lang="en-US"/>
          </a:p>
        </p:txBody>
      </p:sp>
    </p:spTree>
    <p:extLst>
      <p:ext uri="{BB962C8B-B14F-4D97-AF65-F5344CB8AC3E}">
        <p14:creationId xmlns:p14="http://schemas.microsoft.com/office/powerpoint/2010/main" val="54059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fundamental error</a:t>
            </a:r>
            <a:r>
              <a:rPr lang="en-US" baseline="0" dirty="0" smtClean="0"/>
              <a:t> made by computer scientists, and it’s probably the fault of the database community, is to assume that strong semantic integration is a prerequisite for query and analytics.</a:t>
            </a:r>
          </a:p>
          <a:p>
            <a:endParaRPr lang="en-US" baseline="0" dirty="0" smtClean="0"/>
          </a:p>
          <a:p>
            <a:r>
              <a:rPr lang="en-US" baseline="0" dirty="0" smtClean="0"/>
              <a:t>It isn’t.  It’s the final goal, not some insignificant preamble to analysis.</a:t>
            </a:r>
          </a:p>
          <a:p>
            <a:endParaRPr lang="en-US" baseline="0" dirty="0" smtClean="0"/>
          </a:p>
          <a:p>
            <a:r>
              <a:rPr lang="en-US" baseline="0" dirty="0" smtClean="0"/>
              <a:t>Domain scientists know this – they take a very pragmatic approach.  They write code to do data handling, they write code to do analytics, and they do data integration on the fly in a task-specific way.</a:t>
            </a:r>
          </a:p>
          <a:p>
            <a:endParaRPr lang="en-US" baseline="0" dirty="0" smtClean="0"/>
          </a:p>
          <a:p>
            <a:r>
              <a:rPr lang="en-US" baseline="0" dirty="0" smtClean="0"/>
              <a:t>So one of my goals is to convince you of is that you can decouple declarative query from semantic integration, and doing so gives scientists a very powerful tool.</a:t>
            </a:r>
            <a:endParaRPr lang="en-US" dirty="0"/>
          </a:p>
        </p:txBody>
      </p:sp>
      <p:sp>
        <p:nvSpPr>
          <p:cNvPr id="4" name="Slide Number Placeholder 3"/>
          <p:cNvSpPr>
            <a:spLocks noGrp="1"/>
          </p:cNvSpPr>
          <p:nvPr>
            <p:ph type="sldNum" sz="quarter" idx="10"/>
          </p:nvPr>
        </p:nvSpPr>
        <p:spPr/>
        <p:txBody>
          <a:bodyPr/>
          <a:lstStyle/>
          <a:p>
            <a:fld id="{1B2C4DC8-0FA3-3C40-B18F-539AC78115EF}" type="slidenum">
              <a:rPr lang="en-US" smtClean="0"/>
              <a:t>50</a:t>
            </a:fld>
            <a:endParaRPr lang="en-US"/>
          </a:p>
        </p:txBody>
      </p:sp>
    </p:spTree>
    <p:extLst>
      <p:ext uri="{BB962C8B-B14F-4D97-AF65-F5344CB8AC3E}">
        <p14:creationId xmlns:p14="http://schemas.microsoft.com/office/powerpoint/2010/main" val="3546277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fundamental error</a:t>
            </a:r>
            <a:r>
              <a:rPr lang="en-US" baseline="0" dirty="0" smtClean="0"/>
              <a:t> made by computer scientists, and it’s probably the fault of the database community, is to assume that semantic integration is a prerequisite for query and analytics.</a:t>
            </a:r>
          </a:p>
          <a:p>
            <a:endParaRPr lang="en-US" baseline="0" dirty="0" smtClean="0"/>
          </a:p>
          <a:p>
            <a:r>
              <a:rPr lang="en-US" baseline="0" dirty="0" smtClean="0"/>
              <a:t>It isn’t.  It’s the final goal, not some insignificant preamble to analysis.</a:t>
            </a:r>
          </a:p>
          <a:p>
            <a:endParaRPr lang="en-US" baseline="0" dirty="0" smtClean="0"/>
          </a:p>
          <a:p>
            <a:r>
              <a:rPr lang="en-US" baseline="0" dirty="0" smtClean="0"/>
              <a:t>Domain scientists know this – they take a very pragmatic approach.  They write code to do data handling, they write code to do analytics, and they do data integration on the fly in a task-specific way.</a:t>
            </a:r>
          </a:p>
          <a:p>
            <a:endParaRPr lang="en-US" baseline="0" dirty="0" smtClean="0"/>
          </a:p>
          <a:p>
            <a:r>
              <a:rPr lang="en-US" baseline="0" dirty="0" smtClean="0"/>
              <a:t>So one of my goals is to convince you of is that you can decouple declarative query from semantic integration, and doing so gives scientists a very powerful tool.</a:t>
            </a:r>
            <a:endParaRPr lang="en-US" dirty="0"/>
          </a:p>
        </p:txBody>
      </p:sp>
      <p:sp>
        <p:nvSpPr>
          <p:cNvPr id="4" name="Slide Number Placeholder 3"/>
          <p:cNvSpPr>
            <a:spLocks noGrp="1"/>
          </p:cNvSpPr>
          <p:nvPr>
            <p:ph type="sldNum" sz="quarter" idx="10"/>
          </p:nvPr>
        </p:nvSpPr>
        <p:spPr/>
        <p:txBody>
          <a:bodyPr/>
          <a:lstStyle/>
          <a:p>
            <a:fld id="{1B2C4DC8-0FA3-3C40-B18F-539AC78115EF}" type="slidenum">
              <a:rPr lang="en-US" smtClean="0"/>
              <a:t>51</a:t>
            </a:fld>
            <a:endParaRPr lang="en-US"/>
          </a:p>
        </p:txBody>
      </p:sp>
    </p:spTree>
    <p:extLst>
      <p:ext uri="{BB962C8B-B14F-4D97-AF65-F5344CB8AC3E}">
        <p14:creationId xmlns:p14="http://schemas.microsoft.com/office/powerpoint/2010/main" val="354627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531CB-882A-E34A-A169-290F3991B671}" type="slidenum">
              <a:rPr lang="en-US"/>
              <a:pPr/>
              <a:t>3</a:t>
            </a:fld>
            <a:endParaRPr lang="en-US"/>
          </a:p>
        </p:txBody>
      </p:sp>
      <p:sp>
        <p:nvSpPr>
          <p:cNvPr id="375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5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It turns out that you can express a wide variety of computations using only a handful of operators.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B53BB2B-BFE0-4F0B-9512-6CA506A6CAE7}" type="slidenum">
              <a:rPr lang="en-US">
                <a:solidFill>
                  <a:prstClr val="black"/>
                </a:solidFill>
              </a:rPr>
              <a:pPr/>
              <a:t>6</a:t>
            </a:fld>
            <a:endParaRPr lang="en-US">
              <a:solidFill>
                <a:prstClr val="black"/>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BD86FD0-7A09-4D79-8240-DCAA6CC89B8C}" type="slidenum">
              <a:rPr lang="en-US">
                <a:solidFill>
                  <a:prstClr val="black"/>
                </a:solidFill>
              </a:rPr>
              <a:pPr/>
              <a:t>8</a:t>
            </a:fld>
            <a:endParaRPr lang="en-US">
              <a:solidFill>
                <a:prstClr val="black"/>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BD86FD0-7A09-4D79-8240-DCAA6CC89B8C}" type="slidenum">
              <a:rPr lang="en-US">
                <a:solidFill>
                  <a:prstClr val="black"/>
                </a:solidFill>
              </a:rPr>
              <a:pPr/>
              <a:t>9</a:t>
            </a:fld>
            <a:endParaRPr lang="en-US">
              <a:solidFill>
                <a:prstClr val="black"/>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0D2D408-7EA2-4558-A784-B777C18A6DFF}" type="slidenum">
              <a:rPr lang="en-US">
                <a:solidFill>
                  <a:prstClr val="black"/>
                </a:solidFill>
              </a:rPr>
              <a:pPr/>
              <a:t>10</a:t>
            </a:fld>
            <a:endParaRPr lang="en-US">
              <a:solidFill>
                <a:prstClr val="black"/>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FEE2D1B-7350-4C26-9021-9EEC0B0D3975}" type="slidenum">
              <a:rPr lang="en-US">
                <a:solidFill>
                  <a:prstClr val="black"/>
                </a:solidFill>
              </a:rPr>
              <a:pPr/>
              <a:t>11</a:t>
            </a:fld>
            <a:endParaRPr lang="en-US">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9A9F93F-C45A-44ED-8FF3-55B593385205}" type="slidenum">
              <a:rPr lang="en-US">
                <a:solidFill>
                  <a:prstClr val="black"/>
                </a:solidFill>
              </a:rPr>
              <a:pPr/>
              <a:t>12</a:t>
            </a:fld>
            <a:endParaRPr lang="en-US">
              <a:solidFill>
                <a:prstClr val="black"/>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lumMod val="85000"/>
              </a:schemeClr>
            </a:gs>
            <a:gs pos="40000">
              <a:schemeClr val="bg1">
                <a:lumMod val="85000"/>
              </a:schemeClr>
            </a:gs>
            <a:gs pos="100000">
              <a:schemeClr val="bg1">
                <a:lumMod val="75000"/>
              </a:schemeClr>
            </a:gs>
          </a:gsLst>
          <a:lin ang="11340000" scaled="0"/>
          <a:tileRect/>
        </a:gradFill>
        <a:effectLst/>
      </p:bgPr>
    </p:bg>
    <p:spTree>
      <p:nvGrpSpPr>
        <p:cNvPr id="1" name=""/>
        <p:cNvGrpSpPr/>
        <p:nvPr/>
      </p:nvGrpSpPr>
      <p:grpSpPr>
        <a:xfrm>
          <a:off x="0" y="0"/>
          <a:ext cx="0" cy="0"/>
          <a:chOff x="0" y="0"/>
          <a:chExt cx="0" cy="0"/>
        </a:xfrm>
      </p:grpSpPr>
      <p:pic>
        <p:nvPicPr>
          <p:cNvPr id="4" name="Picture 6" descr="684412_high_Purp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7" descr="UW.Wordmark_ctr_whit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352425"/>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8486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97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685800" y="6356350"/>
            <a:ext cx="2133600" cy="365125"/>
          </a:xfrm>
        </p:spPr>
        <p:txBody>
          <a:bodyPr/>
          <a:lstStyle>
            <a:lvl1pPr>
              <a:defRPr>
                <a:solidFill>
                  <a:srgbClr val="FFFFFF"/>
                </a:solidFill>
              </a:defRPr>
            </a:lvl1pPr>
          </a:lstStyle>
          <a:p>
            <a:fld id="{46284D85-FEAC-6D4D-ADD9-3BD8F167427A}" type="datetime1">
              <a:rPr lang="en-US" smtClean="0"/>
              <a:t>6/20/15</a:t>
            </a:fld>
            <a:endParaRPr lang="en-US"/>
          </a:p>
        </p:txBody>
      </p:sp>
      <p:sp>
        <p:nvSpPr>
          <p:cNvPr id="11" name="Footer Placeholder 4"/>
          <p:cNvSpPr>
            <a:spLocks noGrp="1"/>
          </p:cNvSpPr>
          <p:nvPr>
            <p:ph type="ftr" sz="quarter" idx="11"/>
          </p:nvPr>
        </p:nvSpPr>
        <p:spPr>
          <a:xfrm>
            <a:off x="3162300" y="6356350"/>
            <a:ext cx="2895600" cy="365125"/>
          </a:xfrm>
        </p:spPr>
        <p:txBody>
          <a:bodyPr/>
          <a:lstStyle>
            <a:lvl1pPr>
              <a:defRPr>
                <a:solidFill>
                  <a:srgbClr val="FFFFFF"/>
                </a:solidFill>
              </a:defRPr>
            </a:lvl1pPr>
          </a:lstStyle>
          <a:p>
            <a:pPr>
              <a:defRPr/>
            </a:pPr>
            <a:r>
              <a:rPr lang="en-US" smtClean="0"/>
              <a:t>Bill Howe, UW</a:t>
            </a:r>
            <a:endParaRPr lang="en-US"/>
          </a:p>
        </p:txBody>
      </p:sp>
      <p:sp>
        <p:nvSpPr>
          <p:cNvPr id="12" name="Slide Number Placeholder 5"/>
          <p:cNvSpPr>
            <a:spLocks noGrp="1"/>
          </p:cNvSpPr>
          <p:nvPr>
            <p:ph type="sldNum" sz="quarter" idx="12"/>
          </p:nvPr>
        </p:nvSpPr>
        <p:spPr>
          <a:xfrm>
            <a:off x="6400800" y="6356350"/>
            <a:ext cx="2133600" cy="365125"/>
          </a:xfrm>
        </p:spPr>
        <p:txBody>
          <a:bodyPr/>
          <a:lstStyle>
            <a:lvl1pPr>
              <a:defRPr>
                <a:solidFill>
                  <a:srgbClr val="FFFFFF"/>
                </a:solidFill>
              </a:defRPr>
            </a:lvl1pPr>
          </a:lstStyle>
          <a:p>
            <a:fld id="{692883AC-E72C-294B-86D2-A63D5043FD85}" type="slidenum">
              <a:rPr lang="en-US"/>
              <a:pPr/>
              <a:t>‹#›</a:t>
            </a:fld>
            <a:endParaRPr lang="en-US"/>
          </a:p>
        </p:txBody>
      </p:sp>
    </p:spTree>
    <p:extLst>
      <p:ext uri="{BB962C8B-B14F-4D97-AF65-F5344CB8AC3E}">
        <p14:creationId xmlns:p14="http://schemas.microsoft.com/office/powerpoint/2010/main" val="18794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449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000AE5-584D-C440-9AD8-C8FC349C2170}"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9C2025F-BD38-A44C-A022-81B9B849CBBE}" type="slidenum">
              <a:rPr lang="en-US"/>
              <a:pPr/>
              <a:t>‹#›</a:t>
            </a:fld>
            <a:endParaRPr lang="en-US"/>
          </a:p>
        </p:txBody>
      </p:sp>
    </p:spTree>
    <p:extLst>
      <p:ext uri="{BB962C8B-B14F-4D97-AF65-F5344CB8AC3E}">
        <p14:creationId xmlns:p14="http://schemas.microsoft.com/office/powerpoint/2010/main" val="18057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C3D354-CDAA-004A-BBB7-92BEBA53B5C0}"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81648DF-5E37-9E4E-8E74-0E0631D04E65}" type="slidenum">
              <a:rPr lang="en-US"/>
              <a:pPr/>
              <a:t>‹#›</a:t>
            </a:fld>
            <a:endParaRPr lang="en-US"/>
          </a:p>
        </p:txBody>
      </p:sp>
    </p:spTree>
    <p:extLst>
      <p:ext uri="{BB962C8B-B14F-4D97-AF65-F5344CB8AC3E}">
        <p14:creationId xmlns:p14="http://schemas.microsoft.com/office/powerpoint/2010/main" val="138808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17BE187-62C2-2349-BC84-5A6C3AAA8837}"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36915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D566A4E-9079-274B-8CBC-BED33EC11BF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213697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8725110-6D87-7A4B-A383-EA8A0072FC60}"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332136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C973307-EC9F-6D47-BED0-FB3024D715D6}"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24118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7B104B-EDCE-B54D-9B1D-FC62BA6850B1}"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7679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544C505-0347-8A4D-ABAD-7E39CA80EF5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482983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99EFE9D-D518-AA47-AA81-7E42D51C714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17156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074C20E-A661-A543-922D-62CC6B8F8D66}"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25977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62000"/>
            <a:ext cx="7854696" cy="914400"/>
          </a:xfrm>
        </p:spPr>
        <p:txBody>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85801" y="1828800"/>
            <a:ext cx="7854696"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685800" y="6356350"/>
            <a:ext cx="2133600" cy="365125"/>
          </a:xfrm>
        </p:spPr>
        <p:txBody>
          <a:bodyPr/>
          <a:lstStyle>
            <a:lvl1pPr>
              <a:defRPr/>
            </a:lvl1pPr>
          </a:lstStyle>
          <a:p>
            <a:fld id="{7B55FEDD-6FD9-7942-8E57-CDDA6D5C3512}" type="datetime1">
              <a:rPr lang="en-US" smtClean="0"/>
              <a:t>6/20/15</a:t>
            </a:fld>
            <a:endParaRPr lang="en-US"/>
          </a:p>
        </p:txBody>
      </p:sp>
      <p:sp>
        <p:nvSpPr>
          <p:cNvPr id="9" name="Footer Placeholder 4"/>
          <p:cNvSpPr>
            <a:spLocks noGrp="1"/>
          </p:cNvSpPr>
          <p:nvPr>
            <p:ph type="ftr" sz="quarter" idx="11"/>
          </p:nvPr>
        </p:nvSpPr>
        <p:spPr>
          <a:xfrm>
            <a:off x="3165475" y="6356350"/>
            <a:ext cx="2895600" cy="365125"/>
          </a:xfrm>
        </p:spPr>
        <p:txBody>
          <a:bodyPr/>
          <a:lstStyle>
            <a:lvl1pPr>
              <a:defRPr/>
            </a:lvl1pPr>
          </a:lstStyle>
          <a:p>
            <a:pPr>
              <a:defRPr/>
            </a:pPr>
            <a:r>
              <a:rPr lang="en-US" smtClean="0"/>
              <a:t>Bill Howe, UW</a:t>
            </a:r>
            <a:endParaRPr lang="en-US" dirty="0"/>
          </a:p>
        </p:txBody>
      </p:sp>
      <p:sp>
        <p:nvSpPr>
          <p:cNvPr id="10" name="Slide Number Placeholder 5"/>
          <p:cNvSpPr>
            <a:spLocks noGrp="1"/>
          </p:cNvSpPr>
          <p:nvPr>
            <p:ph type="sldNum" sz="quarter" idx="12"/>
          </p:nvPr>
        </p:nvSpPr>
        <p:spPr>
          <a:xfrm>
            <a:off x="6407150" y="6356350"/>
            <a:ext cx="2133600" cy="365125"/>
          </a:xfrm>
        </p:spPr>
        <p:txBody>
          <a:bodyPr/>
          <a:lstStyle>
            <a:lvl1pPr>
              <a:defRPr/>
            </a:lvl1pPr>
          </a:lstStyle>
          <a:p>
            <a:fld id="{A12D6CCC-2396-634D-8A9D-DFA1A30244AA}" type="slidenum">
              <a:rPr lang="en-US"/>
              <a:pPr/>
              <a:t>‹#›</a:t>
            </a:fld>
            <a:endParaRPr lang="en-US"/>
          </a:p>
        </p:txBody>
      </p:sp>
    </p:spTree>
    <p:extLst>
      <p:ext uri="{BB962C8B-B14F-4D97-AF65-F5344CB8AC3E}">
        <p14:creationId xmlns:p14="http://schemas.microsoft.com/office/powerpoint/2010/main" val="3191958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0F90293-82B0-AD49-B52A-2BC731C86047}"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028394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A8D7B7-641D-7841-B9F2-E5C89A7E36F0}"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368844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B8950C5-787F-7A4F-9B94-5E7983B98133}"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12868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460E162-5E18-CC42-AEFF-80654EBA5EC9}"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BE0DD67-BB51-4341-BE04-6FACCCE28F1F}" type="slidenum">
              <a:rPr lang="en-US"/>
              <a:pPr/>
              <a:t>‹#›</a:t>
            </a:fld>
            <a:endParaRPr lang="en-US"/>
          </a:p>
        </p:txBody>
      </p:sp>
      <p:sp>
        <p:nvSpPr>
          <p:cNvPr id="7" name="Rectangle 6"/>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8"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5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D29959A-35A8-9348-83C4-31B0671CA6F4}"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7174E72A-CE54-AB49-9729-B884B92568C1}"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2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6399"/>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76399"/>
            <a:ext cx="4041775" cy="498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EED5640-A054-AD43-A009-5122F633A555}" type="datetime1">
              <a:rPr lang="en-US" smtClean="0"/>
              <a:t>6/20/15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9" name="Slide Number Placeholder 5"/>
          <p:cNvSpPr>
            <a:spLocks noGrp="1"/>
          </p:cNvSpPr>
          <p:nvPr>
            <p:ph type="sldNum" sz="quarter" idx="12"/>
          </p:nvPr>
        </p:nvSpPr>
        <p:spPr/>
        <p:txBody>
          <a:bodyPr/>
          <a:lstStyle>
            <a:lvl1pPr>
              <a:defRPr/>
            </a:lvl1pPr>
          </a:lstStyle>
          <a:p>
            <a:fld id="{1EB80FAF-06AB-7741-A545-C8911F3DDED2}" type="slidenum">
              <a:rPr lang="en-US"/>
              <a:pPr/>
              <a:t>‹#›</a:t>
            </a:fld>
            <a:endParaRPr lang="en-US"/>
          </a:p>
        </p:txBody>
      </p:sp>
      <p:sp>
        <p:nvSpPr>
          <p:cNvPr id="10" name="Rectangle 9"/>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3"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1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144F366-C044-4B4C-9ED0-43C134576ECA}" type="datetime1">
              <a:rPr lang="en-US" smtClean="0"/>
              <a:t>6/20/15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5" name="Slide Number Placeholder 5"/>
          <p:cNvSpPr>
            <a:spLocks noGrp="1"/>
          </p:cNvSpPr>
          <p:nvPr>
            <p:ph type="sldNum" sz="quarter" idx="12"/>
          </p:nvPr>
        </p:nvSpPr>
        <p:spPr/>
        <p:txBody>
          <a:bodyPr/>
          <a:lstStyle>
            <a:lvl1pPr>
              <a:defRPr/>
            </a:lvl1pPr>
          </a:lstStyle>
          <a:p>
            <a:fld id="{707BE93F-5C7A-5B41-A729-CD25FF97C964}" type="slidenum">
              <a:rPr lang="en-US"/>
              <a:pPr/>
              <a:t>‹#›</a:t>
            </a:fld>
            <a:endParaRPr lang="en-US"/>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44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5FCB4E5-F5CA-CD47-9AE3-A07BD6AB5419}" type="datetime1">
              <a:rPr lang="en-US" smtClean="0"/>
              <a:t>6/20/15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4" name="Slide Number Placeholder 5"/>
          <p:cNvSpPr>
            <a:spLocks noGrp="1"/>
          </p:cNvSpPr>
          <p:nvPr>
            <p:ph type="sldNum" sz="quarter" idx="12"/>
          </p:nvPr>
        </p:nvSpPr>
        <p:spPr/>
        <p:txBody>
          <a:bodyPr/>
          <a:lstStyle>
            <a:lvl1pPr>
              <a:defRPr/>
            </a:lvl1pPr>
          </a:lstStyle>
          <a:p>
            <a:fld id="{354DEEC5-EA09-464B-9CF2-C5C5C68E1237}" type="slidenum">
              <a:rPr lang="en-US"/>
              <a:pPr/>
              <a:t>‹#›</a:t>
            </a:fld>
            <a:endParaRPr lang="en-US"/>
          </a:p>
        </p:txBody>
      </p:sp>
    </p:spTree>
    <p:extLst>
      <p:ext uri="{BB962C8B-B14F-4D97-AF65-F5344CB8AC3E}">
        <p14:creationId xmlns:p14="http://schemas.microsoft.com/office/powerpoint/2010/main" val="348043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FF7E3BA-6CFD-3F4B-B6A9-0E95C2C35C95}"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157139CD-AAD3-944F-B5E6-7F016C31DF0E}"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5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61999"/>
            <a:ext cx="5486400" cy="3965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4C999BE-CC0D-BA40-AC64-6591B8579716}"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05C78931-4823-DD4F-8A70-63C081F743DA}"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1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Frutiger 55 Roman" charset="0"/>
              </a:defRPr>
            </a:lvl1pPr>
          </a:lstStyle>
          <a:p>
            <a:fld id="{7BC5C81F-24D6-B24D-AABC-683A945C8813}" type="datetime1">
              <a:rPr lang="en-US" smtClean="0"/>
              <a:t>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Frutiger 55 Roman"/>
                <a:ea typeface="ＭＳ Ｐゴシック" charset="-128"/>
                <a:cs typeface="ＭＳ Ｐゴシック" charset="-128"/>
              </a:defRPr>
            </a:lvl1pPr>
          </a:lstStyle>
          <a:p>
            <a:pPr>
              <a:defRPr/>
            </a:pPr>
            <a:r>
              <a:rPr lang="en-US" smtClean="0"/>
              <a:t>Bill Howe, UW eScience Institute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Frutiger 55 Roman" charset="0"/>
              </a:defRPr>
            </a:lvl1pPr>
          </a:lstStyle>
          <a:p>
            <a:fld id="{BE813726-3EE7-B74D-9376-57C8D899FEF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p:txStyles>
    <p:title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Frutiger 55 Roman"/>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Frutiger 55 Roman"/>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Frutiger 55 Roman"/>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a:cs typeface="Arial"/>
              </a:defRPr>
            </a:lvl1pPr>
          </a:lstStyle>
          <a:p>
            <a:pPr defTabSz="914400" eaLnBrk="0" hangingPunct="0">
              <a:defRPr/>
            </a:pPr>
            <a:endParaRPr lang="en-US">
              <a:solidFill>
                <a:prstClr val="black"/>
              </a:solidFill>
              <a:ea typeface="+mn-ea"/>
            </a:endParaRPr>
          </a:p>
        </p:txBody>
      </p:sp>
      <p:sp>
        <p:nvSpPr>
          <p:cNvPr id="1029" name="Rectangle 5"/>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a:cs typeface="Arial"/>
              </a:defRPr>
            </a:lvl1pPr>
          </a:lstStyle>
          <a:p>
            <a:pPr defTabSz="914400" eaLnBrk="0" hangingPunct="0">
              <a:defRPr/>
            </a:pPr>
            <a:endParaRPr lang="en-US" dirty="0">
              <a:solidFill>
                <a:prstClr val="black"/>
              </a:solidFill>
              <a:ea typeface="+mn-ea"/>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a:cs typeface="Arial"/>
              </a:defRPr>
            </a:lvl1pPr>
          </a:lstStyle>
          <a:p>
            <a:pPr defTabSz="914400" eaLnBrk="0" hangingPunct="0">
              <a:defRPr/>
            </a:pPr>
            <a:fld id="{8FC2D47B-177D-FA48-ADD4-5ABA37AEE918}" type="slidenum">
              <a:rPr lang="en-US" smtClean="0">
                <a:solidFill>
                  <a:prstClr val="black"/>
                </a:solidFill>
                <a:ea typeface="+mn-ea"/>
              </a:rPr>
              <a:pPr defTabSz="914400" eaLnBrk="0" hangingPunct="0">
                <a:defRPr/>
              </a:pPr>
              <a:t>‹#›</a:t>
            </a:fld>
            <a:endParaRPr lang="en-US">
              <a:solidFill>
                <a:prstClr val="black"/>
              </a:solidFill>
              <a:ea typeface="+mn-ea"/>
            </a:endParaRPr>
          </a:p>
        </p:txBody>
      </p:sp>
    </p:spTree>
    <p:extLst>
      <p:ext uri="{BB962C8B-B14F-4D97-AF65-F5344CB8AC3E}">
        <p14:creationId xmlns:p14="http://schemas.microsoft.com/office/powerpoint/2010/main" val="54704437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dt="0"/>
  <p:txStyles>
    <p:titleStyle>
      <a:lvl1pPr algn="ctr" rtl="0" eaLnBrk="0" fontAlgn="base" hangingPunct="0">
        <a:spcBef>
          <a:spcPct val="0"/>
        </a:spcBef>
        <a:spcAft>
          <a:spcPct val="0"/>
        </a:spcAft>
        <a:defRPr sz="4000">
          <a:solidFill>
            <a:schemeClr val="tx2"/>
          </a:solidFill>
          <a:latin typeface="Arial"/>
          <a:ea typeface="ＭＳ Ｐゴシック" charset="-128"/>
          <a:cs typeface="Arial"/>
        </a:defRPr>
      </a:lvl1pPr>
      <a:lvl2pPr algn="ctr" rtl="0"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charset="0"/>
        </a:defRPr>
      </a:lvl6pPr>
      <a:lvl7pPr marL="914400" algn="ctr" rtl="0" fontAlgn="base">
        <a:spcBef>
          <a:spcPct val="0"/>
        </a:spcBef>
        <a:spcAft>
          <a:spcPct val="0"/>
        </a:spcAft>
        <a:defRPr sz="4400">
          <a:solidFill>
            <a:schemeClr val="tx2"/>
          </a:solidFill>
          <a:latin typeface="Times" charset="0"/>
        </a:defRPr>
      </a:lvl7pPr>
      <a:lvl8pPr marL="1371600" algn="ctr" rtl="0" fontAlgn="base">
        <a:spcBef>
          <a:spcPct val="0"/>
        </a:spcBef>
        <a:spcAft>
          <a:spcPct val="0"/>
        </a:spcAft>
        <a:defRPr sz="4400">
          <a:solidFill>
            <a:schemeClr val="tx2"/>
          </a:solidFill>
          <a:latin typeface="Times" charset="0"/>
        </a:defRPr>
      </a:lvl8pPr>
      <a:lvl9pPr marL="1828800" algn="ctr" rtl="0" fontAlgn="base">
        <a:spcBef>
          <a:spcPct val="0"/>
        </a:spcBef>
        <a:spcAft>
          <a:spcPct val="0"/>
        </a:spcAft>
        <a:defRPr sz="4400">
          <a:solidFill>
            <a:schemeClr val="tx2"/>
          </a:solidFill>
          <a:latin typeface="Times" charset="0"/>
        </a:defRPr>
      </a:lvl9pPr>
    </p:titleStyle>
    <p:bodyStyle>
      <a:lvl1pPr marL="342900" indent="-342900" algn="l" rtl="0" eaLnBrk="0" fontAlgn="base" hangingPunct="0">
        <a:spcBef>
          <a:spcPct val="20000"/>
        </a:spcBef>
        <a:spcAft>
          <a:spcPct val="0"/>
        </a:spcAft>
        <a:buChar char="•"/>
        <a:defRPr sz="2800">
          <a:solidFill>
            <a:schemeClr val="tx1"/>
          </a:solidFill>
          <a:latin typeface="Arial"/>
          <a:ea typeface="ＭＳ Ｐゴシック" charset="-128"/>
          <a:cs typeface="Arial"/>
        </a:defRPr>
      </a:lvl1pPr>
      <a:lvl2pPr marL="742950" indent="-285750" algn="l" rtl="0" eaLnBrk="0" fontAlgn="base" hangingPunct="0">
        <a:spcBef>
          <a:spcPct val="20000"/>
        </a:spcBef>
        <a:spcAft>
          <a:spcPct val="0"/>
        </a:spcAft>
        <a:buChar char="–"/>
        <a:defRPr sz="2400">
          <a:solidFill>
            <a:schemeClr val="tx1"/>
          </a:solidFill>
          <a:latin typeface="Arial"/>
          <a:ea typeface="ＭＳ Ｐゴシック" charset="-128"/>
          <a:cs typeface="Arial"/>
        </a:defRPr>
      </a:lvl2pPr>
      <a:lvl3pPr marL="1143000" indent="-228600" algn="l" rtl="0" eaLnBrk="0" fontAlgn="base" hangingPunct="0">
        <a:spcBef>
          <a:spcPct val="20000"/>
        </a:spcBef>
        <a:spcAft>
          <a:spcPct val="0"/>
        </a:spcAft>
        <a:buChar char="•"/>
        <a:defRPr sz="2000">
          <a:solidFill>
            <a:schemeClr val="tx1"/>
          </a:solidFill>
          <a:latin typeface="Arial"/>
          <a:ea typeface="ＭＳ Ｐゴシック" charset="-128"/>
          <a:cs typeface="Arial"/>
        </a:defRPr>
      </a:lvl3pPr>
      <a:lvl4pPr marL="1600200" indent="-228600" algn="l" rtl="0" eaLnBrk="0" fontAlgn="base" hangingPunct="0">
        <a:spcBef>
          <a:spcPct val="20000"/>
        </a:spcBef>
        <a:spcAft>
          <a:spcPct val="0"/>
        </a:spcAft>
        <a:buChar char="–"/>
        <a:defRPr sz="1800">
          <a:solidFill>
            <a:schemeClr val="tx1"/>
          </a:solidFill>
          <a:latin typeface="Arial"/>
          <a:ea typeface="ＭＳ Ｐゴシック" charset="-128"/>
          <a:cs typeface="Arial"/>
        </a:defRPr>
      </a:lvl4pPr>
      <a:lvl5pPr marL="2057400" indent="-228600" algn="l" rtl="0" eaLnBrk="0" fontAlgn="base" hangingPunct="0">
        <a:spcBef>
          <a:spcPct val="20000"/>
        </a:spcBef>
        <a:spcAft>
          <a:spcPct val="0"/>
        </a:spcAft>
        <a:buChar char="»"/>
        <a:defRPr sz="1800">
          <a:solidFill>
            <a:schemeClr val="tx1"/>
          </a:solidFill>
          <a:latin typeface="Arial"/>
          <a:ea typeface="ＭＳ Ｐゴシック" charset="-128"/>
          <a:cs typeface="Arial"/>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015CEF9D-6C08-734C-8D65-BC070E1CACBE}" type="datetime1">
              <a:rPr lang="en-US"/>
              <a:pPr/>
              <a:t>6/20/15</a:t>
            </a:fld>
            <a:endParaRPr lang="en-US"/>
          </a:p>
        </p:txBody>
      </p:sp>
      <p:sp>
        <p:nvSpPr>
          <p:cNvPr id="8" name="Footer Placeholder 4"/>
          <p:cNvSpPr>
            <a:spLocks noGrp="1"/>
          </p:cNvSpPr>
          <p:nvPr>
            <p:ph type="ftr" sz="quarter" idx="11"/>
          </p:nvPr>
        </p:nvSpPr>
        <p:spPr/>
        <p:txBody>
          <a:bodyPr/>
          <a:lstStyle/>
          <a:p>
            <a:r>
              <a:rPr lang="en-US"/>
              <a:t>Bill Howe, eScience Institute</a:t>
            </a:r>
          </a:p>
        </p:txBody>
      </p:sp>
      <p:sp>
        <p:nvSpPr>
          <p:cNvPr id="9" name="Slide Number Placeholder 5"/>
          <p:cNvSpPr>
            <a:spLocks noGrp="1"/>
          </p:cNvSpPr>
          <p:nvPr>
            <p:ph type="sldNum" sz="quarter" idx="12"/>
          </p:nvPr>
        </p:nvSpPr>
        <p:spPr/>
        <p:txBody>
          <a:bodyPr/>
          <a:lstStyle/>
          <a:p>
            <a:fld id="{3F6E12DB-A5A8-E142-B69F-B59A9AE9B26A}" type="slidenum">
              <a:rPr lang="en-US"/>
              <a:pPr/>
              <a:t>1</a:t>
            </a:fld>
            <a:endParaRPr lang="en-US"/>
          </a:p>
        </p:txBody>
      </p:sp>
      <p:sp>
        <p:nvSpPr>
          <p:cNvPr id="370690" name="Text Box 2"/>
          <p:cNvSpPr txBox="1">
            <a:spLocks noChangeArrowheads="1"/>
          </p:cNvSpPr>
          <p:nvPr/>
        </p:nvSpPr>
        <p:spPr bwMode="auto">
          <a:xfrm>
            <a:off x="381000" y="1406525"/>
            <a:ext cx="8512175"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atin typeface="Arial" charset="0"/>
              </a:rPr>
              <a:t>Pre-Relational: if your data changed, your application broke.</a:t>
            </a:r>
          </a:p>
          <a:p>
            <a:pPr eaLnBrk="1" hangingPunct="1">
              <a:spcBef>
                <a:spcPct val="50000"/>
              </a:spcBef>
            </a:pPr>
            <a:r>
              <a:rPr lang="en-US">
                <a:latin typeface="Arial" charset="0"/>
              </a:rPr>
              <a:t>Early RDBMS were buggy and slow (and often reviled), but required only 5% of the application code.</a:t>
            </a:r>
          </a:p>
        </p:txBody>
      </p:sp>
      <p:sp>
        <p:nvSpPr>
          <p:cNvPr id="370691" name="Rectangle 3"/>
          <p:cNvSpPr>
            <a:spLocks noChangeArrowheads="1"/>
          </p:cNvSpPr>
          <p:nvPr/>
        </p:nvSpPr>
        <p:spPr bwMode="auto">
          <a:xfrm>
            <a:off x="782638" y="3041650"/>
            <a:ext cx="7810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ja-JP" altLang="en-US" sz="2000" i="1">
                <a:latin typeface="Arial"/>
              </a:rPr>
              <a:t>“</a:t>
            </a:r>
            <a:r>
              <a:rPr lang="en-US" sz="2000" i="1">
                <a:latin typeface="Arial" charset="0"/>
              </a:rPr>
              <a:t>Activities of users at terminals and most application programs </a:t>
            </a:r>
            <a:r>
              <a:rPr lang="en-US" sz="2000" i="1">
                <a:solidFill>
                  <a:srgbClr val="D10002"/>
                </a:solidFill>
                <a:latin typeface="Arial" charset="0"/>
              </a:rPr>
              <a:t>should remain unaffected when the internal representation of data is changed</a:t>
            </a:r>
            <a:r>
              <a:rPr lang="en-US" sz="2000" i="1">
                <a:latin typeface="Arial" charset="0"/>
              </a:rPr>
              <a:t> and even when some aspects of the external representation are changed.</a:t>
            </a:r>
            <a:r>
              <a:rPr lang="ja-JP" altLang="en-US" sz="2000" i="1">
                <a:latin typeface="Arial"/>
              </a:rPr>
              <a:t>”</a:t>
            </a:r>
            <a:endParaRPr lang="en-US" sz="2000" i="1">
              <a:latin typeface="Arial" charset="0"/>
            </a:endParaRPr>
          </a:p>
        </p:txBody>
      </p:sp>
      <p:sp>
        <p:nvSpPr>
          <p:cNvPr id="370692" name="Rectangle 4"/>
          <p:cNvSpPr>
            <a:spLocks noChangeArrowheads="1"/>
          </p:cNvSpPr>
          <p:nvPr/>
        </p:nvSpPr>
        <p:spPr bwMode="auto">
          <a:xfrm>
            <a:off x="850900" y="4913313"/>
            <a:ext cx="7573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sz="2000" b="1">
                <a:solidFill>
                  <a:schemeClr val="hlink"/>
                </a:solidFill>
                <a:latin typeface="Arial" charset="0"/>
              </a:rPr>
              <a:t>Key Ideas:</a:t>
            </a:r>
            <a:r>
              <a:rPr lang="en-US" sz="2000">
                <a:latin typeface="Arial" charset="0"/>
              </a:rPr>
              <a:t> Programs that manipulate tabular data exhibit an </a:t>
            </a:r>
            <a:r>
              <a:rPr lang="en-US" sz="2000" u="sng">
                <a:solidFill>
                  <a:srgbClr val="D10002"/>
                </a:solidFill>
                <a:latin typeface="Arial" charset="0"/>
              </a:rPr>
              <a:t>algebraic structure</a:t>
            </a:r>
            <a:r>
              <a:rPr lang="en-US" sz="2000">
                <a:latin typeface="Arial" charset="0"/>
              </a:rPr>
              <a:t> allowing reasoning and manipulation independently of physical data representation</a:t>
            </a:r>
          </a:p>
        </p:txBody>
      </p:sp>
      <p:sp>
        <p:nvSpPr>
          <p:cNvPr id="370693" name="Rectangle 5"/>
          <p:cNvSpPr>
            <a:spLocks noGrp="1" noChangeArrowheads="1"/>
          </p:cNvSpPr>
          <p:nvPr>
            <p:ph type="title"/>
          </p:nvPr>
        </p:nvSpPr>
        <p:spPr>
          <a:xfrm>
            <a:off x="685800" y="492125"/>
            <a:ext cx="7854696" cy="914400"/>
          </a:xfrm>
        </p:spPr>
        <p:txBody>
          <a:bodyPr/>
          <a:lstStyle/>
          <a:p>
            <a:r>
              <a:rPr lang="en-US"/>
              <a:t>Relational Database History</a:t>
            </a:r>
          </a:p>
        </p:txBody>
      </p:sp>
      <p:sp>
        <p:nvSpPr>
          <p:cNvPr id="370694" name="Rectangle 6"/>
          <p:cNvSpPr>
            <a:spLocks noChangeArrowheads="1"/>
          </p:cNvSpPr>
          <p:nvPr/>
        </p:nvSpPr>
        <p:spPr bwMode="auto">
          <a:xfrm>
            <a:off x="4267200" y="4025900"/>
            <a:ext cx="166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000" i="1">
                <a:latin typeface="Arial" charset="0"/>
              </a:rPr>
              <a:t>-- Codd 1979</a:t>
            </a:r>
          </a:p>
        </p:txBody>
      </p:sp>
    </p:spTree>
    <p:extLst>
      <p:ext uri="{BB962C8B-B14F-4D97-AF65-F5344CB8AC3E}">
        <p14:creationId xmlns:p14="http://schemas.microsoft.com/office/powerpoint/2010/main" val="1362422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a:t>What about Intersection ?</a:t>
            </a:r>
          </a:p>
        </p:txBody>
      </p:sp>
      <p:sp>
        <p:nvSpPr>
          <p:cNvPr id="34821" name="Rectangle 3"/>
          <p:cNvSpPr>
            <a:spLocks noGrp="1" noChangeArrowheads="1"/>
          </p:cNvSpPr>
          <p:nvPr>
            <p:ph type="body" idx="1"/>
          </p:nvPr>
        </p:nvSpPr>
        <p:spPr/>
        <p:txBody>
          <a:bodyPr/>
          <a:lstStyle/>
          <a:p>
            <a:r>
              <a:rPr lang="en-US" dirty="0" smtClean="0"/>
              <a:t>Derived operator using minus</a:t>
            </a:r>
          </a:p>
          <a:p>
            <a:endParaRPr lang="en-US" dirty="0"/>
          </a:p>
          <a:p>
            <a:endParaRPr lang="en-US" dirty="0" smtClean="0"/>
          </a:p>
          <a:p>
            <a:r>
              <a:rPr lang="en-US" dirty="0" smtClean="0"/>
              <a:t>Derived using join </a:t>
            </a:r>
            <a:r>
              <a:rPr lang="en-US" dirty="0"/>
              <a:t>(will</a:t>
            </a:r>
            <a:r>
              <a:rPr lang="en-US" dirty="0" smtClean="0"/>
              <a:t> explain later</a:t>
            </a:r>
            <a:r>
              <a:rPr lang="en-US" dirty="0"/>
              <a:t>)</a:t>
            </a:r>
          </a:p>
        </p:txBody>
      </p:sp>
      <p:sp>
        <p:nvSpPr>
          <p:cNvPr id="7" name="Rectangle 6"/>
          <p:cNvSpPr/>
          <p:nvPr/>
        </p:nvSpPr>
        <p:spPr>
          <a:xfrm>
            <a:off x="2286000" y="2667000"/>
            <a:ext cx="5004294" cy="584776"/>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r>
              <a:rPr lang="en-US" sz="3200" dirty="0">
                <a:solidFill>
                  <a:prstClr val="black"/>
                </a:solidFill>
                <a:latin typeface="Arial"/>
                <a:ea typeface="ＭＳ Ｐゴシック" pitchFamily="112" charset="-128"/>
                <a:cs typeface="ＭＳ Ｐゴシック" pitchFamily="112" charset="-128"/>
              </a:rPr>
              <a:t>R1 </a:t>
            </a:r>
            <a:r>
              <a:rPr lang="en-US" sz="3200" dirty="0" err="1">
                <a:solidFill>
                  <a:prstClr val="black"/>
                </a:solidFill>
                <a:latin typeface="Arial"/>
                <a:ea typeface="ＭＳ Ｐゴシック" pitchFamily="112" charset="-128"/>
                <a:cs typeface="ＭＳ Ｐゴシック" pitchFamily="112" charset="-128"/>
                <a:sym typeface="Symbol" pitchFamily="112" charset="2"/>
              </a:rPr>
              <a:t></a:t>
            </a:r>
            <a:r>
              <a:rPr lang="en-US" sz="3200" dirty="0">
                <a:solidFill>
                  <a:prstClr val="black"/>
                </a:solidFill>
                <a:latin typeface="Arial"/>
                <a:ea typeface="ＭＳ Ｐゴシック" pitchFamily="112" charset="-128"/>
                <a:cs typeface="ＭＳ Ｐゴシック" pitchFamily="112" charset="-128"/>
              </a:rPr>
              <a:t> R2 = R1 – (R1 – R2)</a:t>
            </a:r>
          </a:p>
        </p:txBody>
      </p:sp>
      <p:sp>
        <p:nvSpPr>
          <p:cNvPr id="8" name="Rectangle 7"/>
          <p:cNvSpPr/>
          <p:nvPr/>
        </p:nvSpPr>
        <p:spPr>
          <a:xfrm>
            <a:off x="2514600" y="4343400"/>
            <a:ext cx="3803846" cy="584776"/>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r>
              <a:rPr lang="en-US" sz="3200" dirty="0">
                <a:solidFill>
                  <a:prstClr val="black"/>
                </a:solidFill>
                <a:latin typeface="Arial"/>
                <a:ea typeface="ＭＳ Ｐゴシック" pitchFamily="112" charset="-128"/>
                <a:cs typeface="ＭＳ Ｐゴシック" pitchFamily="112" charset="-128"/>
              </a:rPr>
              <a:t>R1 </a:t>
            </a:r>
            <a:r>
              <a:rPr lang="en-US" sz="3200" dirty="0" err="1">
                <a:solidFill>
                  <a:prstClr val="black"/>
                </a:solidFill>
                <a:latin typeface="Arial"/>
                <a:ea typeface="ＭＳ Ｐゴシック" pitchFamily="112" charset="-128"/>
                <a:cs typeface="ＭＳ Ｐゴシック" pitchFamily="112" charset="-128"/>
                <a:sym typeface="Symbol" pitchFamily="112" charset="2"/>
              </a:rPr>
              <a:t></a:t>
            </a:r>
            <a:r>
              <a:rPr lang="en-US" sz="3200" dirty="0">
                <a:solidFill>
                  <a:prstClr val="black"/>
                </a:solidFill>
                <a:latin typeface="Arial"/>
                <a:ea typeface="ＭＳ Ｐゴシック" pitchFamily="112" charset="-128"/>
                <a:cs typeface="ＭＳ Ｐゴシック" pitchFamily="112" charset="-128"/>
              </a:rPr>
              <a:t> R2 =</a:t>
            </a:r>
            <a:r>
              <a:rPr lang="en-US" sz="3200" dirty="0" smtClean="0">
                <a:solidFill>
                  <a:prstClr val="black"/>
                </a:solidFill>
                <a:latin typeface="Arial"/>
                <a:ea typeface="ＭＳ Ｐゴシック" pitchFamily="112" charset="-128"/>
                <a:cs typeface="ＭＳ Ｐゴシック" pitchFamily="112" charset="-128"/>
              </a:rPr>
              <a:t> R1 </a:t>
            </a:r>
            <a:r>
              <a:rPr lang="en-US" sz="3200" dirty="0" smtClean="0">
                <a:solidFill>
                  <a:prstClr val="black"/>
                </a:solidFill>
                <a:latin typeface="Arial" pitchFamily="112" charset="0"/>
                <a:ea typeface="ＭＳ Ｐゴシック" pitchFamily="112" charset="-128"/>
                <a:cs typeface="ＭＳ Ｐゴシック" pitchFamily="112" charset="-128"/>
              </a:rPr>
              <a:t>⨝ </a:t>
            </a:r>
            <a:r>
              <a:rPr lang="en-US" sz="3200" dirty="0" smtClean="0">
                <a:solidFill>
                  <a:prstClr val="black"/>
                </a:solidFill>
                <a:latin typeface="Arial"/>
                <a:ea typeface="ＭＳ Ｐゴシック" pitchFamily="112" charset="-128"/>
                <a:cs typeface="ＭＳ Ｐゴシック" pitchFamily="112" charset="-128"/>
              </a:rPr>
              <a:t>R2</a:t>
            </a:r>
            <a:endParaRPr lang="en-US" sz="3200" dirty="0">
              <a:solidFill>
                <a:prstClr val="black"/>
              </a:solidFill>
              <a:latin typeface="Arial"/>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283856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Selection</a:t>
            </a:r>
          </a:p>
        </p:txBody>
      </p:sp>
      <p:sp>
        <p:nvSpPr>
          <p:cNvPr id="36868" name="Rectangle 3"/>
          <p:cNvSpPr>
            <a:spLocks noGrp="1" noChangeArrowheads="1"/>
          </p:cNvSpPr>
          <p:nvPr>
            <p:ph type="body" idx="1"/>
          </p:nvPr>
        </p:nvSpPr>
        <p:spPr/>
        <p:txBody>
          <a:bodyPr/>
          <a:lstStyle/>
          <a:p>
            <a:r>
              <a:rPr lang="en-US" dirty="0"/>
              <a:t>Returns all </a:t>
            </a:r>
            <a:r>
              <a:rPr lang="en-US" dirty="0" err="1"/>
              <a:t>tuples</a:t>
            </a:r>
            <a:r>
              <a:rPr lang="en-US" dirty="0"/>
              <a:t> which satisfy a condition</a:t>
            </a:r>
          </a:p>
          <a:p>
            <a:endParaRPr lang="en-US" dirty="0"/>
          </a:p>
          <a:p>
            <a:endParaRPr lang="en-US" dirty="0"/>
          </a:p>
          <a:p>
            <a:r>
              <a:rPr lang="en-US" dirty="0"/>
              <a:t>Examples</a:t>
            </a:r>
          </a:p>
          <a:p>
            <a:pPr lvl="1"/>
            <a:r>
              <a:rPr lang="en-US" dirty="0"/>
              <a:t> </a:t>
            </a:r>
            <a:r>
              <a:rPr lang="en-US" dirty="0" err="1"/>
              <a:t>sSalary</a:t>
            </a:r>
            <a:r>
              <a:rPr lang="en-US" dirty="0"/>
              <a:t> &gt; 40000 (Employee)</a:t>
            </a:r>
          </a:p>
          <a:p>
            <a:pPr lvl="1"/>
            <a:r>
              <a:rPr lang="en-US" dirty="0"/>
              <a:t> </a:t>
            </a:r>
            <a:r>
              <a:rPr lang="en-US" dirty="0" err="1"/>
              <a:t>sname</a:t>
            </a:r>
            <a:r>
              <a:rPr lang="en-US" dirty="0"/>
              <a:t> = “Smith” (Employee)</a:t>
            </a:r>
          </a:p>
          <a:p>
            <a:r>
              <a:rPr lang="en-US" dirty="0"/>
              <a:t>The condition </a:t>
            </a:r>
            <a:r>
              <a:rPr lang="en-US" dirty="0" err="1"/>
              <a:t>c</a:t>
            </a:r>
            <a:r>
              <a:rPr lang="en-US" dirty="0"/>
              <a:t> can be =, &lt;, </a:t>
            </a:r>
            <a:r>
              <a:rPr lang="en-US" dirty="0" err="1">
                <a:sym typeface="Symbol" pitchFamily="112" charset="2"/>
              </a:rPr>
              <a:t></a:t>
            </a:r>
            <a:r>
              <a:rPr lang="en-US" dirty="0">
                <a:sym typeface="Symbol" pitchFamily="112" charset="2"/>
              </a:rPr>
              <a:t>, &gt;,</a:t>
            </a:r>
            <a:r>
              <a:rPr lang="en-US" dirty="0"/>
              <a:t> </a:t>
            </a:r>
            <a:r>
              <a:rPr lang="en-US" dirty="0" err="1">
                <a:sym typeface="Symbol" pitchFamily="112" charset="2"/>
              </a:rPr>
              <a:t></a:t>
            </a:r>
            <a:r>
              <a:rPr lang="en-US" dirty="0">
                <a:sym typeface="Symbol" pitchFamily="112" charset="2"/>
              </a:rPr>
              <a:t>, &lt;&gt;</a:t>
            </a:r>
          </a:p>
        </p:txBody>
      </p:sp>
      <p:sp>
        <p:nvSpPr>
          <p:cNvPr id="3" name="Slide Number Placeholder 2"/>
          <p:cNvSpPr>
            <a:spLocks noGrp="1"/>
          </p:cNvSpPr>
          <p:nvPr>
            <p:ph type="sldNum" sz="quarter" idx="12"/>
          </p:nvPr>
        </p:nvSpPr>
        <p:spPr/>
        <p:txBody>
          <a:bodyPr/>
          <a:lstStyle/>
          <a:p>
            <a:fld id="{7E463EDE-8ECC-4186-A19A-CF00533B0845}" type="slidenum">
              <a:rPr lang="en-US" smtClean="0">
                <a:solidFill>
                  <a:prstClr val="black"/>
                </a:solidFill>
              </a:rPr>
              <a:pPr/>
              <a:t>11</a:t>
            </a:fld>
            <a:endParaRPr lang="en-US">
              <a:solidFill>
                <a:prstClr val="black"/>
              </a:solidFill>
            </a:endParaRPr>
          </a:p>
        </p:txBody>
      </p:sp>
      <p:sp>
        <p:nvSpPr>
          <p:cNvPr id="7" name="Rectangle 6"/>
          <p:cNvSpPr/>
          <p:nvPr/>
        </p:nvSpPr>
        <p:spPr>
          <a:xfrm>
            <a:off x="3276600" y="2971800"/>
            <a:ext cx="1377066" cy="707886"/>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r>
              <a:rPr lang="en-US" sz="4000" dirty="0" err="1">
                <a:solidFill>
                  <a:prstClr val="black"/>
                </a:solidFill>
                <a:latin typeface="Symbol" pitchFamily="112" charset="2"/>
                <a:ea typeface="ＭＳ Ｐゴシック" pitchFamily="112" charset="-128"/>
                <a:cs typeface="ＭＳ Ｐゴシック" pitchFamily="112" charset="-128"/>
              </a:rPr>
              <a:t>s</a:t>
            </a:r>
            <a:r>
              <a:rPr lang="en-US" sz="4000" baseline="-25000" dirty="0" err="1">
                <a:solidFill>
                  <a:prstClr val="black"/>
                </a:solidFill>
                <a:latin typeface="Arial"/>
                <a:ea typeface="ＭＳ Ｐゴシック" pitchFamily="112" charset="-128"/>
                <a:cs typeface="ＭＳ Ｐゴシック" pitchFamily="112" charset="-128"/>
              </a:rPr>
              <a:t>c</a:t>
            </a:r>
            <a:r>
              <a:rPr lang="en-US" sz="4000" dirty="0" err="1">
                <a:solidFill>
                  <a:prstClr val="black"/>
                </a:solidFill>
                <a:latin typeface="Arial"/>
                <a:ea typeface="ＭＳ Ｐゴシック" pitchFamily="112" charset="-128"/>
                <a:cs typeface="ＭＳ Ｐゴシック" pitchFamily="112" charset="-128"/>
              </a:rPr>
              <a:t>(R</a:t>
            </a:r>
            <a:r>
              <a:rPr lang="en-US" sz="4000" dirty="0">
                <a:solidFill>
                  <a:prstClr val="black"/>
                </a:solidFill>
                <a:latin typeface="Arial"/>
                <a:ea typeface="ＭＳ Ｐゴシック" pitchFamily="112" charset="-128"/>
                <a:cs typeface="ＭＳ Ｐゴシック" pitchFamily="112" charset="-128"/>
              </a:rPr>
              <a:t>)</a:t>
            </a:r>
          </a:p>
        </p:txBody>
      </p:sp>
    </p:spTree>
    <p:extLst>
      <p:ext uri="{BB962C8B-B14F-4D97-AF65-F5344CB8AC3E}">
        <p14:creationId xmlns:p14="http://schemas.microsoft.com/office/powerpoint/2010/main" val="14847652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ChangeArrowheads="1"/>
          </p:cNvSpPr>
          <p:nvPr/>
        </p:nvSpPr>
        <p:spPr bwMode="auto">
          <a:xfrm>
            <a:off x="533400" y="3505200"/>
            <a:ext cx="3340100" cy="523875"/>
          </a:xfrm>
          <a:prstGeom prst="rect">
            <a:avLst/>
          </a:prstGeom>
          <a:noFill/>
          <a:ln w="9525">
            <a:noFill/>
            <a:miter lim="800000"/>
            <a:headEnd/>
            <a:tailEnd/>
          </a:ln>
        </p:spPr>
        <p:txBody>
          <a:bodyPr wrap="none">
            <a:prstTxWarp prst="textNoShape">
              <a:avLst/>
            </a:prstTxWarp>
            <a:spAutoFit/>
          </a:bodyPr>
          <a:lstStyle/>
          <a:p>
            <a:pPr defTabSz="914400">
              <a:spcBef>
                <a:spcPct val="20000"/>
              </a:spcBef>
            </a:pPr>
            <a:r>
              <a:rPr lang="en-US" sz="2800" dirty="0" err="1">
                <a:solidFill>
                  <a:prstClr val="black"/>
                </a:solidFill>
                <a:latin typeface="Symbol" pitchFamily="112" charset="2"/>
                <a:ea typeface="+mn-ea"/>
                <a:cs typeface="+mn-cs"/>
              </a:rPr>
              <a:t>s</a:t>
            </a:r>
            <a:r>
              <a:rPr lang="en-US" baseline="-25000" dirty="0" err="1">
                <a:solidFill>
                  <a:prstClr val="black"/>
                </a:solidFill>
                <a:latin typeface="Arial" pitchFamily="112" charset="0"/>
                <a:ea typeface="+mn-ea"/>
                <a:cs typeface="+mn-cs"/>
              </a:rPr>
              <a:t>Salary</a:t>
            </a:r>
            <a:r>
              <a:rPr lang="en-US" baseline="-25000" dirty="0">
                <a:solidFill>
                  <a:prstClr val="black"/>
                </a:solidFill>
                <a:latin typeface="Arial" pitchFamily="112" charset="0"/>
                <a:ea typeface="+mn-ea"/>
                <a:cs typeface="+mn-cs"/>
              </a:rPr>
              <a:t> &gt; 40000</a:t>
            </a:r>
            <a:r>
              <a:rPr lang="en-US" dirty="0">
                <a:solidFill>
                  <a:prstClr val="black"/>
                </a:solidFill>
                <a:latin typeface="Arial" pitchFamily="112" charset="0"/>
                <a:ea typeface="+mn-ea"/>
                <a:cs typeface="+mn-cs"/>
              </a:rPr>
              <a:t> </a:t>
            </a:r>
            <a:r>
              <a:rPr lang="en-US" sz="2800" dirty="0">
                <a:solidFill>
                  <a:prstClr val="black"/>
                </a:solidFill>
                <a:latin typeface="Arial" pitchFamily="112" charset="0"/>
                <a:ea typeface="+mn-ea"/>
                <a:cs typeface="+mn-cs"/>
              </a:rPr>
              <a:t>(Employee)</a:t>
            </a:r>
          </a:p>
        </p:txBody>
      </p:sp>
      <p:graphicFrame>
        <p:nvGraphicFramePr>
          <p:cNvPr id="7195" name="Group 27"/>
          <p:cNvGraphicFramePr>
            <a:graphicFrameLocks noGrp="1"/>
          </p:cNvGraphicFramePr>
          <p:nvPr/>
        </p:nvGraphicFramePr>
        <p:xfrm>
          <a:off x="2514600" y="533400"/>
          <a:ext cx="6019800" cy="2184400"/>
        </p:xfrm>
        <a:graphic>
          <a:graphicData uri="http://schemas.openxmlformats.org/drawingml/2006/table">
            <a:tbl>
              <a:tblPr/>
              <a:tblGrid>
                <a:gridCol w="2006600"/>
                <a:gridCol w="2006600"/>
                <a:gridCol w="2006600"/>
              </a:tblGrid>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1234545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200000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5423341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600000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4352342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Fred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219" name="Group 51"/>
          <p:cNvGraphicFramePr>
            <a:graphicFrameLocks noGrp="1"/>
          </p:cNvGraphicFramePr>
          <p:nvPr/>
        </p:nvGraphicFramePr>
        <p:xfrm>
          <a:off x="2590800" y="4343400"/>
          <a:ext cx="6019800" cy="1638300"/>
        </p:xfrm>
        <a:graphic>
          <a:graphicData uri="http://schemas.openxmlformats.org/drawingml/2006/table">
            <a:tbl>
              <a:tblPr/>
              <a:tblGrid>
                <a:gridCol w="2006600"/>
                <a:gridCol w="2006600"/>
                <a:gridCol w="2006600"/>
              </a:tblGrid>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5423341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600000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4352342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Fred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381000" y="609600"/>
            <a:ext cx="1781382" cy="523220"/>
          </a:xfrm>
          <a:prstGeom prst="rect">
            <a:avLst/>
          </a:prstGeom>
        </p:spPr>
        <p:txBody>
          <a:bodyPr wrap="none">
            <a:spAutoFit/>
          </a:bodyPr>
          <a:lstStyle/>
          <a:p>
            <a:pPr defTabSz="914400" eaLnBrk="0" hangingPunct="0"/>
            <a:r>
              <a:rPr lang="en-US" sz="2800" dirty="0" smtClean="0">
                <a:solidFill>
                  <a:prstClr val="black"/>
                </a:solidFill>
                <a:latin typeface="Arial" pitchFamily="112" charset="0"/>
                <a:ea typeface="+mn-ea"/>
                <a:cs typeface="+mn-cs"/>
              </a:rPr>
              <a:t>Employee</a:t>
            </a:r>
            <a:endParaRPr lang="en-US" sz="2800" dirty="0">
              <a:solidFill>
                <a:prstClr val="black"/>
              </a:solidFill>
              <a:latin typeface="Arial"/>
              <a:ea typeface="+mn-ea"/>
              <a:cs typeface="+mn-cs"/>
            </a:endParaRPr>
          </a:p>
        </p:txBody>
      </p:sp>
      <p:sp>
        <p:nvSpPr>
          <p:cNvPr id="3" name="Slide Number Placeholder 2"/>
          <p:cNvSpPr>
            <a:spLocks noGrp="1"/>
          </p:cNvSpPr>
          <p:nvPr>
            <p:ph type="sldNum" sz="quarter" idx="12"/>
          </p:nvPr>
        </p:nvSpPr>
        <p:spPr/>
        <p:txBody>
          <a:bodyPr/>
          <a:lstStyle/>
          <a:p>
            <a:fld id="{EE9AF10E-DE6C-4D3A-9145-874BDBB8A57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2578285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Projection</a:t>
            </a:r>
          </a:p>
        </p:txBody>
      </p:sp>
      <p:sp>
        <p:nvSpPr>
          <p:cNvPr id="40964" name="Rectangle 3"/>
          <p:cNvSpPr>
            <a:spLocks noGrp="1" noChangeArrowheads="1"/>
          </p:cNvSpPr>
          <p:nvPr>
            <p:ph type="body" idx="1"/>
          </p:nvPr>
        </p:nvSpPr>
        <p:spPr/>
        <p:txBody>
          <a:bodyPr/>
          <a:lstStyle/>
          <a:p>
            <a:r>
              <a:rPr lang="en-US" dirty="0"/>
              <a:t>Eliminates columns</a:t>
            </a:r>
          </a:p>
          <a:p>
            <a:endParaRPr lang="en-US" dirty="0"/>
          </a:p>
          <a:p>
            <a:endParaRPr lang="en-US" dirty="0"/>
          </a:p>
          <a:p>
            <a:endParaRPr lang="en-US" dirty="0"/>
          </a:p>
          <a:p>
            <a:r>
              <a:rPr lang="en-US" dirty="0"/>
              <a:t>Example: project social-security number and names:</a:t>
            </a:r>
          </a:p>
          <a:p>
            <a:pPr lvl="1"/>
            <a:r>
              <a:rPr lang="en-US" dirty="0"/>
              <a:t>  P SSN, Name (Employee)</a:t>
            </a:r>
            <a:endParaRPr lang="en-US" dirty="0" smtClean="0"/>
          </a:p>
          <a:p>
            <a:pPr lvl="1"/>
            <a:r>
              <a:rPr lang="en-US" dirty="0" smtClean="0"/>
              <a:t>  </a:t>
            </a:r>
            <a:r>
              <a:rPr lang="en-US" dirty="0" err="1" smtClean="0"/>
              <a:t>Answer</a:t>
            </a:r>
            <a:r>
              <a:rPr lang="en-US" dirty="0" err="1"/>
              <a:t>(SSN</a:t>
            </a:r>
            <a:r>
              <a:rPr lang="en-US" dirty="0"/>
              <a:t>, Name)</a:t>
            </a:r>
          </a:p>
          <a:p>
            <a:pPr lvl="1"/>
            <a:endParaRPr lang="en-US" dirty="0"/>
          </a:p>
          <a:p>
            <a:endParaRPr lang="en-US" dirty="0"/>
          </a:p>
        </p:txBody>
      </p:sp>
      <p:sp>
        <p:nvSpPr>
          <p:cNvPr id="3" name="Slide Number Placeholder 2"/>
          <p:cNvSpPr>
            <a:spLocks noGrp="1"/>
          </p:cNvSpPr>
          <p:nvPr>
            <p:ph type="sldNum" sz="quarter" idx="12"/>
          </p:nvPr>
        </p:nvSpPr>
        <p:spPr/>
        <p:txBody>
          <a:bodyPr/>
          <a:lstStyle/>
          <a:p>
            <a:fld id="{7E463EDE-8ECC-4186-A19A-CF00533B0845}" type="slidenum">
              <a:rPr lang="en-US" smtClean="0">
                <a:solidFill>
                  <a:prstClr val="black"/>
                </a:solidFill>
              </a:rPr>
              <a:pPr/>
              <a:t>13</a:t>
            </a:fld>
            <a:endParaRPr lang="en-US">
              <a:solidFill>
                <a:prstClr val="black"/>
              </a:solidFill>
            </a:endParaRPr>
          </a:p>
        </p:txBody>
      </p:sp>
      <p:sp>
        <p:nvSpPr>
          <p:cNvPr id="7" name="Rectangle 6"/>
          <p:cNvSpPr/>
          <p:nvPr/>
        </p:nvSpPr>
        <p:spPr>
          <a:xfrm>
            <a:off x="2590800" y="2667000"/>
            <a:ext cx="2858799" cy="707886"/>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spcAft>
                <a:spcPts val="0"/>
              </a:spcAft>
            </a:pPr>
            <a:r>
              <a:rPr lang="en-US" sz="4000" dirty="0">
                <a:solidFill>
                  <a:prstClr val="black"/>
                </a:solidFill>
                <a:latin typeface="Symbol" pitchFamily="112" charset="2"/>
                <a:ea typeface="ＭＳ Ｐゴシック" pitchFamily="112" charset="-128"/>
                <a:cs typeface="ＭＳ Ｐゴシック" pitchFamily="112" charset="-128"/>
              </a:rPr>
              <a:t>P </a:t>
            </a:r>
            <a:r>
              <a:rPr lang="en-US" sz="4000" baseline="-25000" dirty="0">
                <a:solidFill>
                  <a:prstClr val="black"/>
                </a:solidFill>
                <a:latin typeface="Arial"/>
                <a:ea typeface="ＭＳ Ｐゴシック" pitchFamily="112" charset="-128"/>
                <a:cs typeface="ＭＳ Ｐゴシック" pitchFamily="112" charset="-128"/>
              </a:rPr>
              <a:t>A1,…,An</a:t>
            </a:r>
            <a:r>
              <a:rPr lang="en-US" sz="2000" dirty="0">
                <a:solidFill>
                  <a:prstClr val="black"/>
                </a:solidFill>
                <a:latin typeface="Arial"/>
                <a:ea typeface="ＭＳ Ｐゴシック" pitchFamily="112" charset="-128"/>
                <a:cs typeface="ＭＳ Ｐゴシック" pitchFamily="112" charset="-128"/>
              </a:rPr>
              <a:t> </a:t>
            </a:r>
            <a:r>
              <a:rPr lang="en-US" sz="4000" dirty="0">
                <a:solidFill>
                  <a:prstClr val="black"/>
                </a:solidFill>
                <a:latin typeface="Arial"/>
                <a:ea typeface="ＭＳ Ｐゴシック" pitchFamily="112" charset="-128"/>
                <a:cs typeface="ＭＳ Ｐゴシック" pitchFamily="112" charset="-128"/>
              </a:rPr>
              <a:t>(R)</a:t>
            </a:r>
          </a:p>
        </p:txBody>
      </p:sp>
    </p:spTree>
    <p:extLst>
      <p:ext uri="{BB962C8B-B14F-4D97-AF65-F5344CB8AC3E}">
        <p14:creationId xmlns:p14="http://schemas.microsoft.com/office/powerpoint/2010/main" val="24244276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ChangeArrowheads="1"/>
          </p:cNvSpPr>
          <p:nvPr/>
        </p:nvSpPr>
        <p:spPr bwMode="auto">
          <a:xfrm>
            <a:off x="304800" y="2743200"/>
            <a:ext cx="3351213" cy="461963"/>
          </a:xfrm>
          <a:prstGeom prst="rect">
            <a:avLst/>
          </a:prstGeom>
          <a:noFill/>
          <a:ln w="9525">
            <a:noFill/>
            <a:miter lim="800000"/>
            <a:headEnd/>
            <a:tailEnd/>
          </a:ln>
        </p:spPr>
        <p:txBody>
          <a:bodyPr wrap="none">
            <a:prstTxWarp prst="textNoShape">
              <a:avLst/>
            </a:prstTxWarp>
            <a:spAutoFit/>
          </a:bodyPr>
          <a:lstStyle/>
          <a:p>
            <a:pPr defTabSz="914400">
              <a:spcBef>
                <a:spcPct val="20000"/>
              </a:spcBef>
            </a:pPr>
            <a:r>
              <a:rPr lang="en-US" sz="2400" dirty="0">
                <a:solidFill>
                  <a:prstClr val="black"/>
                </a:solidFill>
                <a:latin typeface="Symbol" pitchFamily="112" charset="2"/>
                <a:ea typeface="+mn-ea"/>
                <a:cs typeface="+mn-cs"/>
              </a:rPr>
              <a:t>P</a:t>
            </a:r>
            <a:r>
              <a:rPr lang="en-US" sz="2400" dirty="0">
                <a:solidFill>
                  <a:prstClr val="black"/>
                </a:solidFill>
                <a:latin typeface="Arial" pitchFamily="112" charset="0"/>
                <a:ea typeface="+mn-ea"/>
                <a:cs typeface="+mn-cs"/>
              </a:rPr>
              <a:t> </a:t>
            </a:r>
            <a:r>
              <a:rPr lang="en-US" sz="2400" baseline="-25000" dirty="0" err="1">
                <a:solidFill>
                  <a:prstClr val="black"/>
                </a:solidFill>
                <a:latin typeface="Arial" pitchFamily="112" charset="0"/>
                <a:ea typeface="+mn-ea"/>
                <a:cs typeface="+mn-cs"/>
              </a:rPr>
              <a:t>Name,Salary</a:t>
            </a:r>
            <a:r>
              <a:rPr lang="en-US" sz="2400" dirty="0">
                <a:solidFill>
                  <a:prstClr val="black"/>
                </a:solidFill>
                <a:latin typeface="Arial" pitchFamily="112" charset="0"/>
                <a:ea typeface="+mn-ea"/>
                <a:cs typeface="+mn-cs"/>
              </a:rPr>
              <a:t> (Employee)</a:t>
            </a:r>
          </a:p>
        </p:txBody>
      </p:sp>
      <p:graphicFrame>
        <p:nvGraphicFramePr>
          <p:cNvPr id="9222" name="Group 6"/>
          <p:cNvGraphicFramePr>
            <a:graphicFrameLocks noGrp="1"/>
          </p:cNvGraphicFramePr>
          <p:nvPr/>
        </p:nvGraphicFramePr>
        <p:xfrm>
          <a:off x="2514600" y="533400"/>
          <a:ext cx="6019800" cy="2184400"/>
        </p:xfrm>
        <a:graphic>
          <a:graphicData uri="http://schemas.openxmlformats.org/drawingml/2006/table">
            <a:tbl>
              <a:tblPr/>
              <a:tblGrid>
                <a:gridCol w="2006600"/>
                <a:gridCol w="2006600"/>
                <a:gridCol w="2006600"/>
              </a:tblGrid>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1234545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112" charset="0"/>
                        </a:rPr>
                        <a:t>20000</a:t>
                      </a:r>
                      <a:endParaRPr kumimoji="0" lang="en-US" sz="2800" b="0" i="0" u="none" strike="noStrike" cap="none" normalizeH="0" baseline="0" dirty="0">
                        <a:ln>
                          <a:noFill/>
                        </a:ln>
                        <a:solidFill>
                          <a:schemeClr val="tx1"/>
                        </a:solidFill>
                        <a:effectLst/>
                        <a:latin typeface="Arial"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5423341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112" charset="0"/>
                        </a:rPr>
                        <a:t>60000</a:t>
                      </a:r>
                      <a:endParaRPr kumimoji="0" lang="en-US" sz="2800" b="0" i="0" u="none" strike="noStrike" cap="none" normalizeH="0" baseline="0" dirty="0">
                        <a:ln>
                          <a:noFill/>
                        </a:ln>
                        <a:solidFill>
                          <a:schemeClr val="tx1"/>
                        </a:solidFill>
                        <a:effectLst/>
                        <a:latin typeface="Arial"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4352342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112" charset="0"/>
                        </a:rPr>
                        <a:t>20000</a:t>
                      </a:r>
                      <a:endParaRPr kumimoji="0" lang="en-US" sz="2800" b="0" i="0" u="none" strike="noStrike" cap="none" normalizeH="0" baseline="0" dirty="0">
                        <a:ln>
                          <a:noFill/>
                        </a:ln>
                        <a:solidFill>
                          <a:schemeClr val="tx1"/>
                        </a:solidFill>
                        <a:effectLst/>
                        <a:latin typeface="Arial"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62" name="Group 46"/>
          <p:cNvGraphicFramePr>
            <a:graphicFrameLocks noGrp="1"/>
          </p:cNvGraphicFramePr>
          <p:nvPr/>
        </p:nvGraphicFramePr>
        <p:xfrm>
          <a:off x="381000" y="3352800"/>
          <a:ext cx="4013200" cy="2184400"/>
        </p:xfrm>
        <a:graphic>
          <a:graphicData uri="http://schemas.openxmlformats.org/drawingml/2006/table">
            <a:tbl>
              <a:tblPr/>
              <a:tblGrid>
                <a:gridCol w="2006600"/>
                <a:gridCol w="2006600"/>
              </a:tblGrid>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pitchFamily="112"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60000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
          <p:cNvSpPr/>
          <p:nvPr/>
        </p:nvSpPr>
        <p:spPr>
          <a:xfrm>
            <a:off x="457200" y="457200"/>
            <a:ext cx="1781382" cy="523220"/>
          </a:xfrm>
          <a:prstGeom prst="rect">
            <a:avLst/>
          </a:prstGeom>
        </p:spPr>
        <p:txBody>
          <a:bodyPr wrap="none">
            <a:spAutoFit/>
          </a:bodyPr>
          <a:lstStyle/>
          <a:p>
            <a:pPr defTabSz="914400" eaLnBrk="0" hangingPunct="0"/>
            <a:r>
              <a:rPr lang="en-US" sz="2800" dirty="0" smtClean="0">
                <a:solidFill>
                  <a:prstClr val="black"/>
                </a:solidFill>
                <a:latin typeface="Arial" pitchFamily="112" charset="0"/>
                <a:ea typeface="+mn-ea"/>
                <a:cs typeface="+mn-cs"/>
              </a:rPr>
              <a:t>Employee</a:t>
            </a:r>
            <a:endParaRPr lang="en-US" sz="2800" dirty="0">
              <a:solidFill>
                <a:prstClr val="black"/>
              </a:solidFill>
              <a:latin typeface="Arial"/>
              <a:ea typeface="+mn-ea"/>
              <a:cs typeface="+mn-cs"/>
            </a:endParaRPr>
          </a:p>
        </p:txBody>
      </p:sp>
      <p:graphicFrame>
        <p:nvGraphicFramePr>
          <p:cNvPr id="9" name="Group 46"/>
          <p:cNvGraphicFramePr>
            <a:graphicFrameLocks noGrp="1"/>
          </p:cNvGraphicFramePr>
          <p:nvPr/>
        </p:nvGraphicFramePr>
        <p:xfrm>
          <a:off x="4826000" y="3352800"/>
          <a:ext cx="4013200" cy="1638300"/>
        </p:xfrm>
        <a:graphic>
          <a:graphicData uri="http://schemas.openxmlformats.org/drawingml/2006/table">
            <a:tbl>
              <a:tblPr/>
              <a:tblGrid>
                <a:gridCol w="2006600"/>
                <a:gridCol w="2006600"/>
              </a:tblGrid>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itchFamily="112"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2"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112" charset="0"/>
                        </a:rPr>
                        <a:t>60000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TextBox 10"/>
          <p:cNvSpPr txBox="1"/>
          <p:nvPr/>
        </p:nvSpPr>
        <p:spPr>
          <a:xfrm>
            <a:off x="5791200" y="5486400"/>
            <a:ext cx="2117587" cy="461665"/>
          </a:xfrm>
          <a:prstGeom prst="rect">
            <a:avLst/>
          </a:prstGeom>
          <a:noFill/>
        </p:spPr>
        <p:txBody>
          <a:bodyPr wrap="none" rtlCol="0">
            <a:spAutoFit/>
          </a:bodyPr>
          <a:lstStyle/>
          <a:p>
            <a:pPr defTabSz="914400" eaLnBrk="0" hangingPunct="0"/>
            <a:r>
              <a:rPr lang="en-US" sz="2400" dirty="0" smtClean="0">
                <a:solidFill>
                  <a:prstClr val="black"/>
                </a:solidFill>
                <a:latin typeface="Arial"/>
                <a:ea typeface="+mn-ea"/>
                <a:cs typeface="+mn-cs"/>
              </a:rPr>
              <a:t>Set semantics</a:t>
            </a:r>
            <a:endParaRPr lang="en-US" sz="2400" dirty="0">
              <a:solidFill>
                <a:prstClr val="black"/>
              </a:solidFill>
              <a:latin typeface="Arial"/>
              <a:ea typeface="+mn-ea"/>
              <a:cs typeface="+mn-cs"/>
            </a:endParaRPr>
          </a:p>
        </p:txBody>
      </p:sp>
      <p:sp>
        <p:nvSpPr>
          <p:cNvPr id="12" name="TextBox 11"/>
          <p:cNvSpPr txBox="1"/>
          <p:nvPr/>
        </p:nvSpPr>
        <p:spPr>
          <a:xfrm>
            <a:off x="1828800" y="6172200"/>
            <a:ext cx="3989644"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eaLnBrk="0" hangingPunct="0"/>
            <a:r>
              <a:rPr lang="en-US" sz="2800" dirty="0" smtClean="0">
                <a:solidFill>
                  <a:prstClr val="black"/>
                </a:solidFill>
                <a:latin typeface="Arial"/>
              </a:rPr>
              <a:t>Which is more efficient?</a:t>
            </a:r>
            <a:endParaRPr lang="en-US" sz="2800" dirty="0">
              <a:solidFill>
                <a:prstClr val="black"/>
              </a:solidFill>
              <a:latin typeface="Arial"/>
            </a:endParaRPr>
          </a:p>
        </p:txBody>
      </p:sp>
    </p:spTree>
    <p:extLst>
      <p:ext uri="{BB962C8B-B14F-4D97-AF65-F5344CB8AC3E}">
        <p14:creationId xmlns:p14="http://schemas.microsoft.com/office/powerpoint/2010/main" val="25115876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mtClean="0"/>
              <a:t>Cross Product</a:t>
            </a:r>
          </a:p>
        </p:txBody>
      </p:sp>
      <p:sp>
        <p:nvSpPr>
          <p:cNvPr id="47108" name="Rectangle 3"/>
          <p:cNvSpPr>
            <a:spLocks noGrp="1" noChangeArrowheads="1"/>
          </p:cNvSpPr>
          <p:nvPr>
            <p:ph type="body" idx="1"/>
          </p:nvPr>
        </p:nvSpPr>
        <p:spPr>
          <a:xfrm>
            <a:off x="685800" y="1752600"/>
            <a:ext cx="7772400" cy="4114800"/>
          </a:xfrm>
        </p:spPr>
        <p:txBody>
          <a:bodyPr/>
          <a:lstStyle/>
          <a:p>
            <a:r>
              <a:rPr lang="en-US" dirty="0"/>
              <a:t>Each </a:t>
            </a:r>
            <a:r>
              <a:rPr lang="en-US" dirty="0" err="1"/>
              <a:t>tuple</a:t>
            </a:r>
            <a:r>
              <a:rPr lang="en-US" dirty="0"/>
              <a:t> in R1 with each </a:t>
            </a:r>
            <a:r>
              <a:rPr lang="en-US" dirty="0" err="1"/>
              <a:t>tuple</a:t>
            </a:r>
            <a:r>
              <a:rPr lang="en-US" dirty="0"/>
              <a:t> in R2</a:t>
            </a:r>
          </a:p>
          <a:p>
            <a:endParaRPr lang="en-US" dirty="0"/>
          </a:p>
          <a:p>
            <a:endParaRPr lang="en-US" dirty="0"/>
          </a:p>
          <a:p>
            <a:endParaRPr lang="en-US" dirty="0"/>
          </a:p>
          <a:p>
            <a:r>
              <a:rPr lang="en-US" dirty="0"/>
              <a:t>Traditionally rare in practice, but can come up in analytics</a:t>
            </a:r>
          </a:p>
          <a:p>
            <a:r>
              <a:rPr lang="en-US" dirty="0"/>
              <a:t>“Find all pairs of similar images/tweets/songs”</a:t>
            </a:r>
          </a:p>
          <a:p>
            <a:pPr lvl="1"/>
            <a:r>
              <a:rPr lang="en-US" dirty="0"/>
              <a:t>Compute the cross product, then compute a similarity function f(x</a:t>
            </a:r>
            <a:r>
              <a:rPr lang="en-US" baseline="-25000" dirty="0"/>
              <a:t>1</a:t>
            </a:r>
            <a:r>
              <a:rPr lang="en-US" dirty="0"/>
              <a:t>,x</a:t>
            </a:r>
            <a:r>
              <a:rPr lang="en-US" baseline="-25000" dirty="0"/>
              <a:t>2</a:t>
            </a:r>
            <a:r>
              <a:rPr lang="en-US" dirty="0"/>
              <a:t>) for every possible pair</a:t>
            </a:r>
          </a:p>
        </p:txBody>
      </p:sp>
      <p:sp>
        <p:nvSpPr>
          <p:cNvPr id="3" name="Slide Number Placeholder 2"/>
          <p:cNvSpPr>
            <a:spLocks noGrp="1"/>
          </p:cNvSpPr>
          <p:nvPr>
            <p:ph type="sldNum" sz="quarter" idx="12"/>
          </p:nvPr>
        </p:nvSpPr>
        <p:spPr/>
        <p:txBody>
          <a:bodyPr/>
          <a:lstStyle/>
          <a:p>
            <a:fld id="{7E463EDE-8ECC-4186-A19A-CF00533B0845}" type="slidenum">
              <a:rPr lang="en-US" smtClean="0">
                <a:solidFill>
                  <a:prstClr val="black"/>
                </a:solidFill>
              </a:rPr>
              <a:pPr/>
              <a:t>15</a:t>
            </a:fld>
            <a:endParaRPr lang="en-US">
              <a:solidFill>
                <a:prstClr val="black"/>
              </a:solidFill>
            </a:endParaRPr>
          </a:p>
        </p:txBody>
      </p:sp>
      <p:sp>
        <p:nvSpPr>
          <p:cNvPr id="47109" name="Rectangle 4"/>
          <p:cNvSpPr>
            <a:spLocks noChangeArrowheads="1"/>
          </p:cNvSpPr>
          <p:nvPr/>
        </p:nvSpPr>
        <p:spPr bwMode="auto">
          <a:xfrm>
            <a:off x="685800" y="304800"/>
            <a:ext cx="7772400" cy="1143000"/>
          </a:xfrm>
          <a:prstGeom prst="rect">
            <a:avLst/>
          </a:prstGeom>
          <a:noFill/>
          <a:ln w="9525">
            <a:noFill/>
            <a:miter lim="800000"/>
            <a:headEnd/>
            <a:tailEnd/>
          </a:ln>
        </p:spPr>
        <p:txBody>
          <a:bodyPr anchor="ctr">
            <a:prstTxWarp prst="textNoShape">
              <a:avLst/>
            </a:prstTxWarp>
          </a:bodyPr>
          <a:lstStyle/>
          <a:p>
            <a:pPr algn="ctr" defTabSz="914400"/>
            <a:endParaRPr lang="en-US" sz="4400" dirty="0">
              <a:solidFill>
                <a:srgbClr val="09213B"/>
              </a:solidFill>
              <a:latin typeface="Arial"/>
              <a:ea typeface="+mn-ea"/>
              <a:cs typeface="+mn-cs"/>
            </a:endParaRPr>
          </a:p>
        </p:txBody>
      </p:sp>
      <p:sp>
        <p:nvSpPr>
          <p:cNvPr id="7" name="Rectangle 6"/>
          <p:cNvSpPr/>
          <p:nvPr/>
        </p:nvSpPr>
        <p:spPr>
          <a:xfrm>
            <a:off x="3124200" y="2590800"/>
            <a:ext cx="2062684" cy="707886"/>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r>
              <a:rPr lang="en-US" sz="4000" dirty="0">
                <a:solidFill>
                  <a:prstClr val="black"/>
                </a:solidFill>
                <a:latin typeface="Arial"/>
                <a:ea typeface="ＭＳ Ｐゴシック" pitchFamily="112" charset="-128"/>
                <a:cs typeface="ＭＳ Ｐゴシック" pitchFamily="112" charset="-128"/>
              </a:rPr>
              <a:t>R1 </a:t>
            </a:r>
            <a:r>
              <a:rPr lang="en-US" sz="4000" dirty="0" err="1">
                <a:solidFill>
                  <a:prstClr val="black"/>
                </a:solidFill>
                <a:latin typeface="Arial"/>
                <a:ea typeface="ＭＳ Ｐゴシック" pitchFamily="112" charset="-128"/>
                <a:cs typeface="ＭＳ Ｐゴシック" pitchFamily="112" charset="-128"/>
                <a:sym typeface="Symbol" pitchFamily="112" charset="2"/>
              </a:rPr>
              <a:t></a:t>
            </a:r>
            <a:r>
              <a:rPr lang="en-US" sz="4000" dirty="0">
                <a:solidFill>
                  <a:prstClr val="black"/>
                </a:solidFill>
                <a:latin typeface="Arial"/>
                <a:ea typeface="ＭＳ Ｐゴシック" pitchFamily="112" charset="-128"/>
                <a:cs typeface="ＭＳ Ｐゴシック" pitchFamily="112" charset="-128"/>
              </a:rPr>
              <a:t> R2</a:t>
            </a:r>
          </a:p>
        </p:txBody>
      </p:sp>
    </p:spTree>
    <p:extLst>
      <p:ext uri="{BB962C8B-B14F-4D97-AF65-F5344CB8AC3E}">
        <p14:creationId xmlns:p14="http://schemas.microsoft.com/office/powerpoint/2010/main" val="26890962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1828800"/>
          <a:ext cx="3276600" cy="1188720"/>
        </p:xfrm>
        <a:graphic>
          <a:graphicData uri="http://schemas.openxmlformats.org/drawingml/2006/table">
            <a:tbl>
              <a:tblPr/>
              <a:tblGrid>
                <a:gridCol w="1638300"/>
                <a:gridCol w="1638300"/>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999999999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Tony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777777777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70" name="TextBox 5"/>
          <p:cNvSpPr txBox="1">
            <a:spLocks noChangeArrowheads="1"/>
          </p:cNvSpPr>
          <p:nvPr/>
        </p:nvSpPr>
        <p:spPr bwMode="auto">
          <a:xfrm>
            <a:off x="304800" y="1028700"/>
            <a:ext cx="1638640"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b="1" dirty="0">
                <a:solidFill>
                  <a:prstClr val="black"/>
                </a:solidFill>
                <a:latin typeface="Arial"/>
                <a:ea typeface="+mn-ea"/>
                <a:cs typeface="+mn-cs"/>
              </a:rPr>
              <a:t>Employee</a:t>
            </a:r>
          </a:p>
        </p:txBody>
      </p:sp>
      <p:graphicFrame>
        <p:nvGraphicFramePr>
          <p:cNvPr id="7" name="Table 6"/>
          <p:cNvGraphicFramePr>
            <a:graphicFrameLocks noGrp="1"/>
          </p:cNvGraphicFramePr>
          <p:nvPr/>
        </p:nvGraphicFramePr>
        <p:xfrm>
          <a:off x="4495800" y="1828800"/>
          <a:ext cx="3276600" cy="1188720"/>
        </p:xfrm>
        <a:graphic>
          <a:graphicData uri="http://schemas.openxmlformats.org/drawingml/2006/table">
            <a:tbl>
              <a:tblPr/>
              <a:tblGrid>
                <a:gridCol w="1638300"/>
                <a:gridCol w="1638300"/>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a:rPr>
                        <a:t>EmpSSN</a:t>
                      </a:r>
                      <a:endParaRPr kumimoji="0" lang="en-US" sz="2000" b="1" i="0" u="none" strike="noStrike" cap="none" normalizeH="0" baseline="0" dirty="0" smtClean="0">
                        <a:ln>
                          <a:noFill/>
                        </a:ln>
                        <a:solidFill>
                          <a:schemeClr val="tx1"/>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a:rPr>
                        <a:t>DepName</a:t>
                      </a:r>
                      <a:endParaRPr kumimoji="0" lang="en-US" sz="2000" b="1" i="0" u="none" strike="noStrike" cap="none" normalizeH="0" baseline="0" dirty="0" smtClean="0">
                        <a:ln>
                          <a:noFill/>
                        </a:ln>
                        <a:solidFill>
                          <a:schemeClr val="tx1"/>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999999999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Emily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777777777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Joe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85" name="TextBox 7"/>
          <p:cNvSpPr txBox="1">
            <a:spLocks noChangeArrowheads="1"/>
          </p:cNvSpPr>
          <p:nvPr/>
        </p:nvSpPr>
        <p:spPr bwMode="auto">
          <a:xfrm>
            <a:off x="4495800" y="1028700"/>
            <a:ext cx="1774945"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b="1" dirty="0">
                <a:solidFill>
                  <a:prstClr val="black"/>
                </a:solidFill>
                <a:latin typeface="Arial"/>
                <a:ea typeface="+mn-ea"/>
                <a:cs typeface="+mn-cs"/>
              </a:rPr>
              <a:t>Dependent</a:t>
            </a:r>
          </a:p>
        </p:txBody>
      </p:sp>
      <p:sp>
        <p:nvSpPr>
          <p:cNvPr id="49186" name="TextBox 8"/>
          <p:cNvSpPr txBox="1">
            <a:spLocks noChangeArrowheads="1"/>
          </p:cNvSpPr>
          <p:nvPr/>
        </p:nvSpPr>
        <p:spPr bwMode="auto">
          <a:xfrm>
            <a:off x="914400" y="3505200"/>
            <a:ext cx="3634529"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b="1" dirty="0">
                <a:solidFill>
                  <a:prstClr val="black"/>
                </a:solidFill>
                <a:latin typeface="Arial"/>
                <a:ea typeface="+mn-ea"/>
                <a:cs typeface="+mn-cs"/>
              </a:rPr>
              <a:t>Employee </a:t>
            </a:r>
            <a:r>
              <a:rPr lang="en-US" sz="2400" b="1" dirty="0">
                <a:solidFill>
                  <a:prstClr val="black"/>
                </a:solidFill>
                <a:latin typeface="Zapf Dingbats" pitchFamily="112" charset="2"/>
                <a:ea typeface="Zapf Dingbats" pitchFamily="112" charset="2"/>
                <a:cs typeface="Zapf Dingbats" pitchFamily="112" charset="2"/>
              </a:rPr>
              <a:t>✕</a:t>
            </a:r>
            <a:r>
              <a:rPr lang="en-US" sz="2400" b="1" dirty="0">
                <a:solidFill>
                  <a:prstClr val="black"/>
                </a:solidFill>
                <a:latin typeface="Arial"/>
                <a:ea typeface="+mn-ea"/>
                <a:cs typeface="+mn-cs"/>
              </a:rPr>
              <a:t> Dependent</a:t>
            </a:r>
          </a:p>
        </p:txBody>
      </p:sp>
      <p:graphicFrame>
        <p:nvGraphicFramePr>
          <p:cNvPr id="10" name="Table 9"/>
          <p:cNvGraphicFramePr>
            <a:graphicFrameLocks noGrp="1"/>
          </p:cNvGraphicFramePr>
          <p:nvPr/>
        </p:nvGraphicFramePr>
        <p:xfrm>
          <a:off x="914400" y="4191000"/>
          <a:ext cx="6019800" cy="1981200"/>
        </p:xfrm>
        <a:graphic>
          <a:graphicData uri="http://schemas.openxmlformats.org/drawingml/2006/table">
            <a:tbl>
              <a:tblPr/>
              <a:tblGrid>
                <a:gridCol w="1165123"/>
                <a:gridCol w="1650590"/>
                <a:gridCol w="1699137"/>
                <a:gridCol w="1504950"/>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a:rPr>
                        <a:t>EmpSSN</a:t>
                      </a:r>
                      <a:endParaRPr kumimoji="0" lang="en-US" sz="2000" b="1" i="0" u="none" strike="noStrike" cap="none" normalizeH="0" baseline="0" dirty="0" smtClean="0">
                        <a:ln>
                          <a:noFill/>
                        </a:ln>
                        <a:solidFill>
                          <a:schemeClr val="tx1"/>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a:rPr>
                        <a:t>DepName</a:t>
                      </a:r>
                      <a:endParaRPr kumimoji="0" lang="en-US" sz="2000" b="1" i="0" u="none" strike="noStrike" cap="none" normalizeH="0" baseline="0" dirty="0" smtClean="0">
                        <a:ln>
                          <a:noFill/>
                        </a:ln>
                        <a:solidFill>
                          <a:schemeClr val="tx1"/>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999999999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999999999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Emily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999999999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777777777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Joe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Tony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777777777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999999999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Emily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Tony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777777777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777777777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a:rPr>
                        <a:t>Joe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lstStyle/>
          <a:p>
            <a:fld id="{EE9AF10E-DE6C-4D3A-9145-874BDBB8A57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4323614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t>Equi-join</a:t>
            </a:r>
          </a:p>
        </p:txBody>
      </p:sp>
      <p:sp>
        <p:nvSpPr>
          <p:cNvPr id="61444" name="Rectangle 3"/>
          <p:cNvSpPr>
            <a:spLocks noGrp="1" noChangeArrowheads="1"/>
          </p:cNvSpPr>
          <p:nvPr>
            <p:ph type="body" idx="1"/>
          </p:nvPr>
        </p:nvSpPr>
        <p:spPr/>
        <p:txBody>
          <a:bodyPr/>
          <a:lstStyle/>
          <a:p>
            <a:endParaRPr lang="en-US"/>
          </a:p>
          <a:p>
            <a:endParaRPr lang="en-US"/>
          </a:p>
          <a:p>
            <a:endParaRPr lang="en-US"/>
          </a:p>
        </p:txBody>
      </p:sp>
      <p:sp>
        <p:nvSpPr>
          <p:cNvPr id="3" name="Slide Number Placeholder 2"/>
          <p:cNvSpPr>
            <a:spLocks noGrp="1"/>
          </p:cNvSpPr>
          <p:nvPr>
            <p:ph type="sldNum" sz="quarter" idx="12"/>
          </p:nvPr>
        </p:nvSpPr>
        <p:spPr/>
        <p:txBody>
          <a:bodyPr/>
          <a:lstStyle/>
          <a:p>
            <a:fld id="{7E463EDE-8ECC-4186-A19A-CF00533B0845}" type="slidenum">
              <a:rPr lang="en-US" smtClean="0">
                <a:solidFill>
                  <a:prstClr val="black"/>
                </a:solidFill>
              </a:rPr>
              <a:pPr/>
              <a:t>17</a:t>
            </a:fld>
            <a:endParaRPr lang="en-US">
              <a:solidFill>
                <a:prstClr val="black"/>
              </a:solidFill>
            </a:endParaRPr>
          </a:p>
        </p:txBody>
      </p:sp>
      <p:sp>
        <p:nvSpPr>
          <p:cNvPr id="12" name="Rectangle 11"/>
          <p:cNvSpPr/>
          <p:nvPr/>
        </p:nvSpPr>
        <p:spPr>
          <a:xfrm>
            <a:off x="1066800" y="1981200"/>
            <a:ext cx="7129007" cy="707886"/>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r>
              <a:rPr lang="en-US" sz="4000" dirty="0">
                <a:solidFill>
                  <a:prstClr val="black"/>
                </a:solidFill>
                <a:latin typeface="Arial"/>
                <a:ea typeface="ＭＳ Ｐゴシック" pitchFamily="112" charset="-128"/>
                <a:cs typeface="ＭＳ Ｐゴシック" pitchFamily="112" charset="-128"/>
              </a:rPr>
              <a:t>R1 ⨝</a:t>
            </a:r>
            <a:r>
              <a:rPr lang="en-US" sz="4000" baseline="-25000" dirty="0">
                <a:solidFill>
                  <a:prstClr val="black"/>
                </a:solidFill>
                <a:latin typeface="Arial"/>
                <a:ea typeface="Arial"/>
                <a:cs typeface="Arial"/>
              </a:rPr>
              <a:t>A=B</a:t>
            </a:r>
            <a:r>
              <a:rPr lang="en-US" sz="4000" dirty="0">
                <a:solidFill>
                  <a:prstClr val="black"/>
                </a:solidFill>
                <a:latin typeface="Arial"/>
                <a:ea typeface="ＭＳ Ｐゴシック" pitchFamily="112" charset="-128"/>
                <a:cs typeface="ＭＳ Ｐゴシック" pitchFamily="112" charset="-128"/>
              </a:rPr>
              <a:t> R2   =  </a:t>
            </a:r>
            <a:r>
              <a:rPr lang="en-US" sz="4000" dirty="0" err="1">
                <a:solidFill>
                  <a:prstClr val="black"/>
                </a:solidFill>
                <a:latin typeface="Symbol" pitchFamily="112" charset="2"/>
                <a:ea typeface="ＭＳ Ｐゴシック" pitchFamily="112" charset="-128"/>
                <a:cs typeface="ＭＳ Ｐゴシック" pitchFamily="112" charset="-128"/>
              </a:rPr>
              <a:t>s</a:t>
            </a:r>
            <a:r>
              <a:rPr lang="en-US" sz="4000" baseline="-25000" dirty="0" err="1">
                <a:solidFill>
                  <a:prstClr val="black"/>
                </a:solidFill>
                <a:latin typeface="Arial"/>
                <a:ea typeface="Arial"/>
                <a:cs typeface="Arial"/>
              </a:rPr>
              <a:t>A</a:t>
            </a:r>
            <a:r>
              <a:rPr lang="en-US" sz="4000" baseline="-25000" dirty="0">
                <a:solidFill>
                  <a:prstClr val="black"/>
                </a:solidFill>
                <a:latin typeface="Arial"/>
                <a:ea typeface="Arial"/>
                <a:cs typeface="Arial"/>
              </a:rPr>
              <a:t>=B</a:t>
            </a:r>
            <a:r>
              <a:rPr lang="en-US" sz="4000" dirty="0">
                <a:solidFill>
                  <a:prstClr val="black"/>
                </a:solidFill>
                <a:latin typeface="Arial"/>
                <a:ea typeface="ＭＳ Ｐゴシック" pitchFamily="112" charset="-128"/>
                <a:cs typeface="ＭＳ Ｐゴシック" pitchFamily="112" charset="-128"/>
              </a:rPr>
              <a:t> (R1 </a:t>
            </a:r>
            <a:r>
              <a:rPr lang="en-US" sz="4000" dirty="0" err="1">
                <a:solidFill>
                  <a:prstClr val="black"/>
                </a:solidFill>
                <a:latin typeface="Arial"/>
                <a:ea typeface="ＭＳ Ｐゴシック" pitchFamily="112" charset="-128"/>
                <a:cs typeface="ＭＳ Ｐゴシック" pitchFamily="112" charset="-128"/>
                <a:sym typeface="Symbol" pitchFamily="112" charset="2"/>
              </a:rPr>
              <a:t></a:t>
            </a:r>
            <a:r>
              <a:rPr lang="en-US" sz="4000" dirty="0">
                <a:solidFill>
                  <a:prstClr val="black"/>
                </a:solidFill>
                <a:latin typeface="Arial"/>
                <a:ea typeface="ＭＳ Ｐゴシック" pitchFamily="112" charset="-128"/>
                <a:cs typeface="ＭＳ Ｐゴシック" pitchFamily="112" charset="-128"/>
              </a:rPr>
              <a:t> R2)</a:t>
            </a:r>
          </a:p>
        </p:txBody>
      </p:sp>
      <p:sp>
        <p:nvSpPr>
          <p:cNvPr id="11" name="Rectangle 3"/>
          <p:cNvSpPr>
            <a:spLocks noChangeArrowheads="1"/>
          </p:cNvSpPr>
          <p:nvPr/>
        </p:nvSpPr>
        <p:spPr bwMode="auto">
          <a:xfrm>
            <a:off x="457200" y="3352800"/>
            <a:ext cx="3608184" cy="1385637"/>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2075" tIns="46038" rIns="92075" bIns="46038">
            <a:prstTxWarp prst="textNoShape">
              <a:avLst/>
            </a:prstTxWarp>
            <a:spAutoFit/>
          </a:bodyPr>
          <a:lstStyle/>
          <a:p>
            <a:pPr defTabSz="914400" eaLnBrk="0" hangingPunct="0">
              <a:defRPr/>
            </a:pPr>
            <a:r>
              <a:rPr lang="en-US" sz="2800" dirty="0">
                <a:solidFill>
                  <a:srgbClr val="0000FF"/>
                </a:solidFill>
                <a:latin typeface="Arial"/>
                <a:ea typeface="+mn-ea"/>
                <a:cs typeface="Arial"/>
              </a:rPr>
              <a:t>SELECT </a:t>
            </a:r>
            <a:r>
              <a:rPr lang="en-US" sz="2800" dirty="0" err="1">
                <a:solidFill>
                  <a:prstClr val="black"/>
                </a:solidFill>
                <a:latin typeface="Arial"/>
                <a:ea typeface="+mn-ea"/>
                <a:cs typeface="Arial"/>
              </a:rPr>
              <a:t>*</a:t>
            </a:r>
            <a:endParaRPr lang="en-US" sz="2800" dirty="0">
              <a:solidFill>
                <a:prstClr val="black"/>
              </a:solidFill>
              <a:latin typeface="Arial"/>
              <a:ea typeface="+mn-ea"/>
              <a:cs typeface="Arial"/>
            </a:endParaRPr>
          </a:p>
          <a:p>
            <a:pPr defTabSz="914400" eaLnBrk="0" hangingPunct="0">
              <a:defRPr/>
            </a:pPr>
            <a:r>
              <a:rPr lang="en-US" sz="2800" dirty="0">
                <a:solidFill>
                  <a:srgbClr val="0000FF"/>
                </a:solidFill>
                <a:latin typeface="Arial"/>
                <a:ea typeface="+mn-ea"/>
                <a:cs typeface="Arial"/>
              </a:rPr>
              <a:t>FROM </a:t>
            </a:r>
            <a:r>
              <a:rPr lang="en-US" sz="2800" dirty="0">
                <a:solidFill>
                  <a:prstClr val="black"/>
                </a:solidFill>
                <a:latin typeface="Arial"/>
                <a:ea typeface="+mn-ea"/>
                <a:cs typeface="Arial"/>
              </a:rPr>
              <a:t>R1, R2</a:t>
            </a:r>
          </a:p>
          <a:p>
            <a:pPr defTabSz="914400" eaLnBrk="0" hangingPunct="0">
              <a:defRPr/>
            </a:pPr>
            <a:r>
              <a:rPr lang="en-US" sz="2800" dirty="0">
                <a:solidFill>
                  <a:srgbClr val="0000FF"/>
                </a:solidFill>
                <a:latin typeface="Arial"/>
                <a:ea typeface="+mn-ea"/>
                <a:cs typeface="Arial"/>
              </a:rPr>
              <a:t>WHERE </a:t>
            </a:r>
            <a:r>
              <a:rPr lang="en-US" sz="2800" dirty="0" err="1">
                <a:solidFill>
                  <a:prstClr val="black"/>
                </a:solidFill>
                <a:latin typeface="Arial"/>
                <a:ea typeface="+mn-ea"/>
                <a:cs typeface="Arial"/>
              </a:rPr>
              <a:t>R1.A</a:t>
            </a:r>
            <a:r>
              <a:rPr lang="en-US" sz="2800" dirty="0">
                <a:solidFill>
                  <a:prstClr val="black"/>
                </a:solidFill>
                <a:latin typeface="Arial"/>
                <a:ea typeface="+mn-ea"/>
                <a:cs typeface="Arial"/>
              </a:rPr>
              <a:t> = </a:t>
            </a:r>
            <a:r>
              <a:rPr lang="en-US" sz="2800" dirty="0" err="1">
                <a:solidFill>
                  <a:prstClr val="black"/>
                </a:solidFill>
                <a:latin typeface="Arial"/>
                <a:ea typeface="+mn-ea"/>
                <a:cs typeface="Arial"/>
              </a:rPr>
              <a:t>R2.B</a:t>
            </a:r>
            <a:endParaRPr lang="en-US" sz="2800" dirty="0">
              <a:solidFill>
                <a:prstClr val="black"/>
              </a:solidFill>
              <a:latin typeface="Arial"/>
              <a:ea typeface="+mn-ea"/>
              <a:cs typeface="Arial"/>
            </a:endParaRPr>
          </a:p>
        </p:txBody>
      </p:sp>
      <p:sp>
        <p:nvSpPr>
          <p:cNvPr id="13" name="Rectangle 3"/>
          <p:cNvSpPr>
            <a:spLocks noChangeArrowheads="1"/>
          </p:cNvSpPr>
          <p:nvPr/>
        </p:nvSpPr>
        <p:spPr bwMode="auto">
          <a:xfrm>
            <a:off x="4648200" y="3352800"/>
            <a:ext cx="3278216" cy="1385637"/>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2075" tIns="46038" rIns="92075" bIns="46038">
            <a:prstTxWarp prst="textNoShape">
              <a:avLst/>
            </a:prstTxWarp>
            <a:spAutoFit/>
          </a:bodyPr>
          <a:lstStyle/>
          <a:p>
            <a:pPr defTabSz="914400" eaLnBrk="0" hangingPunct="0">
              <a:defRPr/>
            </a:pPr>
            <a:r>
              <a:rPr lang="en-US" sz="2800" dirty="0">
                <a:solidFill>
                  <a:srgbClr val="0000FF"/>
                </a:solidFill>
                <a:latin typeface="Arial"/>
                <a:ea typeface="+mn-ea"/>
                <a:cs typeface="Arial"/>
              </a:rPr>
              <a:t>SELECT </a:t>
            </a:r>
            <a:r>
              <a:rPr lang="en-US" sz="2800" dirty="0" err="1">
                <a:solidFill>
                  <a:prstClr val="black"/>
                </a:solidFill>
                <a:latin typeface="Arial"/>
                <a:ea typeface="+mn-ea"/>
                <a:cs typeface="Arial"/>
              </a:rPr>
              <a:t>*</a:t>
            </a:r>
            <a:endParaRPr lang="en-US" sz="2800" dirty="0">
              <a:solidFill>
                <a:prstClr val="black"/>
              </a:solidFill>
              <a:latin typeface="Arial"/>
              <a:ea typeface="+mn-ea"/>
              <a:cs typeface="Arial"/>
            </a:endParaRPr>
          </a:p>
          <a:p>
            <a:pPr defTabSz="914400" eaLnBrk="0" hangingPunct="0">
              <a:defRPr/>
            </a:pPr>
            <a:r>
              <a:rPr lang="en-US" sz="2800" dirty="0">
                <a:solidFill>
                  <a:srgbClr val="0000FF"/>
                </a:solidFill>
                <a:latin typeface="Arial"/>
                <a:ea typeface="+mn-ea"/>
                <a:cs typeface="Arial"/>
              </a:rPr>
              <a:t>FROM </a:t>
            </a:r>
            <a:r>
              <a:rPr lang="en-US" sz="2800" dirty="0">
                <a:solidFill>
                  <a:prstClr val="black"/>
                </a:solidFill>
                <a:latin typeface="Arial"/>
                <a:ea typeface="+mn-ea"/>
                <a:cs typeface="Arial"/>
              </a:rPr>
              <a:t>R1 </a:t>
            </a:r>
            <a:r>
              <a:rPr lang="en-US" sz="2800" dirty="0">
                <a:solidFill>
                  <a:srgbClr val="0000FF"/>
                </a:solidFill>
                <a:latin typeface="Arial"/>
                <a:ea typeface="+mn-ea"/>
                <a:cs typeface="Arial"/>
              </a:rPr>
              <a:t>JOIN</a:t>
            </a:r>
            <a:r>
              <a:rPr lang="en-US" sz="2800" dirty="0">
                <a:solidFill>
                  <a:prstClr val="black"/>
                </a:solidFill>
                <a:latin typeface="Arial"/>
                <a:ea typeface="+mn-ea"/>
                <a:cs typeface="Arial"/>
              </a:rPr>
              <a:t> R2</a:t>
            </a:r>
          </a:p>
          <a:p>
            <a:pPr defTabSz="914400" eaLnBrk="0" hangingPunct="0">
              <a:defRPr/>
            </a:pPr>
            <a:r>
              <a:rPr lang="en-US" sz="2800" dirty="0">
                <a:solidFill>
                  <a:srgbClr val="0000FF"/>
                </a:solidFill>
                <a:latin typeface="Arial"/>
                <a:ea typeface="+mn-ea"/>
                <a:cs typeface="Arial"/>
              </a:rPr>
              <a:t>ON </a:t>
            </a:r>
            <a:r>
              <a:rPr lang="en-US" sz="2800" dirty="0" err="1">
                <a:solidFill>
                  <a:prstClr val="black"/>
                </a:solidFill>
                <a:latin typeface="Arial"/>
                <a:ea typeface="+mn-ea"/>
                <a:cs typeface="Arial"/>
              </a:rPr>
              <a:t>R1.A</a:t>
            </a:r>
            <a:r>
              <a:rPr lang="en-US" sz="2800" dirty="0">
                <a:solidFill>
                  <a:prstClr val="black"/>
                </a:solidFill>
                <a:latin typeface="Arial"/>
                <a:ea typeface="+mn-ea"/>
                <a:cs typeface="Arial"/>
              </a:rPr>
              <a:t> = </a:t>
            </a:r>
            <a:r>
              <a:rPr lang="en-US" sz="2800" dirty="0" err="1">
                <a:solidFill>
                  <a:prstClr val="black"/>
                </a:solidFill>
                <a:latin typeface="Arial"/>
                <a:ea typeface="+mn-ea"/>
                <a:cs typeface="Arial"/>
              </a:rPr>
              <a:t>R2.B</a:t>
            </a:r>
            <a:endParaRPr lang="en-US" sz="2800" dirty="0">
              <a:solidFill>
                <a:prstClr val="black"/>
              </a:solidFill>
              <a:latin typeface="Arial"/>
              <a:ea typeface="+mn-ea"/>
              <a:cs typeface="Arial"/>
            </a:endParaRPr>
          </a:p>
        </p:txBody>
      </p:sp>
      <p:sp>
        <p:nvSpPr>
          <p:cNvPr id="8" name="TextBox 7"/>
          <p:cNvSpPr txBox="1"/>
          <p:nvPr/>
        </p:nvSpPr>
        <p:spPr>
          <a:xfrm>
            <a:off x="1219200" y="5105400"/>
            <a:ext cx="6553200" cy="1323439"/>
          </a:xfrm>
          <a:prstGeom prst="rect">
            <a:avLst/>
          </a:prstGeom>
          <a:noFill/>
        </p:spPr>
        <p:txBody>
          <a:bodyPr wrap="square" rtlCol="0">
            <a:spAutoFit/>
          </a:bodyPr>
          <a:lstStyle/>
          <a:p>
            <a:pPr marL="342900" indent="-342900" defTabSz="914400" eaLnBrk="0" hangingPunct="0">
              <a:buFont typeface="Arial"/>
              <a:buChar char="•"/>
            </a:pPr>
            <a:r>
              <a:rPr lang="en-US" sz="2000">
                <a:solidFill>
                  <a:prstClr val="black"/>
                </a:solidFill>
                <a:latin typeface="Times" charset="0"/>
                <a:ea typeface="+mn-ea"/>
                <a:cs typeface="+mn-cs"/>
              </a:rPr>
              <a:t>Two ways to “spell” the same query</a:t>
            </a:r>
          </a:p>
          <a:p>
            <a:pPr marL="342900" indent="-342900" defTabSz="914400" eaLnBrk="0" hangingPunct="0">
              <a:buFont typeface="Arial"/>
              <a:buChar char="•"/>
            </a:pPr>
            <a:r>
              <a:rPr lang="en-US" sz="2000">
                <a:solidFill>
                  <a:prstClr val="black"/>
                </a:solidFill>
                <a:latin typeface="Times" charset="0"/>
                <a:ea typeface="+mn-ea"/>
                <a:cs typeface="+mn-cs"/>
              </a:rPr>
              <a:t>The optimizer doesn’t care about the syntax you use; it’s going to work on the algebraic representation anyway.</a:t>
            </a:r>
          </a:p>
          <a:p>
            <a:pPr marL="342900" indent="-342900" defTabSz="914400" eaLnBrk="0" hangingPunct="0">
              <a:buFont typeface="Arial"/>
              <a:buChar char="•"/>
            </a:pPr>
            <a:r>
              <a:rPr lang="en-US" sz="2000">
                <a:solidFill>
                  <a:prstClr val="black"/>
                </a:solidFill>
                <a:latin typeface="Times" charset="0"/>
                <a:ea typeface="+mn-ea"/>
                <a:cs typeface="+mn-cs"/>
              </a:rPr>
              <a:t>Sometimes one syntax or the other is more convenient.</a:t>
            </a:r>
          </a:p>
        </p:txBody>
      </p:sp>
    </p:spTree>
    <p:extLst>
      <p:ext uri="{BB962C8B-B14F-4D97-AF65-F5344CB8AC3E}">
        <p14:creationId xmlns:p14="http://schemas.microsoft.com/office/powerpoint/2010/main" val="31720758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t>Theta Join</a:t>
            </a:r>
          </a:p>
        </p:txBody>
      </p:sp>
      <p:sp>
        <p:nvSpPr>
          <p:cNvPr id="59396" name="Rectangle 3"/>
          <p:cNvSpPr>
            <a:spLocks noGrp="1" noChangeArrowheads="1"/>
          </p:cNvSpPr>
          <p:nvPr>
            <p:ph type="body" idx="1"/>
          </p:nvPr>
        </p:nvSpPr>
        <p:spPr/>
        <p:txBody>
          <a:bodyPr/>
          <a:lstStyle/>
          <a:p>
            <a:r>
              <a:rPr lang="en-US"/>
              <a:t>A join that involves a predicate</a:t>
            </a:r>
          </a:p>
          <a:p>
            <a:endParaRPr lang="en-US"/>
          </a:p>
          <a:p>
            <a:endParaRPr lang="en-US"/>
          </a:p>
          <a:p>
            <a:endParaRPr lang="en-US"/>
          </a:p>
          <a:p>
            <a:r>
              <a:rPr lang="en-US"/>
              <a:t>Here </a:t>
            </a:r>
            <a:r>
              <a:rPr lang="en-US" dirty="0" err="1">
                <a:latin typeface="Symbol" pitchFamily="112" charset="2"/>
                <a:ea typeface="ＭＳ Ｐゴシック" pitchFamily="112" charset="-128"/>
                <a:cs typeface="ＭＳ Ｐゴシック" pitchFamily="112" charset="-128"/>
              </a:rPr>
              <a:t>q</a:t>
            </a:r>
            <a:r>
              <a:rPr lang="en-US"/>
              <a:t> can be any condition</a:t>
            </a:r>
          </a:p>
          <a:p>
            <a:endParaRPr lang="en-US"/>
          </a:p>
          <a:p>
            <a:pPr marL="0" indent="0">
              <a:buNone/>
            </a:pPr>
            <a:endParaRPr lang="en-US"/>
          </a:p>
          <a:p>
            <a:pPr marL="457200" lvl="1" indent="0">
              <a:buNone/>
            </a:pPr>
            <a:endParaRPr lang="en-US" sz="3200"/>
          </a:p>
        </p:txBody>
      </p:sp>
      <p:sp>
        <p:nvSpPr>
          <p:cNvPr id="3" name="Slide Number Placeholder 2"/>
          <p:cNvSpPr>
            <a:spLocks noGrp="1"/>
          </p:cNvSpPr>
          <p:nvPr>
            <p:ph type="sldNum" sz="quarter" idx="12"/>
          </p:nvPr>
        </p:nvSpPr>
        <p:spPr/>
        <p:txBody>
          <a:bodyPr/>
          <a:lstStyle/>
          <a:p>
            <a:fld id="{7E463EDE-8ECC-4186-A19A-CF00533B0845}" type="slidenum">
              <a:rPr lang="en-US" smtClean="0">
                <a:solidFill>
                  <a:prstClr val="black"/>
                </a:solidFill>
              </a:rPr>
              <a:pPr/>
              <a:t>18</a:t>
            </a:fld>
            <a:endParaRPr lang="en-US">
              <a:solidFill>
                <a:prstClr val="black"/>
              </a:solidFill>
            </a:endParaRPr>
          </a:p>
        </p:txBody>
      </p:sp>
      <p:sp>
        <p:nvSpPr>
          <p:cNvPr id="11" name="Rectangle 10"/>
          <p:cNvSpPr/>
          <p:nvPr/>
        </p:nvSpPr>
        <p:spPr>
          <a:xfrm>
            <a:off x="1752600" y="2895600"/>
            <a:ext cx="6316068" cy="707886"/>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r>
              <a:rPr lang="en-US" sz="4000" dirty="0">
                <a:solidFill>
                  <a:prstClr val="black"/>
                </a:solidFill>
                <a:latin typeface="Arial"/>
                <a:ea typeface="ＭＳ Ｐゴシック" pitchFamily="112" charset="-128"/>
                <a:cs typeface="ＭＳ Ｐゴシック" pitchFamily="112" charset="-128"/>
              </a:rPr>
              <a:t>R1 ⨝</a:t>
            </a:r>
            <a:r>
              <a:rPr lang="en-US" sz="4000" baseline="-25000" dirty="0" err="1">
                <a:solidFill>
                  <a:prstClr val="black"/>
                </a:solidFill>
                <a:latin typeface="Symbol" pitchFamily="112" charset="2"/>
                <a:ea typeface="ＭＳ Ｐゴシック" pitchFamily="112" charset="-128"/>
                <a:cs typeface="ＭＳ Ｐゴシック" pitchFamily="112" charset="-128"/>
              </a:rPr>
              <a:t>q</a:t>
            </a:r>
            <a:r>
              <a:rPr lang="en-US" sz="4000" dirty="0">
                <a:solidFill>
                  <a:prstClr val="black"/>
                </a:solidFill>
                <a:latin typeface="Arial"/>
                <a:ea typeface="ＭＳ Ｐゴシック" pitchFamily="112" charset="-128"/>
                <a:cs typeface="ＭＳ Ｐゴシック" pitchFamily="112" charset="-128"/>
              </a:rPr>
              <a:t> R2   =  </a:t>
            </a:r>
            <a:r>
              <a:rPr lang="en-US" sz="4000" dirty="0" err="1">
                <a:solidFill>
                  <a:prstClr val="black"/>
                </a:solidFill>
                <a:latin typeface="Symbol" pitchFamily="112" charset="2"/>
                <a:ea typeface="ＭＳ Ｐゴシック" pitchFamily="112" charset="-128"/>
                <a:cs typeface="ＭＳ Ｐゴシック" pitchFamily="112" charset="-128"/>
              </a:rPr>
              <a:t>s</a:t>
            </a:r>
            <a:r>
              <a:rPr lang="en-US" sz="4000" dirty="0">
                <a:solidFill>
                  <a:prstClr val="black"/>
                </a:solidFill>
                <a:latin typeface="Arial"/>
                <a:ea typeface="ＭＳ Ｐゴシック" pitchFamily="112" charset="-128"/>
                <a:cs typeface="ＭＳ Ｐゴシック" pitchFamily="112" charset="-128"/>
              </a:rPr>
              <a:t> </a:t>
            </a:r>
            <a:r>
              <a:rPr lang="en-US" sz="4000" baseline="-25000" dirty="0" err="1">
                <a:solidFill>
                  <a:prstClr val="black"/>
                </a:solidFill>
                <a:latin typeface="Symbol" pitchFamily="112" charset="2"/>
                <a:ea typeface="ＭＳ Ｐゴシック" pitchFamily="112" charset="-128"/>
                <a:cs typeface="ＭＳ Ｐゴシック" pitchFamily="112" charset="-128"/>
              </a:rPr>
              <a:t>q</a:t>
            </a:r>
            <a:r>
              <a:rPr lang="en-US" sz="4000" dirty="0">
                <a:solidFill>
                  <a:prstClr val="black"/>
                </a:solidFill>
                <a:latin typeface="Arial"/>
                <a:ea typeface="ＭＳ Ｐゴシック" pitchFamily="112" charset="-128"/>
                <a:cs typeface="ＭＳ Ｐゴシック" pitchFamily="112" charset="-128"/>
              </a:rPr>
              <a:t> (R1 </a:t>
            </a:r>
            <a:r>
              <a:rPr lang="en-US" sz="4000" dirty="0" err="1">
                <a:solidFill>
                  <a:prstClr val="black"/>
                </a:solidFill>
                <a:latin typeface="Arial"/>
                <a:ea typeface="ＭＳ Ｐゴシック" pitchFamily="112" charset="-128"/>
                <a:cs typeface="ＭＳ Ｐゴシック" pitchFamily="112" charset="-128"/>
                <a:sym typeface="Symbol" pitchFamily="112" charset="2"/>
              </a:rPr>
              <a:t></a:t>
            </a:r>
            <a:r>
              <a:rPr lang="en-US" sz="4000" dirty="0">
                <a:solidFill>
                  <a:prstClr val="black"/>
                </a:solidFill>
                <a:latin typeface="Arial"/>
                <a:ea typeface="ＭＳ Ｐゴシック" pitchFamily="112" charset="-128"/>
                <a:cs typeface="ＭＳ Ｐゴシック" pitchFamily="112" charset="-128"/>
              </a:rPr>
              <a:t> R2)</a:t>
            </a:r>
          </a:p>
        </p:txBody>
      </p:sp>
      <p:sp>
        <p:nvSpPr>
          <p:cNvPr id="8" name="Rectangle 7"/>
          <p:cNvSpPr/>
          <p:nvPr/>
        </p:nvSpPr>
        <p:spPr>
          <a:xfrm>
            <a:off x="2362200" y="5334000"/>
            <a:ext cx="5410200" cy="830997"/>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txBody>
          <a:bodyPr wrap="square">
            <a:spAutoFit/>
          </a:bodyPr>
          <a:lstStyle/>
          <a:p>
            <a:pPr defTabSz="914400" eaLnBrk="0" hangingPunct="0"/>
            <a:r>
              <a:rPr lang="en-US" sz="2400" i="1">
                <a:solidFill>
                  <a:srgbClr val="0000FF"/>
                </a:solidFill>
                <a:latin typeface="Times" charset="0"/>
                <a:ea typeface="+mn-ea"/>
                <a:cs typeface="+mn-cs"/>
              </a:rPr>
              <a:t>Note that equi-join is a special case of theta join where </a:t>
            </a:r>
            <a:r>
              <a:rPr lang="en-US" sz="2400" i="1" dirty="0" err="1">
                <a:solidFill>
                  <a:srgbClr val="0000FF"/>
                </a:solidFill>
                <a:latin typeface="Symbol" pitchFamily="112" charset="2"/>
                <a:ea typeface="ＭＳ Ｐゴシック" pitchFamily="112" charset="-128"/>
                <a:cs typeface="ＭＳ Ｐゴシック" pitchFamily="112" charset="-128"/>
              </a:rPr>
              <a:t>q</a:t>
            </a:r>
            <a:r>
              <a:rPr lang="en-US" sz="2400" i="1">
                <a:solidFill>
                  <a:srgbClr val="0000FF"/>
                </a:solidFill>
                <a:latin typeface="Times" charset="0"/>
                <a:ea typeface="+mn-ea"/>
                <a:cs typeface="+mn-cs"/>
              </a:rPr>
              <a:t> is an equality condition</a:t>
            </a:r>
          </a:p>
        </p:txBody>
      </p:sp>
    </p:spTree>
    <p:extLst>
      <p:ext uri="{BB962C8B-B14F-4D97-AF65-F5344CB8AC3E}">
        <p14:creationId xmlns:p14="http://schemas.microsoft.com/office/powerpoint/2010/main" val="571505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Examples of Theta-Joins (1)</a:t>
            </a:r>
          </a:p>
        </p:txBody>
      </p:sp>
      <p:sp>
        <p:nvSpPr>
          <p:cNvPr id="3" name="Content Placeholder 2"/>
          <p:cNvSpPr>
            <a:spLocks noGrp="1"/>
          </p:cNvSpPr>
          <p:nvPr>
            <p:ph idx="1"/>
          </p:nvPr>
        </p:nvSpPr>
        <p:spPr>
          <a:xfrm>
            <a:off x="685800" y="1905000"/>
            <a:ext cx="7772400" cy="4114800"/>
          </a:xfrm>
        </p:spPr>
        <p:txBody>
          <a:bodyPr/>
          <a:lstStyle/>
          <a:p>
            <a:r>
              <a:rPr lang="en-US"/>
              <a:t>Find all hospitals within 5 miles of a school</a:t>
            </a:r>
          </a:p>
          <a:p>
            <a:pPr lvl="1"/>
            <a:endParaRPr lang="en-US"/>
          </a:p>
          <a:p>
            <a:pPr lvl="1"/>
            <a:endParaRPr lang="en-US"/>
          </a:p>
          <a:p>
            <a:pPr marL="457200" lvl="1" indent="0">
              <a:buNone/>
            </a:pPr>
            <a:endParaRPr lang="en-US"/>
          </a:p>
          <a:p>
            <a:pPr lvl="1"/>
            <a:endParaRPr lang="en-US"/>
          </a:p>
          <a:p>
            <a:pPr marL="457200" lvl="1" indent="0">
              <a:buNone/>
            </a:pPr>
            <a:endParaRPr lang="en-US"/>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AD566A4E-9079-274B-8CBC-BED33EC11BF5}" type="slidenum">
              <a:rPr lang="en-US">
                <a:solidFill>
                  <a:prstClr val="black"/>
                </a:solidFill>
              </a:rPr>
              <a:pPr>
                <a:defRPr/>
              </a:pPr>
              <a:t>19</a:t>
            </a:fld>
            <a:endParaRPr lang="en-US">
              <a:solidFill>
                <a:prstClr val="black"/>
              </a:solidFill>
            </a:endParaRPr>
          </a:p>
        </p:txBody>
      </p:sp>
      <p:sp>
        <p:nvSpPr>
          <p:cNvPr id="6" name="Rectangle 5"/>
          <p:cNvSpPr/>
          <p:nvPr/>
        </p:nvSpPr>
        <p:spPr>
          <a:xfrm>
            <a:off x="1143000" y="2990672"/>
            <a:ext cx="7010400" cy="461665"/>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txBody>
          <a:bodyPr wrap="square">
            <a:spAutoFit/>
          </a:bodyPr>
          <a:lstStyle/>
          <a:p>
            <a:pPr marL="0" lvl="1" defTabSz="914400" eaLnBrk="0" hangingPunct="0"/>
            <a:r>
              <a:rPr lang="en-US" sz="2400" dirty="0">
                <a:solidFill>
                  <a:prstClr val="black"/>
                </a:solidFill>
                <a:latin typeface="Symbol" pitchFamily="112" charset="2"/>
                <a:ea typeface="ＭＳ Ｐゴシック" pitchFamily="112" charset="-128"/>
                <a:cs typeface="ＭＳ Ｐゴシック" pitchFamily="112" charset="-128"/>
              </a:rPr>
              <a:t>P</a:t>
            </a:r>
            <a:r>
              <a:rPr lang="en-US" sz="2400" baseline="-25000" dirty="0" err="1">
                <a:solidFill>
                  <a:prstClr val="black"/>
                </a:solidFill>
                <a:latin typeface="Arial"/>
                <a:ea typeface="ＭＳ Ｐゴシック" pitchFamily="112" charset="-128"/>
                <a:cs typeface="ＭＳ Ｐゴシック" pitchFamily="112" charset="-128"/>
              </a:rPr>
              <a:t>name</a:t>
            </a:r>
            <a:r>
              <a:rPr lang="en-US" sz="2400">
                <a:solidFill>
                  <a:prstClr val="black"/>
                </a:solidFill>
                <a:latin typeface="Arial"/>
                <a:ea typeface="+mn-ea"/>
                <a:cs typeface="Arial"/>
              </a:rPr>
              <a:t>(Hospitals </a:t>
            </a:r>
            <a:r>
              <a:rPr lang="en-US" sz="2400" dirty="0">
                <a:solidFill>
                  <a:prstClr val="black"/>
                </a:solidFill>
                <a:latin typeface="Arial"/>
                <a:ea typeface="ＭＳ Ｐゴシック" pitchFamily="112" charset="-128"/>
                <a:cs typeface="Arial"/>
              </a:rPr>
              <a:t>⨝</a:t>
            </a:r>
            <a:r>
              <a:rPr lang="en-US" sz="2400" baseline="-25000" dirty="0">
                <a:solidFill>
                  <a:prstClr val="black"/>
                </a:solidFill>
                <a:latin typeface="Arial"/>
                <a:ea typeface="ＭＳ Ｐゴシック" pitchFamily="112" charset="-128"/>
                <a:cs typeface="Arial"/>
              </a:rPr>
              <a:t>distance(location,location) &lt; 5</a:t>
            </a:r>
            <a:r>
              <a:rPr lang="en-US" sz="2400" dirty="0">
                <a:solidFill>
                  <a:prstClr val="black"/>
                </a:solidFill>
                <a:latin typeface="Arial"/>
                <a:ea typeface="ＭＳ Ｐゴシック" pitchFamily="112" charset="-128"/>
                <a:cs typeface="Arial"/>
              </a:rPr>
              <a:t> Schools)</a:t>
            </a:r>
          </a:p>
        </p:txBody>
      </p:sp>
      <p:sp>
        <p:nvSpPr>
          <p:cNvPr id="10" name="Rectangle 9"/>
          <p:cNvSpPr/>
          <p:nvPr/>
        </p:nvSpPr>
        <p:spPr>
          <a:xfrm>
            <a:off x="1295400" y="4057472"/>
            <a:ext cx="6324600" cy="1200328"/>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txBody>
          <a:bodyPr wrap="square">
            <a:spAutoFit/>
          </a:bodyPr>
          <a:lstStyle/>
          <a:p>
            <a:pPr defTabSz="914400" eaLnBrk="0" hangingPunct="0">
              <a:defRPr/>
            </a:pPr>
            <a:r>
              <a:rPr lang="en-US" sz="2400" dirty="0">
                <a:solidFill>
                  <a:srgbClr val="0000FF"/>
                </a:solidFill>
                <a:latin typeface="Arial"/>
                <a:ea typeface="+mn-ea"/>
                <a:cs typeface="Arial"/>
              </a:rPr>
              <a:t>SELECT DISTINCT </a:t>
            </a:r>
            <a:r>
              <a:rPr lang="en-US" sz="2400" dirty="0" err="1">
                <a:solidFill>
                  <a:prstClr val="black"/>
                </a:solidFill>
                <a:latin typeface="Arial"/>
                <a:ea typeface="+mn-ea"/>
                <a:cs typeface="Arial"/>
              </a:rPr>
              <a:t>h.name</a:t>
            </a:r>
            <a:endParaRPr lang="en-US" sz="2400" dirty="0">
              <a:solidFill>
                <a:prstClr val="black"/>
              </a:solidFill>
              <a:latin typeface="Arial"/>
              <a:ea typeface="+mn-ea"/>
              <a:cs typeface="Arial"/>
            </a:endParaRPr>
          </a:p>
          <a:p>
            <a:pPr defTabSz="914400" eaLnBrk="0" hangingPunct="0">
              <a:defRPr/>
            </a:pPr>
            <a:r>
              <a:rPr lang="en-US" sz="2400" dirty="0">
                <a:solidFill>
                  <a:srgbClr val="0000FF"/>
                </a:solidFill>
                <a:latin typeface="Arial"/>
                <a:ea typeface="+mn-ea"/>
                <a:cs typeface="Arial"/>
              </a:rPr>
              <a:t>FROM </a:t>
            </a:r>
            <a:r>
              <a:rPr lang="en-US" sz="2400" dirty="0">
                <a:solidFill>
                  <a:prstClr val="black"/>
                </a:solidFill>
                <a:latin typeface="Arial"/>
                <a:ea typeface="+mn-ea"/>
                <a:cs typeface="Arial"/>
              </a:rPr>
              <a:t>Hospitals h, Schools s</a:t>
            </a:r>
          </a:p>
          <a:p>
            <a:pPr defTabSz="914400" eaLnBrk="0" hangingPunct="0">
              <a:defRPr/>
            </a:pPr>
            <a:r>
              <a:rPr lang="en-US" sz="2400" dirty="0">
                <a:solidFill>
                  <a:srgbClr val="0000FF"/>
                </a:solidFill>
                <a:latin typeface="Arial"/>
                <a:ea typeface="+mn-ea"/>
                <a:cs typeface="Arial"/>
              </a:rPr>
              <a:t>WHERE </a:t>
            </a:r>
            <a:r>
              <a:rPr lang="en-US" sz="2400" dirty="0" err="1">
                <a:solidFill>
                  <a:prstClr val="black"/>
                </a:solidFill>
                <a:latin typeface="Arial"/>
                <a:ea typeface="+mn-ea"/>
                <a:cs typeface="Arial"/>
              </a:rPr>
              <a:t>distance(h.location, s.location) &lt; 5</a:t>
            </a:r>
            <a:endParaRPr lang="en-US" sz="2400" dirty="0">
              <a:solidFill>
                <a:prstClr val="black"/>
              </a:solidFill>
              <a:latin typeface="Arial"/>
              <a:ea typeface="+mn-ea"/>
              <a:cs typeface="Arial"/>
            </a:endParaRPr>
          </a:p>
        </p:txBody>
      </p:sp>
    </p:spTree>
    <p:extLst>
      <p:ext uri="{BB962C8B-B14F-4D97-AF65-F5344CB8AC3E}">
        <p14:creationId xmlns:p14="http://schemas.microsoft.com/office/powerpoint/2010/main" val="27399116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half" idx="10"/>
          </p:nvPr>
        </p:nvSpPr>
        <p:spPr/>
        <p:txBody>
          <a:bodyPr/>
          <a:lstStyle/>
          <a:p>
            <a:fld id="{3EDF34DE-7E34-A043-81BA-510956E5C600}" type="datetime1">
              <a:rPr lang="en-US"/>
              <a:pPr/>
              <a:t>6/20/15</a:t>
            </a:fld>
            <a:endParaRPr lang="en-US"/>
          </a:p>
        </p:txBody>
      </p:sp>
      <p:sp>
        <p:nvSpPr>
          <p:cNvPr id="54" name="Footer Placeholder 4"/>
          <p:cNvSpPr>
            <a:spLocks noGrp="1"/>
          </p:cNvSpPr>
          <p:nvPr>
            <p:ph type="ftr" sz="quarter" idx="11"/>
          </p:nvPr>
        </p:nvSpPr>
        <p:spPr/>
        <p:txBody>
          <a:bodyPr/>
          <a:lstStyle/>
          <a:p>
            <a:r>
              <a:rPr lang="en-US"/>
              <a:t>Bill Howe, eScience Institute</a:t>
            </a:r>
          </a:p>
        </p:txBody>
      </p:sp>
      <p:sp>
        <p:nvSpPr>
          <p:cNvPr id="55" name="Slide Number Placeholder 5"/>
          <p:cNvSpPr>
            <a:spLocks noGrp="1"/>
          </p:cNvSpPr>
          <p:nvPr>
            <p:ph type="sldNum" sz="quarter" idx="12"/>
          </p:nvPr>
        </p:nvSpPr>
        <p:spPr/>
        <p:txBody>
          <a:bodyPr/>
          <a:lstStyle/>
          <a:p>
            <a:fld id="{AC8E5D5F-24CD-E044-8068-760674C509B2}" type="slidenum">
              <a:rPr lang="en-US"/>
              <a:pPr/>
              <a:t>2</a:t>
            </a:fld>
            <a:endParaRPr lang="en-US"/>
          </a:p>
        </p:txBody>
      </p:sp>
      <p:sp>
        <p:nvSpPr>
          <p:cNvPr id="372738" name="Rectangle 2"/>
          <p:cNvSpPr>
            <a:spLocks noGrp="1" noChangeArrowheads="1"/>
          </p:cNvSpPr>
          <p:nvPr>
            <p:ph type="title"/>
          </p:nvPr>
        </p:nvSpPr>
        <p:spPr>
          <a:xfrm>
            <a:off x="667338" y="345407"/>
            <a:ext cx="7854696" cy="914400"/>
          </a:xfrm>
        </p:spPr>
        <p:txBody>
          <a:bodyPr/>
          <a:lstStyle/>
          <a:p>
            <a:r>
              <a:rPr lang="en-US"/>
              <a:t>Key Idea: “Physical Data Independence”</a:t>
            </a:r>
          </a:p>
        </p:txBody>
      </p:sp>
      <p:sp>
        <p:nvSpPr>
          <p:cNvPr id="372739" name="AutoShape 3"/>
          <p:cNvSpPr>
            <a:spLocks noChangeArrowheads="1"/>
          </p:cNvSpPr>
          <p:nvPr/>
        </p:nvSpPr>
        <p:spPr bwMode="auto">
          <a:xfrm>
            <a:off x="927100" y="5175250"/>
            <a:ext cx="1184275" cy="914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2740" name="Group 4"/>
          <p:cNvGrpSpPr>
            <a:grpSpLocks/>
          </p:cNvGrpSpPr>
          <p:nvPr/>
        </p:nvGrpSpPr>
        <p:grpSpPr bwMode="auto">
          <a:xfrm>
            <a:off x="1125538" y="5529262"/>
            <a:ext cx="833437" cy="407988"/>
            <a:chOff x="483" y="991"/>
            <a:chExt cx="726" cy="434"/>
          </a:xfrm>
        </p:grpSpPr>
        <p:sp>
          <p:nvSpPr>
            <p:cNvPr id="372741" name="Oval 5"/>
            <p:cNvSpPr>
              <a:spLocks noChangeArrowheads="1"/>
            </p:cNvSpPr>
            <p:nvPr/>
          </p:nvSpPr>
          <p:spPr bwMode="auto">
            <a:xfrm>
              <a:off x="483" y="1026"/>
              <a:ext cx="221" cy="17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2" name="Oval 6"/>
            <p:cNvSpPr>
              <a:spLocks noChangeArrowheads="1"/>
            </p:cNvSpPr>
            <p:nvPr/>
          </p:nvSpPr>
          <p:spPr bwMode="auto">
            <a:xfrm>
              <a:off x="766" y="1275"/>
              <a:ext cx="195"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3" name="Oval 7"/>
            <p:cNvSpPr>
              <a:spLocks noChangeArrowheads="1"/>
            </p:cNvSpPr>
            <p:nvPr/>
          </p:nvSpPr>
          <p:spPr bwMode="auto">
            <a:xfrm>
              <a:off x="970" y="991"/>
              <a:ext cx="239" cy="1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2744" name="AutoShape 8"/>
            <p:cNvCxnSpPr>
              <a:cxnSpLocks noChangeShapeType="1"/>
              <a:stCxn id="372742" idx="7"/>
              <a:endCxn id="372743" idx="3"/>
            </p:cNvCxnSpPr>
            <p:nvPr/>
          </p:nvCxnSpPr>
          <p:spPr bwMode="auto">
            <a:xfrm flipV="1">
              <a:off x="932" y="1157"/>
              <a:ext cx="73" cy="1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5" name="AutoShape 9"/>
            <p:cNvCxnSpPr>
              <a:cxnSpLocks noChangeShapeType="1"/>
              <a:stCxn id="372742" idx="1"/>
              <a:endCxn id="372741" idx="5"/>
            </p:cNvCxnSpPr>
            <p:nvPr/>
          </p:nvCxnSpPr>
          <p:spPr bwMode="auto">
            <a:xfrm flipH="1" flipV="1">
              <a:off x="672" y="1177"/>
              <a:ext cx="123" cy="1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6" name="AutoShape 10"/>
            <p:cNvCxnSpPr>
              <a:cxnSpLocks noChangeShapeType="1"/>
              <a:stCxn id="372741" idx="6"/>
              <a:endCxn id="372743" idx="2"/>
            </p:cNvCxnSpPr>
            <p:nvPr/>
          </p:nvCxnSpPr>
          <p:spPr bwMode="auto">
            <a:xfrm flipV="1">
              <a:off x="704" y="1089"/>
              <a:ext cx="266" cy="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72747" name="Rectangle 11"/>
          <p:cNvSpPr>
            <a:spLocks noChangeArrowheads="1"/>
          </p:cNvSpPr>
          <p:nvPr/>
        </p:nvSpPr>
        <p:spPr bwMode="auto">
          <a:xfrm>
            <a:off x="312200" y="1984375"/>
            <a:ext cx="892175" cy="649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8" name="Rectangle 12"/>
          <p:cNvSpPr>
            <a:spLocks noChangeArrowheads="1"/>
          </p:cNvSpPr>
          <p:nvPr/>
        </p:nvSpPr>
        <p:spPr bwMode="auto">
          <a:xfrm>
            <a:off x="312200" y="1971675"/>
            <a:ext cx="900113" cy="2047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9" name="Line 13"/>
          <p:cNvSpPr>
            <a:spLocks noChangeShapeType="1"/>
          </p:cNvSpPr>
          <p:nvPr/>
        </p:nvSpPr>
        <p:spPr bwMode="auto">
          <a:xfrm>
            <a:off x="320138" y="2176462"/>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0" name="Line 14"/>
          <p:cNvSpPr>
            <a:spLocks noChangeShapeType="1"/>
          </p:cNvSpPr>
          <p:nvPr/>
        </p:nvSpPr>
        <p:spPr bwMode="auto">
          <a:xfrm>
            <a:off x="318550" y="2338387"/>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1" name="Line 15"/>
          <p:cNvSpPr>
            <a:spLocks noChangeShapeType="1"/>
          </p:cNvSpPr>
          <p:nvPr/>
        </p:nvSpPr>
        <p:spPr bwMode="auto">
          <a:xfrm>
            <a:off x="318550" y="2479675"/>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2752" name="Group 16"/>
          <p:cNvGrpSpPr>
            <a:grpSpLocks/>
          </p:cNvGrpSpPr>
          <p:nvPr/>
        </p:nvGrpSpPr>
        <p:grpSpPr bwMode="auto">
          <a:xfrm>
            <a:off x="559850" y="1982787"/>
            <a:ext cx="219075" cy="639763"/>
            <a:chOff x="537" y="1956"/>
            <a:chExt cx="138" cy="501"/>
          </a:xfrm>
        </p:grpSpPr>
        <p:sp>
          <p:nvSpPr>
            <p:cNvPr id="372753" name="Line 17"/>
            <p:cNvSpPr>
              <a:spLocks noChangeShapeType="1"/>
            </p:cNvSpPr>
            <p:nvPr/>
          </p:nvSpPr>
          <p:spPr bwMode="auto">
            <a:xfrm>
              <a:off x="537" y="1957"/>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4" name="Line 18"/>
            <p:cNvSpPr>
              <a:spLocks noChangeShapeType="1"/>
            </p:cNvSpPr>
            <p:nvPr/>
          </p:nvSpPr>
          <p:spPr bwMode="auto">
            <a:xfrm>
              <a:off x="675" y="1956"/>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372755" name="Group 19"/>
          <p:cNvGrpSpPr>
            <a:grpSpLocks/>
          </p:cNvGrpSpPr>
          <p:nvPr/>
        </p:nvGrpSpPr>
        <p:grpSpPr bwMode="auto">
          <a:xfrm>
            <a:off x="1674275" y="1828800"/>
            <a:ext cx="1614488" cy="914400"/>
            <a:chOff x="541" y="1905"/>
            <a:chExt cx="903" cy="567"/>
          </a:xfrm>
        </p:grpSpPr>
        <p:sp>
          <p:nvSpPr>
            <p:cNvPr id="372756" name="Rectangle 20"/>
            <p:cNvSpPr>
              <a:spLocks noChangeArrowheads="1"/>
            </p:cNvSpPr>
            <p:nvPr/>
          </p:nvSpPr>
          <p:spPr bwMode="auto">
            <a:xfrm>
              <a:off x="541" y="1914"/>
              <a:ext cx="895" cy="5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7" name="Rectangle 21"/>
            <p:cNvSpPr>
              <a:spLocks noChangeArrowheads="1"/>
            </p:cNvSpPr>
            <p:nvPr/>
          </p:nvSpPr>
          <p:spPr bwMode="auto">
            <a:xfrm>
              <a:off x="541" y="1905"/>
              <a:ext cx="903" cy="14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8" name="Line 22"/>
            <p:cNvSpPr>
              <a:spLocks noChangeShapeType="1"/>
            </p:cNvSpPr>
            <p:nvPr/>
          </p:nvSpPr>
          <p:spPr bwMode="auto">
            <a:xfrm>
              <a:off x="549" y="2047"/>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9" name="Line 23"/>
            <p:cNvSpPr>
              <a:spLocks noChangeShapeType="1"/>
            </p:cNvSpPr>
            <p:nvPr/>
          </p:nvSpPr>
          <p:spPr bwMode="auto">
            <a:xfrm>
              <a:off x="548" y="2160"/>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0" name="Line 24"/>
            <p:cNvSpPr>
              <a:spLocks noChangeShapeType="1"/>
            </p:cNvSpPr>
            <p:nvPr/>
          </p:nvSpPr>
          <p:spPr bwMode="auto">
            <a:xfrm>
              <a:off x="547" y="2258"/>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1" name="Line 25"/>
            <p:cNvSpPr>
              <a:spLocks noChangeShapeType="1"/>
            </p:cNvSpPr>
            <p:nvPr/>
          </p:nvSpPr>
          <p:spPr bwMode="auto">
            <a:xfrm>
              <a:off x="546" y="2371"/>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2" name="Line 26"/>
            <p:cNvSpPr>
              <a:spLocks noChangeShapeType="1"/>
            </p:cNvSpPr>
            <p:nvPr/>
          </p:nvSpPr>
          <p:spPr bwMode="auto">
            <a:xfrm>
              <a:off x="789" y="1914"/>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3" name="Line 27"/>
            <p:cNvSpPr>
              <a:spLocks noChangeShapeType="1"/>
            </p:cNvSpPr>
            <p:nvPr/>
          </p:nvSpPr>
          <p:spPr bwMode="auto">
            <a:xfrm>
              <a:off x="1009" y="1913"/>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4" name="Line 28"/>
            <p:cNvSpPr>
              <a:spLocks noChangeShapeType="1"/>
            </p:cNvSpPr>
            <p:nvPr/>
          </p:nvSpPr>
          <p:spPr bwMode="auto">
            <a:xfrm>
              <a:off x="1158" y="1911"/>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372765" name="AutoShape 29"/>
          <p:cNvCxnSpPr>
            <a:cxnSpLocks noChangeShapeType="1"/>
            <a:stCxn id="372748" idx="3"/>
            <a:endCxn id="372757" idx="1"/>
          </p:cNvCxnSpPr>
          <p:nvPr/>
        </p:nvCxnSpPr>
        <p:spPr bwMode="auto">
          <a:xfrm flipV="1">
            <a:off x="1212313" y="1943100"/>
            <a:ext cx="461962" cy="131762"/>
          </a:xfrm>
          <a:prstGeom prst="bentConnector3">
            <a:avLst>
              <a:gd name="adj1" fmla="val 4982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2766" name="Text Box 30"/>
          <p:cNvSpPr txBox="1">
            <a:spLocks noChangeArrowheads="1"/>
          </p:cNvSpPr>
          <p:nvPr/>
        </p:nvSpPr>
        <p:spPr bwMode="auto">
          <a:xfrm>
            <a:off x="375709" y="34290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physical data independence</a:t>
            </a:r>
          </a:p>
        </p:txBody>
      </p:sp>
      <p:sp>
        <p:nvSpPr>
          <p:cNvPr id="372780" name="Text Box 44"/>
          <p:cNvSpPr txBox="1">
            <a:spLocks noChangeArrowheads="1"/>
          </p:cNvSpPr>
          <p:nvPr/>
        </p:nvSpPr>
        <p:spPr bwMode="auto">
          <a:xfrm>
            <a:off x="3136900" y="5480050"/>
            <a:ext cx="106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files and pointers</a:t>
            </a:r>
          </a:p>
        </p:txBody>
      </p:sp>
      <p:sp>
        <p:nvSpPr>
          <p:cNvPr id="372781" name="Text Box 45"/>
          <p:cNvSpPr txBox="1">
            <a:spLocks noChangeArrowheads="1"/>
          </p:cNvSpPr>
          <p:nvPr/>
        </p:nvSpPr>
        <p:spPr bwMode="auto">
          <a:xfrm>
            <a:off x="3198275" y="21336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relations</a:t>
            </a:r>
          </a:p>
        </p:txBody>
      </p:sp>
      <p:sp>
        <p:nvSpPr>
          <p:cNvPr id="372783" name="Line 47"/>
          <p:cNvSpPr>
            <a:spLocks noChangeShapeType="1"/>
          </p:cNvSpPr>
          <p:nvPr/>
        </p:nvSpPr>
        <p:spPr bwMode="auto">
          <a:xfrm>
            <a:off x="4203700" y="1141413"/>
            <a:ext cx="0" cy="518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5" name="Rectangle 49"/>
          <p:cNvSpPr>
            <a:spLocks noChangeArrowheads="1"/>
          </p:cNvSpPr>
          <p:nvPr/>
        </p:nvSpPr>
        <p:spPr bwMode="auto">
          <a:xfrm>
            <a:off x="4360863" y="1621795"/>
            <a:ext cx="419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a:t>
            </a:r>
            <a:r>
              <a:rPr lang="en-US" b="1">
                <a:solidFill>
                  <a:srgbClr val="FF0000"/>
                </a:solidFill>
                <a:latin typeface="Courier New" charset="0"/>
              </a:rPr>
              <a:t>seq</a:t>
            </a:r>
            <a:r>
              <a:rPr lang="en-US" b="1">
                <a:solidFill>
                  <a:srgbClr val="0011CF"/>
                </a:solidFill>
                <a:latin typeface="Courier New" charset="0"/>
              </a:rPr>
              <a:t>     </a:t>
            </a:r>
          </a:p>
          <a:p>
            <a:r>
              <a:rPr lang="en-US" b="1">
                <a:solidFill>
                  <a:srgbClr val="0011CF"/>
                </a:solidFill>
                <a:latin typeface="Courier New" charset="0"/>
              </a:rPr>
              <a:t>  FROM </a:t>
            </a:r>
            <a:r>
              <a:rPr lang="en-US" b="1">
                <a:solidFill>
                  <a:srgbClr val="FF0000"/>
                </a:solidFill>
                <a:latin typeface="Courier New" charset="0"/>
              </a:rPr>
              <a:t>ncbi_sequences</a:t>
            </a:r>
            <a:endParaRPr lang="en-US" b="1">
              <a:solidFill>
                <a:srgbClr val="0011CF"/>
              </a:solidFill>
              <a:latin typeface="Courier New" charset="0"/>
            </a:endParaRPr>
          </a:p>
          <a:p>
            <a:r>
              <a:rPr lang="en-US" b="1">
                <a:solidFill>
                  <a:srgbClr val="0011CF"/>
                </a:solidFill>
                <a:latin typeface="Courier New" charset="0"/>
              </a:rPr>
              <a:t> WHERE </a:t>
            </a:r>
            <a:r>
              <a:rPr lang="en-US" b="1">
                <a:solidFill>
                  <a:srgbClr val="FF0000"/>
                </a:solidFill>
                <a:latin typeface="Courier New" charset="0"/>
              </a:rPr>
              <a:t>seq</a:t>
            </a:r>
            <a:r>
              <a:rPr lang="en-US" b="1">
                <a:solidFill>
                  <a:srgbClr val="0011CF"/>
                </a:solidFill>
                <a:latin typeface="Courier New" charset="0"/>
              </a:rPr>
              <a:t>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p>
        </p:txBody>
      </p:sp>
      <p:sp>
        <p:nvSpPr>
          <p:cNvPr id="372786" name="Rectangle 50"/>
          <p:cNvSpPr>
            <a:spLocks noChangeArrowheads="1"/>
          </p:cNvSpPr>
          <p:nvPr/>
        </p:nvSpPr>
        <p:spPr bwMode="auto">
          <a:xfrm>
            <a:off x="4251325" y="3896047"/>
            <a:ext cx="46370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a:solidFill>
                  <a:srgbClr val="0011CF"/>
                </a:solidFill>
                <a:latin typeface="Courier New" charset="0"/>
              </a:rPr>
              <a:t>f = fopen(</a:t>
            </a:r>
            <a:r>
              <a:rPr lang="ja-JP" altLang="en-US" sz="2000" b="1">
                <a:solidFill>
                  <a:srgbClr val="FF0000"/>
                </a:solidFill>
                <a:latin typeface="Arial"/>
              </a:rPr>
              <a:t>‘</a:t>
            </a:r>
            <a:r>
              <a:rPr lang="en-US" sz="2000" b="1">
                <a:solidFill>
                  <a:srgbClr val="FF0000"/>
                </a:solidFill>
                <a:latin typeface="Courier New" charset="0"/>
              </a:rPr>
              <a:t>table_file</a:t>
            </a:r>
            <a:r>
              <a:rPr lang="ja-JP" altLang="en-US" sz="2000" b="1">
                <a:solidFill>
                  <a:srgbClr val="FF0000"/>
                </a:solidFill>
                <a:latin typeface="Arial"/>
              </a:rPr>
              <a:t>’</a:t>
            </a:r>
            <a:r>
              <a:rPr lang="en-US" sz="2000" b="1">
                <a:solidFill>
                  <a:srgbClr val="0011CF"/>
                </a:solidFill>
                <a:latin typeface="Courier New" charset="0"/>
              </a:rPr>
              <a:t>);</a:t>
            </a:r>
          </a:p>
          <a:p>
            <a:r>
              <a:rPr lang="en-US" sz="2000" b="1">
                <a:solidFill>
                  <a:srgbClr val="0011CF"/>
                </a:solidFill>
                <a:latin typeface="Courier New" charset="0"/>
              </a:rPr>
              <a:t>fseek(</a:t>
            </a:r>
            <a:r>
              <a:rPr lang="en-US" sz="2000" b="1">
                <a:solidFill>
                  <a:srgbClr val="FF0000"/>
                </a:solidFill>
                <a:latin typeface="Courier New" charset="0"/>
              </a:rPr>
              <a:t>10030440</a:t>
            </a:r>
            <a:r>
              <a:rPr lang="en-US" sz="2000" b="1">
                <a:solidFill>
                  <a:srgbClr val="0011CF"/>
                </a:solidFill>
                <a:latin typeface="Courier New" charset="0"/>
              </a:rPr>
              <a:t>);</a:t>
            </a:r>
          </a:p>
          <a:p>
            <a:r>
              <a:rPr lang="en-US" sz="2000" b="1">
                <a:solidFill>
                  <a:srgbClr val="0011CF"/>
                </a:solidFill>
                <a:latin typeface="Courier New" charset="0"/>
              </a:rPr>
              <a:t>while (True) {</a:t>
            </a:r>
          </a:p>
          <a:p>
            <a:r>
              <a:rPr lang="en-US" sz="2000" b="1">
                <a:solidFill>
                  <a:srgbClr val="0011CF"/>
                </a:solidFill>
                <a:latin typeface="Courier New" charset="0"/>
              </a:rPr>
              <a:t>  fread(&amp;buf, 1, 8192, f);</a:t>
            </a:r>
          </a:p>
          <a:p>
            <a:r>
              <a:rPr lang="en-US" sz="2000" b="1">
                <a:solidFill>
                  <a:srgbClr val="0011CF"/>
                </a:solidFill>
                <a:latin typeface="Courier New" charset="0"/>
              </a:rPr>
              <a:t>  if (buf == GATTACGATATTA) {</a:t>
            </a:r>
          </a:p>
          <a:p>
            <a:r>
              <a:rPr lang="en-US" sz="2000" b="1">
                <a:solidFill>
                  <a:srgbClr val="0011CF"/>
                </a:solidFill>
                <a:latin typeface="Courier New" charset="0"/>
              </a:rPr>
              <a:t>    . . .</a:t>
            </a:r>
          </a:p>
        </p:txBody>
      </p:sp>
      <p:sp>
        <p:nvSpPr>
          <p:cNvPr id="372787" name="Line 51"/>
          <p:cNvSpPr>
            <a:spLocks noChangeShapeType="1"/>
          </p:cNvSpPr>
          <p:nvPr/>
        </p:nvSpPr>
        <p:spPr bwMode="auto">
          <a:xfrm>
            <a:off x="4345322" y="3426828"/>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6784813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1143000"/>
          </a:xfrm>
        </p:spPr>
        <p:txBody>
          <a:bodyPr/>
          <a:lstStyle/>
          <a:p>
            <a:r>
              <a:rPr lang="en-US"/>
              <a:t>Examples of Theta-Joins (2)</a:t>
            </a:r>
          </a:p>
        </p:txBody>
      </p:sp>
      <p:sp>
        <p:nvSpPr>
          <p:cNvPr id="3" name="Content Placeholder 2"/>
          <p:cNvSpPr>
            <a:spLocks noGrp="1"/>
          </p:cNvSpPr>
          <p:nvPr>
            <p:ph idx="1"/>
          </p:nvPr>
        </p:nvSpPr>
        <p:spPr>
          <a:xfrm>
            <a:off x="685800" y="1447800"/>
            <a:ext cx="7772400" cy="4114800"/>
          </a:xfrm>
        </p:spPr>
        <p:txBody>
          <a:bodyPr/>
          <a:lstStyle/>
          <a:p>
            <a:r>
              <a:rPr lang="en-US"/>
              <a:t>Find all user clicks made within 5 seconds of a page load</a:t>
            </a:r>
          </a:p>
          <a:p>
            <a:endParaRPr lang="en-US"/>
          </a:p>
          <a:p>
            <a:endParaRPr lang="en-US"/>
          </a:p>
          <a:p>
            <a:endParaRPr lang="en-US"/>
          </a:p>
          <a:p>
            <a:endParaRPr lang="en-US"/>
          </a:p>
          <a:p>
            <a:endParaRPr lang="en-US"/>
          </a:p>
          <a:p>
            <a:r>
              <a:rPr lang="en-US"/>
              <a:t>You might hear “band join” or “range join”</a:t>
            </a:r>
          </a:p>
          <a:p>
            <a:pPr marL="457200" lvl="1" indent="0">
              <a:buNone/>
            </a:pPr>
            <a:r>
              <a:rPr lang="en-US" sz="3200" dirty="0">
                <a:ea typeface="ＭＳ Ｐゴシック" pitchFamily="112" charset="-128"/>
                <a:cs typeface="ＭＳ Ｐゴシック" pitchFamily="112" charset="-128"/>
              </a:rPr>
              <a:t>	</a:t>
            </a:r>
          </a:p>
          <a:p>
            <a:endParaRPr lang="en-US"/>
          </a:p>
          <a:p>
            <a:endParaRPr lang="en-US"/>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AD566A4E-9079-274B-8CBC-BED33EC11BF5}" type="slidenum">
              <a:rPr lang="en-US">
                <a:solidFill>
                  <a:prstClr val="black"/>
                </a:solidFill>
              </a:rPr>
              <a:pPr>
                <a:defRPr/>
              </a:pPr>
              <a:t>20</a:t>
            </a:fld>
            <a:endParaRPr lang="en-US">
              <a:solidFill>
                <a:prstClr val="black"/>
              </a:solidFill>
            </a:endParaRPr>
          </a:p>
        </p:txBody>
      </p:sp>
      <p:sp>
        <p:nvSpPr>
          <p:cNvPr id="6" name="Rectangle 5"/>
          <p:cNvSpPr/>
          <p:nvPr/>
        </p:nvSpPr>
        <p:spPr>
          <a:xfrm>
            <a:off x="1371600" y="4114800"/>
            <a:ext cx="5638800" cy="461665"/>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txBody>
          <a:bodyPr wrap="square">
            <a:spAutoFit/>
          </a:bodyPr>
          <a:lstStyle/>
          <a:p>
            <a:pPr defTabSz="914400" eaLnBrk="0" hangingPunct="0"/>
            <a:r>
              <a:rPr lang="en-US" sz="2400" dirty="0">
                <a:solidFill>
                  <a:prstClr val="black"/>
                </a:solidFill>
                <a:latin typeface="Times" charset="0"/>
                <a:ea typeface="+mn-ea"/>
                <a:cs typeface="+mn-cs"/>
              </a:rPr>
              <a:t>Clicks ⨝</a:t>
            </a:r>
            <a:r>
              <a:rPr lang="en-US" sz="2400" baseline="-25000" dirty="0">
                <a:solidFill>
                  <a:prstClr val="black"/>
                </a:solidFill>
                <a:latin typeface="Times" charset="0"/>
                <a:ea typeface="+mn-ea"/>
                <a:cs typeface="+mn-cs"/>
              </a:rPr>
              <a:t>abs(click_time – load_time) &lt; 5 </a:t>
            </a:r>
            <a:r>
              <a:rPr lang="en-US" sz="2400" dirty="0">
                <a:solidFill>
                  <a:prstClr val="black"/>
                </a:solidFill>
                <a:latin typeface="Times" charset="0"/>
                <a:ea typeface="+mn-ea"/>
                <a:cs typeface="+mn-cs"/>
              </a:rPr>
              <a:t>PageLoads </a:t>
            </a:r>
            <a:endParaRPr lang="en-US" sz="2400">
              <a:solidFill>
                <a:prstClr val="black"/>
              </a:solidFill>
              <a:latin typeface="Times" charset="0"/>
              <a:ea typeface="+mn-ea"/>
              <a:cs typeface="+mn-cs"/>
            </a:endParaRPr>
          </a:p>
        </p:txBody>
      </p:sp>
      <p:sp>
        <p:nvSpPr>
          <p:cNvPr id="7" name="Rectangle 6"/>
          <p:cNvSpPr/>
          <p:nvPr/>
        </p:nvSpPr>
        <p:spPr>
          <a:xfrm>
            <a:off x="1143000" y="2667000"/>
            <a:ext cx="6324600" cy="1200328"/>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txBody>
          <a:bodyPr wrap="square">
            <a:spAutoFit/>
          </a:bodyPr>
          <a:lstStyle/>
          <a:p>
            <a:pPr defTabSz="914400" eaLnBrk="0" hangingPunct="0">
              <a:defRPr/>
            </a:pPr>
            <a:r>
              <a:rPr lang="en-US" sz="2400" dirty="0">
                <a:solidFill>
                  <a:srgbClr val="0000FF"/>
                </a:solidFill>
                <a:latin typeface="Arial"/>
                <a:ea typeface="+mn-ea"/>
                <a:cs typeface="Arial"/>
              </a:rPr>
              <a:t>SELECT </a:t>
            </a:r>
            <a:r>
              <a:rPr lang="en-US" sz="2400" dirty="0" err="1">
                <a:solidFill>
                  <a:prstClr val="black"/>
                </a:solidFill>
                <a:latin typeface="Arial"/>
                <a:ea typeface="+mn-ea"/>
                <a:cs typeface="Arial"/>
              </a:rPr>
              <a:t>*</a:t>
            </a:r>
            <a:endParaRPr lang="en-US" sz="2400" dirty="0">
              <a:solidFill>
                <a:prstClr val="black"/>
              </a:solidFill>
              <a:latin typeface="Arial"/>
              <a:ea typeface="+mn-ea"/>
              <a:cs typeface="Arial"/>
            </a:endParaRPr>
          </a:p>
          <a:p>
            <a:pPr defTabSz="914400" eaLnBrk="0" hangingPunct="0">
              <a:defRPr/>
            </a:pPr>
            <a:r>
              <a:rPr lang="en-US" sz="2400" dirty="0">
                <a:solidFill>
                  <a:srgbClr val="0000FF"/>
                </a:solidFill>
                <a:latin typeface="Arial"/>
                <a:ea typeface="+mn-ea"/>
                <a:cs typeface="Arial"/>
              </a:rPr>
              <a:t>FROM </a:t>
            </a:r>
            <a:r>
              <a:rPr lang="en-US" sz="2400" dirty="0">
                <a:solidFill>
                  <a:prstClr val="black"/>
                </a:solidFill>
                <a:latin typeface="Arial"/>
                <a:ea typeface="+mn-ea"/>
                <a:cs typeface="Arial"/>
              </a:rPr>
              <a:t>Clicks c, PageLoads p</a:t>
            </a:r>
          </a:p>
          <a:p>
            <a:pPr defTabSz="914400" eaLnBrk="0" hangingPunct="0">
              <a:defRPr/>
            </a:pPr>
            <a:r>
              <a:rPr lang="en-US" sz="2400" dirty="0">
                <a:solidFill>
                  <a:srgbClr val="0000FF"/>
                </a:solidFill>
                <a:latin typeface="Arial"/>
                <a:ea typeface="+mn-ea"/>
                <a:cs typeface="Arial"/>
              </a:rPr>
              <a:t>WHERE </a:t>
            </a:r>
            <a:r>
              <a:rPr lang="en-US" sz="2400" dirty="0">
                <a:solidFill>
                  <a:srgbClr val="000000"/>
                </a:solidFill>
                <a:latin typeface="Arial"/>
                <a:ea typeface="+mn-ea"/>
                <a:cs typeface="Arial"/>
              </a:rPr>
              <a:t>abs(</a:t>
            </a:r>
            <a:r>
              <a:rPr lang="en-US" sz="2400" dirty="0" err="1">
                <a:solidFill>
                  <a:prstClr val="black"/>
                </a:solidFill>
                <a:latin typeface="Arial"/>
                <a:ea typeface="+mn-ea"/>
                <a:cs typeface="Arial"/>
              </a:rPr>
              <a:t>c.click_time - p.load_time) &lt; 5</a:t>
            </a:r>
            <a:endParaRPr lang="en-US" sz="2400" dirty="0">
              <a:solidFill>
                <a:prstClr val="black"/>
              </a:solidFill>
              <a:latin typeface="Arial"/>
              <a:ea typeface="+mn-ea"/>
              <a:cs typeface="Arial"/>
            </a:endParaRPr>
          </a:p>
        </p:txBody>
      </p:sp>
    </p:spTree>
    <p:extLst>
      <p:ext uri="{BB962C8B-B14F-4D97-AF65-F5344CB8AC3E}">
        <p14:creationId xmlns:p14="http://schemas.microsoft.com/office/powerpoint/2010/main" val="29970439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More Joins</a:t>
            </a:r>
          </a:p>
        </p:txBody>
      </p:sp>
      <p:sp>
        <p:nvSpPr>
          <p:cNvPr id="97283" name="Rectangle 3"/>
          <p:cNvSpPr>
            <a:spLocks noGrp="1" noChangeArrowheads="1"/>
          </p:cNvSpPr>
          <p:nvPr>
            <p:ph type="body" idx="1"/>
          </p:nvPr>
        </p:nvSpPr>
        <p:spPr/>
        <p:txBody>
          <a:bodyPr/>
          <a:lstStyle/>
          <a:p>
            <a:r>
              <a:rPr lang="en-US"/>
              <a:t>Outer join</a:t>
            </a:r>
          </a:p>
          <a:p>
            <a:pPr lvl="1"/>
            <a:r>
              <a:rPr lang="en-US"/>
              <a:t>Include tuples with no matches in the output</a:t>
            </a:r>
          </a:p>
          <a:p>
            <a:pPr lvl="1"/>
            <a:r>
              <a:rPr lang="en-US"/>
              <a:t>Use NULL values for missing attributes</a:t>
            </a:r>
          </a:p>
          <a:p>
            <a:pPr lvl="1"/>
            <a:endParaRPr lang="en-US"/>
          </a:p>
          <a:p>
            <a:r>
              <a:rPr lang="en-US"/>
              <a:t>Variants</a:t>
            </a:r>
          </a:p>
          <a:p>
            <a:pPr lvl="1"/>
            <a:r>
              <a:rPr lang="en-US"/>
              <a:t>Left outer join</a:t>
            </a:r>
          </a:p>
          <a:p>
            <a:pPr lvl="1"/>
            <a:r>
              <a:rPr lang="en-US"/>
              <a:t>Right outer join</a:t>
            </a:r>
          </a:p>
          <a:p>
            <a:pPr lvl="1"/>
            <a:r>
              <a:rPr lang="en-US"/>
              <a:t>Full outer join</a:t>
            </a:r>
          </a:p>
        </p:txBody>
      </p:sp>
      <p:sp>
        <p:nvSpPr>
          <p:cNvPr id="6" name="Slide Number Placeholder 5"/>
          <p:cNvSpPr>
            <a:spLocks noGrp="1"/>
          </p:cNvSpPr>
          <p:nvPr>
            <p:ph type="sldNum" sz="quarter" idx="12"/>
          </p:nvPr>
        </p:nvSpPr>
        <p:spPr/>
        <p:txBody>
          <a:bodyPr/>
          <a:lstStyle/>
          <a:p>
            <a:fld id="{E3048003-984A-074F-92BD-D4B2A6121BBE}"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3495397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85800" y="304800"/>
            <a:ext cx="7772400" cy="1143000"/>
          </a:xfrm>
        </p:spPr>
        <p:txBody>
          <a:bodyPr/>
          <a:lstStyle/>
          <a:p>
            <a:r>
              <a:rPr lang="en-US"/>
              <a:t>Outer Join Example</a:t>
            </a:r>
          </a:p>
        </p:txBody>
      </p:sp>
      <p:sp>
        <p:nvSpPr>
          <p:cNvPr id="15" name="Slide Number Placeholder 14"/>
          <p:cNvSpPr>
            <a:spLocks noGrp="1"/>
          </p:cNvSpPr>
          <p:nvPr>
            <p:ph type="sldNum" sz="quarter" idx="12"/>
          </p:nvPr>
        </p:nvSpPr>
        <p:spPr/>
        <p:txBody>
          <a:bodyPr/>
          <a:lstStyle/>
          <a:p>
            <a:fld id="{E3048003-984A-074F-92BD-D4B2A6121BBE}" type="slidenum">
              <a:rPr lang="en-US" smtClean="0">
                <a:solidFill>
                  <a:prstClr val="black"/>
                </a:solidFill>
              </a:rPr>
              <a:pPr/>
              <a:t>22</a:t>
            </a:fld>
            <a:endParaRPr lang="en-US">
              <a:solidFill>
                <a:prstClr val="black"/>
              </a:solidFill>
            </a:endParaRPr>
          </a:p>
        </p:txBody>
      </p:sp>
      <p:graphicFrame>
        <p:nvGraphicFramePr>
          <p:cNvPr id="168049" name="Group 113"/>
          <p:cNvGraphicFramePr>
            <a:graphicFrameLocks noGrp="1"/>
          </p:cNvGraphicFramePr>
          <p:nvPr>
            <p:extLst>
              <p:ext uri="{D42A27DB-BD31-4B8C-83A1-F6EECF244321}">
                <p14:modId xmlns:p14="http://schemas.microsoft.com/office/powerpoint/2010/main" val="2507488588"/>
              </p:ext>
            </p:extLst>
          </p:nvPr>
        </p:nvGraphicFramePr>
        <p:xfrm>
          <a:off x="304800" y="2308224"/>
          <a:ext cx="3276600" cy="1501776"/>
        </p:xfrm>
        <a:graphic>
          <a:graphicData uri="http://schemas.openxmlformats.org/drawingml/2006/table">
            <a:tbl>
              <a:tblPr/>
              <a:tblGrid>
                <a:gridCol w="762000"/>
                <a:gridCol w="1143000"/>
                <a:gridCol w="1371600"/>
              </a:tblGrid>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65" charset="0"/>
                          <a:ea typeface="Osaka" pitchFamily="-65" charset="-128"/>
                          <a:cs typeface="Osaka" pitchFamily="-65" charset="-128"/>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65" charset="0"/>
                          <a:ea typeface="Osaka" pitchFamily="-65" charset="-128"/>
                          <a:cs typeface="Osaka" pitchFamily="-65" charset="-128"/>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65" charset="0"/>
                          <a:ea typeface="Osaka" pitchFamily="-65" charset="-128"/>
                          <a:cs typeface="Osaka" pitchFamily="-65" charset="-128"/>
                        </a:rPr>
                        <a:t>disease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98125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heart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98120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flu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98120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rPr>
                        <a:t>lung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7957" name="Text Box 21"/>
          <p:cNvSpPr txBox="1">
            <a:spLocks noChangeArrowheads="1"/>
          </p:cNvSpPr>
          <p:nvPr/>
        </p:nvSpPr>
        <p:spPr bwMode="auto">
          <a:xfrm>
            <a:off x="228600" y="1752600"/>
            <a:ext cx="2159716"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a:solidFill>
                  <a:prstClr val="black"/>
                </a:solidFill>
                <a:latin typeface="Arial"/>
                <a:ea typeface="+mn-ea"/>
                <a:cs typeface="Arial"/>
              </a:rPr>
              <a:t>AnonPatient</a:t>
            </a:r>
            <a:r>
              <a:rPr lang="en-US" sz="2400" dirty="0">
                <a:solidFill>
                  <a:prstClr val="black"/>
                </a:solidFill>
                <a:latin typeface="Arial"/>
                <a:ea typeface="+mn-ea"/>
                <a:cs typeface="Arial"/>
              </a:rPr>
              <a:t> P</a:t>
            </a:r>
          </a:p>
        </p:txBody>
      </p:sp>
      <p:sp>
        <p:nvSpPr>
          <p:cNvPr id="167959" name="Text Box 23"/>
          <p:cNvSpPr txBox="1">
            <a:spLocks noChangeArrowheads="1"/>
          </p:cNvSpPr>
          <p:nvPr/>
        </p:nvSpPr>
        <p:spPr bwMode="auto">
          <a:xfrm>
            <a:off x="1676400" y="4572000"/>
            <a:ext cx="1108396" cy="707886"/>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a:solidFill>
                  <a:prstClr val="black"/>
                </a:solidFill>
                <a:latin typeface="Arial"/>
                <a:ea typeface="+mn-ea"/>
                <a:cs typeface="Arial"/>
              </a:rPr>
              <a:t>P  </a:t>
            </a:r>
            <a:r>
              <a:rPr lang="en-US" sz="3200" b="1" dirty="0" smtClean="0">
                <a:solidFill>
                  <a:prstClr val="black"/>
                </a:solidFill>
                <a:latin typeface="Arial"/>
                <a:ea typeface="+mn-ea"/>
                <a:cs typeface="Arial"/>
              </a:rPr>
              <a:t>⋉</a:t>
            </a:r>
            <a:r>
              <a:rPr lang="en-US" sz="4000" dirty="0" smtClean="0">
                <a:solidFill>
                  <a:prstClr val="black"/>
                </a:solidFill>
                <a:latin typeface="Arial"/>
                <a:ea typeface="+mn-ea"/>
                <a:cs typeface="Arial"/>
              </a:rPr>
              <a:t> </a:t>
            </a:r>
            <a:r>
              <a:rPr lang="en-US" sz="2400" dirty="0" smtClean="0">
                <a:solidFill>
                  <a:prstClr val="black"/>
                </a:solidFill>
                <a:latin typeface="Arial"/>
                <a:ea typeface="+mn-ea"/>
                <a:cs typeface="Arial"/>
              </a:rPr>
              <a:t>V</a:t>
            </a:r>
            <a:endParaRPr lang="en-US" sz="2400" dirty="0">
              <a:solidFill>
                <a:prstClr val="black"/>
              </a:solidFill>
              <a:latin typeface="Arial"/>
              <a:ea typeface="+mn-ea"/>
              <a:cs typeface="Arial"/>
            </a:endParaRPr>
          </a:p>
        </p:txBody>
      </p:sp>
      <p:graphicFrame>
        <p:nvGraphicFramePr>
          <p:cNvPr id="168047" name="Group 111"/>
          <p:cNvGraphicFramePr>
            <a:graphicFrameLocks noGrp="1"/>
          </p:cNvGraphicFramePr>
          <p:nvPr>
            <p:extLst>
              <p:ext uri="{D42A27DB-BD31-4B8C-83A1-F6EECF244321}">
                <p14:modId xmlns:p14="http://schemas.microsoft.com/office/powerpoint/2010/main" val="474401098"/>
              </p:ext>
            </p:extLst>
          </p:nvPr>
        </p:nvGraphicFramePr>
        <p:xfrm>
          <a:off x="3581400" y="4148136"/>
          <a:ext cx="4205288" cy="2405064"/>
        </p:xfrm>
        <a:graphic>
          <a:graphicData uri="http://schemas.openxmlformats.org/drawingml/2006/table">
            <a:tbl>
              <a:tblPr/>
              <a:tblGrid>
                <a:gridCol w="838200"/>
                <a:gridCol w="1066800"/>
                <a:gridCol w="1249363"/>
                <a:gridCol w="1050925"/>
              </a:tblGrid>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65" charset="0"/>
                          <a:ea typeface="Osaka" pitchFamily="-65" charset="-128"/>
                          <a:cs typeface="Osaka" pitchFamily="-65" charset="-128"/>
                        </a:rPr>
                        <a:t>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65" charset="0"/>
                          <a:ea typeface="Osaka" pitchFamily="-65" charset="-128"/>
                          <a:cs typeface="Osaka" pitchFamily="-65" charset="-128"/>
                        </a:rPr>
                        <a:t>zip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65" charset="0"/>
                          <a:ea typeface="Osaka" pitchFamily="-65" charset="-128"/>
                          <a:cs typeface="Osaka" pitchFamily="-65" charset="-128"/>
                        </a:rPr>
                        <a:t>disease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65" charset="0"/>
                          <a:ea typeface="Osaka" pitchFamily="-65" charset="-128"/>
                          <a:cs typeface="Osaka" pitchFamily="-65" charset="-128"/>
                        </a:rPr>
                        <a:t>job</a:t>
                      </a:r>
                      <a:endParaRPr kumimoji="0" lang="en-US" sz="1800" b="1" i="0" u="none" strike="noStrike" cap="none" normalizeH="0" baseline="0" dirty="0">
                        <a:ln>
                          <a:noFill/>
                        </a:ln>
                        <a:solidFill>
                          <a:schemeClr val="tx1"/>
                        </a:solidFill>
                        <a:effectLst/>
                        <a:latin typeface="Arial" pitchFamily="-65" charset="0"/>
                        <a:ea typeface="Osaka" pitchFamily="-65" charset="-128"/>
                        <a:cs typeface="Osaka" pitchFamily="-65"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54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98125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rPr>
                        <a:t>heart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65" charset="0"/>
                          <a:ea typeface="Osaka" pitchFamily="-65" charset="-128"/>
                          <a:cs typeface="Osaka" pitchFamily="-65" charset="-128"/>
                        </a:rPr>
                        <a:t>lawyer</a:t>
                      </a:r>
                      <a:endPar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98120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flu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65" charset="0"/>
                          <a:ea typeface="Osaka" pitchFamily="-65" charset="-128"/>
                          <a:cs typeface="Osaka" pitchFamily="-65" charset="-128"/>
                        </a:rPr>
                        <a:t>cashier</a:t>
                      </a:r>
                      <a:endPar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98120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lung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65" charset="0"/>
                          <a:ea typeface="Osaka" pitchFamily="-65" charset="-128"/>
                          <a:cs typeface="Osaka" pitchFamily="-65" charset="-128"/>
                        </a:rPr>
                        <a:t>null</a:t>
                      </a:r>
                      <a:endPar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 Box 22"/>
          <p:cNvSpPr txBox="1">
            <a:spLocks noChangeArrowheads="1"/>
          </p:cNvSpPr>
          <p:nvPr/>
        </p:nvSpPr>
        <p:spPr bwMode="auto">
          <a:xfrm>
            <a:off x="4648200" y="1752600"/>
            <a:ext cx="1823085"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smtClean="0">
                <a:solidFill>
                  <a:prstClr val="black"/>
                </a:solidFill>
                <a:latin typeface="Arial"/>
                <a:ea typeface="+mn-ea"/>
                <a:cs typeface="Arial"/>
              </a:rPr>
              <a:t>AnnonJob</a:t>
            </a:r>
            <a:r>
              <a:rPr lang="en-US" sz="2400" dirty="0" smtClean="0">
                <a:solidFill>
                  <a:prstClr val="black"/>
                </a:solidFill>
                <a:latin typeface="Arial"/>
                <a:ea typeface="+mn-ea"/>
                <a:cs typeface="Arial"/>
              </a:rPr>
              <a:t> J</a:t>
            </a:r>
            <a:endParaRPr lang="en-US" sz="2400" dirty="0">
              <a:solidFill>
                <a:prstClr val="black"/>
              </a:solidFill>
              <a:latin typeface="Arial"/>
              <a:ea typeface="+mn-ea"/>
              <a:cs typeface="Arial"/>
            </a:endParaRPr>
          </a:p>
        </p:txBody>
      </p:sp>
      <p:graphicFrame>
        <p:nvGraphicFramePr>
          <p:cNvPr id="17" name="Group 109"/>
          <p:cNvGraphicFramePr>
            <a:graphicFrameLocks noGrp="1"/>
          </p:cNvGraphicFramePr>
          <p:nvPr>
            <p:extLst>
              <p:ext uri="{D42A27DB-BD31-4B8C-83A1-F6EECF244321}">
                <p14:modId xmlns:p14="http://schemas.microsoft.com/office/powerpoint/2010/main" val="4060941012"/>
              </p:ext>
            </p:extLst>
          </p:nvPr>
        </p:nvGraphicFramePr>
        <p:xfrm>
          <a:off x="4800600" y="2298700"/>
          <a:ext cx="3276600" cy="1127126"/>
        </p:xfrm>
        <a:graphic>
          <a:graphicData uri="http://schemas.openxmlformats.org/drawingml/2006/table">
            <a:tbl>
              <a:tblPr/>
              <a:tblGrid>
                <a:gridCol w="990600"/>
                <a:gridCol w="914400"/>
                <a:gridCol w="1371600"/>
              </a:tblGrid>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65" charset="0"/>
                          <a:ea typeface="Osaka" pitchFamily="-65" charset="-128"/>
                          <a:cs typeface="Osaka" pitchFamily="-65" charset="-128"/>
                        </a:rPr>
                        <a:t>job</a:t>
                      </a:r>
                      <a:endParaRPr kumimoji="0" lang="en-US" sz="1800" b="1" i="0" u="none" strike="noStrike" cap="none" normalizeH="0" baseline="0" dirty="0">
                        <a:ln>
                          <a:noFill/>
                        </a:ln>
                        <a:solidFill>
                          <a:schemeClr val="tx1"/>
                        </a:solidFill>
                        <a:effectLst/>
                        <a:latin typeface="Arial" pitchFamily="-65" charset="0"/>
                        <a:ea typeface="Osaka" pitchFamily="-65" charset="-128"/>
                        <a:cs typeface="Osaka" pitchFamily="-65"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65" charset="0"/>
                          <a:ea typeface="Osaka" pitchFamily="-65" charset="-128"/>
                          <a:cs typeface="Osaka" pitchFamily="-65" charset="-128"/>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65" charset="0"/>
                          <a:ea typeface="Osaka" pitchFamily="-65" charset="-128"/>
                          <a:cs typeface="Osaka" pitchFamily="-65" charset="-128"/>
                        </a:rPr>
                        <a:t>zip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65" charset="0"/>
                          <a:ea typeface="Osaka" pitchFamily="-65" charset="-128"/>
                          <a:cs typeface="Osaka" pitchFamily="-65" charset="-128"/>
                        </a:rPr>
                        <a:t>lawyer</a:t>
                      </a:r>
                      <a:endPar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rPr>
                        <a:t>98125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65" charset="0"/>
                          <a:ea typeface="Osaka" pitchFamily="-65" charset="-128"/>
                          <a:cs typeface="Osaka" pitchFamily="-65" charset="-128"/>
                        </a:rPr>
                        <a:t>cashier</a:t>
                      </a:r>
                      <a:endPar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65" charset="0"/>
                          <a:ea typeface="Osaka" pitchFamily="-65" charset="-128"/>
                          <a:cs typeface="Osaka" pitchFamily="-65"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65" charset="0"/>
                          <a:ea typeface="Osaka" pitchFamily="-65" charset="-128"/>
                          <a:cs typeface="Osaka" pitchFamily="-65" charset="-128"/>
                        </a:rPr>
                        <a:t>98120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461492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smtClean="0"/>
              <a:t>From SQL to RA</a:t>
            </a:r>
          </a:p>
        </p:txBody>
      </p:sp>
      <p:sp>
        <p:nvSpPr>
          <p:cNvPr id="74754" name="Slide Number Placeholder 4"/>
          <p:cNvSpPr>
            <a:spLocks noGrp="1"/>
          </p:cNvSpPr>
          <p:nvPr>
            <p:ph type="sldNum" sz="quarter" idx="12"/>
          </p:nvPr>
        </p:nvSpPr>
        <p:spPr/>
        <p:txBody>
          <a:bodyPr/>
          <a:lstStyle/>
          <a:p>
            <a:fld id="{5CBFB7D6-AFE8-B84B-9C0A-76D35302BA16}" type="slidenum">
              <a:rPr lang="en-US" smtClean="0">
                <a:solidFill>
                  <a:prstClr val="black"/>
                </a:solidFill>
              </a:rPr>
              <a:pPr/>
              <a:t>23</a:t>
            </a:fld>
            <a:endParaRPr lang="en-US" smtClean="0">
              <a:solidFill>
                <a:prstClr val="black"/>
              </a:solidFill>
            </a:endParaRPr>
          </a:p>
        </p:txBody>
      </p:sp>
      <p:sp>
        <p:nvSpPr>
          <p:cNvPr id="59395" name="Rectangle 3"/>
          <p:cNvSpPr>
            <a:spLocks noChangeArrowheads="1"/>
          </p:cNvSpPr>
          <p:nvPr/>
        </p:nvSpPr>
        <p:spPr bwMode="auto">
          <a:xfrm>
            <a:off x="609600" y="3505200"/>
            <a:ext cx="7137896" cy="18165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2075" tIns="46038" rIns="92075" bIns="46038">
            <a:prstTxWarp prst="textNoShape">
              <a:avLst/>
            </a:prstTxWarp>
            <a:spAutoFit/>
          </a:bodyPr>
          <a:lstStyle/>
          <a:p>
            <a:pPr defTabSz="914400" eaLnBrk="0" hangingPunct="0">
              <a:defRPr/>
            </a:pPr>
            <a:r>
              <a:rPr lang="en-US" sz="2800" dirty="0">
                <a:solidFill>
                  <a:srgbClr val="0000FF"/>
                </a:solidFill>
                <a:latin typeface="Arial"/>
                <a:ea typeface="+mn-ea"/>
                <a:cs typeface="Arial"/>
              </a:rPr>
              <a:t>SELECT DISTINCT </a:t>
            </a:r>
            <a:r>
              <a:rPr lang="en-US" sz="2800" dirty="0" err="1">
                <a:solidFill>
                  <a:prstClr val="black"/>
                </a:solidFill>
                <a:latin typeface="Arial"/>
                <a:ea typeface="+mn-ea"/>
                <a:cs typeface="Arial"/>
              </a:rPr>
              <a:t>x.name</a:t>
            </a:r>
            <a:r>
              <a:rPr lang="en-US" sz="2800" dirty="0">
                <a:solidFill>
                  <a:prstClr val="black"/>
                </a:solidFill>
                <a:latin typeface="Arial"/>
                <a:ea typeface="+mn-ea"/>
                <a:cs typeface="Arial"/>
              </a:rPr>
              <a:t>, </a:t>
            </a:r>
            <a:r>
              <a:rPr lang="en-US" sz="2800" dirty="0" err="1">
                <a:solidFill>
                  <a:prstClr val="black"/>
                </a:solidFill>
                <a:latin typeface="Arial"/>
                <a:ea typeface="+mn-ea"/>
                <a:cs typeface="Arial"/>
              </a:rPr>
              <a:t>z.name</a:t>
            </a:r>
            <a:endParaRPr lang="en-US" sz="2800" dirty="0">
              <a:solidFill>
                <a:prstClr val="black"/>
              </a:solidFill>
              <a:latin typeface="Arial"/>
              <a:ea typeface="+mn-ea"/>
              <a:cs typeface="Arial"/>
            </a:endParaRPr>
          </a:p>
          <a:p>
            <a:pPr defTabSz="914400" eaLnBrk="0" hangingPunct="0">
              <a:defRPr/>
            </a:pPr>
            <a:r>
              <a:rPr lang="en-US" sz="2800" dirty="0">
                <a:solidFill>
                  <a:srgbClr val="0000FF"/>
                </a:solidFill>
                <a:latin typeface="Arial"/>
                <a:ea typeface="+mn-ea"/>
                <a:cs typeface="Arial"/>
              </a:rPr>
              <a:t>FROM </a:t>
            </a:r>
            <a:r>
              <a:rPr lang="en-US" sz="2800" dirty="0">
                <a:solidFill>
                  <a:prstClr val="black"/>
                </a:solidFill>
                <a:latin typeface="Arial"/>
                <a:ea typeface="+mn-ea"/>
                <a:cs typeface="Arial"/>
              </a:rPr>
              <a:t>Product </a:t>
            </a:r>
            <a:r>
              <a:rPr lang="en-US" sz="2800" dirty="0" err="1">
                <a:solidFill>
                  <a:prstClr val="black"/>
                </a:solidFill>
                <a:latin typeface="Arial"/>
                <a:ea typeface="+mn-ea"/>
                <a:cs typeface="Arial"/>
              </a:rPr>
              <a:t>x</a:t>
            </a:r>
            <a:r>
              <a:rPr lang="en-US" sz="2800" dirty="0">
                <a:solidFill>
                  <a:prstClr val="black"/>
                </a:solidFill>
                <a:latin typeface="Arial"/>
                <a:ea typeface="+mn-ea"/>
                <a:cs typeface="Arial"/>
              </a:rPr>
              <a:t>, Purchase </a:t>
            </a:r>
            <a:r>
              <a:rPr lang="en-US" sz="2800" dirty="0" err="1">
                <a:solidFill>
                  <a:prstClr val="black"/>
                </a:solidFill>
                <a:latin typeface="Arial"/>
                <a:ea typeface="+mn-ea"/>
                <a:cs typeface="Arial"/>
              </a:rPr>
              <a:t>y</a:t>
            </a:r>
            <a:r>
              <a:rPr lang="en-US" sz="2800" dirty="0">
                <a:solidFill>
                  <a:prstClr val="black"/>
                </a:solidFill>
                <a:latin typeface="Arial"/>
                <a:ea typeface="+mn-ea"/>
                <a:cs typeface="Arial"/>
              </a:rPr>
              <a:t>, Customer </a:t>
            </a:r>
            <a:r>
              <a:rPr lang="en-US" sz="2800" dirty="0" err="1">
                <a:solidFill>
                  <a:prstClr val="black"/>
                </a:solidFill>
                <a:latin typeface="Arial"/>
                <a:ea typeface="+mn-ea"/>
                <a:cs typeface="Arial"/>
              </a:rPr>
              <a:t>z</a:t>
            </a:r>
            <a:endParaRPr lang="en-US" sz="2800" dirty="0">
              <a:solidFill>
                <a:prstClr val="black"/>
              </a:solidFill>
              <a:latin typeface="Arial"/>
              <a:ea typeface="+mn-ea"/>
              <a:cs typeface="Arial"/>
            </a:endParaRPr>
          </a:p>
          <a:p>
            <a:pPr defTabSz="914400" eaLnBrk="0" hangingPunct="0">
              <a:defRPr/>
            </a:pPr>
            <a:r>
              <a:rPr lang="en-US" sz="2800" dirty="0">
                <a:solidFill>
                  <a:srgbClr val="0000FF"/>
                </a:solidFill>
                <a:latin typeface="Arial"/>
                <a:ea typeface="+mn-ea"/>
                <a:cs typeface="Arial"/>
              </a:rPr>
              <a:t>WHERE </a:t>
            </a:r>
            <a:r>
              <a:rPr lang="en-US" sz="2800" dirty="0" err="1">
                <a:solidFill>
                  <a:prstClr val="black"/>
                </a:solidFill>
                <a:latin typeface="Arial"/>
                <a:ea typeface="+mn-ea"/>
                <a:cs typeface="Arial"/>
              </a:rPr>
              <a:t>x.pid</a:t>
            </a:r>
            <a:r>
              <a:rPr lang="en-US" sz="2800" dirty="0">
                <a:solidFill>
                  <a:prstClr val="black"/>
                </a:solidFill>
                <a:latin typeface="Arial"/>
                <a:ea typeface="+mn-ea"/>
                <a:cs typeface="Arial"/>
              </a:rPr>
              <a:t> = </a:t>
            </a:r>
            <a:r>
              <a:rPr lang="en-US" sz="2800" dirty="0" err="1">
                <a:solidFill>
                  <a:prstClr val="black"/>
                </a:solidFill>
                <a:latin typeface="Arial"/>
                <a:ea typeface="+mn-ea"/>
                <a:cs typeface="Arial"/>
              </a:rPr>
              <a:t>y.pid</a:t>
            </a:r>
            <a:r>
              <a:rPr lang="en-US" sz="2800" dirty="0">
                <a:solidFill>
                  <a:prstClr val="black"/>
                </a:solidFill>
                <a:latin typeface="Arial"/>
                <a:ea typeface="+mn-ea"/>
                <a:cs typeface="Arial"/>
              </a:rPr>
              <a:t> </a:t>
            </a:r>
            <a:r>
              <a:rPr lang="en-US" sz="2800" dirty="0">
                <a:solidFill>
                  <a:srgbClr val="0000FF"/>
                </a:solidFill>
                <a:latin typeface="Arial"/>
                <a:ea typeface="+mn-ea"/>
                <a:cs typeface="Arial"/>
              </a:rPr>
              <a:t>and</a:t>
            </a:r>
            <a:r>
              <a:rPr lang="en-US" sz="2800" dirty="0">
                <a:solidFill>
                  <a:prstClr val="black"/>
                </a:solidFill>
                <a:latin typeface="Arial"/>
                <a:ea typeface="+mn-ea"/>
                <a:cs typeface="Arial"/>
              </a:rPr>
              <a:t> </a:t>
            </a:r>
            <a:r>
              <a:rPr lang="en-US" sz="2800" dirty="0" err="1">
                <a:solidFill>
                  <a:prstClr val="black"/>
                </a:solidFill>
                <a:latin typeface="Arial"/>
                <a:ea typeface="+mn-ea"/>
                <a:cs typeface="Arial"/>
              </a:rPr>
              <a:t>y.cid</a:t>
            </a:r>
            <a:r>
              <a:rPr lang="en-US" sz="2800" dirty="0">
                <a:solidFill>
                  <a:prstClr val="black"/>
                </a:solidFill>
                <a:latin typeface="Arial"/>
                <a:ea typeface="+mn-ea"/>
                <a:cs typeface="Arial"/>
              </a:rPr>
              <a:t> = </a:t>
            </a:r>
            <a:r>
              <a:rPr lang="en-US" sz="2800" dirty="0" err="1">
                <a:solidFill>
                  <a:prstClr val="black"/>
                </a:solidFill>
                <a:latin typeface="Arial"/>
                <a:ea typeface="+mn-ea"/>
                <a:cs typeface="Arial"/>
              </a:rPr>
              <a:t>y.cid</a:t>
            </a:r>
            <a:r>
              <a:rPr lang="en-US" sz="2800" dirty="0">
                <a:solidFill>
                  <a:prstClr val="black"/>
                </a:solidFill>
                <a:latin typeface="Arial"/>
                <a:ea typeface="+mn-ea"/>
                <a:cs typeface="Arial"/>
              </a:rPr>
              <a:t> </a:t>
            </a:r>
            <a:r>
              <a:rPr lang="en-US" sz="2800" dirty="0">
                <a:solidFill>
                  <a:srgbClr val="0000FF"/>
                </a:solidFill>
                <a:latin typeface="Arial"/>
                <a:ea typeface="+mn-ea"/>
                <a:cs typeface="Arial"/>
              </a:rPr>
              <a:t>and</a:t>
            </a:r>
            <a:r>
              <a:rPr lang="en-US" sz="2800" dirty="0">
                <a:solidFill>
                  <a:prstClr val="black"/>
                </a:solidFill>
                <a:latin typeface="Arial"/>
                <a:ea typeface="+mn-ea"/>
                <a:cs typeface="Arial"/>
              </a:rPr>
              <a:t/>
            </a:r>
            <a:br>
              <a:rPr lang="en-US" sz="2800" dirty="0">
                <a:solidFill>
                  <a:prstClr val="black"/>
                </a:solidFill>
                <a:latin typeface="Arial"/>
                <a:ea typeface="+mn-ea"/>
                <a:cs typeface="Arial"/>
              </a:rPr>
            </a:br>
            <a:r>
              <a:rPr lang="en-US" sz="2800" dirty="0">
                <a:solidFill>
                  <a:prstClr val="black"/>
                </a:solidFill>
                <a:latin typeface="Arial"/>
                <a:ea typeface="+mn-ea"/>
                <a:cs typeface="Arial"/>
              </a:rPr>
              <a:t>                </a:t>
            </a:r>
            <a:r>
              <a:rPr lang="en-US" sz="2800" dirty="0" err="1">
                <a:solidFill>
                  <a:prstClr val="black"/>
                </a:solidFill>
                <a:latin typeface="Arial"/>
                <a:ea typeface="+mn-ea"/>
                <a:cs typeface="Arial"/>
              </a:rPr>
              <a:t>x.price</a:t>
            </a:r>
            <a:r>
              <a:rPr lang="en-US" sz="2800" dirty="0">
                <a:solidFill>
                  <a:prstClr val="black"/>
                </a:solidFill>
                <a:latin typeface="Arial"/>
                <a:ea typeface="+mn-ea"/>
                <a:cs typeface="Arial"/>
              </a:rPr>
              <a:t> &gt; 100 </a:t>
            </a:r>
            <a:r>
              <a:rPr lang="en-US" sz="2800" dirty="0">
                <a:solidFill>
                  <a:srgbClr val="0000FF"/>
                </a:solidFill>
                <a:latin typeface="Arial"/>
                <a:ea typeface="+mn-ea"/>
                <a:cs typeface="Arial"/>
              </a:rPr>
              <a:t>and</a:t>
            </a:r>
            <a:r>
              <a:rPr lang="en-US" sz="2800" dirty="0">
                <a:solidFill>
                  <a:prstClr val="black"/>
                </a:solidFill>
                <a:latin typeface="Arial"/>
                <a:ea typeface="+mn-ea"/>
                <a:cs typeface="Arial"/>
              </a:rPr>
              <a:t> </a:t>
            </a:r>
            <a:r>
              <a:rPr lang="en-US" sz="2800" dirty="0" err="1">
                <a:solidFill>
                  <a:prstClr val="black"/>
                </a:solidFill>
                <a:latin typeface="Arial"/>
                <a:ea typeface="+mn-ea"/>
                <a:cs typeface="Arial"/>
              </a:rPr>
              <a:t>z.city</a:t>
            </a:r>
            <a:r>
              <a:rPr lang="en-US" sz="2800" dirty="0">
                <a:solidFill>
                  <a:prstClr val="black"/>
                </a:solidFill>
                <a:latin typeface="Arial"/>
                <a:ea typeface="+mn-ea"/>
                <a:cs typeface="Arial"/>
              </a:rPr>
              <a:t> = ‘Seattle’</a:t>
            </a:r>
          </a:p>
        </p:txBody>
      </p:sp>
      <p:sp>
        <p:nvSpPr>
          <p:cNvPr id="7" name="Text Box 27"/>
          <p:cNvSpPr txBox="1">
            <a:spLocks noChangeArrowheads="1"/>
          </p:cNvSpPr>
          <p:nvPr/>
        </p:nvSpPr>
        <p:spPr bwMode="auto">
          <a:xfrm>
            <a:off x="152400" y="1905000"/>
            <a:ext cx="3106389" cy="1015663"/>
          </a:xfrm>
          <a:prstGeom prst="rect">
            <a:avLst/>
          </a:prstGeom>
          <a:noFill/>
          <a:ln w="9525">
            <a:noFill/>
            <a:miter lim="800000"/>
            <a:headEnd/>
            <a:tailEnd/>
          </a:ln>
        </p:spPr>
        <p:txBody>
          <a:bodyPr wrap="none">
            <a:prstTxWarp prst="textNoShape">
              <a:avLst/>
            </a:prstTxWarp>
            <a:spAutoFit/>
          </a:bodyPr>
          <a:lstStyle/>
          <a:p>
            <a:pPr defTabSz="914400"/>
            <a:r>
              <a:rPr lang="en-US" sz="2000" dirty="0" err="1">
                <a:solidFill>
                  <a:prstClr val="black"/>
                </a:solidFill>
                <a:latin typeface="Arial"/>
                <a:ea typeface="+mn-ea"/>
                <a:cs typeface="Arial"/>
              </a:rPr>
              <a:t>Product(</a:t>
            </a:r>
            <a:r>
              <a:rPr lang="en-US" sz="2000" u="sng" dirty="0" err="1">
                <a:solidFill>
                  <a:prstClr val="black"/>
                </a:solidFill>
                <a:latin typeface="Arial"/>
                <a:ea typeface="+mn-ea"/>
                <a:cs typeface="Arial"/>
              </a:rPr>
              <a:t>pid</a:t>
            </a:r>
            <a:r>
              <a:rPr lang="en-US" sz="2000" dirty="0">
                <a:solidFill>
                  <a:prstClr val="black"/>
                </a:solidFill>
                <a:latin typeface="Arial"/>
                <a:ea typeface="+mn-ea"/>
                <a:cs typeface="Arial"/>
              </a:rPr>
              <a:t>, name, price)</a:t>
            </a:r>
            <a:br>
              <a:rPr lang="en-US" sz="2000" dirty="0">
                <a:solidFill>
                  <a:prstClr val="black"/>
                </a:solidFill>
                <a:latin typeface="Arial"/>
                <a:ea typeface="+mn-ea"/>
                <a:cs typeface="Arial"/>
              </a:rPr>
            </a:br>
            <a:r>
              <a:rPr lang="en-US" sz="2000" dirty="0" err="1">
                <a:solidFill>
                  <a:prstClr val="black"/>
                </a:solidFill>
                <a:latin typeface="Arial"/>
                <a:ea typeface="+mn-ea"/>
                <a:cs typeface="Arial"/>
              </a:rPr>
              <a:t>Purchase(</a:t>
            </a:r>
            <a:r>
              <a:rPr lang="en-US" sz="2000" u="sng" dirty="0" err="1">
                <a:solidFill>
                  <a:prstClr val="black"/>
                </a:solidFill>
                <a:latin typeface="Arial"/>
                <a:ea typeface="+mn-ea"/>
                <a:cs typeface="Arial"/>
              </a:rPr>
              <a:t>pid</a:t>
            </a:r>
            <a:r>
              <a:rPr lang="en-US" sz="2000" u="sng" dirty="0">
                <a:solidFill>
                  <a:prstClr val="black"/>
                </a:solidFill>
                <a:latin typeface="Arial"/>
                <a:ea typeface="+mn-ea"/>
                <a:cs typeface="Arial"/>
              </a:rPr>
              <a:t>, cid</a:t>
            </a:r>
            <a:r>
              <a:rPr lang="en-US" sz="2000" dirty="0">
                <a:solidFill>
                  <a:prstClr val="black"/>
                </a:solidFill>
                <a:latin typeface="Arial"/>
                <a:ea typeface="+mn-ea"/>
                <a:cs typeface="Arial"/>
              </a:rPr>
              <a:t>, store)</a:t>
            </a:r>
          </a:p>
          <a:p>
            <a:pPr defTabSz="914400"/>
            <a:r>
              <a:rPr lang="en-US" sz="2000" dirty="0" err="1">
                <a:solidFill>
                  <a:prstClr val="black"/>
                </a:solidFill>
                <a:latin typeface="Arial"/>
                <a:ea typeface="+mn-ea"/>
                <a:cs typeface="Arial"/>
              </a:rPr>
              <a:t>Customer(</a:t>
            </a:r>
            <a:r>
              <a:rPr lang="en-US" sz="2000" u="sng" dirty="0" err="1">
                <a:solidFill>
                  <a:prstClr val="black"/>
                </a:solidFill>
                <a:latin typeface="Arial"/>
                <a:ea typeface="+mn-ea"/>
                <a:cs typeface="Arial"/>
              </a:rPr>
              <a:t>cid</a:t>
            </a:r>
            <a:r>
              <a:rPr lang="en-US" sz="2000" dirty="0">
                <a:solidFill>
                  <a:prstClr val="black"/>
                </a:solidFill>
                <a:latin typeface="Arial"/>
                <a:ea typeface="+mn-ea"/>
                <a:cs typeface="Arial"/>
              </a:rPr>
              <a:t>, name, city)</a:t>
            </a:r>
          </a:p>
        </p:txBody>
      </p:sp>
    </p:spTree>
    <p:extLst>
      <p:ext uri="{BB962C8B-B14F-4D97-AF65-F5344CB8AC3E}">
        <p14:creationId xmlns:p14="http://schemas.microsoft.com/office/powerpoint/2010/main" val="6516405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85800" y="152400"/>
            <a:ext cx="7772400" cy="1143000"/>
          </a:xfrm>
        </p:spPr>
        <p:txBody>
          <a:bodyPr/>
          <a:lstStyle/>
          <a:p>
            <a:r>
              <a:rPr lang="en-US" smtClean="0"/>
              <a:t>From SQL to RA</a:t>
            </a:r>
          </a:p>
        </p:txBody>
      </p:sp>
      <p:sp>
        <p:nvSpPr>
          <p:cNvPr id="76802" name="Slide Number Placeholder 4"/>
          <p:cNvSpPr>
            <a:spLocks noGrp="1"/>
          </p:cNvSpPr>
          <p:nvPr>
            <p:ph type="sldNum" sz="quarter" idx="12"/>
          </p:nvPr>
        </p:nvSpPr>
        <p:spPr/>
        <p:txBody>
          <a:bodyPr/>
          <a:lstStyle/>
          <a:p>
            <a:fld id="{A7D1C948-D5CB-214D-830F-686DD3925965}" type="slidenum">
              <a:rPr lang="en-US" smtClean="0">
                <a:solidFill>
                  <a:prstClr val="black"/>
                </a:solidFill>
              </a:rPr>
              <a:pPr/>
              <a:t>24</a:t>
            </a:fld>
            <a:endParaRPr lang="en-US" smtClean="0">
              <a:solidFill>
                <a:prstClr val="black"/>
              </a:solidFill>
            </a:endParaRPr>
          </a:p>
        </p:txBody>
      </p:sp>
      <p:grpSp>
        <p:nvGrpSpPr>
          <p:cNvPr id="76804" name="Group 7"/>
          <p:cNvGrpSpPr>
            <a:grpSpLocks/>
          </p:cNvGrpSpPr>
          <p:nvPr/>
        </p:nvGrpSpPr>
        <p:grpSpPr bwMode="auto">
          <a:xfrm>
            <a:off x="2905125" y="5267325"/>
            <a:ext cx="349250" cy="123825"/>
            <a:chOff x="3112" y="2223"/>
            <a:chExt cx="220" cy="78"/>
          </a:xfrm>
        </p:grpSpPr>
        <p:sp>
          <p:nvSpPr>
            <p:cNvPr id="76827"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6828"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6829"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6830"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grpSp>
      <p:sp>
        <p:nvSpPr>
          <p:cNvPr id="76805" name="Rectangle 18"/>
          <p:cNvSpPr>
            <a:spLocks noChangeArrowheads="1"/>
          </p:cNvSpPr>
          <p:nvPr/>
        </p:nvSpPr>
        <p:spPr bwMode="auto">
          <a:xfrm>
            <a:off x="1752600" y="6218238"/>
            <a:ext cx="1203325" cy="415925"/>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sz="2100" b="1">
                <a:solidFill>
                  <a:srgbClr val="000000"/>
                </a:solidFill>
                <a:ea typeface="+mn-ea"/>
                <a:cs typeface="+mn-cs"/>
              </a:rPr>
              <a:t>Product</a:t>
            </a:r>
          </a:p>
        </p:txBody>
      </p:sp>
      <p:sp>
        <p:nvSpPr>
          <p:cNvPr id="76806" name="Rectangle 19"/>
          <p:cNvSpPr>
            <a:spLocks noChangeArrowheads="1"/>
          </p:cNvSpPr>
          <p:nvPr/>
        </p:nvSpPr>
        <p:spPr bwMode="auto">
          <a:xfrm>
            <a:off x="3538538" y="6202363"/>
            <a:ext cx="1398587" cy="415925"/>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sz="2100" b="1">
                <a:solidFill>
                  <a:srgbClr val="000000"/>
                </a:solidFill>
                <a:ea typeface="+mn-ea"/>
                <a:cs typeface="+mn-cs"/>
              </a:rPr>
              <a:t>Purchase</a:t>
            </a:r>
          </a:p>
        </p:txBody>
      </p:sp>
      <p:sp>
        <p:nvSpPr>
          <p:cNvPr id="76807" name="Rectangle 20"/>
          <p:cNvSpPr>
            <a:spLocks noChangeArrowheads="1"/>
          </p:cNvSpPr>
          <p:nvPr/>
        </p:nvSpPr>
        <p:spPr bwMode="auto">
          <a:xfrm>
            <a:off x="3238500" y="5259388"/>
            <a:ext cx="1012825" cy="369887"/>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dirty="0" err="1">
                <a:solidFill>
                  <a:srgbClr val="000000"/>
                </a:solidFill>
                <a:ea typeface="+mn-ea"/>
                <a:cs typeface="+mn-cs"/>
              </a:rPr>
              <a:t>pid</a:t>
            </a:r>
            <a:r>
              <a:rPr lang="en-US" b="1" dirty="0">
                <a:solidFill>
                  <a:srgbClr val="000000"/>
                </a:solidFill>
                <a:ea typeface="+mn-ea"/>
                <a:cs typeface="+mn-cs"/>
              </a:rPr>
              <a:t>=</a:t>
            </a:r>
            <a:r>
              <a:rPr lang="en-US" b="1" dirty="0" err="1">
                <a:solidFill>
                  <a:srgbClr val="000000"/>
                </a:solidFill>
                <a:ea typeface="+mn-ea"/>
                <a:cs typeface="+mn-cs"/>
              </a:rPr>
              <a:t>pid</a:t>
            </a:r>
            <a:endParaRPr lang="en-US" b="1" dirty="0">
              <a:solidFill>
                <a:srgbClr val="000000"/>
              </a:solidFill>
              <a:ea typeface="+mn-ea"/>
              <a:cs typeface="+mn-cs"/>
            </a:endParaRPr>
          </a:p>
        </p:txBody>
      </p:sp>
      <p:sp>
        <p:nvSpPr>
          <p:cNvPr id="76808" name="Rectangle 21"/>
          <p:cNvSpPr>
            <a:spLocks noChangeArrowheads="1"/>
          </p:cNvSpPr>
          <p:nvPr/>
        </p:nvSpPr>
        <p:spPr bwMode="auto">
          <a:xfrm>
            <a:off x="4541838" y="3662363"/>
            <a:ext cx="3214687" cy="369887"/>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a:solidFill>
                  <a:srgbClr val="000000"/>
                </a:solidFill>
                <a:ea typeface="+mn-ea"/>
                <a:cs typeface="+mn-cs"/>
              </a:rPr>
              <a:t>price&gt;100 and city=‘Seattle’</a:t>
            </a:r>
          </a:p>
        </p:txBody>
      </p:sp>
      <p:sp>
        <p:nvSpPr>
          <p:cNvPr id="76809" name="Rectangle 23"/>
          <p:cNvSpPr>
            <a:spLocks noChangeArrowheads="1"/>
          </p:cNvSpPr>
          <p:nvPr/>
        </p:nvSpPr>
        <p:spPr bwMode="auto">
          <a:xfrm>
            <a:off x="4414838" y="2603500"/>
            <a:ext cx="1827212" cy="369888"/>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a:solidFill>
                  <a:srgbClr val="000000"/>
                </a:solidFill>
                <a:ea typeface="+mn-ea"/>
                <a:cs typeface="+mn-cs"/>
              </a:rPr>
              <a:t>x.name,z.name</a:t>
            </a:r>
          </a:p>
        </p:txBody>
      </p:sp>
      <p:sp>
        <p:nvSpPr>
          <p:cNvPr id="76810" name="TextBox 28"/>
          <p:cNvSpPr txBox="1">
            <a:spLocks noChangeArrowheads="1"/>
          </p:cNvSpPr>
          <p:nvPr/>
        </p:nvSpPr>
        <p:spPr bwMode="auto">
          <a:xfrm>
            <a:off x="4141788" y="1447800"/>
            <a:ext cx="355600" cy="461963"/>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a:solidFill>
                  <a:prstClr val="black"/>
                </a:solidFill>
                <a:latin typeface="Arial"/>
                <a:ea typeface="+mn-ea"/>
                <a:cs typeface="+mn-cs"/>
              </a:rPr>
              <a:t>δ</a:t>
            </a:r>
            <a:endParaRPr lang="en-US" sz="2400" dirty="0">
              <a:solidFill>
                <a:prstClr val="black"/>
              </a:solidFill>
              <a:latin typeface="Arial"/>
              <a:ea typeface="+mn-ea"/>
              <a:cs typeface="+mn-cs"/>
            </a:endParaRPr>
          </a:p>
        </p:txBody>
      </p:sp>
      <p:grpSp>
        <p:nvGrpSpPr>
          <p:cNvPr id="76811" name="Group 7"/>
          <p:cNvGrpSpPr>
            <a:grpSpLocks/>
          </p:cNvGrpSpPr>
          <p:nvPr/>
        </p:nvGrpSpPr>
        <p:grpSpPr bwMode="auto">
          <a:xfrm>
            <a:off x="4144963" y="4344988"/>
            <a:ext cx="349250" cy="123825"/>
            <a:chOff x="3112" y="2223"/>
            <a:chExt cx="220" cy="78"/>
          </a:xfrm>
        </p:grpSpPr>
        <p:sp>
          <p:nvSpPr>
            <p:cNvPr id="76823"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6824"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6825"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6826"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grpSp>
      <p:cxnSp>
        <p:nvCxnSpPr>
          <p:cNvPr id="76812" name="Straight Connector 36"/>
          <p:cNvCxnSpPr>
            <a:cxnSpLocks noChangeShapeType="1"/>
          </p:cNvCxnSpPr>
          <p:nvPr/>
        </p:nvCxnSpPr>
        <p:spPr bwMode="auto">
          <a:xfrm flipV="1">
            <a:off x="3124200" y="4497388"/>
            <a:ext cx="1066800" cy="685800"/>
          </a:xfrm>
          <a:prstGeom prst="line">
            <a:avLst/>
          </a:prstGeom>
          <a:noFill/>
          <a:ln w="9525">
            <a:solidFill>
              <a:schemeClr val="tx1"/>
            </a:solidFill>
            <a:round/>
            <a:headEnd/>
            <a:tailEnd/>
          </a:ln>
        </p:spPr>
      </p:cxnSp>
      <p:cxnSp>
        <p:nvCxnSpPr>
          <p:cNvPr id="76813" name="Straight Connector 39"/>
          <p:cNvCxnSpPr>
            <a:cxnSpLocks noChangeShapeType="1"/>
            <a:stCxn id="76805" idx="0"/>
          </p:cNvCxnSpPr>
          <p:nvPr/>
        </p:nvCxnSpPr>
        <p:spPr bwMode="auto">
          <a:xfrm rot="5400000" flipH="1" flipV="1">
            <a:off x="2251869" y="5514182"/>
            <a:ext cx="806450" cy="601662"/>
          </a:xfrm>
          <a:prstGeom prst="line">
            <a:avLst/>
          </a:prstGeom>
          <a:noFill/>
          <a:ln w="9525">
            <a:solidFill>
              <a:schemeClr val="tx1"/>
            </a:solidFill>
            <a:round/>
            <a:headEnd/>
            <a:tailEnd/>
          </a:ln>
        </p:spPr>
      </p:cxnSp>
      <p:cxnSp>
        <p:nvCxnSpPr>
          <p:cNvPr id="76814" name="Straight Connector 41"/>
          <p:cNvCxnSpPr>
            <a:cxnSpLocks noChangeShapeType="1"/>
            <a:stCxn id="76806" idx="0"/>
            <a:endCxn id="76807" idx="1"/>
          </p:cNvCxnSpPr>
          <p:nvPr/>
        </p:nvCxnSpPr>
        <p:spPr bwMode="auto">
          <a:xfrm rot="16200000" flipV="1">
            <a:off x="3358356" y="5323682"/>
            <a:ext cx="758825" cy="998538"/>
          </a:xfrm>
          <a:prstGeom prst="line">
            <a:avLst/>
          </a:prstGeom>
          <a:noFill/>
          <a:ln w="9525">
            <a:solidFill>
              <a:schemeClr val="tx1"/>
            </a:solidFill>
            <a:round/>
            <a:headEnd/>
            <a:tailEnd/>
          </a:ln>
        </p:spPr>
      </p:cxnSp>
      <p:sp>
        <p:nvSpPr>
          <p:cNvPr id="76815" name="Rectangle 20"/>
          <p:cNvSpPr>
            <a:spLocks noChangeArrowheads="1"/>
          </p:cNvSpPr>
          <p:nvPr/>
        </p:nvSpPr>
        <p:spPr bwMode="auto">
          <a:xfrm>
            <a:off x="4556125" y="4344988"/>
            <a:ext cx="987425" cy="369887"/>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a:solidFill>
                  <a:srgbClr val="000000"/>
                </a:solidFill>
                <a:ea typeface="+mn-ea"/>
                <a:cs typeface="+mn-cs"/>
              </a:rPr>
              <a:t>cid=cid</a:t>
            </a:r>
          </a:p>
        </p:txBody>
      </p:sp>
      <p:sp>
        <p:nvSpPr>
          <p:cNvPr id="76816" name="Rectangle 19"/>
          <p:cNvSpPr>
            <a:spLocks noChangeArrowheads="1"/>
          </p:cNvSpPr>
          <p:nvPr/>
        </p:nvSpPr>
        <p:spPr bwMode="auto">
          <a:xfrm>
            <a:off x="5622925" y="5564188"/>
            <a:ext cx="1443038" cy="415925"/>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sz="2100" b="1">
                <a:solidFill>
                  <a:srgbClr val="000000"/>
                </a:solidFill>
                <a:ea typeface="+mn-ea"/>
                <a:cs typeface="+mn-cs"/>
              </a:rPr>
              <a:t>Customer</a:t>
            </a:r>
          </a:p>
        </p:txBody>
      </p:sp>
      <p:cxnSp>
        <p:nvCxnSpPr>
          <p:cNvPr id="76817" name="Straight Connector 45"/>
          <p:cNvCxnSpPr>
            <a:cxnSpLocks noChangeShapeType="1"/>
            <a:stCxn id="76816" idx="0"/>
            <a:endCxn id="76815" idx="1"/>
          </p:cNvCxnSpPr>
          <p:nvPr/>
        </p:nvCxnSpPr>
        <p:spPr bwMode="auto">
          <a:xfrm rot="16200000" flipV="1">
            <a:off x="4932363" y="4152900"/>
            <a:ext cx="1035050" cy="1787525"/>
          </a:xfrm>
          <a:prstGeom prst="line">
            <a:avLst/>
          </a:prstGeom>
          <a:noFill/>
          <a:ln w="9525">
            <a:solidFill>
              <a:schemeClr val="tx1"/>
            </a:solidFill>
            <a:round/>
            <a:headEnd/>
            <a:tailEnd/>
          </a:ln>
        </p:spPr>
      </p:cxnSp>
      <p:sp>
        <p:nvSpPr>
          <p:cNvPr id="76818" name="TextBox 48"/>
          <p:cNvSpPr txBox="1">
            <a:spLocks noChangeArrowheads="1"/>
          </p:cNvSpPr>
          <p:nvPr/>
        </p:nvSpPr>
        <p:spPr bwMode="auto">
          <a:xfrm>
            <a:off x="4098925" y="2366963"/>
            <a:ext cx="406932"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a:solidFill>
                  <a:prstClr val="black"/>
                </a:solidFill>
                <a:latin typeface="Arial"/>
                <a:ea typeface="+mn-ea"/>
                <a:cs typeface="+mn-cs"/>
              </a:rPr>
              <a:t>Π</a:t>
            </a:r>
            <a:endParaRPr lang="en-US" sz="2400" dirty="0">
              <a:solidFill>
                <a:prstClr val="black"/>
              </a:solidFill>
              <a:latin typeface="Arial"/>
              <a:ea typeface="+mn-ea"/>
              <a:cs typeface="+mn-cs"/>
            </a:endParaRPr>
          </a:p>
        </p:txBody>
      </p:sp>
      <p:sp>
        <p:nvSpPr>
          <p:cNvPr id="76819" name="TextBox 49"/>
          <p:cNvSpPr txBox="1">
            <a:spLocks noChangeArrowheads="1"/>
          </p:cNvSpPr>
          <p:nvPr/>
        </p:nvSpPr>
        <p:spPr bwMode="auto">
          <a:xfrm>
            <a:off x="4137025" y="3357563"/>
            <a:ext cx="374622"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a:solidFill>
                  <a:prstClr val="black"/>
                </a:solidFill>
                <a:latin typeface="Arial"/>
                <a:ea typeface="+mn-ea"/>
                <a:cs typeface="+mn-cs"/>
              </a:rPr>
              <a:t>σ</a:t>
            </a:r>
            <a:endParaRPr lang="en-US" sz="2400" dirty="0">
              <a:solidFill>
                <a:prstClr val="black"/>
              </a:solidFill>
              <a:latin typeface="Arial"/>
              <a:ea typeface="+mn-ea"/>
              <a:cs typeface="+mn-cs"/>
            </a:endParaRPr>
          </a:p>
        </p:txBody>
      </p:sp>
      <p:cxnSp>
        <p:nvCxnSpPr>
          <p:cNvPr id="76820" name="Straight Connector 51"/>
          <p:cNvCxnSpPr>
            <a:cxnSpLocks noChangeShapeType="1"/>
            <a:endCxn id="76819" idx="2"/>
          </p:cNvCxnSpPr>
          <p:nvPr/>
        </p:nvCxnSpPr>
        <p:spPr bwMode="auto">
          <a:xfrm flipH="1" flipV="1">
            <a:off x="4324336" y="3819228"/>
            <a:ext cx="19064" cy="371773"/>
          </a:xfrm>
          <a:prstGeom prst="line">
            <a:avLst/>
          </a:prstGeom>
          <a:noFill/>
          <a:ln w="9525">
            <a:solidFill>
              <a:schemeClr val="tx1"/>
            </a:solidFill>
            <a:round/>
            <a:headEnd/>
            <a:tailEnd/>
          </a:ln>
        </p:spPr>
      </p:cxnSp>
      <p:cxnSp>
        <p:nvCxnSpPr>
          <p:cNvPr id="76821" name="Straight Connector 53"/>
          <p:cNvCxnSpPr>
            <a:cxnSpLocks noChangeShapeType="1"/>
            <a:stCxn id="76819" idx="0"/>
            <a:endCxn id="76818" idx="2"/>
          </p:cNvCxnSpPr>
          <p:nvPr/>
        </p:nvCxnSpPr>
        <p:spPr bwMode="auto">
          <a:xfrm flipH="1" flipV="1">
            <a:off x="4302391" y="2828628"/>
            <a:ext cx="21945" cy="528935"/>
          </a:xfrm>
          <a:prstGeom prst="line">
            <a:avLst/>
          </a:prstGeom>
          <a:noFill/>
          <a:ln w="9525">
            <a:solidFill>
              <a:schemeClr val="tx1"/>
            </a:solidFill>
            <a:round/>
            <a:headEnd/>
            <a:tailEnd/>
          </a:ln>
        </p:spPr>
      </p:cxnSp>
      <p:cxnSp>
        <p:nvCxnSpPr>
          <p:cNvPr id="76822" name="Straight Connector 56"/>
          <p:cNvCxnSpPr>
            <a:cxnSpLocks noChangeShapeType="1"/>
            <a:stCxn id="76818" idx="0"/>
            <a:endCxn id="76810" idx="2"/>
          </p:cNvCxnSpPr>
          <p:nvPr/>
        </p:nvCxnSpPr>
        <p:spPr bwMode="auto">
          <a:xfrm flipV="1">
            <a:off x="4302391" y="1909763"/>
            <a:ext cx="17197" cy="457200"/>
          </a:xfrm>
          <a:prstGeom prst="line">
            <a:avLst/>
          </a:prstGeom>
          <a:noFill/>
          <a:ln w="9525">
            <a:solidFill>
              <a:schemeClr val="tx1"/>
            </a:solidFill>
            <a:round/>
            <a:headEnd/>
            <a:tailEnd/>
          </a:ln>
        </p:spPr>
      </p:cxnSp>
      <p:sp>
        <p:nvSpPr>
          <p:cNvPr id="32" name="Text Box 27"/>
          <p:cNvSpPr txBox="1">
            <a:spLocks noChangeArrowheads="1"/>
          </p:cNvSpPr>
          <p:nvPr/>
        </p:nvSpPr>
        <p:spPr bwMode="auto">
          <a:xfrm>
            <a:off x="152400" y="1371600"/>
            <a:ext cx="3106389" cy="1015663"/>
          </a:xfrm>
          <a:prstGeom prst="rect">
            <a:avLst/>
          </a:prstGeom>
          <a:noFill/>
          <a:ln w="9525">
            <a:noFill/>
            <a:miter lim="800000"/>
            <a:headEnd/>
            <a:tailEnd/>
          </a:ln>
        </p:spPr>
        <p:txBody>
          <a:bodyPr wrap="none">
            <a:prstTxWarp prst="textNoShape">
              <a:avLst/>
            </a:prstTxWarp>
            <a:spAutoFit/>
          </a:bodyPr>
          <a:lstStyle/>
          <a:p>
            <a:pPr defTabSz="914400"/>
            <a:r>
              <a:rPr lang="en-US" sz="2000" dirty="0" err="1">
                <a:solidFill>
                  <a:srgbClr val="000000"/>
                </a:solidFill>
                <a:latin typeface="Arial"/>
                <a:ea typeface="+mn-ea"/>
                <a:cs typeface="Arial"/>
              </a:rPr>
              <a:t>Product(</a:t>
            </a:r>
            <a:r>
              <a:rPr lang="en-US" sz="2000" u="sng" dirty="0" err="1">
                <a:solidFill>
                  <a:srgbClr val="000000"/>
                </a:solidFill>
                <a:latin typeface="Arial"/>
                <a:ea typeface="+mn-ea"/>
                <a:cs typeface="Arial"/>
              </a:rPr>
              <a:t>pid</a:t>
            </a:r>
            <a:r>
              <a:rPr lang="en-US" sz="2000" dirty="0">
                <a:solidFill>
                  <a:srgbClr val="000000"/>
                </a:solidFill>
                <a:latin typeface="Arial"/>
                <a:ea typeface="+mn-ea"/>
                <a:cs typeface="Arial"/>
              </a:rPr>
              <a:t>, name, price)</a:t>
            </a:r>
            <a:br>
              <a:rPr lang="en-US" sz="2000" dirty="0">
                <a:solidFill>
                  <a:srgbClr val="000000"/>
                </a:solidFill>
                <a:latin typeface="Arial"/>
                <a:ea typeface="+mn-ea"/>
                <a:cs typeface="Arial"/>
              </a:rPr>
            </a:br>
            <a:r>
              <a:rPr lang="en-US" sz="2000" dirty="0" err="1">
                <a:solidFill>
                  <a:srgbClr val="000000"/>
                </a:solidFill>
                <a:latin typeface="Arial"/>
                <a:ea typeface="+mn-ea"/>
                <a:cs typeface="Arial"/>
              </a:rPr>
              <a:t>Purchase(</a:t>
            </a:r>
            <a:r>
              <a:rPr lang="en-US" sz="2000" u="sng" dirty="0" err="1">
                <a:solidFill>
                  <a:srgbClr val="000000"/>
                </a:solidFill>
                <a:latin typeface="Arial"/>
                <a:ea typeface="+mn-ea"/>
                <a:cs typeface="Arial"/>
              </a:rPr>
              <a:t>pid</a:t>
            </a:r>
            <a:r>
              <a:rPr lang="en-US" sz="2000" u="sng" dirty="0">
                <a:solidFill>
                  <a:srgbClr val="000000"/>
                </a:solidFill>
                <a:latin typeface="Arial"/>
                <a:ea typeface="+mn-ea"/>
                <a:cs typeface="Arial"/>
              </a:rPr>
              <a:t>, cid</a:t>
            </a:r>
            <a:r>
              <a:rPr lang="en-US" sz="2000" dirty="0">
                <a:solidFill>
                  <a:srgbClr val="000000"/>
                </a:solidFill>
                <a:latin typeface="Arial"/>
                <a:ea typeface="+mn-ea"/>
                <a:cs typeface="Arial"/>
              </a:rPr>
              <a:t>, store)</a:t>
            </a:r>
          </a:p>
          <a:p>
            <a:pPr defTabSz="914400"/>
            <a:r>
              <a:rPr lang="en-US" sz="2000" dirty="0" err="1">
                <a:solidFill>
                  <a:srgbClr val="000000"/>
                </a:solidFill>
                <a:latin typeface="Arial"/>
                <a:ea typeface="+mn-ea"/>
                <a:cs typeface="Arial"/>
              </a:rPr>
              <a:t>Customer(</a:t>
            </a:r>
            <a:r>
              <a:rPr lang="en-US" sz="2000" u="sng" dirty="0" err="1">
                <a:solidFill>
                  <a:srgbClr val="000000"/>
                </a:solidFill>
                <a:latin typeface="Arial"/>
                <a:ea typeface="+mn-ea"/>
                <a:cs typeface="Arial"/>
              </a:rPr>
              <a:t>cid</a:t>
            </a:r>
            <a:r>
              <a:rPr lang="en-US" sz="2000" dirty="0">
                <a:solidFill>
                  <a:srgbClr val="000000"/>
                </a:solidFill>
                <a:latin typeface="Arial"/>
                <a:ea typeface="+mn-ea"/>
                <a:cs typeface="Arial"/>
              </a:rPr>
              <a:t>, name, city)</a:t>
            </a:r>
          </a:p>
        </p:txBody>
      </p:sp>
    </p:spTree>
    <p:extLst>
      <p:ext uri="{BB962C8B-B14F-4D97-AF65-F5344CB8AC3E}">
        <p14:creationId xmlns:p14="http://schemas.microsoft.com/office/powerpoint/2010/main" val="21491384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smtClean="0"/>
              <a:t>An Equivalent Expression</a:t>
            </a:r>
          </a:p>
        </p:txBody>
      </p:sp>
      <p:sp>
        <p:nvSpPr>
          <p:cNvPr id="78850" name="Slide Number Placeholder 4"/>
          <p:cNvSpPr>
            <a:spLocks noGrp="1"/>
          </p:cNvSpPr>
          <p:nvPr>
            <p:ph type="sldNum" sz="quarter" idx="12"/>
          </p:nvPr>
        </p:nvSpPr>
        <p:spPr/>
        <p:txBody>
          <a:bodyPr/>
          <a:lstStyle/>
          <a:p>
            <a:fld id="{C8EAA860-E419-284D-8868-006DA227B420}" type="slidenum">
              <a:rPr lang="en-US" smtClean="0">
                <a:solidFill>
                  <a:prstClr val="black"/>
                </a:solidFill>
              </a:rPr>
              <a:pPr/>
              <a:t>25</a:t>
            </a:fld>
            <a:endParaRPr lang="en-US" smtClean="0">
              <a:solidFill>
                <a:prstClr val="black"/>
              </a:solidFill>
            </a:endParaRPr>
          </a:p>
        </p:txBody>
      </p:sp>
      <p:grpSp>
        <p:nvGrpSpPr>
          <p:cNvPr id="78852" name="Group 7"/>
          <p:cNvGrpSpPr>
            <a:grpSpLocks/>
          </p:cNvGrpSpPr>
          <p:nvPr/>
        </p:nvGrpSpPr>
        <p:grpSpPr bwMode="auto">
          <a:xfrm>
            <a:off x="2895600" y="4503738"/>
            <a:ext cx="349250" cy="123825"/>
            <a:chOff x="3112" y="2223"/>
            <a:chExt cx="220" cy="78"/>
          </a:xfrm>
        </p:grpSpPr>
        <p:sp>
          <p:nvSpPr>
            <p:cNvPr id="78879"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8880"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8881"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8882"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grpSp>
      <p:sp>
        <p:nvSpPr>
          <p:cNvPr id="78853" name="Rectangle 18"/>
          <p:cNvSpPr>
            <a:spLocks noChangeArrowheads="1"/>
          </p:cNvSpPr>
          <p:nvPr/>
        </p:nvSpPr>
        <p:spPr bwMode="auto">
          <a:xfrm>
            <a:off x="1676400" y="6218238"/>
            <a:ext cx="1203325" cy="415925"/>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sz="2100" b="1">
                <a:solidFill>
                  <a:srgbClr val="000000"/>
                </a:solidFill>
                <a:ea typeface="+mn-ea"/>
                <a:cs typeface="+mn-cs"/>
              </a:rPr>
              <a:t>Product</a:t>
            </a:r>
          </a:p>
        </p:txBody>
      </p:sp>
      <p:sp>
        <p:nvSpPr>
          <p:cNvPr id="78854" name="Rectangle 19"/>
          <p:cNvSpPr>
            <a:spLocks noChangeArrowheads="1"/>
          </p:cNvSpPr>
          <p:nvPr/>
        </p:nvSpPr>
        <p:spPr bwMode="auto">
          <a:xfrm>
            <a:off x="3538538" y="6202363"/>
            <a:ext cx="1398587" cy="415925"/>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sz="2100" b="1">
                <a:solidFill>
                  <a:srgbClr val="000000"/>
                </a:solidFill>
                <a:ea typeface="+mn-ea"/>
                <a:cs typeface="+mn-cs"/>
              </a:rPr>
              <a:t>Purchase</a:t>
            </a:r>
          </a:p>
        </p:txBody>
      </p:sp>
      <p:sp>
        <p:nvSpPr>
          <p:cNvPr id="78855" name="Rectangle 20"/>
          <p:cNvSpPr>
            <a:spLocks noChangeArrowheads="1"/>
          </p:cNvSpPr>
          <p:nvPr/>
        </p:nvSpPr>
        <p:spPr bwMode="auto">
          <a:xfrm>
            <a:off x="3228975" y="4495800"/>
            <a:ext cx="1012825" cy="369888"/>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a:solidFill>
                  <a:srgbClr val="000000"/>
                </a:solidFill>
                <a:ea typeface="+mn-ea"/>
                <a:cs typeface="+mn-cs"/>
              </a:rPr>
              <a:t>pid=pid</a:t>
            </a:r>
          </a:p>
        </p:txBody>
      </p:sp>
      <p:sp>
        <p:nvSpPr>
          <p:cNvPr id="78856" name="Rectangle 21"/>
          <p:cNvSpPr>
            <a:spLocks noChangeArrowheads="1"/>
          </p:cNvSpPr>
          <p:nvPr/>
        </p:nvSpPr>
        <p:spPr bwMode="auto">
          <a:xfrm>
            <a:off x="6480175" y="4994275"/>
            <a:ext cx="1597025" cy="369888"/>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a:solidFill>
                  <a:srgbClr val="000000"/>
                </a:solidFill>
                <a:ea typeface="+mn-ea"/>
                <a:cs typeface="+mn-cs"/>
              </a:rPr>
              <a:t>city=‘Seattle’</a:t>
            </a:r>
          </a:p>
        </p:txBody>
      </p:sp>
      <p:sp>
        <p:nvSpPr>
          <p:cNvPr id="78857" name="Rectangle 23"/>
          <p:cNvSpPr>
            <a:spLocks noChangeArrowheads="1"/>
          </p:cNvSpPr>
          <p:nvPr/>
        </p:nvSpPr>
        <p:spPr bwMode="auto">
          <a:xfrm>
            <a:off x="4414838" y="2603500"/>
            <a:ext cx="1827212" cy="369888"/>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a:solidFill>
                  <a:srgbClr val="000000"/>
                </a:solidFill>
                <a:ea typeface="+mn-ea"/>
                <a:cs typeface="+mn-cs"/>
              </a:rPr>
              <a:t>x.name,z.name</a:t>
            </a:r>
          </a:p>
        </p:txBody>
      </p:sp>
      <p:sp>
        <p:nvSpPr>
          <p:cNvPr id="78858" name="TextBox 28"/>
          <p:cNvSpPr txBox="1">
            <a:spLocks noChangeArrowheads="1"/>
          </p:cNvSpPr>
          <p:nvPr/>
        </p:nvSpPr>
        <p:spPr bwMode="auto">
          <a:xfrm>
            <a:off x="4141788" y="1447800"/>
            <a:ext cx="355600" cy="461963"/>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a:solidFill>
                  <a:prstClr val="black"/>
                </a:solidFill>
                <a:latin typeface="Arial"/>
                <a:ea typeface="+mn-ea"/>
                <a:cs typeface="+mn-cs"/>
              </a:rPr>
              <a:t>δ</a:t>
            </a:r>
            <a:endParaRPr lang="en-US" sz="2400" dirty="0">
              <a:solidFill>
                <a:prstClr val="black"/>
              </a:solidFill>
              <a:latin typeface="Arial"/>
              <a:ea typeface="+mn-ea"/>
              <a:cs typeface="+mn-cs"/>
            </a:endParaRPr>
          </a:p>
        </p:txBody>
      </p:sp>
      <p:grpSp>
        <p:nvGrpSpPr>
          <p:cNvPr id="78859" name="Group 7"/>
          <p:cNvGrpSpPr>
            <a:grpSpLocks/>
          </p:cNvGrpSpPr>
          <p:nvPr/>
        </p:nvGrpSpPr>
        <p:grpSpPr bwMode="auto">
          <a:xfrm>
            <a:off x="4135438" y="3581400"/>
            <a:ext cx="349250" cy="123825"/>
            <a:chOff x="3112" y="2223"/>
            <a:chExt cx="220" cy="78"/>
          </a:xfrm>
        </p:grpSpPr>
        <p:sp>
          <p:nvSpPr>
            <p:cNvPr id="78875"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8876"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8877"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78878"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grpSp>
      <p:cxnSp>
        <p:nvCxnSpPr>
          <p:cNvPr id="78860" name="Straight Connector 36"/>
          <p:cNvCxnSpPr>
            <a:cxnSpLocks noChangeShapeType="1"/>
          </p:cNvCxnSpPr>
          <p:nvPr/>
        </p:nvCxnSpPr>
        <p:spPr bwMode="auto">
          <a:xfrm flipV="1">
            <a:off x="3114675" y="3733800"/>
            <a:ext cx="1066800" cy="685800"/>
          </a:xfrm>
          <a:prstGeom prst="line">
            <a:avLst/>
          </a:prstGeom>
          <a:noFill/>
          <a:ln w="9525">
            <a:solidFill>
              <a:schemeClr val="tx1"/>
            </a:solidFill>
            <a:round/>
            <a:headEnd/>
            <a:tailEnd/>
          </a:ln>
        </p:spPr>
      </p:cxnSp>
      <p:cxnSp>
        <p:nvCxnSpPr>
          <p:cNvPr id="78861" name="Straight Connector 39"/>
          <p:cNvCxnSpPr>
            <a:cxnSpLocks noChangeShapeType="1"/>
            <a:stCxn id="78872" idx="0"/>
          </p:cNvCxnSpPr>
          <p:nvPr/>
        </p:nvCxnSpPr>
        <p:spPr bwMode="auto">
          <a:xfrm flipH="1" flipV="1">
            <a:off x="4572000" y="3733801"/>
            <a:ext cx="1790686" cy="879474"/>
          </a:xfrm>
          <a:prstGeom prst="line">
            <a:avLst/>
          </a:prstGeom>
          <a:noFill/>
          <a:ln w="9525">
            <a:solidFill>
              <a:schemeClr val="tx1"/>
            </a:solidFill>
            <a:round/>
            <a:headEnd/>
            <a:tailEnd/>
          </a:ln>
        </p:spPr>
      </p:cxnSp>
      <p:cxnSp>
        <p:nvCxnSpPr>
          <p:cNvPr id="78862" name="Straight Connector 41"/>
          <p:cNvCxnSpPr>
            <a:cxnSpLocks noChangeShapeType="1"/>
            <a:stCxn id="78854" idx="0"/>
            <a:endCxn id="78855" idx="1"/>
          </p:cNvCxnSpPr>
          <p:nvPr/>
        </p:nvCxnSpPr>
        <p:spPr bwMode="auto">
          <a:xfrm rot="16200000" flipV="1">
            <a:off x="2972594" y="4937919"/>
            <a:ext cx="1520825" cy="1008063"/>
          </a:xfrm>
          <a:prstGeom prst="line">
            <a:avLst/>
          </a:prstGeom>
          <a:noFill/>
          <a:ln w="9525">
            <a:solidFill>
              <a:schemeClr val="tx1"/>
            </a:solidFill>
            <a:round/>
            <a:headEnd/>
            <a:tailEnd/>
          </a:ln>
        </p:spPr>
      </p:cxnSp>
      <p:sp>
        <p:nvSpPr>
          <p:cNvPr id="78863" name="Rectangle 20"/>
          <p:cNvSpPr>
            <a:spLocks noChangeArrowheads="1"/>
          </p:cNvSpPr>
          <p:nvPr/>
        </p:nvSpPr>
        <p:spPr bwMode="auto">
          <a:xfrm>
            <a:off x="4546600" y="3581400"/>
            <a:ext cx="987425" cy="369888"/>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a:solidFill>
                  <a:srgbClr val="000000"/>
                </a:solidFill>
                <a:ea typeface="+mn-ea"/>
                <a:cs typeface="+mn-cs"/>
              </a:rPr>
              <a:t>cid=cid</a:t>
            </a:r>
          </a:p>
        </p:txBody>
      </p:sp>
      <p:sp>
        <p:nvSpPr>
          <p:cNvPr id="78864" name="Rectangle 19"/>
          <p:cNvSpPr>
            <a:spLocks noChangeArrowheads="1"/>
          </p:cNvSpPr>
          <p:nvPr/>
        </p:nvSpPr>
        <p:spPr bwMode="auto">
          <a:xfrm>
            <a:off x="5641975" y="5908675"/>
            <a:ext cx="1443038" cy="415925"/>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sz="2100" b="1">
                <a:solidFill>
                  <a:srgbClr val="000000"/>
                </a:solidFill>
                <a:ea typeface="+mn-ea"/>
                <a:cs typeface="+mn-cs"/>
              </a:rPr>
              <a:t>Customer</a:t>
            </a:r>
          </a:p>
        </p:txBody>
      </p:sp>
      <p:cxnSp>
        <p:nvCxnSpPr>
          <p:cNvPr id="78865" name="Straight Connector 45"/>
          <p:cNvCxnSpPr>
            <a:cxnSpLocks noChangeShapeType="1"/>
            <a:stCxn id="78864" idx="0"/>
            <a:endCxn id="78872" idx="2"/>
          </p:cNvCxnSpPr>
          <p:nvPr/>
        </p:nvCxnSpPr>
        <p:spPr bwMode="auto">
          <a:xfrm flipH="1" flipV="1">
            <a:off x="6362686" y="5074940"/>
            <a:ext cx="808" cy="833735"/>
          </a:xfrm>
          <a:prstGeom prst="line">
            <a:avLst/>
          </a:prstGeom>
          <a:noFill/>
          <a:ln w="9525">
            <a:solidFill>
              <a:schemeClr val="tx1"/>
            </a:solidFill>
            <a:round/>
            <a:headEnd/>
            <a:tailEnd/>
          </a:ln>
        </p:spPr>
      </p:cxnSp>
      <p:sp>
        <p:nvSpPr>
          <p:cNvPr id="78866" name="TextBox 48"/>
          <p:cNvSpPr txBox="1">
            <a:spLocks noChangeArrowheads="1"/>
          </p:cNvSpPr>
          <p:nvPr/>
        </p:nvSpPr>
        <p:spPr bwMode="auto">
          <a:xfrm>
            <a:off x="4098925" y="2366963"/>
            <a:ext cx="406932"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a:solidFill>
                  <a:prstClr val="black"/>
                </a:solidFill>
                <a:latin typeface="Arial"/>
                <a:ea typeface="+mn-ea"/>
                <a:cs typeface="+mn-cs"/>
              </a:rPr>
              <a:t>Π</a:t>
            </a:r>
            <a:endParaRPr lang="en-US" sz="2400" dirty="0">
              <a:solidFill>
                <a:prstClr val="black"/>
              </a:solidFill>
              <a:latin typeface="Arial"/>
              <a:ea typeface="+mn-ea"/>
              <a:cs typeface="+mn-cs"/>
            </a:endParaRPr>
          </a:p>
        </p:txBody>
      </p:sp>
      <p:sp>
        <p:nvSpPr>
          <p:cNvPr id="78867" name="TextBox 49"/>
          <p:cNvSpPr txBox="1">
            <a:spLocks noChangeArrowheads="1"/>
          </p:cNvSpPr>
          <p:nvPr/>
        </p:nvSpPr>
        <p:spPr bwMode="auto">
          <a:xfrm>
            <a:off x="2133600" y="5334000"/>
            <a:ext cx="374622"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a:solidFill>
                  <a:prstClr val="black"/>
                </a:solidFill>
                <a:latin typeface="Arial"/>
                <a:ea typeface="+mn-ea"/>
                <a:cs typeface="+mn-cs"/>
              </a:rPr>
              <a:t>σ</a:t>
            </a:r>
            <a:endParaRPr lang="en-US" sz="2400" dirty="0">
              <a:solidFill>
                <a:prstClr val="black"/>
              </a:solidFill>
              <a:latin typeface="Arial"/>
              <a:ea typeface="+mn-ea"/>
              <a:cs typeface="+mn-cs"/>
            </a:endParaRPr>
          </a:p>
        </p:txBody>
      </p:sp>
      <p:cxnSp>
        <p:nvCxnSpPr>
          <p:cNvPr id="78868" name="Straight Connector 51"/>
          <p:cNvCxnSpPr>
            <a:cxnSpLocks noChangeShapeType="1"/>
            <a:stCxn id="78853" idx="0"/>
            <a:endCxn id="78867" idx="2"/>
          </p:cNvCxnSpPr>
          <p:nvPr/>
        </p:nvCxnSpPr>
        <p:spPr bwMode="auto">
          <a:xfrm flipV="1">
            <a:off x="2278063" y="5795665"/>
            <a:ext cx="42848" cy="422573"/>
          </a:xfrm>
          <a:prstGeom prst="line">
            <a:avLst/>
          </a:prstGeom>
          <a:noFill/>
          <a:ln w="9525">
            <a:solidFill>
              <a:schemeClr val="tx1"/>
            </a:solidFill>
            <a:round/>
            <a:headEnd/>
            <a:tailEnd/>
          </a:ln>
        </p:spPr>
      </p:cxnSp>
      <p:cxnSp>
        <p:nvCxnSpPr>
          <p:cNvPr id="78869" name="Straight Connector 53"/>
          <p:cNvCxnSpPr>
            <a:cxnSpLocks noChangeShapeType="1"/>
            <a:stCxn id="78867" idx="0"/>
          </p:cNvCxnSpPr>
          <p:nvPr/>
        </p:nvCxnSpPr>
        <p:spPr bwMode="auto">
          <a:xfrm flipV="1">
            <a:off x="2320911" y="5029200"/>
            <a:ext cx="346089" cy="304800"/>
          </a:xfrm>
          <a:prstGeom prst="line">
            <a:avLst/>
          </a:prstGeom>
          <a:noFill/>
          <a:ln w="9525">
            <a:solidFill>
              <a:schemeClr val="tx1"/>
            </a:solidFill>
            <a:round/>
            <a:headEnd/>
            <a:tailEnd/>
          </a:ln>
        </p:spPr>
      </p:cxnSp>
      <p:cxnSp>
        <p:nvCxnSpPr>
          <p:cNvPr id="78870" name="Straight Connector 56"/>
          <p:cNvCxnSpPr>
            <a:cxnSpLocks noChangeShapeType="1"/>
            <a:stCxn id="78866" idx="0"/>
            <a:endCxn id="78858" idx="2"/>
          </p:cNvCxnSpPr>
          <p:nvPr/>
        </p:nvCxnSpPr>
        <p:spPr bwMode="auto">
          <a:xfrm flipV="1">
            <a:off x="4302391" y="1909763"/>
            <a:ext cx="17197" cy="457200"/>
          </a:xfrm>
          <a:prstGeom prst="line">
            <a:avLst/>
          </a:prstGeom>
          <a:noFill/>
          <a:ln w="9525">
            <a:solidFill>
              <a:schemeClr val="tx1"/>
            </a:solidFill>
            <a:round/>
            <a:headEnd/>
            <a:tailEnd/>
          </a:ln>
        </p:spPr>
      </p:cxnSp>
      <p:sp>
        <p:nvSpPr>
          <p:cNvPr id="78871" name="Rectangle 21"/>
          <p:cNvSpPr>
            <a:spLocks noChangeArrowheads="1"/>
          </p:cNvSpPr>
          <p:nvPr/>
        </p:nvSpPr>
        <p:spPr bwMode="auto">
          <a:xfrm>
            <a:off x="2362200" y="5562600"/>
            <a:ext cx="1257300" cy="369888"/>
          </a:xfrm>
          <a:prstGeom prst="rect">
            <a:avLst/>
          </a:prstGeom>
          <a:noFill/>
          <a:ln w="9525">
            <a:noFill/>
            <a:miter lim="800000"/>
            <a:headEnd/>
            <a:tailEnd/>
          </a:ln>
        </p:spPr>
        <p:txBody>
          <a:bodyPr wrap="none" lIns="92075" tIns="46038" rIns="92075" bIns="46038">
            <a:prstTxWarp prst="textNoShape">
              <a:avLst/>
            </a:prstTxWarp>
            <a:spAutoFit/>
          </a:bodyPr>
          <a:lstStyle/>
          <a:p>
            <a:pPr defTabSz="914400" eaLnBrk="0" hangingPunct="0"/>
            <a:r>
              <a:rPr lang="en-US" b="1">
                <a:solidFill>
                  <a:srgbClr val="000000"/>
                </a:solidFill>
                <a:ea typeface="+mn-ea"/>
                <a:cs typeface="+mn-cs"/>
              </a:rPr>
              <a:t>price&gt;100</a:t>
            </a:r>
          </a:p>
        </p:txBody>
      </p:sp>
      <p:sp>
        <p:nvSpPr>
          <p:cNvPr id="78872" name="TextBox 54"/>
          <p:cNvSpPr txBox="1">
            <a:spLocks noChangeArrowheads="1"/>
          </p:cNvSpPr>
          <p:nvPr/>
        </p:nvSpPr>
        <p:spPr bwMode="auto">
          <a:xfrm>
            <a:off x="6175375" y="4613275"/>
            <a:ext cx="374622" cy="461665"/>
          </a:xfrm>
          <a:prstGeom prst="rect">
            <a:avLst/>
          </a:prstGeom>
          <a:noFill/>
          <a:ln w="9525">
            <a:noFill/>
            <a:miter lim="800000"/>
            <a:headEnd/>
            <a:tailEnd/>
          </a:ln>
        </p:spPr>
        <p:txBody>
          <a:bodyPr wrap="none">
            <a:prstTxWarp prst="textNoShape">
              <a:avLst/>
            </a:prstTxWarp>
            <a:spAutoFit/>
          </a:bodyPr>
          <a:lstStyle/>
          <a:p>
            <a:pPr defTabSz="914400" eaLnBrk="0" hangingPunct="0"/>
            <a:r>
              <a:rPr lang="en-US" sz="2400" dirty="0" err="1">
                <a:solidFill>
                  <a:prstClr val="black"/>
                </a:solidFill>
                <a:latin typeface="Arial"/>
                <a:ea typeface="+mn-ea"/>
                <a:cs typeface="+mn-cs"/>
              </a:rPr>
              <a:t>σ</a:t>
            </a:r>
            <a:endParaRPr lang="en-US" sz="2400" dirty="0">
              <a:solidFill>
                <a:prstClr val="black"/>
              </a:solidFill>
              <a:latin typeface="Arial"/>
              <a:ea typeface="+mn-ea"/>
              <a:cs typeface="+mn-cs"/>
            </a:endParaRPr>
          </a:p>
        </p:txBody>
      </p:sp>
      <p:cxnSp>
        <p:nvCxnSpPr>
          <p:cNvPr id="78873" name="Straight Connector 63"/>
          <p:cNvCxnSpPr>
            <a:cxnSpLocks noChangeShapeType="1"/>
            <a:stCxn id="78866" idx="2"/>
          </p:cNvCxnSpPr>
          <p:nvPr/>
        </p:nvCxnSpPr>
        <p:spPr bwMode="auto">
          <a:xfrm>
            <a:off x="4302391" y="2828628"/>
            <a:ext cx="41009" cy="600372"/>
          </a:xfrm>
          <a:prstGeom prst="line">
            <a:avLst/>
          </a:prstGeom>
          <a:noFill/>
          <a:ln w="9525">
            <a:solidFill>
              <a:schemeClr val="tx1"/>
            </a:solidFill>
            <a:round/>
            <a:headEnd/>
            <a:tailEnd/>
          </a:ln>
        </p:spPr>
      </p:cxnSp>
      <p:sp>
        <p:nvSpPr>
          <p:cNvPr id="78874" name="Rounded Rectangle 65"/>
          <p:cNvSpPr>
            <a:spLocks noChangeArrowheads="1"/>
          </p:cNvSpPr>
          <p:nvPr/>
        </p:nvSpPr>
        <p:spPr bwMode="auto">
          <a:xfrm>
            <a:off x="228600" y="1600200"/>
            <a:ext cx="3587812" cy="1328023"/>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prstTxWarp prst="textNoShape">
              <a:avLst/>
            </a:prstTxWarp>
            <a:spAutoFit/>
          </a:bodyPr>
          <a:lstStyle/>
          <a:p>
            <a:pPr defTabSz="914400" eaLnBrk="0" hangingPunct="0"/>
            <a:r>
              <a:rPr lang="en-US" sz="2400" dirty="0">
                <a:solidFill>
                  <a:prstClr val="black"/>
                </a:solidFill>
                <a:latin typeface="Arial"/>
                <a:cs typeface="Arial"/>
              </a:rPr>
              <a:t>Query optimization = </a:t>
            </a:r>
            <a:br>
              <a:rPr lang="en-US" sz="2400" dirty="0">
                <a:solidFill>
                  <a:prstClr val="black"/>
                </a:solidFill>
                <a:latin typeface="Arial"/>
                <a:cs typeface="Arial"/>
              </a:rPr>
            </a:br>
            <a:r>
              <a:rPr lang="en-US" sz="2400" dirty="0">
                <a:solidFill>
                  <a:prstClr val="black"/>
                </a:solidFill>
                <a:latin typeface="Arial"/>
                <a:cs typeface="Arial"/>
              </a:rPr>
              <a:t>  finding </a:t>
            </a:r>
            <a:r>
              <a:rPr lang="en-US" sz="2400" dirty="0" smtClean="0">
                <a:solidFill>
                  <a:prstClr val="black"/>
                </a:solidFill>
                <a:latin typeface="Arial"/>
                <a:cs typeface="Arial"/>
              </a:rPr>
              <a:t>cheaper,</a:t>
            </a:r>
            <a:r>
              <a:rPr lang="en-US" sz="2400" dirty="0">
                <a:solidFill>
                  <a:prstClr val="black"/>
                </a:solidFill>
                <a:latin typeface="Arial"/>
                <a:cs typeface="Arial"/>
              </a:rPr>
              <a:t/>
            </a:r>
            <a:br>
              <a:rPr lang="en-US" sz="2400" dirty="0">
                <a:solidFill>
                  <a:prstClr val="black"/>
                </a:solidFill>
                <a:latin typeface="Arial"/>
                <a:cs typeface="Arial"/>
              </a:rPr>
            </a:br>
            <a:r>
              <a:rPr lang="en-US" sz="2400" dirty="0">
                <a:solidFill>
                  <a:prstClr val="black"/>
                </a:solidFill>
                <a:latin typeface="Arial"/>
                <a:cs typeface="Arial"/>
              </a:rPr>
              <a:t>  </a:t>
            </a:r>
            <a:r>
              <a:rPr lang="en-US" sz="2400" dirty="0" smtClean="0">
                <a:solidFill>
                  <a:prstClr val="black"/>
                </a:solidFill>
                <a:latin typeface="Arial"/>
                <a:cs typeface="Arial"/>
              </a:rPr>
              <a:t>equivalent</a:t>
            </a:r>
            <a:r>
              <a:rPr lang="en-US" sz="2400" dirty="0">
                <a:solidFill>
                  <a:prstClr val="black"/>
                </a:solidFill>
                <a:latin typeface="Arial"/>
                <a:cs typeface="Arial"/>
              </a:rPr>
              <a:t> </a:t>
            </a:r>
            <a:r>
              <a:rPr lang="en-US" sz="2400" dirty="0" smtClean="0">
                <a:solidFill>
                  <a:prstClr val="black"/>
                </a:solidFill>
                <a:latin typeface="Arial"/>
                <a:cs typeface="Arial"/>
              </a:rPr>
              <a:t>expressions</a:t>
            </a:r>
            <a:endParaRPr lang="en-US" sz="2400" dirty="0">
              <a:solidFill>
                <a:prstClr val="black"/>
              </a:solidFill>
              <a:latin typeface="Arial"/>
              <a:cs typeface="Arial"/>
            </a:endParaRPr>
          </a:p>
        </p:txBody>
      </p:sp>
    </p:spTree>
    <p:extLst>
      <p:ext uri="{BB962C8B-B14F-4D97-AF65-F5344CB8AC3E}">
        <p14:creationId xmlns:p14="http://schemas.microsoft.com/office/powerpoint/2010/main" val="34192441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smtClean="0"/>
              <a:t>Extended RA: Operators on Bags</a:t>
            </a:r>
          </a:p>
        </p:txBody>
      </p:sp>
      <p:sp>
        <p:nvSpPr>
          <p:cNvPr id="82948" name="Rectangle 3"/>
          <p:cNvSpPr>
            <a:spLocks noGrp="1" noChangeArrowheads="1"/>
          </p:cNvSpPr>
          <p:nvPr>
            <p:ph type="body" idx="1"/>
          </p:nvPr>
        </p:nvSpPr>
        <p:spPr/>
        <p:txBody>
          <a:bodyPr/>
          <a:lstStyle/>
          <a:p>
            <a:r>
              <a:rPr lang="en-US" dirty="0" smtClean="0"/>
              <a:t>Duplicate elimination </a:t>
            </a:r>
            <a:r>
              <a:rPr lang="en-US" dirty="0" err="1" smtClean="0"/>
              <a:t>d</a:t>
            </a:r>
            <a:endParaRPr lang="en-US" dirty="0" smtClean="0"/>
          </a:p>
          <a:p>
            <a:r>
              <a:rPr lang="en-US" dirty="0" smtClean="0"/>
              <a:t>Grouping </a:t>
            </a:r>
            <a:r>
              <a:rPr lang="en-US" dirty="0" err="1" smtClean="0"/>
              <a:t>g</a:t>
            </a:r>
            <a:endParaRPr lang="en-US" dirty="0" smtClean="0"/>
          </a:p>
          <a:p>
            <a:r>
              <a:rPr lang="en-US" dirty="0" smtClean="0"/>
              <a:t>Sorting </a:t>
            </a:r>
            <a:r>
              <a:rPr lang="en-US" dirty="0" err="1" smtClean="0"/>
              <a:t>t</a:t>
            </a:r>
            <a:endParaRPr lang="en-US" dirty="0" smtClean="0"/>
          </a:p>
        </p:txBody>
      </p:sp>
      <p:sp>
        <p:nvSpPr>
          <p:cNvPr id="82946" name="Slide Number Placeholder 5"/>
          <p:cNvSpPr>
            <a:spLocks noGrp="1"/>
          </p:cNvSpPr>
          <p:nvPr>
            <p:ph type="sldNum" sz="quarter" idx="12"/>
          </p:nvPr>
        </p:nvSpPr>
        <p:spPr/>
        <p:txBody>
          <a:bodyPr/>
          <a:lstStyle/>
          <a:p>
            <a:fld id="{9C3DD11E-FA17-3241-8140-9CD6C870F169}" type="slidenum">
              <a:rPr lang="en-US" smtClean="0">
                <a:solidFill>
                  <a:prstClr val="black"/>
                </a:solidFill>
              </a:rPr>
              <a:pPr/>
              <a:t>26</a:t>
            </a:fld>
            <a:endParaRPr lang="en-US" smtClean="0">
              <a:solidFill>
                <a:prstClr val="black"/>
              </a:solidFill>
            </a:endParaRPr>
          </a:p>
        </p:txBody>
      </p:sp>
      <p:sp>
        <p:nvSpPr>
          <p:cNvPr id="7" name="TextBox 6"/>
          <p:cNvSpPr txBox="1"/>
          <p:nvPr/>
        </p:nvSpPr>
        <p:spPr>
          <a:xfrm>
            <a:off x="5715000" y="1981200"/>
            <a:ext cx="1828800" cy="461665"/>
          </a:xfrm>
          <a:prstGeom prst="rect">
            <a:avLst/>
          </a:prstGeom>
          <a:noFill/>
        </p:spPr>
        <p:txBody>
          <a:bodyPr wrap="square" rtlCol="0">
            <a:spAutoFit/>
          </a:bodyPr>
          <a:lstStyle/>
          <a:p>
            <a:pPr defTabSz="914400" eaLnBrk="0" hangingPunct="0"/>
            <a:r>
              <a:rPr lang="en-US" sz="2400">
                <a:solidFill>
                  <a:srgbClr val="0000FF"/>
                </a:solidFill>
                <a:latin typeface="Arial"/>
                <a:ea typeface="+mn-ea"/>
                <a:cs typeface="Arial"/>
              </a:rPr>
              <a:t>DISTINCT</a:t>
            </a:r>
          </a:p>
        </p:txBody>
      </p:sp>
      <p:sp>
        <p:nvSpPr>
          <p:cNvPr id="11" name="TextBox 10"/>
          <p:cNvSpPr txBox="1"/>
          <p:nvPr/>
        </p:nvSpPr>
        <p:spPr>
          <a:xfrm>
            <a:off x="5791200" y="2590800"/>
            <a:ext cx="1828800" cy="461665"/>
          </a:xfrm>
          <a:prstGeom prst="rect">
            <a:avLst/>
          </a:prstGeom>
          <a:noFill/>
        </p:spPr>
        <p:txBody>
          <a:bodyPr wrap="square" rtlCol="0">
            <a:spAutoFit/>
          </a:bodyPr>
          <a:lstStyle/>
          <a:p>
            <a:pPr defTabSz="914400" eaLnBrk="0" hangingPunct="0"/>
            <a:r>
              <a:rPr lang="en-US" sz="2400">
                <a:solidFill>
                  <a:srgbClr val="0000FF"/>
                </a:solidFill>
                <a:latin typeface="Arial"/>
                <a:ea typeface="+mn-ea"/>
                <a:cs typeface="Arial"/>
              </a:rPr>
              <a:t>GROUP BY</a:t>
            </a:r>
          </a:p>
        </p:txBody>
      </p:sp>
      <p:sp>
        <p:nvSpPr>
          <p:cNvPr id="12" name="TextBox 11"/>
          <p:cNvSpPr txBox="1"/>
          <p:nvPr/>
        </p:nvSpPr>
        <p:spPr>
          <a:xfrm>
            <a:off x="5715000" y="3276600"/>
            <a:ext cx="1828800" cy="461665"/>
          </a:xfrm>
          <a:prstGeom prst="rect">
            <a:avLst/>
          </a:prstGeom>
          <a:noFill/>
        </p:spPr>
        <p:txBody>
          <a:bodyPr wrap="square" rtlCol="0">
            <a:spAutoFit/>
          </a:bodyPr>
          <a:lstStyle/>
          <a:p>
            <a:pPr defTabSz="914400" eaLnBrk="0" hangingPunct="0"/>
            <a:r>
              <a:rPr lang="en-US" sz="2400">
                <a:solidFill>
                  <a:srgbClr val="0000FF"/>
                </a:solidFill>
                <a:latin typeface="Arial"/>
                <a:ea typeface="+mn-ea"/>
                <a:cs typeface="Arial"/>
              </a:rPr>
              <a:t>ORDER BY</a:t>
            </a:r>
          </a:p>
        </p:txBody>
      </p:sp>
    </p:spTree>
    <p:extLst>
      <p:ext uri="{BB962C8B-B14F-4D97-AF65-F5344CB8AC3E}">
        <p14:creationId xmlns:p14="http://schemas.microsoft.com/office/powerpoint/2010/main" val="191034073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r>
              <a:rPr lang="en-US"/>
              <a:t>Logical Query Plan</a:t>
            </a:r>
          </a:p>
        </p:txBody>
      </p:sp>
      <p:sp>
        <p:nvSpPr>
          <p:cNvPr id="84994" name="Slide Number Placeholder 4"/>
          <p:cNvSpPr>
            <a:spLocks noGrp="1"/>
          </p:cNvSpPr>
          <p:nvPr>
            <p:ph type="sldNum" sz="quarter" idx="12"/>
          </p:nvPr>
        </p:nvSpPr>
        <p:spPr/>
        <p:txBody>
          <a:bodyPr/>
          <a:lstStyle/>
          <a:p>
            <a:fld id="{3B794AE9-67EB-1044-93A6-79B81F60D486}" type="slidenum">
              <a:rPr lang="en-US" smtClean="0">
                <a:solidFill>
                  <a:prstClr val="black"/>
                </a:solidFill>
              </a:rPr>
              <a:pPr/>
              <a:t>27</a:t>
            </a:fld>
            <a:endParaRPr lang="en-US" smtClean="0">
              <a:solidFill>
                <a:prstClr val="black"/>
              </a:solidFill>
            </a:endParaRPr>
          </a:p>
        </p:txBody>
      </p:sp>
      <p:sp>
        <p:nvSpPr>
          <p:cNvPr id="69635" name="Text Box 3"/>
          <p:cNvSpPr txBox="1">
            <a:spLocks noChangeArrowheads="1"/>
          </p:cNvSpPr>
          <p:nvPr/>
        </p:nvSpPr>
        <p:spPr bwMode="auto">
          <a:xfrm>
            <a:off x="974725" y="2251075"/>
            <a:ext cx="3745136" cy="156966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prstTxWarp prst="textNoShape">
              <a:avLst/>
            </a:prstTxWarp>
            <a:spAutoFit/>
          </a:bodyPr>
          <a:lstStyle/>
          <a:p>
            <a:pPr defTabSz="914400">
              <a:defRPr/>
            </a:pPr>
            <a:r>
              <a:rPr lang="en-US" sz="2400" dirty="0">
                <a:solidFill>
                  <a:srgbClr val="0000FF"/>
                </a:solidFill>
                <a:latin typeface="Arial"/>
                <a:ea typeface="+mn-ea"/>
                <a:cs typeface="Arial"/>
              </a:rPr>
              <a:t>SELECT </a:t>
            </a:r>
            <a:r>
              <a:rPr lang="en-US" sz="2400" dirty="0">
                <a:solidFill>
                  <a:prstClr val="black"/>
                </a:solidFill>
                <a:latin typeface="Arial"/>
                <a:ea typeface="+mn-ea"/>
                <a:cs typeface="Arial"/>
              </a:rPr>
              <a:t>city, count(*)</a:t>
            </a:r>
          </a:p>
          <a:p>
            <a:pPr defTabSz="914400">
              <a:defRPr/>
            </a:pPr>
            <a:r>
              <a:rPr lang="en-US" sz="2400" dirty="0">
                <a:solidFill>
                  <a:srgbClr val="0000FF"/>
                </a:solidFill>
                <a:latin typeface="Arial"/>
                <a:ea typeface="+mn-ea"/>
                <a:cs typeface="Arial"/>
              </a:rPr>
              <a:t>FROM</a:t>
            </a:r>
            <a:r>
              <a:rPr lang="en-US" sz="2400" dirty="0">
                <a:solidFill>
                  <a:prstClr val="black"/>
                </a:solidFill>
                <a:latin typeface="Arial"/>
                <a:ea typeface="+mn-ea"/>
                <a:cs typeface="Arial"/>
              </a:rPr>
              <a:t> sales</a:t>
            </a:r>
          </a:p>
          <a:p>
            <a:pPr defTabSz="914400">
              <a:defRPr/>
            </a:pPr>
            <a:r>
              <a:rPr lang="en-US" sz="2400" dirty="0">
                <a:solidFill>
                  <a:srgbClr val="0000FF"/>
                </a:solidFill>
                <a:latin typeface="Arial"/>
                <a:ea typeface="+mn-ea"/>
                <a:cs typeface="Arial"/>
              </a:rPr>
              <a:t>GROUP</a:t>
            </a:r>
            <a:r>
              <a:rPr lang="en-US" sz="2400" dirty="0">
                <a:solidFill>
                  <a:srgbClr val="244A58"/>
                </a:solidFill>
                <a:latin typeface="Arial"/>
                <a:ea typeface="+mn-ea"/>
                <a:cs typeface="Arial"/>
              </a:rPr>
              <a:t> </a:t>
            </a:r>
            <a:r>
              <a:rPr lang="en-US" sz="2400" dirty="0">
                <a:solidFill>
                  <a:srgbClr val="0000FF"/>
                </a:solidFill>
                <a:latin typeface="Arial"/>
                <a:ea typeface="+mn-ea"/>
                <a:cs typeface="Arial"/>
              </a:rPr>
              <a:t>BY</a:t>
            </a:r>
            <a:r>
              <a:rPr lang="en-US" sz="2400" dirty="0">
                <a:solidFill>
                  <a:prstClr val="black"/>
                </a:solidFill>
                <a:latin typeface="Arial"/>
                <a:ea typeface="+mn-ea"/>
                <a:cs typeface="Arial"/>
              </a:rPr>
              <a:t> city</a:t>
            </a:r>
          </a:p>
          <a:p>
            <a:pPr defTabSz="914400">
              <a:defRPr/>
            </a:pPr>
            <a:r>
              <a:rPr lang="en-US" sz="2400" dirty="0">
                <a:solidFill>
                  <a:srgbClr val="0000FF"/>
                </a:solidFill>
                <a:latin typeface="Arial"/>
                <a:ea typeface="+mn-ea"/>
                <a:cs typeface="Arial"/>
              </a:rPr>
              <a:t>HAVING</a:t>
            </a:r>
            <a:r>
              <a:rPr lang="en-US" sz="2400" dirty="0">
                <a:solidFill>
                  <a:prstClr val="black"/>
                </a:solidFill>
                <a:latin typeface="Arial"/>
                <a:ea typeface="+mn-ea"/>
                <a:cs typeface="Arial"/>
              </a:rPr>
              <a:t> </a:t>
            </a:r>
            <a:r>
              <a:rPr lang="en-US" sz="2400" dirty="0" err="1">
                <a:solidFill>
                  <a:prstClr val="black"/>
                </a:solidFill>
                <a:latin typeface="Arial"/>
                <a:ea typeface="+mn-ea"/>
                <a:cs typeface="Arial"/>
              </a:rPr>
              <a:t>sum(price</a:t>
            </a:r>
            <a:r>
              <a:rPr lang="en-US" sz="2400" dirty="0">
                <a:solidFill>
                  <a:prstClr val="black"/>
                </a:solidFill>
                <a:latin typeface="Arial"/>
                <a:ea typeface="+mn-ea"/>
                <a:cs typeface="Arial"/>
              </a:rPr>
              <a:t>) &gt; 100</a:t>
            </a:r>
          </a:p>
        </p:txBody>
      </p:sp>
      <p:sp>
        <p:nvSpPr>
          <p:cNvPr id="84997" name="Text Box 4"/>
          <p:cNvSpPr txBox="1">
            <a:spLocks noChangeArrowheads="1"/>
          </p:cNvSpPr>
          <p:nvPr/>
        </p:nvSpPr>
        <p:spPr bwMode="auto">
          <a:xfrm>
            <a:off x="5410200" y="5486400"/>
            <a:ext cx="3582682" cy="461665"/>
          </a:xfrm>
          <a:prstGeom prst="rect">
            <a:avLst/>
          </a:prstGeom>
          <a:noFill/>
          <a:ln w="9525">
            <a:noFill/>
            <a:miter lim="800000"/>
            <a:headEnd/>
            <a:tailEnd/>
          </a:ln>
        </p:spPr>
        <p:txBody>
          <a:bodyPr wrap="none">
            <a:prstTxWarp prst="textNoShape">
              <a:avLst/>
            </a:prstTxWarp>
            <a:spAutoFit/>
          </a:bodyPr>
          <a:lstStyle/>
          <a:p>
            <a:pPr defTabSz="914400"/>
            <a:r>
              <a:rPr lang="en-US" sz="2400">
                <a:solidFill>
                  <a:prstClr val="black"/>
                </a:solidFill>
                <a:latin typeface="Arial"/>
                <a:ea typeface="+mn-ea"/>
                <a:cs typeface="Arial"/>
              </a:rPr>
              <a:t>sales(product, city, price)</a:t>
            </a:r>
          </a:p>
        </p:txBody>
      </p:sp>
      <p:sp>
        <p:nvSpPr>
          <p:cNvPr id="84998" name="Rectangle 5"/>
          <p:cNvSpPr>
            <a:spLocks noChangeArrowheads="1"/>
          </p:cNvSpPr>
          <p:nvPr/>
        </p:nvSpPr>
        <p:spPr bwMode="auto">
          <a:xfrm>
            <a:off x="4953000" y="4519613"/>
            <a:ext cx="3505200" cy="461665"/>
          </a:xfrm>
          <a:prstGeom prst="rect">
            <a:avLst/>
          </a:prstGeom>
          <a:noFill/>
          <a:ln w="9525">
            <a:noFill/>
            <a:miter lim="800000"/>
            <a:headEnd/>
            <a:tailEnd/>
          </a:ln>
        </p:spPr>
        <p:txBody>
          <a:bodyPr wrap="square">
            <a:prstTxWarp prst="textNoShape">
              <a:avLst/>
            </a:prstTxWarp>
            <a:spAutoFit/>
          </a:bodyPr>
          <a:lstStyle/>
          <a:p>
            <a:pPr defTabSz="914400"/>
            <a:r>
              <a:rPr lang="en-US" sz="2400" dirty="0" err="1">
                <a:solidFill>
                  <a:prstClr val="black"/>
                </a:solidFill>
                <a:latin typeface="Symbol" charset="2"/>
                <a:ea typeface="+mn-ea"/>
                <a:cs typeface="+mn-cs"/>
              </a:rPr>
              <a:t>g</a:t>
            </a:r>
            <a:r>
              <a:rPr lang="en-US" sz="2400" dirty="0">
                <a:solidFill>
                  <a:prstClr val="black"/>
                </a:solidFill>
                <a:latin typeface="Symbol" charset="2"/>
                <a:ea typeface="+mn-ea"/>
                <a:cs typeface="+mn-cs"/>
              </a:rPr>
              <a:t> </a:t>
            </a:r>
            <a:r>
              <a:rPr lang="en-US" sz="2400" baseline="-25000" dirty="0">
                <a:solidFill>
                  <a:prstClr val="black"/>
                </a:solidFill>
                <a:latin typeface="Arial"/>
                <a:ea typeface="+mn-ea"/>
                <a:cs typeface="Arial"/>
              </a:rPr>
              <a:t>city, </a:t>
            </a:r>
            <a:r>
              <a:rPr lang="en-US" sz="2400" baseline="-25000" dirty="0" err="1">
                <a:solidFill>
                  <a:prstClr val="black"/>
                </a:solidFill>
                <a:latin typeface="Arial"/>
                <a:ea typeface="+mn-ea"/>
                <a:cs typeface="Arial"/>
              </a:rPr>
              <a:t>sum(price)</a:t>
            </a:r>
            <a:r>
              <a:rPr lang="en-US" sz="2400" baseline="-25000" dirty="0" err="1">
                <a:solidFill>
                  <a:prstClr val="black"/>
                </a:solidFill>
                <a:latin typeface="Arial"/>
                <a:ea typeface="Arial"/>
                <a:cs typeface="Arial"/>
              </a:rPr>
              <a:t>→p</a:t>
            </a:r>
            <a:r>
              <a:rPr lang="en-US" sz="2400" baseline="-25000" dirty="0">
                <a:solidFill>
                  <a:prstClr val="black"/>
                </a:solidFill>
                <a:latin typeface="Arial"/>
                <a:ea typeface="Arial"/>
                <a:cs typeface="Arial"/>
              </a:rPr>
              <a:t>, count(*) → </a:t>
            </a:r>
            <a:r>
              <a:rPr lang="en-US" sz="2400" baseline="-25000" dirty="0" err="1">
                <a:solidFill>
                  <a:prstClr val="black"/>
                </a:solidFill>
                <a:latin typeface="Arial"/>
                <a:ea typeface="Arial"/>
                <a:cs typeface="Arial"/>
              </a:rPr>
              <a:t>c</a:t>
            </a:r>
            <a:r>
              <a:rPr lang="en-US" sz="2400" dirty="0">
                <a:solidFill>
                  <a:prstClr val="black"/>
                </a:solidFill>
                <a:latin typeface="Arial"/>
                <a:ea typeface="+mn-ea"/>
                <a:cs typeface="Arial"/>
              </a:rPr>
              <a:t> </a:t>
            </a:r>
          </a:p>
        </p:txBody>
      </p:sp>
      <p:sp>
        <p:nvSpPr>
          <p:cNvPr id="84999" name="Rectangle 6"/>
          <p:cNvSpPr>
            <a:spLocks noChangeArrowheads="1"/>
          </p:cNvSpPr>
          <p:nvPr/>
        </p:nvSpPr>
        <p:spPr bwMode="auto">
          <a:xfrm>
            <a:off x="5867400" y="3452813"/>
            <a:ext cx="1137501" cy="461665"/>
          </a:xfrm>
          <a:prstGeom prst="rect">
            <a:avLst/>
          </a:prstGeom>
          <a:noFill/>
          <a:ln w="9525">
            <a:noFill/>
            <a:miter lim="800000"/>
            <a:headEnd/>
            <a:tailEnd/>
          </a:ln>
        </p:spPr>
        <p:txBody>
          <a:bodyPr wrap="none">
            <a:prstTxWarp prst="textNoShape">
              <a:avLst/>
            </a:prstTxWarp>
            <a:spAutoFit/>
          </a:bodyPr>
          <a:lstStyle/>
          <a:p>
            <a:pPr defTabSz="914400"/>
            <a:r>
              <a:rPr lang="en-US" sz="2400" dirty="0" err="1">
                <a:solidFill>
                  <a:prstClr val="black"/>
                </a:solidFill>
                <a:latin typeface="Symbol" charset="2"/>
                <a:ea typeface="+mn-ea"/>
                <a:cs typeface="+mn-cs"/>
              </a:rPr>
              <a:t>s</a:t>
            </a:r>
            <a:r>
              <a:rPr lang="en-US" sz="2400" dirty="0">
                <a:solidFill>
                  <a:prstClr val="black"/>
                </a:solidFill>
                <a:latin typeface="Symbol" charset="2"/>
                <a:ea typeface="+mn-ea"/>
                <a:cs typeface="+mn-cs"/>
              </a:rPr>
              <a:t> </a:t>
            </a:r>
            <a:r>
              <a:rPr lang="en-US" sz="2400" baseline="-25000" dirty="0" err="1">
                <a:solidFill>
                  <a:prstClr val="black"/>
                </a:solidFill>
                <a:latin typeface="Arial"/>
                <a:ea typeface="+mn-ea"/>
                <a:cs typeface="Arial"/>
              </a:rPr>
              <a:t>p</a:t>
            </a:r>
            <a:r>
              <a:rPr lang="en-US" sz="2400" baseline="-25000" dirty="0">
                <a:solidFill>
                  <a:prstClr val="black"/>
                </a:solidFill>
                <a:latin typeface="Arial"/>
                <a:ea typeface="+mn-ea"/>
                <a:cs typeface="Arial"/>
              </a:rPr>
              <a:t> &gt; 100</a:t>
            </a:r>
          </a:p>
        </p:txBody>
      </p:sp>
      <p:sp>
        <p:nvSpPr>
          <p:cNvPr id="85000" name="Rectangle 7"/>
          <p:cNvSpPr>
            <a:spLocks noChangeArrowheads="1"/>
          </p:cNvSpPr>
          <p:nvPr/>
        </p:nvSpPr>
        <p:spPr bwMode="auto">
          <a:xfrm>
            <a:off x="5791200" y="2438400"/>
            <a:ext cx="1007157" cy="461665"/>
          </a:xfrm>
          <a:prstGeom prst="rect">
            <a:avLst/>
          </a:prstGeom>
          <a:noFill/>
          <a:ln w="9525">
            <a:noFill/>
            <a:miter lim="800000"/>
            <a:headEnd/>
            <a:tailEnd/>
          </a:ln>
        </p:spPr>
        <p:txBody>
          <a:bodyPr wrap="none">
            <a:prstTxWarp prst="textNoShape">
              <a:avLst/>
            </a:prstTxWarp>
            <a:spAutoFit/>
          </a:bodyPr>
          <a:lstStyle/>
          <a:p>
            <a:pPr defTabSz="914400"/>
            <a:r>
              <a:rPr lang="en-US" sz="2400" dirty="0">
                <a:solidFill>
                  <a:prstClr val="black"/>
                </a:solidFill>
                <a:latin typeface="Symbol" charset="2"/>
                <a:ea typeface="+mn-ea"/>
                <a:cs typeface="+mn-cs"/>
              </a:rPr>
              <a:t>P </a:t>
            </a:r>
            <a:r>
              <a:rPr lang="en-US" sz="2400" baseline="-25000" dirty="0">
                <a:solidFill>
                  <a:prstClr val="black"/>
                </a:solidFill>
                <a:latin typeface="Arial"/>
                <a:ea typeface="+mn-ea"/>
                <a:cs typeface="Arial"/>
              </a:rPr>
              <a:t>city, </a:t>
            </a:r>
            <a:r>
              <a:rPr lang="en-US" sz="2400" baseline="-25000" dirty="0" err="1">
                <a:solidFill>
                  <a:prstClr val="black"/>
                </a:solidFill>
                <a:latin typeface="Arial"/>
                <a:ea typeface="+mn-ea"/>
                <a:cs typeface="Arial"/>
              </a:rPr>
              <a:t>c</a:t>
            </a:r>
            <a:endParaRPr lang="en-US" sz="2400" baseline="-25000" dirty="0">
              <a:solidFill>
                <a:prstClr val="black"/>
              </a:solidFill>
              <a:latin typeface="Arial"/>
              <a:ea typeface="+mn-ea"/>
              <a:cs typeface="Arial"/>
            </a:endParaRPr>
          </a:p>
        </p:txBody>
      </p:sp>
      <p:sp>
        <p:nvSpPr>
          <p:cNvPr id="85001" name="Line 8"/>
          <p:cNvSpPr>
            <a:spLocks noChangeShapeType="1"/>
          </p:cNvSpPr>
          <p:nvPr/>
        </p:nvSpPr>
        <p:spPr bwMode="auto">
          <a:xfrm flipV="1">
            <a:off x="6096000" y="5105400"/>
            <a:ext cx="0" cy="381000"/>
          </a:xfrm>
          <a:prstGeom prst="line">
            <a:avLst/>
          </a:prstGeom>
          <a:noFill/>
          <a:ln w="9525">
            <a:solidFill>
              <a:schemeClr val="tx1"/>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85002" name="Line 9"/>
          <p:cNvSpPr>
            <a:spLocks noChangeShapeType="1"/>
          </p:cNvSpPr>
          <p:nvPr/>
        </p:nvSpPr>
        <p:spPr bwMode="auto">
          <a:xfrm flipV="1">
            <a:off x="6096000" y="3962400"/>
            <a:ext cx="0" cy="685800"/>
          </a:xfrm>
          <a:prstGeom prst="line">
            <a:avLst/>
          </a:prstGeom>
          <a:noFill/>
          <a:ln w="9525">
            <a:solidFill>
              <a:schemeClr val="tx1"/>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85003" name="Line 10"/>
          <p:cNvSpPr>
            <a:spLocks noChangeShapeType="1"/>
          </p:cNvSpPr>
          <p:nvPr/>
        </p:nvSpPr>
        <p:spPr bwMode="auto">
          <a:xfrm flipV="1">
            <a:off x="6096000" y="2895600"/>
            <a:ext cx="0" cy="533400"/>
          </a:xfrm>
          <a:prstGeom prst="line">
            <a:avLst/>
          </a:prstGeom>
          <a:noFill/>
          <a:ln w="9525">
            <a:solidFill>
              <a:schemeClr val="tx1"/>
            </a:solidFill>
            <a:round/>
            <a:headEnd/>
            <a:tailEnd/>
          </a:ln>
        </p:spPr>
        <p:txBody>
          <a:bodyPr>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85004" name="Text Box 11"/>
          <p:cNvSpPr txBox="1">
            <a:spLocks noChangeArrowheads="1"/>
          </p:cNvSpPr>
          <p:nvPr/>
        </p:nvSpPr>
        <p:spPr bwMode="auto">
          <a:xfrm>
            <a:off x="7292975" y="4038600"/>
            <a:ext cx="1683724" cy="461665"/>
          </a:xfrm>
          <a:prstGeom prst="rect">
            <a:avLst/>
          </a:prstGeom>
          <a:noFill/>
          <a:ln w="9525">
            <a:noFill/>
            <a:miter lim="800000"/>
            <a:headEnd/>
            <a:tailEnd/>
          </a:ln>
        </p:spPr>
        <p:txBody>
          <a:bodyPr wrap="none">
            <a:prstTxWarp prst="textNoShape">
              <a:avLst/>
            </a:prstTxWarp>
            <a:spAutoFit/>
          </a:bodyPr>
          <a:lstStyle/>
          <a:p>
            <a:pPr defTabSz="914400"/>
            <a:r>
              <a:rPr lang="en-US" sz="2400">
                <a:solidFill>
                  <a:prstClr val="black"/>
                </a:solidFill>
                <a:latin typeface="Arial"/>
                <a:ea typeface="+mn-ea"/>
                <a:cs typeface="Arial"/>
              </a:rPr>
              <a:t>T1(city,p,c)</a:t>
            </a:r>
          </a:p>
        </p:txBody>
      </p:sp>
      <p:sp>
        <p:nvSpPr>
          <p:cNvPr id="85005" name="Text Box 12"/>
          <p:cNvSpPr txBox="1">
            <a:spLocks noChangeArrowheads="1"/>
          </p:cNvSpPr>
          <p:nvPr/>
        </p:nvSpPr>
        <p:spPr bwMode="auto">
          <a:xfrm>
            <a:off x="7292975" y="3048000"/>
            <a:ext cx="1683724" cy="461665"/>
          </a:xfrm>
          <a:prstGeom prst="rect">
            <a:avLst/>
          </a:prstGeom>
          <a:noFill/>
          <a:ln w="9525">
            <a:noFill/>
            <a:miter lim="800000"/>
            <a:headEnd/>
            <a:tailEnd/>
          </a:ln>
        </p:spPr>
        <p:txBody>
          <a:bodyPr wrap="none">
            <a:prstTxWarp prst="textNoShape">
              <a:avLst/>
            </a:prstTxWarp>
            <a:spAutoFit/>
          </a:bodyPr>
          <a:lstStyle/>
          <a:p>
            <a:pPr defTabSz="914400"/>
            <a:r>
              <a:rPr lang="en-US" sz="2400">
                <a:solidFill>
                  <a:prstClr val="black"/>
                </a:solidFill>
                <a:latin typeface="Arial"/>
                <a:ea typeface="+mn-ea"/>
                <a:cs typeface="Arial"/>
              </a:rPr>
              <a:t>T2(city,p,c)</a:t>
            </a:r>
          </a:p>
        </p:txBody>
      </p:sp>
      <p:sp>
        <p:nvSpPr>
          <p:cNvPr id="85006" name="Text Box 13"/>
          <p:cNvSpPr txBox="1">
            <a:spLocks noChangeArrowheads="1"/>
          </p:cNvSpPr>
          <p:nvPr/>
        </p:nvSpPr>
        <p:spPr bwMode="auto">
          <a:xfrm>
            <a:off x="7292975" y="1905000"/>
            <a:ext cx="1512553" cy="461665"/>
          </a:xfrm>
          <a:prstGeom prst="rect">
            <a:avLst/>
          </a:prstGeom>
          <a:noFill/>
          <a:ln w="9525">
            <a:noFill/>
            <a:miter lim="800000"/>
            <a:headEnd/>
            <a:tailEnd/>
          </a:ln>
        </p:spPr>
        <p:txBody>
          <a:bodyPr wrap="none">
            <a:prstTxWarp prst="textNoShape">
              <a:avLst/>
            </a:prstTxWarp>
            <a:spAutoFit/>
          </a:bodyPr>
          <a:lstStyle/>
          <a:p>
            <a:pPr defTabSz="914400"/>
            <a:r>
              <a:rPr lang="en-US" sz="2400" dirty="0">
                <a:solidFill>
                  <a:prstClr val="black"/>
                </a:solidFill>
                <a:latin typeface="Arial"/>
                <a:ea typeface="+mn-ea"/>
                <a:cs typeface="Arial"/>
              </a:rPr>
              <a:t>T3(city, </a:t>
            </a:r>
            <a:r>
              <a:rPr lang="en-US" sz="2400" dirty="0" err="1">
                <a:solidFill>
                  <a:prstClr val="black"/>
                </a:solidFill>
                <a:latin typeface="Arial"/>
                <a:ea typeface="+mn-ea"/>
                <a:cs typeface="Arial"/>
              </a:rPr>
              <a:t>c</a:t>
            </a:r>
            <a:r>
              <a:rPr lang="en-US" sz="2400" dirty="0">
                <a:solidFill>
                  <a:prstClr val="black"/>
                </a:solidFill>
                <a:latin typeface="Arial"/>
                <a:ea typeface="+mn-ea"/>
                <a:cs typeface="Arial"/>
              </a:rPr>
              <a:t>)</a:t>
            </a:r>
          </a:p>
        </p:txBody>
      </p:sp>
      <p:sp>
        <p:nvSpPr>
          <p:cNvPr id="85007" name="Rectangle 14"/>
          <p:cNvSpPr>
            <a:spLocks noChangeArrowheads="1"/>
          </p:cNvSpPr>
          <p:nvPr/>
        </p:nvSpPr>
        <p:spPr bwMode="auto">
          <a:xfrm>
            <a:off x="609600" y="5486400"/>
            <a:ext cx="4321616" cy="461665"/>
          </a:xfrm>
          <a:prstGeom prst="rect">
            <a:avLst/>
          </a:prstGeom>
          <a:noFill/>
          <a:ln w="9525">
            <a:noFill/>
            <a:miter lim="800000"/>
            <a:headEnd/>
            <a:tailEnd/>
          </a:ln>
        </p:spPr>
        <p:txBody>
          <a:bodyPr wrap="none" anchor="ctr">
            <a:prstTxWarp prst="textNoShape">
              <a:avLst/>
            </a:prstTxWarp>
            <a:spAutoFit/>
          </a:bodyPr>
          <a:lstStyle/>
          <a:p>
            <a:pPr defTabSz="914400"/>
            <a:r>
              <a:rPr lang="en-US" sz="2400" dirty="0">
                <a:solidFill>
                  <a:prstClr val="black"/>
                </a:solidFill>
                <a:latin typeface="Arial"/>
                <a:ea typeface="+mn-ea"/>
                <a:cs typeface="Arial"/>
              </a:rPr>
              <a:t>T1, T2, T3  = temporary tables</a:t>
            </a:r>
          </a:p>
        </p:txBody>
      </p:sp>
    </p:spTree>
    <p:extLst>
      <p:ext uri="{BB962C8B-B14F-4D97-AF65-F5344CB8AC3E}">
        <p14:creationId xmlns:p14="http://schemas.microsoft.com/office/powerpoint/2010/main" val="20313500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Algebraic Optimization</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28</a:t>
            </a:fld>
            <a:endParaRPr lang="en-US"/>
          </a:p>
        </p:txBody>
      </p:sp>
    </p:spTree>
    <p:extLst>
      <p:ext uri="{BB962C8B-B14F-4D97-AF65-F5344CB8AC3E}">
        <p14:creationId xmlns:p14="http://schemas.microsoft.com/office/powerpoint/2010/main" val="17365045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324DE6CF-6B30-394F-B1B1-228E3C55F385}" type="datetime1">
              <a:rPr lang="en-US"/>
              <a:pPr/>
              <a:t>6/20/15</a:t>
            </a:fld>
            <a:endParaRPr lang="en-US"/>
          </a:p>
        </p:txBody>
      </p:sp>
      <p:sp>
        <p:nvSpPr>
          <p:cNvPr id="6" name="Footer Placeholder 4"/>
          <p:cNvSpPr>
            <a:spLocks noGrp="1"/>
          </p:cNvSpPr>
          <p:nvPr>
            <p:ph type="ftr" sz="quarter" idx="11"/>
          </p:nvPr>
        </p:nvSpPr>
        <p:spPr/>
        <p:txBody>
          <a:bodyPr/>
          <a:lstStyle/>
          <a:p>
            <a:r>
              <a:rPr lang="en-US"/>
              <a:t>Bill Howe, eScience Institute</a:t>
            </a:r>
          </a:p>
        </p:txBody>
      </p:sp>
      <p:sp>
        <p:nvSpPr>
          <p:cNvPr id="7" name="Slide Number Placeholder 5"/>
          <p:cNvSpPr>
            <a:spLocks noGrp="1"/>
          </p:cNvSpPr>
          <p:nvPr>
            <p:ph type="sldNum" sz="quarter" idx="12"/>
          </p:nvPr>
        </p:nvSpPr>
        <p:spPr/>
        <p:txBody>
          <a:bodyPr/>
          <a:lstStyle/>
          <a:p>
            <a:fld id="{37364652-D8BA-C44D-B0B7-66EBC6F3AB83}" type="slidenum">
              <a:rPr lang="en-US"/>
              <a:pPr/>
              <a:t>29</a:t>
            </a:fld>
            <a:endParaRPr lang="en-US"/>
          </a:p>
        </p:txBody>
      </p:sp>
      <p:sp>
        <p:nvSpPr>
          <p:cNvPr id="376834" name="Rectangle 2"/>
          <p:cNvSpPr>
            <a:spLocks noGrp="1" noChangeArrowheads="1"/>
          </p:cNvSpPr>
          <p:nvPr>
            <p:ph type="title"/>
          </p:nvPr>
        </p:nvSpPr>
        <p:spPr>
          <a:xfrm>
            <a:off x="684463" y="533400"/>
            <a:ext cx="7854696" cy="914400"/>
          </a:xfrm>
        </p:spPr>
        <p:txBody>
          <a:bodyPr/>
          <a:lstStyle/>
          <a:p>
            <a:r>
              <a:rPr lang="en-US"/>
              <a:t>Key Idea: Algebraic Optimization</a:t>
            </a:r>
          </a:p>
        </p:txBody>
      </p:sp>
      <p:sp>
        <p:nvSpPr>
          <p:cNvPr id="376835" name="Rectangle 3"/>
          <p:cNvSpPr>
            <a:spLocks noGrp="1" noChangeArrowheads="1"/>
          </p:cNvSpPr>
          <p:nvPr>
            <p:ph type="body" idx="1"/>
          </p:nvPr>
        </p:nvSpPr>
        <p:spPr>
          <a:xfrm>
            <a:off x="1009650" y="1638300"/>
            <a:ext cx="7740650" cy="4762500"/>
          </a:xfrm>
        </p:spPr>
        <p:txBody>
          <a:bodyPr/>
          <a:lstStyle/>
          <a:p>
            <a:pPr>
              <a:lnSpc>
                <a:spcPct val="80000"/>
              </a:lnSpc>
              <a:buFont typeface="Wingdings" charset="0"/>
              <a:buNone/>
            </a:pPr>
            <a:r>
              <a:rPr lang="en-US" sz="2800"/>
              <a:t>N = ((z*2)+((z*3)+0))/1</a:t>
            </a:r>
          </a:p>
          <a:p>
            <a:pPr>
              <a:lnSpc>
                <a:spcPct val="80000"/>
              </a:lnSpc>
              <a:buFont typeface="Wingdings" charset="0"/>
              <a:buNone/>
            </a:pPr>
            <a:endParaRPr lang="en-US" sz="2000"/>
          </a:p>
          <a:p>
            <a:pPr>
              <a:lnSpc>
                <a:spcPct val="80000"/>
              </a:lnSpc>
              <a:buFont typeface="Wingdings" charset="0"/>
              <a:buNone/>
            </a:pPr>
            <a:r>
              <a:rPr lang="en-US" sz="2000"/>
              <a:t>Algebraic Laws: </a:t>
            </a:r>
            <a:endParaRPr lang="en-US" sz="2000">
              <a:solidFill>
                <a:srgbClr val="FF0000"/>
              </a:solidFill>
            </a:endParaRPr>
          </a:p>
          <a:p>
            <a:pPr>
              <a:lnSpc>
                <a:spcPct val="80000"/>
              </a:lnSpc>
              <a:buFont typeface="Wingdings" charset="0"/>
              <a:buNone/>
            </a:pPr>
            <a:r>
              <a:rPr lang="en-US" sz="2000">
                <a:solidFill>
                  <a:srgbClr val="FF0000"/>
                </a:solidFill>
              </a:rPr>
              <a:t>1</a:t>
            </a:r>
            <a:r>
              <a:rPr lang="en-US" sz="2000"/>
              <a:t>. (+) identity:     	x+0 = x</a:t>
            </a:r>
          </a:p>
          <a:p>
            <a:pPr>
              <a:lnSpc>
                <a:spcPct val="80000"/>
              </a:lnSpc>
              <a:buFont typeface="Wingdings" charset="0"/>
              <a:buNone/>
            </a:pPr>
            <a:r>
              <a:rPr lang="en-US" sz="2000">
                <a:solidFill>
                  <a:srgbClr val="FF0000"/>
                </a:solidFill>
              </a:rPr>
              <a:t>2</a:t>
            </a:r>
            <a:r>
              <a:rPr lang="en-US" sz="2000"/>
              <a:t>. (/)  identity:      	x/1 = x</a:t>
            </a:r>
          </a:p>
          <a:p>
            <a:pPr>
              <a:lnSpc>
                <a:spcPct val="80000"/>
              </a:lnSpc>
              <a:buFont typeface="Wingdings" charset="0"/>
              <a:buNone/>
            </a:pPr>
            <a:r>
              <a:rPr lang="en-US" sz="2000">
                <a:solidFill>
                  <a:srgbClr val="FF0000"/>
                </a:solidFill>
              </a:rPr>
              <a:t>3</a:t>
            </a:r>
            <a:r>
              <a:rPr lang="en-US" sz="2000"/>
              <a:t>. (*) distributes: 	(n*x+n*y) = n*(x+y)</a:t>
            </a:r>
          </a:p>
          <a:p>
            <a:pPr>
              <a:lnSpc>
                <a:spcPct val="80000"/>
              </a:lnSpc>
              <a:buFont typeface="Wingdings" charset="0"/>
              <a:buNone/>
            </a:pPr>
            <a:r>
              <a:rPr lang="en-US" sz="2000">
                <a:solidFill>
                  <a:srgbClr val="FF0000"/>
                </a:solidFill>
              </a:rPr>
              <a:t>4</a:t>
            </a:r>
            <a:r>
              <a:rPr lang="en-US" sz="2000"/>
              <a:t>. (*) commutes: 	x*y = y*x</a:t>
            </a:r>
          </a:p>
          <a:p>
            <a:pPr>
              <a:lnSpc>
                <a:spcPct val="80000"/>
              </a:lnSpc>
              <a:buFont typeface="Wingdings" charset="0"/>
              <a:buNone/>
            </a:pPr>
            <a:endParaRPr lang="en-US" sz="2000"/>
          </a:p>
          <a:p>
            <a:pPr>
              <a:lnSpc>
                <a:spcPct val="80000"/>
              </a:lnSpc>
              <a:buFont typeface="Wingdings" charset="0"/>
              <a:buNone/>
            </a:pPr>
            <a:r>
              <a:rPr lang="en-US" sz="2000"/>
              <a:t>Apply rules </a:t>
            </a:r>
            <a:r>
              <a:rPr lang="en-US" sz="2000">
                <a:solidFill>
                  <a:srgbClr val="FF0000"/>
                </a:solidFill>
              </a:rPr>
              <a:t>1, 3, 4, 2</a:t>
            </a:r>
            <a:r>
              <a:rPr lang="en-US" sz="2000"/>
              <a:t>:</a:t>
            </a:r>
          </a:p>
          <a:p>
            <a:pPr>
              <a:lnSpc>
                <a:spcPct val="80000"/>
              </a:lnSpc>
              <a:buFont typeface="Wingdings" charset="0"/>
              <a:buNone/>
            </a:pPr>
            <a:r>
              <a:rPr lang="en-US" sz="2000"/>
              <a:t>N = (2+3)*z</a:t>
            </a:r>
          </a:p>
          <a:p>
            <a:pPr>
              <a:lnSpc>
                <a:spcPct val="80000"/>
              </a:lnSpc>
              <a:buFont typeface="Wingdings" charset="0"/>
              <a:buNone/>
            </a:pPr>
            <a:endParaRPr lang="en-US" sz="2000"/>
          </a:p>
          <a:p>
            <a:pPr>
              <a:lnSpc>
                <a:spcPct val="80000"/>
              </a:lnSpc>
              <a:buFont typeface="Wingdings" charset="0"/>
              <a:buNone/>
            </a:pPr>
            <a:r>
              <a:rPr lang="en-US" sz="2000"/>
              <a:t>two operations instead of five, no division operator</a:t>
            </a:r>
            <a:endParaRPr lang="en-US" sz="2800"/>
          </a:p>
        </p:txBody>
      </p:sp>
      <p:sp>
        <p:nvSpPr>
          <p:cNvPr id="376836" name="Text Box 4"/>
          <p:cNvSpPr txBox="1">
            <a:spLocks noChangeArrowheads="1"/>
          </p:cNvSpPr>
          <p:nvPr/>
        </p:nvSpPr>
        <p:spPr bwMode="auto">
          <a:xfrm>
            <a:off x="1296988" y="5862638"/>
            <a:ext cx="768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solidFill>
                  <a:srgbClr val="0011CF"/>
                </a:solidFill>
              </a:rPr>
              <a:t>Same idea works with the Relational Algebra!</a:t>
            </a:r>
          </a:p>
        </p:txBody>
      </p:sp>
    </p:spTree>
    <p:extLst>
      <p:ext uri="{BB962C8B-B14F-4D97-AF65-F5344CB8AC3E}">
        <p14:creationId xmlns:p14="http://schemas.microsoft.com/office/powerpoint/2010/main" val="40411522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Date Placeholder 3"/>
          <p:cNvSpPr>
            <a:spLocks noGrp="1"/>
          </p:cNvSpPr>
          <p:nvPr>
            <p:ph type="dt" sz="half" idx="10"/>
          </p:nvPr>
        </p:nvSpPr>
        <p:spPr/>
        <p:txBody>
          <a:bodyPr/>
          <a:lstStyle/>
          <a:p>
            <a:fld id="{DDF8157A-6DA9-344F-8BCF-6A9526E46967}" type="datetime1">
              <a:rPr lang="en-US"/>
              <a:pPr/>
              <a:t>6/20/15</a:t>
            </a:fld>
            <a:endParaRPr lang="en-US"/>
          </a:p>
        </p:txBody>
      </p:sp>
      <p:sp>
        <p:nvSpPr>
          <p:cNvPr id="64" name="Footer Placeholder 4"/>
          <p:cNvSpPr>
            <a:spLocks noGrp="1"/>
          </p:cNvSpPr>
          <p:nvPr>
            <p:ph type="ftr" sz="quarter" idx="11"/>
          </p:nvPr>
        </p:nvSpPr>
        <p:spPr/>
        <p:txBody>
          <a:bodyPr/>
          <a:lstStyle/>
          <a:p>
            <a:r>
              <a:rPr lang="en-US"/>
              <a:t>Bill Howe, eScience Institute</a:t>
            </a:r>
          </a:p>
        </p:txBody>
      </p:sp>
      <p:sp>
        <p:nvSpPr>
          <p:cNvPr id="65" name="Slide Number Placeholder 5"/>
          <p:cNvSpPr>
            <a:spLocks noGrp="1"/>
          </p:cNvSpPr>
          <p:nvPr>
            <p:ph type="sldNum" sz="quarter" idx="12"/>
          </p:nvPr>
        </p:nvSpPr>
        <p:spPr/>
        <p:txBody>
          <a:bodyPr/>
          <a:lstStyle/>
          <a:p>
            <a:fld id="{097B523C-8B64-3545-8237-FB23C9A56A5E}" type="slidenum">
              <a:rPr lang="en-US"/>
              <a:pPr/>
              <a:t>3</a:t>
            </a:fld>
            <a:endParaRPr lang="en-US"/>
          </a:p>
        </p:txBody>
      </p:sp>
      <p:sp>
        <p:nvSpPr>
          <p:cNvPr id="374786" name="Rectangle 2"/>
          <p:cNvSpPr>
            <a:spLocks noGrp="1" noChangeArrowheads="1"/>
          </p:cNvSpPr>
          <p:nvPr>
            <p:ph type="title"/>
          </p:nvPr>
        </p:nvSpPr>
        <p:spPr>
          <a:xfrm>
            <a:off x="685800" y="381000"/>
            <a:ext cx="7854696" cy="914400"/>
          </a:xfrm>
        </p:spPr>
        <p:txBody>
          <a:bodyPr/>
          <a:lstStyle/>
          <a:p>
            <a:r>
              <a:rPr lang="en-US"/>
              <a:t>Key Idea: An </a:t>
            </a:r>
            <a:r>
              <a:rPr lang="en-US" i="1">
                <a:solidFill>
                  <a:srgbClr val="FF0000"/>
                </a:solidFill>
              </a:rPr>
              <a:t>Algebra of Tables</a:t>
            </a:r>
            <a:endParaRPr lang="en-US"/>
          </a:p>
        </p:txBody>
      </p:sp>
      <p:sp>
        <p:nvSpPr>
          <p:cNvPr id="374787" name="Rectangle 3"/>
          <p:cNvSpPr>
            <a:spLocks noChangeArrowheads="1"/>
          </p:cNvSpPr>
          <p:nvPr/>
        </p:nvSpPr>
        <p:spPr bwMode="auto">
          <a:xfrm>
            <a:off x="1392238" y="1316038"/>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788" name="Rectangle 4"/>
          <p:cNvSpPr>
            <a:spLocks noChangeArrowheads="1"/>
          </p:cNvSpPr>
          <p:nvPr/>
        </p:nvSpPr>
        <p:spPr bwMode="auto">
          <a:xfrm>
            <a:off x="1392238" y="1301750"/>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789" name="Line 5"/>
          <p:cNvSpPr>
            <a:spLocks noChangeShapeType="1"/>
          </p:cNvSpPr>
          <p:nvPr/>
        </p:nvSpPr>
        <p:spPr bwMode="auto">
          <a:xfrm>
            <a:off x="1406525" y="153035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0" name="Line 6"/>
          <p:cNvSpPr>
            <a:spLocks noChangeShapeType="1"/>
          </p:cNvSpPr>
          <p:nvPr/>
        </p:nvSpPr>
        <p:spPr bwMode="auto">
          <a:xfrm>
            <a:off x="1404938" y="1712913"/>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1" name="Line 7"/>
          <p:cNvSpPr>
            <a:spLocks noChangeShapeType="1"/>
          </p:cNvSpPr>
          <p:nvPr/>
        </p:nvSpPr>
        <p:spPr bwMode="auto">
          <a:xfrm>
            <a:off x="1401763" y="187166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2" name="Line 8"/>
          <p:cNvSpPr>
            <a:spLocks noChangeShapeType="1"/>
          </p:cNvSpPr>
          <p:nvPr/>
        </p:nvSpPr>
        <p:spPr bwMode="auto">
          <a:xfrm>
            <a:off x="1400175" y="2052638"/>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3" name="Line 9"/>
          <p:cNvSpPr>
            <a:spLocks noChangeShapeType="1"/>
          </p:cNvSpPr>
          <p:nvPr/>
        </p:nvSpPr>
        <p:spPr bwMode="auto">
          <a:xfrm>
            <a:off x="1817688" y="13176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4" name="Line 10"/>
          <p:cNvSpPr>
            <a:spLocks noChangeShapeType="1"/>
          </p:cNvSpPr>
          <p:nvPr/>
        </p:nvSpPr>
        <p:spPr bwMode="auto">
          <a:xfrm>
            <a:off x="2193925" y="131603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5" name="Line 11"/>
          <p:cNvSpPr>
            <a:spLocks noChangeShapeType="1"/>
          </p:cNvSpPr>
          <p:nvPr/>
        </p:nvSpPr>
        <p:spPr bwMode="auto">
          <a:xfrm>
            <a:off x="2449513" y="13112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6" name="Line 12"/>
          <p:cNvSpPr>
            <a:spLocks noChangeShapeType="1"/>
          </p:cNvSpPr>
          <p:nvPr/>
        </p:nvSpPr>
        <p:spPr bwMode="auto">
          <a:xfrm>
            <a:off x="1398588" y="22193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7" name="Line 13"/>
          <p:cNvSpPr>
            <a:spLocks noChangeShapeType="1"/>
          </p:cNvSpPr>
          <p:nvPr/>
        </p:nvSpPr>
        <p:spPr bwMode="auto">
          <a:xfrm>
            <a:off x="1397000" y="2371725"/>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8" name="Line 14"/>
          <p:cNvSpPr>
            <a:spLocks noChangeShapeType="1"/>
          </p:cNvSpPr>
          <p:nvPr/>
        </p:nvSpPr>
        <p:spPr bwMode="auto">
          <a:xfrm>
            <a:off x="2671763" y="130968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9" name="AutoShape 15"/>
          <p:cNvSpPr>
            <a:spLocks noChangeArrowheads="1"/>
          </p:cNvSpPr>
          <p:nvPr/>
        </p:nvSpPr>
        <p:spPr bwMode="auto">
          <a:xfrm>
            <a:off x="1263650" y="1839913"/>
            <a:ext cx="1854200" cy="434975"/>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0" name="Text Box 16"/>
          <p:cNvSpPr txBox="1">
            <a:spLocks noChangeArrowheads="1"/>
          </p:cNvSpPr>
          <p:nvPr/>
        </p:nvSpPr>
        <p:spPr bwMode="auto">
          <a:xfrm>
            <a:off x="5778500" y="1704975"/>
            <a:ext cx="282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select</a:t>
            </a:r>
            <a:endParaRPr lang="en-US" sz="3600"/>
          </a:p>
        </p:txBody>
      </p:sp>
      <p:sp>
        <p:nvSpPr>
          <p:cNvPr id="374801" name="Rectangle 17"/>
          <p:cNvSpPr>
            <a:spLocks noChangeArrowheads="1"/>
          </p:cNvSpPr>
          <p:nvPr/>
        </p:nvSpPr>
        <p:spPr bwMode="auto">
          <a:xfrm>
            <a:off x="1395413" y="2762250"/>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2" name="Rectangle 18"/>
          <p:cNvSpPr>
            <a:spLocks noChangeArrowheads="1"/>
          </p:cNvSpPr>
          <p:nvPr/>
        </p:nvSpPr>
        <p:spPr bwMode="auto">
          <a:xfrm>
            <a:off x="1395413" y="2747963"/>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3" name="Line 19"/>
          <p:cNvSpPr>
            <a:spLocks noChangeShapeType="1"/>
          </p:cNvSpPr>
          <p:nvPr/>
        </p:nvSpPr>
        <p:spPr bwMode="auto">
          <a:xfrm>
            <a:off x="1409700" y="2976563"/>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4" name="Line 20"/>
          <p:cNvSpPr>
            <a:spLocks noChangeShapeType="1"/>
          </p:cNvSpPr>
          <p:nvPr/>
        </p:nvSpPr>
        <p:spPr bwMode="auto">
          <a:xfrm>
            <a:off x="1408113" y="3159125"/>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5" name="Line 21"/>
          <p:cNvSpPr>
            <a:spLocks noChangeShapeType="1"/>
          </p:cNvSpPr>
          <p:nvPr/>
        </p:nvSpPr>
        <p:spPr bwMode="auto">
          <a:xfrm>
            <a:off x="1404938" y="331787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6" name="Line 22"/>
          <p:cNvSpPr>
            <a:spLocks noChangeShapeType="1"/>
          </p:cNvSpPr>
          <p:nvPr/>
        </p:nvSpPr>
        <p:spPr bwMode="auto">
          <a:xfrm>
            <a:off x="1403350" y="34988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7" name="Line 23"/>
          <p:cNvSpPr>
            <a:spLocks noChangeShapeType="1"/>
          </p:cNvSpPr>
          <p:nvPr/>
        </p:nvSpPr>
        <p:spPr bwMode="auto">
          <a:xfrm>
            <a:off x="1820863" y="276383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8" name="Line 24"/>
          <p:cNvSpPr>
            <a:spLocks noChangeShapeType="1"/>
          </p:cNvSpPr>
          <p:nvPr/>
        </p:nvSpPr>
        <p:spPr bwMode="auto">
          <a:xfrm>
            <a:off x="2197100" y="2762250"/>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9" name="Line 25"/>
          <p:cNvSpPr>
            <a:spLocks noChangeShapeType="1"/>
          </p:cNvSpPr>
          <p:nvPr/>
        </p:nvSpPr>
        <p:spPr bwMode="auto">
          <a:xfrm>
            <a:off x="2452688" y="275748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0" name="Line 26"/>
          <p:cNvSpPr>
            <a:spLocks noChangeShapeType="1"/>
          </p:cNvSpPr>
          <p:nvPr/>
        </p:nvSpPr>
        <p:spPr bwMode="auto">
          <a:xfrm>
            <a:off x="1401763" y="3665538"/>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1" name="Line 27"/>
          <p:cNvSpPr>
            <a:spLocks noChangeShapeType="1"/>
          </p:cNvSpPr>
          <p:nvPr/>
        </p:nvSpPr>
        <p:spPr bwMode="auto">
          <a:xfrm>
            <a:off x="1400175" y="3817938"/>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2" name="Line 28"/>
          <p:cNvSpPr>
            <a:spLocks noChangeShapeType="1"/>
          </p:cNvSpPr>
          <p:nvPr/>
        </p:nvSpPr>
        <p:spPr bwMode="auto">
          <a:xfrm>
            <a:off x="2674938" y="2755900"/>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3" name="AutoShape 29"/>
          <p:cNvSpPr>
            <a:spLocks noChangeArrowheads="1"/>
          </p:cNvSpPr>
          <p:nvPr/>
        </p:nvSpPr>
        <p:spPr bwMode="auto">
          <a:xfrm>
            <a:off x="2386013" y="2701925"/>
            <a:ext cx="635000" cy="1370013"/>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4" name="Text Box 30"/>
          <p:cNvSpPr txBox="1">
            <a:spLocks noChangeArrowheads="1"/>
          </p:cNvSpPr>
          <p:nvPr/>
        </p:nvSpPr>
        <p:spPr bwMode="auto">
          <a:xfrm>
            <a:off x="5797550" y="3084513"/>
            <a:ext cx="282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project</a:t>
            </a:r>
            <a:endParaRPr lang="en-US" sz="3600"/>
          </a:p>
        </p:txBody>
      </p:sp>
      <p:sp>
        <p:nvSpPr>
          <p:cNvPr id="374815" name="Rectangle 31"/>
          <p:cNvSpPr>
            <a:spLocks noChangeArrowheads="1"/>
          </p:cNvSpPr>
          <p:nvPr/>
        </p:nvSpPr>
        <p:spPr bwMode="auto">
          <a:xfrm>
            <a:off x="1374775" y="4225925"/>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6" name="Rectangle 32"/>
          <p:cNvSpPr>
            <a:spLocks noChangeArrowheads="1"/>
          </p:cNvSpPr>
          <p:nvPr/>
        </p:nvSpPr>
        <p:spPr bwMode="auto">
          <a:xfrm>
            <a:off x="1374775" y="4211638"/>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7" name="Line 33"/>
          <p:cNvSpPr>
            <a:spLocks noChangeShapeType="1"/>
          </p:cNvSpPr>
          <p:nvPr/>
        </p:nvSpPr>
        <p:spPr bwMode="auto">
          <a:xfrm>
            <a:off x="1389063" y="4440238"/>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8" name="Line 34"/>
          <p:cNvSpPr>
            <a:spLocks noChangeShapeType="1"/>
          </p:cNvSpPr>
          <p:nvPr/>
        </p:nvSpPr>
        <p:spPr bwMode="auto">
          <a:xfrm>
            <a:off x="1387475" y="462280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9" name="Line 35"/>
          <p:cNvSpPr>
            <a:spLocks noChangeShapeType="1"/>
          </p:cNvSpPr>
          <p:nvPr/>
        </p:nvSpPr>
        <p:spPr bwMode="auto">
          <a:xfrm>
            <a:off x="1384300" y="47815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0" name="Line 36"/>
          <p:cNvSpPr>
            <a:spLocks noChangeShapeType="1"/>
          </p:cNvSpPr>
          <p:nvPr/>
        </p:nvSpPr>
        <p:spPr bwMode="auto">
          <a:xfrm>
            <a:off x="1382713" y="49625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1" name="Line 37"/>
          <p:cNvSpPr>
            <a:spLocks noChangeShapeType="1"/>
          </p:cNvSpPr>
          <p:nvPr/>
        </p:nvSpPr>
        <p:spPr bwMode="auto">
          <a:xfrm>
            <a:off x="1800225" y="422751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2" name="Line 38"/>
          <p:cNvSpPr>
            <a:spLocks noChangeShapeType="1"/>
          </p:cNvSpPr>
          <p:nvPr/>
        </p:nvSpPr>
        <p:spPr bwMode="auto">
          <a:xfrm>
            <a:off x="2176463" y="42259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3" name="Line 39"/>
          <p:cNvSpPr>
            <a:spLocks noChangeShapeType="1"/>
          </p:cNvSpPr>
          <p:nvPr/>
        </p:nvSpPr>
        <p:spPr bwMode="auto">
          <a:xfrm>
            <a:off x="2432050" y="422116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4" name="Line 40"/>
          <p:cNvSpPr>
            <a:spLocks noChangeShapeType="1"/>
          </p:cNvSpPr>
          <p:nvPr/>
        </p:nvSpPr>
        <p:spPr bwMode="auto">
          <a:xfrm>
            <a:off x="1381125" y="5129213"/>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5" name="Line 41"/>
          <p:cNvSpPr>
            <a:spLocks noChangeShapeType="1"/>
          </p:cNvSpPr>
          <p:nvPr/>
        </p:nvSpPr>
        <p:spPr bwMode="auto">
          <a:xfrm>
            <a:off x="1379538" y="528161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6" name="Line 42"/>
          <p:cNvSpPr>
            <a:spLocks noChangeShapeType="1"/>
          </p:cNvSpPr>
          <p:nvPr/>
        </p:nvSpPr>
        <p:spPr bwMode="auto">
          <a:xfrm>
            <a:off x="2654300" y="42195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7" name="Text Box 43"/>
          <p:cNvSpPr txBox="1">
            <a:spLocks noChangeArrowheads="1"/>
          </p:cNvSpPr>
          <p:nvPr/>
        </p:nvSpPr>
        <p:spPr bwMode="auto">
          <a:xfrm>
            <a:off x="3884613" y="4530725"/>
            <a:ext cx="2824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join</a:t>
            </a:r>
            <a:endParaRPr lang="en-US" sz="3600"/>
          </a:p>
        </p:txBody>
      </p:sp>
      <p:sp>
        <p:nvSpPr>
          <p:cNvPr id="374828" name="Rectangle 44"/>
          <p:cNvSpPr>
            <a:spLocks noChangeArrowheads="1"/>
          </p:cNvSpPr>
          <p:nvPr/>
        </p:nvSpPr>
        <p:spPr bwMode="auto">
          <a:xfrm>
            <a:off x="3505200" y="4225925"/>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29" name="Rectangle 45"/>
          <p:cNvSpPr>
            <a:spLocks noChangeArrowheads="1"/>
          </p:cNvSpPr>
          <p:nvPr/>
        </p:nvSpPr>
        <p:spPr bwMode="auto">
          <a:xfrm>
            <a:off x="3505200" y="4211638"/>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30" name="Line 46"/>
          <p:cNvSpPr>
            <a:spLocks noChangeShapeType="1"/>
          </p:cNvSpPr>
          <p:nvPr/>
        </p:nvSpPr>
        <p:spPr bwMode="auto">
          <a:xfrm>
            <a:off x="3519488" y="4440238"/>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1" name="Line 47"/>
          <p:cNvSpPr>
            <a:spLocks noChangeShapeType="1"/>
          </p:cNvSpPr>
          <p:nvPr/>
        </p:nvSpPr>
        <p:spPr bwMode="auto">
          <a:xfrm>
            <a:off x="3517900" y="462280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2" name="Line 48"/>
          <p:cNvSpPr>
            <a:spLocks noChangeShapeType="1"/>
          </p:cNvSpPr>
          <p:nvPr/>
        </p:nvSpPr>
        <p:spPr bwMode="auto">
          <a:xfrm>
            <a:off x="3514725" y="47815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3" name="Line 49"/>
          <p:cNvSpPr>
            <a:spLocks noChangeShapeType="1"/>
          </p:cNvSpPr>
          <p:nvPr/>
        </p:nvSpPr>
        <p:spPr bwMode="auto">
          <a:xfrm>
            <a:off x="3513138" y="49625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4" name="Line 50"/>
          <p:cNvSpPr>
            <a:spLocks noChangeShapeType="1"/>
          </p:cNvSpPr>
          <p:nvPr/>
        </p:nvSpPr>
        <p:spPr bwMode="auto">
          <a:xfrm>
            <a:off x="3930650" y="422751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5" name="Line 51"/>
          <p:cNvSpPr>
            <a:spLocks noChangeShapeType="1"/>
          </p:cNvSpPr>
          <p:nvPr/>
        </p:nvSpPr>
        <p:spPr bwMode="auto">
          <a:xfrm>
            <a:off x="4306888" y="42259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6" name="Line 52"/>
          <p:cNvSpPr>
            <a:spLocks noChangeShapeType="1"/>
          </p:cNvSpPr>
          <p:nvPr/>
        </p:nvSpPr>
        <p:spPr bwMode="auto">
          <a:xfrm>
            <a:off x="4562475" y="422116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7" name="Line 53"/>
          <p:cNvSpPr>
            <a:spLocks noChangeShapeType="1"/>
          </p:cNvSpPr>
          <p:nvPr/>
        </p:nvSpPr>
        <p:spPr bwMode="auto">
          <a:xfrm>
            <a:off x="3511550" y="5129213"/>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8" name="Line 54"/>
          <p:cNvSpPr>
            <a:spLocks noChangeShapeType="1"/>
          </p:cNvSpPr>
          <p:nvPr/>
        </p:nvSpPr>
        <p:spPr bwMode="auto">
          <a:xfrm>
            <a:off x="3509963" y="528161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9" name="Line 55"/>
          <p:cNvSpPr>
            <a:spLocks noChangeShapeType="1"/>
          </p:cNvSpPr>
          <p:nvPr/>
        </p:nvSpPr>
        <p:spPr bwMode="auto">
          <a:xfrm>
            <a:off x="4784725" y="42195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40" name="AutoShape 56"/>
          <p:cNvSpPr>
            <a:spLocks noChangeArrowheads="1"/>
          </p:cNvSpPr>
          <p:nvPr/>
        </p:nvSpPr>
        <p:spPr bwMode="auto">
          <a:xfrm>
            <a:off x="3430588" y="4733925"/>
            <a:ext cx="1738312" cy="300038"/>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41" name="Text Box 57"/>
          <p:cNvSpPr txBox="1">
            <a:spLocks noChangeArrowheads="1"/>
          </p:cNvSpPr>
          <p:nvPr/>
        </p:nvSpPr>
        <p:spPr bwMode="auto">
          <a:xfrm>
            <a:off x="5840413" y="4565650"/>
            <a:ext cx="2824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join</a:t>
            </a:r>
            <a:endParaRPr lang="en-US" sz="3600"/>
          </a:p>
        </p:txBody>
      </p:sp>
      <p:sp>
        <p:nvSpPr>
          <p:cNvPr id="374842" name="AutoShape 58"/>
          <p:cNvSpPr>
            <a:spLocks noChangeArrowheads="1"/>
          </p:cNvSpPr>
          <p:nvPr/>
        </p:nvSpPr>
        <p:spPr bwMode="auto">
          <a:xfrm>
            <a:off x="1308100" y="4721225"/>
            <a:ext cx="1738313" cy="300038"/>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43" name="AutoShape 59"/>
          <p:cNvSpPr>
            <a:spLocks noChangeArrowheads="1"/>
          </p:cNvSpPr>
          <p:nvPr/>
        </p:nvSpPr>
        <p:spPr bwMode="auto">
          <a:xfrm>
            <a:off x="3424238" y="5240338"/>
            <a:ext cx="1738312" cy="300037"/>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4844" name="AutoShape 60"/>
          <p:cNvCxnSpPr>
            <a:cxnSpLocks noChangeShapeType="1"/>
            <a:stCxn id="374842" idx="3"/>
            <a:endCxn id="374840" idx="1"/>
          </p:cNvCxnSpPr>
          <p:nvPr/>
        </p:nvCxnSpPr>
        <p:spPr bwMode="auto">
          <a:xfrm>
            <a:off x="3065463" y="4872038"/>
            <a:ext cx="346075" cy="12700"/>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4845" name="AutoShape 61"/>
          <p:cNvCxnSpPr>
            <a:cxnSpLocks noChangeShapeType="1"/>
            <a:stCxn id="374842" idx="3"/>
            <a:endCxn id="374843" idx="1"/>
          </p:cNvCxnSpPr>
          <p:nvPr/>
        </p:nvCxnSpPr>
        <p:spPr bwMode="auto">
          <a:xfrm>
            <a:off x="3065463" y="4872038"/>
            <a:ext cx="339725" cy="519112"/>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4846" name="Text Box 62"/>
          <p:cNvSpPr txBox="1">
            <a:spLocks noChangeArrowheads="1"/>
          </p:cNvSpPr>
          <p:nvPr/>
        </p:nvSpPr>
        <p:spPr bwMode="auto">
          <a:xfrm>
            <a:off x="1020763" y="5748338"/>
            <a:ext cx="782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t>Other operators: aggregate, union, difference, cross product</a:t>
            </a:r>
          </a:p>
        </p:txBody>
      </p:sp>
    </p:spTree>
    <p:extLst>
      <p:ext uri="{BB962C8B-B14F-4D97-AF65-F5344CB8AC3E}">
        <p14:creationId xmlns:p14="http://schemas.microsoft.com/office/powerpoint/2010/main" val="15165660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62" y="460375"/>
            <a:ext cx="8580437" cy="987425"/>
          </a:xfrm>
        </p:spPr>
        <p:txBody>
          <a:bodyPr/>
          <a:lstStyle/>
          <a:p>
            <a:r>
              <a:rPr lang="en-US" dirty="0" smtClean="0"/>
              <a:t>Equivalent logical expressions; different costs</a:t>
            </a:r>
            <a:endParaRPr lang="en-US" dirty="0"/>
          </a:p>
        </p:txBody>
      </p:sp>
      <p:sp>
        <p:nvSpPr>
          <p:cNvPr id="4" name="Slide Number Placeholder 3"/>
          <p:cNvSpPr>
            <a:spLocks noGrp="1"/>
          </p:cNvSpPr>
          <p:nvPr>
            <p:ph type="sldNum" sz="quarter" idx="10"/>
          </p:nvPr>
        </p:nvSpPr>
        <p:spPr/>
        <p:txBody>
          <a:bodyPr/>
          <a:lstStyle/>
          <a:p>
            <a:pPr>
              <a:defRPr/>
            </a:pPr>
            <a:fld id="{7A010504-D77E-4811-A4D5-6A5EA4EB6956}" type="slidenum">
              <a:rPr lang="en-US" smtClean="0"/>
              <a:pPr>
                <a:defRPr/>
              </a:pPr>
              <a:t>30</a:t>
            </a:fld>
            <a:endParaRPr lang="en-US"/>
          </a:p>
        </p:txBody>
      </p:sp>
      <p:sp>
        <p:nvSpPr>
          <p:cNvPr id="73" name="Rectangle 72"/>
          <p:cNvSpPr/>
          <p:nvPr/>
        </p:nvSpPr>
        <p:spPr>
          <a:xfrm>
            <a:off x="393700" y="1759635"/>
            <a:ext cx="7607300" cy="523220"/>
          </a:xfrm>
          <a:prstGeom prst="rect">
            <a:avLst/>
          </a:prstGeom>
        </p:spPr>
        <p:txBody>
          <a:bodyPr wrap="square">
            <a:spAutoFit/>
          </a:bodyPr>
          <a:lstStyle/>
          <a:p>
            <a:pPr marL="0" indent="0">
              <a:buNone/>
            </a:pPr>
            <a:r>
              <a:rPr lang="en-US" sz="2000" dirty="0" err="1">
                <a:solidFill>
                  <a:srgbClr val="0000FF"/>
                </a:solidFill>
              </a:rPr>
              <a:t>σ</a:t>
            </a:r>
            <a:r>
              <a:rPr lang="en-US" sz="2000" baseline="-25000" dirty="0" err="1">
                <a:solidFill>
                  <a:srgbClr val="0000FF"/>
                </a:solidFill>
              </a:rPr>
              <a:t>p</a:t>
            </a:r>
            <a:r>
              <a:rPr lang="en-US" sz="2000" baseline="-25000" dirty="0">
                <a:solidFill>
                  <a:srgbClr val="0000FF"/>
                </a:solidFill>
              </a:rPr>
              <a:t>=knows</a:t>
            </a:r>
            <a:r>
              <a:rPr lang="en-US" sz="2000" dirty="0">
                <a:solidFill>
                  <a:srgbClr val="0000FF"/>
                </a:solidFill>
              </a:rPr>
              <a:t>(R)    </a:t>
            </a:r>
            <a:r>
              <a:rPr lang="en-US" sz="2000" baseline="-25000" dirty="0">
                <a:solidFill>
                  <a:srgbClr val="0000FF"/>
                </a:solidFill>
              </a:rPr>
              <a:t>  o=s</a:t>
            </a:r>
            <a:r>
              <a:rPr lang="en-US" sz="2000" dirty="0">
                <a:solidFill>
                  <a:srgbClr val="0000FF"/>
                </a:solidFill>
              </a:rPr>
              <a:t> </a:t>
            </a:r>
            <a:r>
              <a:rPr lang="en-US" sz="2800" dirty="0" smtClean="0">
                <a:solidFill>
                  <a:srgbClr val="FF0000"/>
                </a:solidFill>
              </a:rPr>
              <a:t>(</a:t>
            </a:r>
            <a:r>
              <a:rPr lang="en-US" sz="2000" dirty="0" err="1" smtClean="0">
                <a:solidFill>
                  <a:srgbClr val="0000FF"/>
                </a:solidFill>
              </a:rPr>
              <a:t>σ</a:t>
            </a:r>
            <a:r>
              <a:rPr lang="en-US" sz="2000" baseline="-25000" dirty="0" err="1" smtClean="0">
                <a:solidFill>
                  <a:srgbClr val="0000FF"/>
                </a:solidFill>
              </a:rPr>
              <a:t>p</a:t>
            </a:r>
            <a:r>
              <a:rPr lang="en-US" sz="2000" baseline="-25000" dirty="0">
                <a:solidFill>
                  <a:srgbClr val="0000FF"/>
                </a:solidFill>
              </a:rPr>
              <a:t>=</a:t>
            </a:r>
            <a:r>
              <a:rPr lang="en-US" sz="2000" baseline="-25000" dirty="0" err="1">
                <a:solidFill>
                  <a:srgbClr val="0000FF"/>
                </a:solidFill>
              </a:rPr>
              <a:t>holdsAccount</a:t>
            </a:r>
            <a:r>
              <a:rPr lang="en-US" sz="2000" dirty="0">
                <a:solidFill>
                  <a:srgbClr val="0000FF"/>
                </a:solidFill>
              </a:rPr>
              <a:t>(R</a:t>
            </a:r>
            <a:r>
              <a:rPr lang="en-US" sz="2000" dirty="0" smtClean="0">
                <a:solidFill>
                  <a:srgbClr val="0000FF"/>
                </a:solidFill>
              </a:rPr>
              <a:t>)     </a:t>
            </a:r>
            <a:r>
              <a:rPr lang="en-US" sz="2000" baseline="-25000" dirty="0" smtClean="0">
                <a:solidFill>
                  <a:srgbClr val="0000FF"/>
                </a:solidFill>
              </a:rPr>
              <a:t>o</a:t>
            </a:r>
            <a:r>
              <a:rPr lang="en-US" sz="2000" baseline="-25000" dirty="0">
                <a:solidFill>
                  <a:srgbClr val="0000FF"/>
                </a:solidFill>
              </a:rPr>
              <a:t>=s</a:t>
            </a:r>
            <a:r>
              <a:rPr lang="en-US" sz="2000" dirty="0">
                <a:solidFill>
                  <a:srgbClr val="0000FF"/>
                </a:solidFill>
              </a:rPr>
              <a:t> </a:t>
            </a:r>
            <a:r>
              <a:rPr lang="en-US" sz="2000" dirty="0" err="1">
                <a:solidFill>
                  <a:srgbClr val="0000FF"/>
                </a:solidFill>
              </a:rPr>
              <a:t>σ</a:t>
            </a:r>
            <a:r>
              <a:rPr lang="en-US" sz="2000" baseline="-25000" dirty="0" err="1">
                <a:solidFill>
                  <a:srgbClr val="0000FF"/>
                </a:solidFill>
              </a:rPr>
              <a:t>p</a:t>
            </a:r>
            <a:r>
              <a:rPr lang="en-US" sz="2000" baseline="-25000" dirty="0">
                <a:solidFill>
                  <a:srgbClr val="0000FF"/>
                </a:solidFill>
              </a:rPr>
              <a:t>=</a:t>
            </a:r>
            <a:r>
              <a:rPr lang="en-US" sz="2000" baseline="-25000" dirty="0" err="1">
                <a:solidFill>
                  <a:srgbClr val="0000FF"/>
                </a:solidFill>
              </a:rPr>
              <a:t>accountHomepage</a:t>
            </a:r>
            <a:r>
              <a:rPr lang="en-US" sz="2000" dirty="0">
                <a:solidFill>
                  <a:srgbClr val="0000FF"/>
                </a:solidFill>
              </a:rPr>
              <a:t>(R</a:t>
            </a:r>
            <a:r>
              <a:rPr lang="en-US" sz="2000" dirty="0" smtClean="0">
                <a:solidFill>
                  <a:srgbClr val="0000FF"/>
                </a:solidFill>
              </a:rPr>
              <a:t>)</a:t>
            </a:r>
            <a:r>
              <a:rPr lang="en-US" sz="2800" dirty="0" smtClean="0">
                <a:solidFill>
                  <a:srgbClr val="FF0000"/>
                </a:solidFill>
              </a:rPr>
              <a:t>)</a:t>
            </a:r>
            <a:endParaRPr lang="en-US" sz="2000" dirty="0">
              <a:solidFill>
                <a:srgbClr val="FF0000"/>
              </a:solidFill>
            </a:endParaRPr>
          </a:p>
        </p:txBody>
      </p:sp>
      <p:sp>
        <p:nvSpPr>
          <p:cNvPr id="92" name="Rectangle 91"/>
          <p:cNvSpPr/>
          <p:nvPr/>
        </p:nvSpPr>
        <p:spPr>
          <a:xfrm>
            <a:off x="406400" y="2991535"/>
            <a:ext cx="7607300" cy="523220"/>
          </a:xfrm>
          <a:prstGeom prst="rect">
            <a:avLst/>
          </a:prstGeom>
        </p:spPr>
        <p:txBody>
          <a:bodyPr wrap="square">
            <a:spAutoFit/>
          </a:bodyPr>
          <a:lstStyle/>
          <a:p>
            <a:pPr marL="0" indent="0">
              <a:buNone/>
            </a:pPr>
            <a:r>
              <a:rPr lang="en-US" sz="2800" dirty="0" smtClean="0">
                <a:solidFill>
                  <a:srgbClr val="FF0000"/>
                </a:solidFill>
              </a:rPr>
              <a:t>(</a:t>
            </a:r>
            <a:r>
              <a:rPr lang="en-US" sz="2000" dirty="0" err="1" smtClean="0">
                <a:solidFill>
                  <a:srgbClr val="0000FF"/>
                </a:solidFill>
              </a:rPr>
              <a:t>σ</a:t>
            </a:r>
            <a:r>
              <a:rPr lang="en-US" sz="2000" baseline="-25000" dirty="0" err="1" smtClean="0">
                <a:solidFill>
                  <a:srgbClr val="0000FF"/>
                </a:solidFill>
              </a:rPr>
              <a:t>p</a:t>
            </a:r>
            <a:r>
              <a:rPr lang="en-US" sz="2000" baseline="-25000" dirty="0">
                <a:solidFill>
                  <a:srgbClr val="0000FF"/>
                </a:solidFill>
              </a:rPr>
              <a:t>=knows</a:t>
            </a:r>
            <a:r>
              <a:rPr lang="en-US" sz="2000" dirty="0">
                <a:solidFill>
                  <a:srgbClr val="0000FF"/>
                </a:solidFill>
              </a:rPr>
              <a:t>(R)    </a:t>
            </a:r>
            <a:r>
              <a:rPr lang="en-US" sz="2000" baseline="-25000" dirty="0">
                <a:solidFill>
                  <a:srgbClr val="0000FF"/>
                </a:solidFill>
              </a:rPr>
              <a:t>  o=s</a:t>
            </a:r>
            <a:r>
              <a:rPr lang="en-US" sz="2000" dirty="0">
                <a:solidFill>
                  <a:srgbClr val="0000FF"/>
                </a:solidFill>
              </a:rPr>
              <a:t> </a:t>
            </a:r>
            <a:r>
              <a:rPr lang="en-US" sz="2000" dirty="0" err="1" smtClean="0">
                <a:solidFill>
                  <a:srgbClr val="0000FF"/>
                </a:solidFill>
              </a:rPr>
              <a:t>σ</a:t>
            </a:r>
            <a:r>
              <a:rPr lang="en-US" sz="2000" baseline="-25000" dirty="0" err="1" smtClean="0">
                <a:solidFill>
                  <a:srgbClr val="0000FF"/>
                </a:solidFill>
              </a:rPr>
              <a:t>p</a:t>
            </a:r>
            <a:r>
              <a:rPr lang="en-US" sz="2000" baseline="-25000" dirty="0">
                <a:solidFill>
                  <a:srgbClr val="0000FF"/>
                </a:solidFill>
              </a:rPr>
              <a:t>=</a:t>
            </a:r>
            <a:r>
              <a:rPr lang="en-US" sz="2000" baseline="-25000" dirty="0" err="1">
                <a:solidFill>
                  <a:srgbClr val="0000FF"/>
                </a:solidFill>
              </a:rPr>
              <a:t>holdsAccount</a:t>
            </a:r>
            <a:r>
              <a:rPr lang="en-US" sz="2000" dirty="0">
                <a:solidFill>
                  <a:srgbClr val="0000FF"/>
                </a:solidFill>
              </a:rPr>
              <a:t>(R</a:t>
            </a:r>
            <a:r>
              <a:rPr lang="en-US" sz="2000" dirty="0" smtClean="0">
                <a:solidFill>
                  <a:srgbClr val="0000FF"/>
                </a:solidFill>
              </a:rPr>
              <a:t>)</a:t>
            </a:r>
            <a:r>
              <a:rPr lang="en-US" sz="2800" dirty="0" smtClean="0">
                <a:solidFill>
                  <a:srgbClr val="FF0000"/>
                </a:solidFill>
              </a:rPr>
              <a:t>)</a:t>
            </a:r>
            <a:r>
              <a:rPr lang="en-US" sz="2000" dirty="0" smtClean="0">
                <a:solidFill>
                  <a:srgbClr val="0000FF"/>
                </a:solidFill>
              </a:rPr>
              <a:t>     </a:t>
            </a:r>
            <a:r>
              <a:rPr lang="en-US" sz="2000" baseline="-25000" dirty="0" smtClean="0">
                <a:solidFill>
                  <a:srgbClr val="0000FF"/>
                </a:solidFill>
              </a:rPr>
              <a:t>o</a:t>
            </a:r>
            <a:r>
              <a:rPr lang="en-US" sz="2000" baseline="-25000" dirty="0">
                <a:solidFill>
                  <a:srgbClr val="0000FF"/>
                </a:solidFill>
              </a:rPr>
              <a:t>=s</a:t>
            </a:r>
            <a:r>
              <a:rPr lang="en-US" sz="2000" dirty="0">
                <a:solidFill>
                  <a:srgbClr val="0000FF"/>
                </a:solidFill>
              </a:rPr>
              <a:t> </a:t>
            </a:r>
            <a:r>
              <a:rPr lang="en-US" sz="2000" dirty="0" err="1">
                <a:solidFill>
                  <a:srgbClr val="0000FF"/>
                </a:solidFill>
              </a:rPr>
              <a:t>σ</a:t>
            </a:r>
            <a:r>
              <a:rPr lang="en-US" sz="2000" baseline="-25000" dirty="0" err="1">
                <a:solidFill>
                  <a:srgbClr val="0000FF"/>
                </a:solidFill>
              </a:rPr>
              <a:t>p</a:t>
            </a:r>
            <a:r>
              <a:rPr lang="en-US" sz="2000" baseline="-25000" dirty="0">
                <a:solidFill>
                  <a:srgbClr val="0000FF"/>
                </a:solidFill>
              </a:rPr>
              <a:t>=</a:t>
            </a:r>
            <a:r>
              <a:rPr lang="en-US" sz="2000" baseline="-25000" dirty="0" err="1" smtClean="0">
                <a:solidFill>
                  <a:srgbClr val="0000FF"/>
                </a:solidFill>
              </a:rPr>
              <a:t>accountHomepage</a:t>
            </a:r>
            <a:r>
              <a:rPr lang="en-US" sz="2000" dirty="0" smtClean="0">
                <a:solidFill>
                  <a:srgbClr val="0000FF"/>
                </a:solidFill>
              </a:rPr>
              <a:t>(R)</a:t>
            </a:r>
            <a:endParaRPr lang="en-US" sz="2000" dirty="0">
              <a:solidFill>
                <a:srgbClr val="FF0000"/>
              </a:solidFill>
            </a:endParaRPr>
          </a:p>
        </p:txBody>
      </p:sp>
      <p:sp>
        <p:nvSpPr>
          <p:cNvPr id="103" name="Rectangle 102"/>
          <p:cNvSpPr/>
          <p:nvPr/>
        </p:nvSpPr>
        <p:spPr>
          <a:xfrm>
            <a:off x="533400" y="4248835"/>
            <a:ext cx="7607300" cy="400110"/>
          </a:xfrm>
          <a:prstGeom prst="rect">
            <a:avLst/>
          </a:prstGeom>
        </p:spPr>
        <p:txBody>
          <a:bodyPr wrap="square">
            <a:spAutoFit/>
          </a:bodyPr>
          <a:lstStyle/>
          <a:p>
            <a:pPr marL="0" indent="0">
              <a:buNone/>
            </a:pPr>
            <a:r>
              <a:rPr lang="en-US" sz="2000" dirty="0" smtClean="0">
                <a:solidFill>
                  <a:srgbClr val="0000FF"/>
                </a:solidFill>
              </a:rPr>
              <a:t>σ</a:t>
            </a:r>
            <a:r>
              <a:rPr lang="en-US" sz="2000" baseline="-25000" dirty="0" smtClean="0">
                <a:solidFill>
                  <a:srgbClr val="0000FF"/>
                </a:solidFill>
              </a:rPr>
              <a:t>p1=knows</a:t>
            </a:r>
            <a:r>
              <a:rPr lang="en-US" sz="2000" dirty="0">
                <a:solidFill>
                  <a:srgbClr val="0000FF"/>
                </a:solidFill>
              </a:rPr>
              <a:t> </a:t>
            </a:r>
            <a:r>
              <a:rPr lang="en-US" sz="2000" baseline="-25000" dirty="0" smtClean="0">
                <a:solidFill>
                  <a:srgbClr val="0000FF"/>
                </a:solidFill>
              </a:rPr>
              <a:t>&amp; p2=</a:t>
            </a:r>
            <a:r>
              <a:rPr lang="en-US" sz="2000" baseline="-25000" dirty="0" err="1">
                <a:solidFill>
                  <a:srgbClr val="0000FF"/>
                </a:solidFill>
              </a:rPr>
              <a:t>holdsAccount</a:t>
            </a:r>
            <a:r>
              <a:rPr lang="en-US" sz="2000" baseline="-25000" dirty="0">
                <a:solidFill>
                  <a:srgbClr val="0000FF"/>
                </a:solidFill>
              </a:rPr>
              <a:t> </a:t>
            </a:r>
            <a:r>
              <a:rPr lang="en-US" sz="2000" baseline="-25000" dirty="0" smtClean="0">
                <a:solidFill>
                  <a:srgbClr val="0000FF"/>
                </a:solidFill>
              </a:rPr>
              <a:t>&amp; p3=</a:t>
            </a:r>
            <a:r>
              <a:rPr lang="en-US" sz="2000" baseline="-25000" dirty="0" err="1">
                <a:solidFill>
                  <a:srgbClr val="0000FF"/>
                </a:solidFill>
              </a:rPr>
              <a:t>accountHomepage</a:t>
            </a:r>
            <a:r>
              <a:rPr lang="en-US" sz="2000" baseline="-25000" dirty="0">
                <a:solidFill>
                  <a:srgbClr val="0000FF"/>
                </a:solidFill>
              </a:rPr>
              <a:t> </a:t>
            </a:r>
            <a:r>
              <a:rPr lang="en-US" sz="2000" dirty="0" smtClean="0">
                <a:solidFill>
                  <a:srgbClr val="0000FF"/>
                </a:solidFill>
              </a:rPr>
              <a:t>(R x R x R)</a:t>
            </a:r>
            <a:endParaRPr lang="en-US" sz="2000" dirty="0">
              <a:solidFill>
                <a:srgbClr val="FF0000"/>
              </a:solidFill>
            </a:endParaRPr>
          </a:p>
        </p:txBody>
      </p:sp>
      <p:sp>
        <p:nvSpPr>
          <p:cNvPr id="3" name="TextBox 2"/>
          <p:cNvSpPr txBox="1"/>
          <p:nvPr/>
        </p:nvSpPr>
        <p:spPr>
          <a:xfrm>
            <a:off x="6489700" y="2438400"/>
            <a:ext cx="2159000" cy="369332"/>
          </a:xfrm>
          <a:prstGeom prst="rect">
            <a:avLst/>
          </a:prstGeom>
          <a:noFill/>
        </p:spPr>
        <p:txBody>
          <a:bodyPr wrap="square" rtlCol="0">
            <a:spAutoFit/>
          </a:bodyPr>
          <a:lstStyle/>
          <a:p>
            <a:r>
              <a:rPr lang="en-US" i="1" dirty="0" smtClean="0"/>
              <a:t>right associative</a:t>
            </a:r>
            <a:endParaRPr lang="en-US" i="1" dirty="0"/>
          </a:p>
        </p:txBody>
      </p:sp>
      <p:sp>
        <p:nvSpPr>
          <p:cNvPr id="104" name="TextBox 103"/>
          <p:cNvSpPr txBox="1"/>
          <p:nvPr/>
        </p:nvSpPr>
        <p:spPr>
          <a:xfrm>
            <a:off x="6565900" y="3683000"/>
            <a:ext cx="2159000" cy="369332"/>
          </a:xfrm>
          <a:prstGeom prst="rect">
            <a:avLst/>
          </a:prstGeom>
          <a:noFill/>
        </p:spPr>
        <p:txBody>
          <a:bodyPr wrap="square" rtlCol="0">
            <a:spAutoFit/>
          </a:bodyPr>
          <a:lstStyle/>
          <a:p>
            <a:r>
              <a:rPr lang="en-US" i="1" dirty="0" smtClean="0"/>
              <a:t>left associative</a:t>
            </a:r>
            <a:endParaRPr lang="en-US" i="1" dirty="0"/>
          </a:p>
        </p:txBody>
      </p:sp>
      <p:sp>
        <p:nvSpPr>
          <p:cNvPr id="105" name="TextBox 104"/>
          <p:cNvSpPr txBox="1"/>
          <p:nvPr/>
        </p:nvSpPr>
        <p:spPr>
          <a:xfrm>
            <a:off x="6604000" y="4749800"/>
            <a:ext cx="2159000" cy="369332"/>
          </a:xfrm>
          <a:prstGeom prst="rect">
            <a:avLst/>
          </a:prstGeom>
          <a:noFill/>
        </p:spPr>
        <p:txBody>
          <a:bodyPr wrap="square" rtlCol="0">
            <a:spAutoFit/>
          </a:bodyPr>
          <a:lstStyle/>
          <a:p>
            <a:r>
              <a:rPr lang="en-US" i="1" dirty="0" smtClean="0"/>
              <a:t>cross product</a:t>
            </a:r>
            <a:endParaRPr lang="en-US" i="1" dirty="0"/>
          </a:p>
        </p:txBody>
      </p:sp>
      <p:grpSp>
        <p:nvGrpSpPr>
          <p:cNvPr id="30" name="Group 7"/>
          <p:cNvGrpSpPr>
            <a:grpSpLocks/>
          </p:cNvGrpSpPr>
          <p:nvPr/>
        </p:nvGrpSpPr>
        <p:grpSpPr bwMode="auto">
          <a:xfrm>
            <a:off x="1733299" y="2007936"/>
            <a:ext cx="274637" cy="219978"/>
            <a:chOff x="3112" y="2223"/>
            <a:chExt cx="220" cy="78"/>
          </a:xfrm>
        </p:grpSpPr>
        <p:sp>
          <p:nvSpPr>
            <p:cNvPr id="31"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2"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3"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4"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grpSp>
      <p:grpSp>
        <p:nvGrpSpPr>
          <p:cNvPr id="35" name="Group 7"/>
          <p:cNvGrpSpPr>
            <a:grpSpLocks/>
          </p:cNvGrpSpPr>
          <p:nvPr/>
        </p:nvGrpSpPr>
        <p:grpSpPr bwMode="auto">
          <a:xfrm>
            <a:off x="4267200" y="2007936"/>
            <a:ext cx="274637" cy="219978"/>
            <a:chOff x="3112" y="2223"/>
            <a:chExt cx="220" cy="78"/>
          </a:xfrm>
        </p:grpSpPr>
        <p:sp>
          <p:nvSpPr>
            <p:cNvPr id="36"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7"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8"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9"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grpSp>
      <p:grpSp>
        <p:nvGrpSpPr>
          <p:cNvPr id="40" name="Group 7"/>
          <p:cNvGrpSpPr>
            <a:grpSpLocks/>
          </p:cNvGrpSpPr>
          <p:nvPr/>
        </p:nvGrpSpPr>
        <p:grpSpPr bwMode="auto">
          <a:xfrm>
            <a:off x="1842168" y="3253872"/>
            <a:ext cx="274637" cy="219978"/>
            <a:chOff x="3112" y="2223"/>
            <a:chExt cx="220" cy="78"/>
          </a:xfrm>
        </p:grpSpPr>
        <p:sp>
          <p:nvSpPr>
            <p:cNvPr id="41"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2"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3"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4"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grpSp>
      <p:grpSp>
        <p:nvGrpSpPr>
          <p:cNvPr id="45" name="Group 7"/>
          <p:cNvGrpSpPr>
            <a:grpSpLocks/>
          </p:cNvGrpSpPr>
          <p:nvPr/>
        </p:nvGrpSpPr>
        <p:grpSpPr bwMode="auto">
          <a:xfrm>
            <a:off x="4409659" y="3234619"/>
            <a:ext cx="274637" cy="219978"/>
            <a:chOff x="3112" y="2223"/>
            <a:chExt cx="220" cy="78"/>
          </a:xfrm>
        </p:grpSpPr>
        <p:sp>
          <p:nvSpPr>
            <p:cNvPr id="46"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7"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8"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9"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grpSp>
    </p:spTree>
    <p:extLst>
      <p:ext uri="{BB962C8B-B14F-4D97-AF65-F5344CB8AC3E}">
        <p14:creationId xmlns:p14="http://schemas.microsoft.com/office/powerpoint/2010/main" val="247174097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logical expression, </a:t>
            </a:r>
            <a:br>
              <a:rPr lang="en-US" dirty="0" smtClean="0"/>
            </a:br>
            <a:r>
              <a:rPr lang="en-US" dirty="0" smtClean="0"/>
              <a:t>different physical algorithms</a:t>
            </a:r>
            <a:endParaRPr lang="en-US" dirty="0"/>
          </a:p>
        </p:txBody>
      </p:sp>
      <p:sp>
        <p:nvSpPr>
          <p:cNvPr id="4" name="Slide Number Placeholder 3"/>
          <p:cNvSpPr>
            <a:spLocks noGrp="1"/>
          </p:cNvSpPr>
          <p:nvPr>
            <p:ph type="sldNum" sz="quarter" idx="10"/>
          </p:nvPr>
        </p:nvSpPr>
        <p:spPr/>
        <p:txBody>
          <a:bodyPr/>
          <a:lstStyle/>
          <a:p>
            <a:pPr>
              <a:defRPr/>
            </a:pPr>
            <a:fld id="{7A010504-D77E-4811-A4D5-6A5EA4EB6956}" type="slidenum">
              <a:rPr lang="en-US" smtClean="0"/>
              <a:pPr>
                <a:defRPr/>
              </a:pPr>
              <a:t>31</a:t>
            </a:fld>
            <a:endParaRPr lang="en-US"/>
          </a:p>
        </p:txBody>
      </p:sp>
      <p:sp>
        <p:nvSpPr>
          <p:cNvPr id="7" name="Rectangle 6"/>
          <p:cNvSpPr/>
          <p:nvPr/>
        </p:nvSpPr>
        <p:spPr>
          <a:xfrm>
            <a:off x="498242" y="1733034"/>
            <a:ext cx="3439626" cy="2585323"/>
          </a:xfrm>
          <a:prstGeom prst="rect">
            <a:avLst/>
          </a:prstGeom>
        </p:spPr>
        <p:txBody>
          <a:bodyPr wrap="none">
            <a:spAutoFit/>
          </a:bodyPr>
          <a:lstStyle/>
          <a:p>
            <a:r>
              <a:rPr lang="en-US" dirty="0" smtClean="0"/>
              <a:t>A = select(p=knows)</a:t>
            </a:r>
          </a:p>
          <a:p>
            <a:r>
              <a:rPr lang="en-US" dirty="0" smtClean="0"/>
              <a:t>B = select(p=</a:t>
            </a:r>
            <a:r>
              <a:rPr lang="en-US" dirty="0" err="1" smtClean="0"/>
              <a:t>holdsAccount</a:t>
            </a:r>
            <a:r>
              <a:rPr lang="en-US" dirty="0" smtClean="0"/>
              <a:t>)</a:t>
            </a:r>
          </a:p>
          <a:p>
            <a:r>
              <a:rPr lang="en-US" dirty="0" smtClean="0"/>
              <a:t>C = select(p=</a:t>
            </a:r>
            <a:r>
              <a:rPr lang="en-US" dirty="0" err="1" smtClean="0"/>
              <a:t>accountWebpage</a:t>
            </a:r>
            <a:r>
              <a:rPr lang="en-US" dirty="0" smtClean="0"/>
              <a:t>)</a:t>
            </a:r>
          </a:p>
          <a:p>
            <a:endParaRPr lang="en-US" dirty="0" smtClean="0"/>
          </a:p>
          <a:p>
            <a:r>
              <a:rPr lang="en-US" dirty="0" err="1" smtClean="0">
                <a:solidFill>
                  <a:srgbClr val="FF0000"/>
                </a:solidFill>
              </a:rPr>
              <a:t>hA</a:t>
            </a:r>
            <a:r>
              <a:rPr lang="en-US" dirty="0" smtClean="0">
                <a:solidFill>
                  <a:srgbClr val="FF0000"/>
                </a:solidFill>
              </a:rPr>
              <a:t> = hash(</a:t>
            </a:r>
            <a:r>
              <a:rPr lang="en-US" dirty="0">
                <a:solidFill>
                  <a:srgbClr val="FF0000"/>
                </a:solidFill>
              </a:rPr>
              <a:t>A</a:t>
            </a:r>
            <a:r>
              <a:rPr lang="en-US" dirty="0" smtClean="0">
                <a:solidFill>
                  <a:srgbClr val="FF0000"/>
                </a:solidFill>
              </a:rPr>
              <a:t>)</a:t>
            </a:r>
          </a:p>
          <a:p>
            <a:r>
              <a:rPr lang="en-US" dirty="0" smtClean="0">
                <a:solidFill>
                  <a:srgbClr val="FF0000"/>
                </a:solidFill>
              </a:rPr>
              <a:t>AB = probe </a:t>
            </a:r>
            <a:r>
              <a:rPr lang="en-US" dirty="0" err="1" smtClean="0">
                <a:solidFill>
                  <a:srgbClr val="FF0000"/>
                </a:solidFill>
              </a:rPr>
              <a:t>hA</a:t>
            </a:r>
            <a:r>
              <a:rPr lang="en-US" dirty="0">
                <a:solidFill>
                  <a:srgbClr val="FF0000"/>
                </a:solidFill>
              </a:rPr>
              <a:t> </a:t>
            </a:r>
            <a:r>
              <a:rPr lang="en-US" dirty="0" smtClean="0">
                <a:solidFill>
                  <a:srgbClr val="FF0000"/>
                </a:solidFill>
              </a:rPr>
              <a:t>with B</a:t>
            </a:r>
          </a:p>
          <a:p>
            <a:endParaRPr lang="en-US" dirty="0" smtClean="0"/>
          </a:p>
          <a:p>
            <a:r>
              <a:rPr lang="en-US" dirty="0" err="1" smtClean="0"/>
              <a:t>hC</a:t>
            </a:r>
            <a:r>
              <a:rPr lang="en-US" dirty="0" smtClean="0"/>
              <a:t> = hash(C)</a:t>
            </a:r>
          </a:p>
          <a:p>
            <a:r>
              <a:rPr lang="en-US" dirty="0" smtClean="0"/>
              <a:t>ABC = probe </a:t>
            </a:r>
            <a:r>
              <a:rPr lang="en-US" dirty="0" err="1" smtClean="0"/>
              <a:t>hC</a:t>
            </a:r>
            <a:r>
              <a:rPr lang="en-US" dirty="0" smtClean="0"/>
              <a:t> with AB</a:t>
            </a:r>
          </a:p>
        </p:txBody>
      </p:sp>
      <p:sp>
        <p:nvSpPr>
          <p:cNvPr id="30" name="Rectangle 29"/>
          <p:cNvSpPr/>
          <p:nvPr/>
        </p:nvSpPr>
        <p:spPr>
          <a:xfrm>
            <a:off x="4549542" y="1733034"/>
            <a:ext cx="3439626" cy="2585323"/>
          </a:xfrm>
          <a:prstGeom prst="rect">
            <a:avLst/>
          </a:prstGeom>
        </p:spPr>
        <p:txBody>
          <a:bodyPr wrap="none">
            <a:spAutoFit/>
          </a:bodyPr>
          <a:lstStyle/>
          <a:p>
            <a:r>
              <a:rPr lang="en-US" dirty="0" smtClean="0"/>
              <a:t>A = select(p=knows)</a:t>
            </a:r>
          </a:p>
          <a:p>
            <a:r>
              <a:rPr lang="en-US" dirty="0" smtClean="0"/>
              <a:t>B = select(p=</a:t>
            </a:r>
            <a:r>
              <a:rPr lang="en-US" dirty="0" err="1" smtClean="0"/>
              <a:t>holdsAccount</a:t>
            </a:r>
            <a:r>
              <a:rPr lang="en-US" dirty="0" smtClean="0"/>
              <a:t>)</a:t>
            </a:r>
          </a:p>
          <a:p>
            <a:r>
              <a:rPr lang="en-US" dirty="0" smtClean="0"/>
              <a:t>C = select(p=</a:t>
            </a:r>
            <a:r>
              <a:rPr lang="en-US" dirty="0" err="1" smtClean="0"/>
              <a:t>accountWebpage</a:t>
            </a:r>
            <a:r>
              <a:rPr lang="en-US" dirty="0" smtClean="0"/>
              <a:t>)</a:t>
            </a:r>
          </a:p>
          <a:p>
            <a:endParaRPr lang="en-US" dirty="0" smtClean="0">
              <a:solidFill>
                <a:srgbClr val="FF0000"/>
              </a:solidFill>
            </a:endParaRPr>
          </a:p>
          <a:p>
            <a:r>
              <a:rPr lang="en-US" dirty="0" err="1" smtClean="0">
                <a:solidFill>
                  <a:srgbClr val="FF0000"/>
                </a:solidFill>
              </a:rPr>
              <a:t>hB</a:t>
            </a:r>
            <a:r>
              <a:rPr lang="en-US" dirty="0" smtClean="0">
                <a:solidFill>
                  <a:srgbClr val="FF0000"/>
                </a:solidFill>
              </a:rPr>
              <a:t> = hash(B)</a:t>
            </a:r>
          </a:p>
          <a:p>
            <a:r>
              <a:rPr lang="en-US" dirty="0" smtClean="0">
                <a:solidFill>
                  <a:srgbClr val="FF0000"/>
                </a:solidFill>
              </a:rPr>
              <a:t>AB = probe </a:t>
            </a:r>
            <a:r>
              <a:rPr lang="en-US" dirty="0" err="1" smtClean="0">
                <a:solidFill>
                  <a:srgbClr val="FF0000"/>
                </a:solidFill>
              </a:rPr>
              <a:t>hB</a:t>
            </a:r>
            <a:r>
              <a:rPr lang="en-US" dirty="0" smtClean="0">
                <a:solidFill>
                  <a:srgbClr val="FF0000"/>
                </a:solidFill>
              </a:rPr>
              <a:t> with A</a:t>
            </a:r>
          </a:p>
          <a:p>
            <a:endParaRPr lang="en-US" dirty="0" smtClean="0"/>
          </a:p>
          <a:p>
            <a:r>
              <a:rPr lang="en-US" dirty="0" err="1" smtClean="0"/>
              <a:t>hC</a:t>
            </a:r>
            <a:r>
              <a:rPr lang="en-US" dirty="0" smtClean="0"/>
              <a:t> = hash(C)</a:t>
            </a:r>
          </a:p>
          <a:p>
            <a:r>
              <a:rPr lang="en-US" dirty="0" smtClean="0"/>
              <a:t>ABC = probe </a:t>
            </a:r>
            <a:r>
              <a:rPr lang="en-US" dirty="0" err="1" smtClean="0"/>
              <a:t>hC</a:t>
            </a:r>
            <a:r>
              <a:rPr lang="en-US" dirty="0" smtClean="0"/>
              <a:t> with AB</a:t>
            </a:r>
          </a:p>
        </p:txBody>
      </p:sp>
      <p:sp>
        <p:nvSpPr>
          <p:cNvPr id="13" name="TextBox 12"/>
          <p:cNvSpPr txBox="1"/>
          <p:nvPr/>
        </p:nvSpPr>
        <p:spPr>
          <a:xfrm>
            <a:off x="1016000" y="4876800"/>
            <a:ext cx="2895600" cy="400110"/>
          </a:xfrm>
          <a:prstGeom prst="rect">
            <a:avLst/>
          </a:prstGeom>
          <a:noFill/>
        </p:spPr>
        <p:txBody>
          <a:bodyPr wrap="square" rtlCol="0">
            <a:spAutoFit/>
          </a:bodyPr>
          <a:lstStyle/>
          <a:p>
            <a:r>
              <a:rPr lang="en-US" sz="2000" i="1" dirty="0" smtClean="0">
                <a:solidFill>
                  <a:schemeClr val="tx2"/>
                </a:solidFill>
              </a:rPr>
              <a:t>Which is faster?</a:t>
            </a:r>
            <a:endParaRPr lang="en-US" sz="2000" i="1" dirty="0">
              <a:solidFill>
                <a:schemeClr val="tx2"/>
              </a:solidFill>
            </a:endParaRPr>
          </a:p>
        </p:txBody>
      </p:sp>
    </p:spTree>
    <p:extLst>
      <p:ext uri="{BB962C8B-B14F-4D97-AF65-F5344CB8AC3E}">
        <p14:creationId xmlns:p14="http://schemas.microsoft.com/office/powerpoint/2010/main" val="22225068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algebraic_optimiz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7315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B144F366-C044-4B4C-9ED0-43C134576ECA}" type="datetime1">
              <a:rPr lang="en-US" smtClean="0"/>
              <a:t>6/20/15</a:t>
            </a:fld>
            <a:endParaRPr lang="en-US"/>
          </a:p>
        </p:txBody>
      </p:sp>
      <p:sp>
        <p:nvSpPr>
          <p:cNvPr id="4" name="Footer Placeholder 3"/>
          <p:cNvSpPr>
            <a:spLocks noGrp="1"/>
          </p:cNvSpPr>
          <p:nvPr>
            <p:ph type="ftr" sz="quarter" idx="11"/>
          </p:nvPr>
        </p:nvSpPr>
        <p:spPr/>
        <p:txBody>
          <a:bodyPr/>
          <a:lstStyle/>
          <a:p>
            <a:pPr>
              <a:defRPr/>
            </a:pPr>
            <a:r>
              <a:rPr lang="en-US" smtClean="0"/>
              <a:t>Bill Howe, UW</a:t>
            </a:r>
            <a:endParaRPr lang="en-US"/>
          </a:p>
        </p:txBody>
      </p:sp>
      <p:sp>
        <p:nvSpPr>
          <p:cNvPr id="5" name="Slide Number Placeholder 4"/>
          <p:cNvSpPr>
            <a:spLocks noGrp="1"/>
          </p:cNvSpPr>
          <p:nvPr>
            <p:ph type="sldNum" sz="quarter" idx="12"/>
          </p:nvPr>
        </p:nvSpPr>
        <p:spPr/>
        <p:txBody>
          <a:bodyPr/>
          <a:lstStyle/>
          <a:p>
            <a:fld id="{707BE93F-5C7A-5B41-A729-CD25FF97C964}" type="slidenum">
              <a:rPr lang="en-US"/>
              <a:pPr/>
              <a:t>32</a:t>
            </a:fld>
            <a:endParaRPr lang="en-US"/>
          </a:p>
        </p:txBody>
      </p:sp>
      <p:sp>
        <p:nvSpPr>
          <p:cNvPr id="6" name="Title 1"/>
          <p:cNvSpPr txBox="1">
            <a:spLocks/>
          </p:cNvSpPr>
          <p:nvPr/>
        </p:nvSpPr>
        <p:spPr bwMode="auto">
          <a:xfrm>
            <a:off x="457200" y="6477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normAutofit fontScale="97500" lnSpcReduction="10000"/>
          </a:bodyPr>
          <a:lst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n-US" sz="3200" dirty="0" smtClean="0">
                <a:latin typeface="Calibri" charset="0"/>
                <a:ea typeface="ＭＳ Ｐゴシック" charset="0"/>
                <a:cs typeface="ＭＳ Ｐゴシック" charset="0"/>
              </a:rPr>
              <a:t>Algebraic Optimization </a:t>
            </a:r>
            <a:r>
              <a:rPr lang="en-US" sz="3200" dirty="0">
                <a:latin typeface="Calibri" charset="0"/>
                <a:ea typeface="ＭＳ Ｐゴシック" charset="0"/>
                <a:cs typeface="ＭＳ Ｐゴシック" charset="0"/>
              </a:rPr>
              <a:t>Matters</a:t>
            </a:r>
          </a:p>
        </p:txBody>
      </p:sp>
      <p:sp>
        <p:nvSpPr>
          <p:cNvPr id="8" name="Rectangle 5"/>
          <p:cNvSpPr>
            <a:spLocks noChangeArrowheads="1"/>
          </p:cNvSpPr>
          <p:nvPr/>
        </p:nvSpPr>
        <p:spPr bwMode="auto">
          <a:xfrm>
            <a:off x="7159625" y="1568450"/>
            <a:ext cx="19843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dirty="0" smtClean="0"/>
              <a:t>BTC 2010 </a:t>
            </a:r>
            <a:r>
              <a:rPr lang="en-US" sz="1600" i="1" dirty="0"/>
              <a:t>Dataset</a:t>
            </a:r>
          </a:p>
          <a:p>
            <a:endParaRPr lang="en-US" sz="1600" i="1" dirty="0"/>
          </a:p>
          <a:p>
            <a:r>
              <a:rPr lang="en-US" sz="1600" i="1" dirty="0"/>
              <a:t>3B quads</a:t>
            </a:r>
          </a:p>
          <a:p>
            <a:r>
              <a:rPr lang="en-US" sz="1600" i="1" dirty="0"/>
              <a:t>623 GB processed</a:t>
            </a:r>
          </a:p>
        </p:txBody>
      </p:sp>
    </p:spTree>
    <p:extLst>
      <p:ext uri="{BB962C8B-B14F-4D97-AF65-F5344CB8AC3E}">
        <p14:creationId xmlns:p14="http://schemas.microsoft.com/office/powerpoint/2010/main" val="295537844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44F366-C044-4B4C-9ED0-43C134576ECA}" type="datetime1">
              <a:rPr lang="en-US" smtClean="0"/>
              <a:t>6/20/15</a:t>
            </a:fld>
            <a:endParaRPr lang="en-US"/>
          </a:p>
        </p:txBody>
      </p:sp>
      <p:sp>
        <p:nvSpPr>
          <p:cNvPr id="4" name="Footer Placeholder 3"/>
          <p:cNvSpPr>
            <a:spLocks noGrp="1"/>
          </p:cNvSpPr>
          <p:nvPr>
            <p:ph type="ftr" sz="quarter" idx="11"/>
          </p:nvPr>
        </p:nvSpPr>
        <p:spPr/>
        <p:txBody>
          <a:bodyPr/>
          <a:lstStyle/>
          <a:p>
            <a:pPr>
              <a:defRPr/>
            </a:pPr>
            <a:r>
              <a:rPr lang="en-US" smtClean="0"/>
              <a:t>Bill Howe, UW</a:t>
            </a:r>
            <a:endParaRPr lang="en-US"/>
          </a:p>
        </p:txBody>
      </p:sp>
      <p:sp>
        <p:nvSpPr>
          <p:cNvPr id="5" name="Slide Number Placeholder 4"/>
          <p:cNvSpPr>
            <a:spLocks noGrp="1"/>
          </p:cNvSpPr>
          <p:nvPr>
            <p:ph type="sldNum" sz="quarter" idx="12"/>
          </p:nvPr>
        </p:nvSpPr>
        <p:spPr/>
        <p:txBody>
          <a:bodyPr/>
          <a:lstStyle/>
          <a:p>
            <a:fld id="{707BE93F-5C7A-5B41-A729-CD25FF97C964}" type="slidenum">
              <a:rPr lang="en-US"/>
              <a:pPr/>
              <a:t>33</a:t>
            </a:fld>
            <a:endParaRPr lang="en-US"/>
          </a:p>
        </p:txBody>
      </p:sp>
      <p:pic>
        <p:nvPicPr>
          <p:cNvPr id="9" name="Picture 8" descr="Picture 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05" y="884380"/>
            <a:ext cx="6679365" cy="5511111"/>
          </a:xfrm>
          <a:prstGeom prst="rect">
            <a:avLst/>
          </a:prstGeom>
        </p:spPr>
      </p:pic>
      <p:sp>
        <p:nvSpPr>
          <p:cNvPr id="10" name="Rectangle 9"/>
          <p:cNvSpPr/>
          <p:nvPr/>
        </p:nvSpPr>
        <p:spPr>
          <a:xfrm>
            <a:off x="6395722" y="152400"/>
            <a:ext cx="2224738" cy="369332"/>
          </a:xfrm>
          <a:prstGeom prst="rect">
            <a:avLst/>
          </a:prstGeom>
        </p:spPr>
        <p:txBody>
          <a:bodyPr wrap="none">
            <a:spAutoFit/>
          </a:bodyPr>
          <a:lstStyle/>
          <a:p>
            <a:r>
              <a:rPr lang="en-US"/>
              <a:t>Haritsa, VLDB 2010</a:t>
            </a:r>
          </a:p>
        </p:txBody>
      </p:sp>
      <p:sp>
        <p:nvSpPr>
          <p:cNvPr id="11" name="TextBox 10"/>
          <p:cNvSpPr txBox="1"/>
          <p:nvPr/>
        </p:nvSpPr>
        <p:spPr>
          <a:xfrm>
            <a:off x="685800" y="619780"/>
            <a:ext cx="6019800" cy="523220"/>
          </a:xfrm>
          <a:prstGeom prst="rect">
            <a:avLst/>
          </a:prstGeom>
          <a:noFill/>
        </p:spPr>
        <p:txBody>
          <a:bodyPr wrap="square" rtlCol="0">
            <a:spAutoFit/>
          </a:bodyPr>
          <a:lstStyle/>
          <a:p>
            <a:r>
              <a:rPr lang="en-US" sz="2800"/>
              <a:t>Query Plan Diagrams</a:t>
            </a:r>
          </a:p>
        </p:txBody>
      </p:sp>
    </p:spTree>
    <p:extLst>
      <p:ext uri="{BB962C8B-B14F-4D97-AF65-F5344CB8AC3E}">
        <p14:creationId xmlns:p14="http://schemas.microsoft.com/office/powerpoint/2010/main" val="12831710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p:cNvSpPr>
            <a:spLocks noGrp="1"/>
          </p:cNvSpPr>
          <p:nvPr>
            <p:ph type="dt" sz="half" idx="10"/>
          </p:nvPr>
        </p:nvSpPr>
        <p:spPr/>
        <p:txBody>
          <a:bodyPr/>
          <a:lstStyle/>
          <a:p>
            <a:fld id="{2A6D3486-2E9A-674D-B6E9-76B0B9E964CD}" type="datetime1">
              <a:rPr lang="en-US"/>
              <a:pPr/>
              <a:t>6/20/15</a:t>
            </a:fld>
            <a:endParaRPr lang="en-US"/>
          </a:p>
        </p:txBody>
      </p:sp>
      <p:sp>
        <p:nvSpPr>
          <p:cNvPr id="19" name="Footer Placeholder 4"/>
          <p:cNvSpPr>
            <a:spLocks noGrp="1"/>
          </p:cNvSpPr>
          <p:nvPr>
            <p:ph type="ftr" sz="quarter" idx="11"/>
          </p:nvPr>
        </p:nvSpPr>
        <p:spPr/>
        <p:txBody>
          <a:bodyPr/>
          <a:lstStyle/>
          <a:p>
            <a:r>
              <a:rPr lang="en-US"/>
              <a:t>Bill Howe, eScience Institute</a:t>
            </a:r>
          </a:p>
        </p:txBody>
      </p:sp>
      <p:sp>
        <p:nvSpPr>
          <p:cNvPr id="20" name="Slide Number Placeholder 5"/>
          <p:cNvSpPr>
            <a:spLocks noGrp="1"/>
          </p:cNvSpPr>
          <p:nvPr>
            <p:ph type="sldNum" sz="quarter" idx="12"/>
          </p:nvPr>
        </p:nvSpPr>
        <p:spPr/>
        <p:txBody>
          <a:bodyPr/>
          <a:lstStyle/>
          <a:p>
            <a:fld id="{742DDAFC-12B9-0349-AA33-4B040C239B44}" type="slidenum">
              <a:rPr lang="en-US"/>
              <a:pPr/>
              <a:t>34</a:t>
            </a:fld>
            <a:endParaRPr lang="en-US"/>
          </a:p>
        </p:txBody>
      </p:sp>
      <p:sp>
        <p:nvSpPr>
          <p:cNvPr id="377858" name="Rectangle 2"/>
          <p:cNvSpPr>
            <a:spLocks noGrp="1" noChangeArrowheads="1"/>
          </p:cNvSpPr>
          <p:nvPr>
            <p:ph type="title"/>
          </p:nvPr>
        </p:nvSpPr>
        <p:spPr/>
        <p:txBody>
          <a:bodyPr/>
          <a:lstStyle/>
          <a:p>
            <a:r>
              <a:rPr lang="en-US"/>
              <a:t>Key Idea: Declarative Languages</a:t>
            </a:r>
          </a:p>
        </p:txBody>
      </p:sp>
      <p:sp>
        <p:nvSpPr>
          <p:cNvPr id="377859" name="Text Box 3"/>
          <p:cNvSpPr txBox="1">
            <a:spLocks noChangeArrowheads="1"/>
          </p:cNvSpPr>
          <p:nvPr/>
        </p:nvSpPr>
        <p:spPr bwMode="auto">
          <a:xfrm>
            <a:off x="452438" y="3171825"/>
            <a:ext cx="38782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a:latin typeface="Courier New" charset="0"/>
              </a:rPr>
              <a:t>SELECT * </a:t>
            </a:r>
          </a:p>
          <a:p>
            <a:r>
              <a:rPr lang="en-US" sz="1800">
                <a:latin typeface="Courier New" charset="0"/>
              </a:rPr>
              <a:t>  FROM Order o, Item i</a:t>
            </a:r>
          </a:p>
          <a:p>
            <a:r>
              <a:rPr lang="en-US" sz="1800">
                <a:latin typeface="Courier New" charset="0"/>
              </a:rPr>
              <a:t> WHERE o.item = i.item</a:t>
            </a:r>
          </a:p>
          <a:p>
            <a:r>
              <a:rPr lang="en-US" sz="1800">
                <a:latin typeface="Courier New" charset="0"/>
              </a:rPr>
              <a:t>   AND o.date = today()</a:t>
            </a:r>
          </a:p>
        </p:txBody>
      </p:sp>
      <p:sp>
        <p:nvSpPr>
          <p:cNvPr id="377860" name="Oval 4"/>
          <p:cNvSpPr>
            <a:spLocks noChangeArrowheads="1"/>
          </p:cNvSpPr>
          <p:nvPr/>
        </p:nvSpPr>
        <p:spPr bwMode="auto">
          <a:xfrm>
            <a:off x="5780088" y="3286125"/>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join</a:t>
            </a:r>
          </a:p>
        </p:txBody>
      </p:sp>
      <p:sp>
        <p:nvSpPr>
          <p:cNvPr id="377861" name="Oval 5"/>
          <p:cNvSpPr>
            <a:spLocks noChangeArrowheads="1"/>
          </p:cNvSpPr>
          <p:nvPr/>
        </p:nvSpPr>
        <p:spPr bwMode="auto">
          <a:xfrm>
            <a:off x="6780213" y="3890963"/>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select</a:t>
            </a:r>
          </a:p>
        </p:txBody>
      </p:sp>
      <p:sp>
        <p:nvSpPr>
          <p:cNvPr id="377862" name="Oval 6"/>
          <p:cNvSpPr>
            <a:spLocks noChangeArrowheads="1"/>
          </p:cNvSpPr>
          <p:nvPr/>
        </p:nvSpPr>
        <p:spPr bwMode="auto">
          <a:xfrm>
            <a:off x="4897438" y="4608513"/>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scan</a:t>
            </a:r>
          </a:p>
        </p:txBody>
      </p:sp>
      <p:sp>
        <p:nvSpPr>
          <p:cNvPr id="377863" name="Oval 7"/>
          <p:cNvSpPr>
            <a:spLocks noChangeArrowheads="1"/>
          </p:cNvSpPr>
          <p:nvPr/>
        </p:nvSpPr>
        <p:spPr bwMode="auto">
          <a:xfrm>
            <a:off x="6789738" y="4619625"/>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scan</a:t>
            </a:r>
          </a:p>
        </p:txBody>
      </p:sp>
      <p:sp>
        <p:nvSpPr>
          <p:cNvPr id="377864" name="Rectangle 8"/>
          <p:cNvSpPr>
            <a:spLocks noChangeArrowheads="1"/>
          </p:cNvSpPr>
          <p:nvPr/>
        </p:nvSpPr>
        <p:spPr bwMode="auto">
          <a:xfrm>
            <a:off x="7646988" y="4021138"/>
            <a:ext cx="1468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date = today()</a:t>
            </a:r>
          </a:p>
        </p:txBody>
      </p:sp>
      <p:cxnSp>
        <p:nvCxnSpPr>
          <p:cNvPr id="377865" name="AutoShape 9"/>
          <p:cNvCxnSpPr>
            <a:cxnSpLocks noChangeShapeType="1"/>
            <a:stCxn id="377862" idx="0"/>
            <a:endCxn id="377860" idx="3"/>
          </p:cNvCxnSpPr>
          <p:nvPr/>
        </p:nvCxnSpPr>
        <p:spPr bwMode="auto">
          <a:xfrm flipV="1">
            <a:off x="5335588" y="3562350"/>
            <a:ext cx="573087" cy="10461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7866" name="AutoShape 10"/>
          <p:cNvCxnSpPr>
            <a:cxnSpLocks noChangeShapeType="1"/>
            <a:stCxn id="377861" idx="0"/>
            <a:endCxn id="377860" idx="5"/>
          </p:cNvCxnSpPr>
          <p:nvPr/>
        </p:nvCxnSpPr>
        <p:spPr bwMode="auto">
          <a:xfrm flipH="1" flipV="1">
            <a:off x="6527800" y="3562350"/>
            <a:ext cx="690563" cy="3286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7867" name="AutoShape 11"/>
          <p:cNvCxnSpPr>
            <a:cxnSpLocks noChangeShapeType="1"/>
            <a:stCxn id="377863" idx="0"/>
            <a:endCxn id="377861" idx="4"/>
          </p:cNvCxnSpPr>
          <p:nvPr/>
        </p:nvCxnSpPr>
        <p:spPr bwMode="auto">
          <a:xfrm flipH="1" flipV="1">
            <a:off x="7218363" y="4214813"/>
            <a:ext cx="9525" cy="4048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7868" name="Rectangle 12"/>
          <p:cNvSpPr>
            <a:spLocks noChangeArrowheads="1"/>
          </p:cNvSpPr>
          <p:nvPr/>
        </p:nvSpPr>
        <p:spPr bwMode="auto">
          <a:xfrm>
            <a:off x="6697663" y="3311525"/>
            <a:ext cx="1531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o.item = i.item</a:t>
            </a:r>
          </a:p>
        </p:txBody>
      </p:sp>
      <p:sp>
        <p:nvSpPr>
          <p:cNvPr id="377869" name="Rectangle 13"/>
          <p:cNvSpPr>
            <a:spLocks noChangeArrowheads="1"/>
          </p:cNvSpPr>
          <p:nvPr/>
        </p:nvSpPr>
        <p:spPr bwMode="auto">
          <a:xfrm>
            <a:off x="7621588" y="4768850"/>
            <a:ext cx="88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Order o</a:t>
            </a:r>
          </a:p>
        </p:txBody>
      </p:sp>
      <p:sp>
        <p:nvSpPr>
          <p:cNvPr id="377870" name="Rectangle 14"/>
          <p:cNvSpPr>
            <a:spLocks noChangeArrowheads="1"/>
          </p:cNvSpPr>
          <p:nvPr/>
        </p:nvSpPr>
        <p:spPr bwMode="auto">
          <a:xfrm>
            <a:off x="5740400" y="4767263"/>
            <a:ext cx="723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Item i</a:t>
            </a:r>
          </a:p>
        </p:txBody>
      </p:sp>
      <p:cxnSp>
        <p:nvCxnSpPr>
          <p:cNvPr id="377871" name="AutoShape 15"/>
          <p:cNvCxnSpPr>
            <a:cxnSpLocks noChangeShapeType="1"/>
            <a:stCxn id="377860" idx="0"/>
          </p:cNvCxnSpPr>
          <p:nvPr/>
        </p:nvCxnSpPr>
        <p:spPr bwMode="auto">
          <a:xfrm flipH="1" flipV="1">
            <a:off x="6215063" y="2816225"/>
            <a:ext cx="3175" cy="469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7872" name="AutoShape 16"/>
          <p:cNvSpPr>
            <a:spLocks noChangeArrowheads="1"/>
          </p:cNvSpPr>
          <p:nvPr/>
        </p:nvSpPr>
        <p:spPr bwMode="auto">
          <a:xfrm>
            <a:off x="4122738" y="3683000"/>
            <a:ext cx="1128712" cy="381000"/>
          </a:xfrm>
          <a:prstGeom prst="rightArrow">
            <a:avLst>
              <a:gd name="adj1" fmla="val 50000"/>
              <a:gd name="adj2" fmla="val 740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7873" name="Text Box 17"/>
          <p:cNvSpPr txBox="1">
            <a:spLocks noChangeArrowheads="1"/>
          </p:cNvSpPr>
          <p:nvPr/>
        </p:nvSpPr>
        <p:spPr bwMode="auto">
          <a:xfrm>
            <a:off x="804863" y="1876425"/>
            <a:ext cx="7646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t>Find all orders from today, along with the items ordered</a:t>
            </a:r>
          </a:p>
        </p:txBody>
      </p:sp>
    </p:spTree>
    <p:extLst>
      <p:ext uri="{BB962C8B-B14F-4D97-AF65-F5344CB8AC3E}">
        <p14:creationId xmlns:p14="http://schemas.microsoft.com/office/powerpoint/2010/main" val="72312806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62000" y="228600"/>
            <a:ext cx="7772400" cy="1143000"/>
          </a:xfrm>
        </p:spPr>
        <p:txBody>
          <a:bodyPr/>
          <a:lstStyle/>
          <a:p>
            <a:pPr eaLnBrk="1" hangingPunct="1"/>
            <a:r>
              <a:rPr lang="en-US" sz="3600" dirty="0" smtClean="0">
                <a:latin typeface="Arial" pitchFamily="112" charset="0"/>
                <a:ea typeface="ＭＳ Ｐゴシック" pitchFamily="112" charset="-128"/>
                <a:cs typeface="ＭＳ Ｐゴシック" pitchFamily="112" charset="-128"/>
              </a:rPr>
              <a:t>SQL is the “WHAT” not the “HOW”</a:t>
            </a:r>
          </a:p>
        </p:txBody>
      </p:sp>
      <p:sp>
        <p:nvSpPr>
          <p:cNvPr id="59395" name="Rectangle 3"/>
          <p:cNvSpPr>
            <a:spLocks noChangeArrowheads="1"/>
          </p:cNvSpPr>
          <p:nvPr/>
        </p:nvSpPr>
        <p:spPr bwMode="auto">
          <a:xfrm>
            <a:off x="304800" y="3048000"/>
            <a:ext cx="8131032" cy="206274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2075" tIns="46038" rIns="92075" bIns="46038">
            <a:prstTxWarp prst="textNoShape">
              <a:avLst/>
            </a:prstTxWarp>
            <a:spAutoFit/>
          </a:bodyPr>
          <a:lstStyle/>
          <a:p>
            <a:r>
              <a:rPr lang="en-US" sz="3200" dirty="0">
                <a:solidFill>
                  <a:srgbClr val="0000FF"/>
                </a:solidFill>
                <a:latin typeface="Arial"/>
              </a:rPr>
              <a:t>SELECT</a:t>
            </a:r>
            <a:r>
              <a:rPr lang="en-US" sz="3200" dirty="0">
                <a:latin typeface="Arial"/>
              </a:rPr>
              <a:t> </a:t>
            </a:r>
            <a:r>
              <a:rPr lang="en-US" sz="3200" dirty="0">
                <a:solidFill>
                  <a:srgbClr val="0000FF"/>
                </a:solidFill>
                <a:latin typeface="Arial"/>
              </a:rPr>
              <a:t>DISTINCT</a:t>
            </a:r>
            <a:r>
              <a:rPr lang="en-US" sz="3200" dirty="0">
                <a:latin typeface="Arial"/>
              </a:rPr>
              <a:t> </a:t>
            </a:r>
            <a:r>
              <a:rPr lang="en-US" sz="3200" dirty="0" err="1">
                <a:latin typeface="Arial"/>
              </a:rPr>
              <a:t>x.name</a:t>
            </a:r>
            <a:r>
              <a:rPr lang="en-US" sz="3200" dirty="0">
                <a:latin typeface="Arial"/>
              </a:rPr>
              <a:t>, </a:t>
            </a:r>
            <a:r>
              <a:rPr lang="en-US" sz="3200" dirty="0" err="1">
                <a:latin typeface="Arial"/>
              </a:rPr>
              <a:t>z.name</a:t>
            </a:r>
            <a:endParaRPr lang="en-US" sz="3200" dirty="0">
              <a:latin typeface="Arial"/>
            </a:endParaRPr>
          </a:p>
          <a:p>
            <a:r>
              <a:rPr lang="en-US" sz="3200" dirty="0">
                <a:solidFill>
                  <a:srgbClr val="0000FF"/>
                </a:solidFill>
                <a:latin typeface="Arial"/>
              </a:rPr>
              <a:t>FROM</a:t>
            </a:r>
            <a:r>
              <a:rPr lang="en-US" sz="3200" dirty="0">
                <a:latin typeface="Arial"/>
              </a:rPr>
              <a:t> Product </a:t>
            </a:r>
            <a:r>
              <a:rPr lang="en-US" sz="3200" dirty="0" err="1">
                <a:latin typeface="Arial"/>
              </a:rPr>
              <a:t>x</a:t>
            </a:r>
            <a:r>
              <a:rPr lang="en-US" sz="3200" dirty="0">
                <a:latin typeface="Arial"/>
              </a:rPr>
              <a:t>, Purchase </a:t>
            </a:r>
            <a:r>
              <a:rPr lang="en-US" sz="3200" dirty="0" err="1">
                <a:latin typeface="Arial"/>
              </a:rPr>
              <a:t>y</a:t>
            </a:r>
            <a:r>
              <a:rPr lang="en-US" sz="3200" dirty="0">
                <a:latin typeface="Arial"/>
              </a:rPr>
              <a:t>, Customer </a:t>
            </a:r>
            <a:r>
              <a:rPr lang="en-US" sz="3200" dirty="0" err="1">
                <a:latin typeface="Arial"/>
              </a:rPr>
              <a:t>z</a:t>
            </a:r>
            <a:endParaRPr lang="en-US" sz="3200" dirty="0">
              <a:latin typeface="Arial"/>
            </a:endParaRPr>
          </a:p>
          <a:p>
            <a:r>
              <a:rPr lang="en-US" sz="3200" dirty="0">
                <a:solidFill>
                  <a:srgbClr val="0000FF"/>
                </a:solidFill>
                <a:latin typeface="Arial"/>
              </a:rPr>
              <a:t>WHERE</a:t>
            </a:r>
            <a:r>
              <a:rPr lang="en-US" sz="3200" dirty="0">
                <a:latin typeface="Arial"/>
              </a:rPr>
              <a:t> </a:t>
            </a:r>
            <a:r>
              <a:rPr lang="en-US" sz="3200" dirty="0" err="1">
                <a:latin typeface="Arial"/>
              </a:rPr>
              <a:t>x.pid</a:t>
            </a:r>
            <a:r>
              <a:rPr lang="en-US" sz="3200" dirty="0">
                <a:latin typeface="Arial"/>
              </a:rPr>
              <a:t> = </a:t>
            </a:r>
            <a:r>
              <a:rPr lang="en-US" sz="3200" dirty="0" err="1">
                <a:latin typeface="Arial"/>
              </a:rPr>
              <a:t>y.pid</a:t>
            </a:r>
            <a:r>
              <a:rPr lang="en-US" sz="3200" dirty="0">
                <a:latin typeface="Arial"/>
              </a:rPr>
              <a:t> </a:t>
            </a:r>
            <a:r>
              <a:rPr lang="en-US" sz="3200" dirty="0">
                <a:solidFill>
                  <a:srgbClr val="0000FF"/>
                </a:solidFill>
                <a:latin typeface="Arial"/>
              </a:rPr>
              <a:t>and</a:t>
            </a:r>
            <a:r>
              <a:rPr lang="en-US" sz="3200" dirty="0">
                <a:latin typeface="Arial"/>
              </a:rPr>
              <a:t> </a:t>
            </a:r>
            <a:r>
              <a:rPr lang="en-US" sz="3200" dirty="0" err="1">
                <a:latin typeface="Arial"/>
              </a:rPr>
              <a:t>y.cid</a:t>
            </a:r>
            <a:r>
              <a:rPr lang="en-US" sz="3200" dirty="0">
                <a:latin typeface="Arial"/>
              </a:rPr>
              <a:t> = </a:t>
            </a:r>
            <a:r>
              <a:rPr lang="en-US" sz="3200" dirty="0" err="1">
                <a:latin typeface="Arial"/>
              </a:rPr>
              <a:t>y.cid</a:t>
            </a:r>
            <a:r>
              <a:rPr lang="en-US" sz="3200" dirty="0">
                <a:latin typeface="Arial"/>
              </a:rPr>
              <a:t> </a:t>
            </a:r>
            <a:r>
              <a:rPr lang="en-US" sz="3200" dirty="0">
                <a:solidFill>
                  <a:srgbClr val="0000FF"/>
                </a:solidFill>
                <a:latin typeface="Arial"/>
              </a:rPr>
              <a:t>and</a:t>
            </a:r>
            <a:r>
              <a:rPr lang="en-US" sz="3200" dirty="0">
                <a:latin typeface="Arial"/>
              </a:rPr>
              <a:t/>
            </a:r>
            <a:br>
              <a:rPr lang="en-US" sz="3200" dirty="0">
                <a:latin typeface="Arial"/>
              </a:rPr>
            </a:br>
            <a:r>
              <a:rPr lang="en-US" sz="3200" dirty="0">
                <a:latin typeface="Arial"/>
              </a:rPr>
              <a:t>                </a:t>
            </a:r>
            <a:r>
              <a:rPr lang="en-US" sz="3200" dirty="0" err="1">
                <a:latin typeface="Arial"/>
              </a:rPr>
              <a:t>x.price</a:t>
            </a:r>
            <a:r>
              <a:rPr lang="en-US" sz="3200" dirty="0">
                <a:latin typeface="Arial"/>
              </a:rPr>
              <a:t> &gt; 100 </a:t>
            </a:r>
            <a:r>
              <a:rPr lang="en-US" sz="3200" dirty="0">
                <a:solidFill>
                  <a:srgbClr val="0000FF"/>
                </a:solidFill>
                <a:latin typeface="Arial"/>
              </a:rPr>
              <a:t>and</a:t>
            </a:r>
            <a:r>
              <a:rPr lang="en-US" sz="3200" dirty="0">
                <a:latin typeface="Arial"/>
              </a:rPr>
              <a:t> </a:t>
            </a:r>
            <a:r>
              <a:rPr lang="en-US" sz="3200" dirty="0" err="1">
                <a:latin typeface="Arial"/>
              </a:rPr>
              <a:t>z.city</a:t>
            </a:r>
            <a:r>
              <a:rPr lang="en-US" sz="3200" dirty="0">
                <a:latin typeface="Arial"/>
              </a:rPr>
              <a:t> = ‘Seattle’</a:t>
            </a:r>
          </a:p>
        </p:txBody>
      </p:sp>
      <p:sp>
        <p:nvSpPr>
          <p:cNvPr id="20486" name="Rounded Rectangle 30"/>
          <p:cNvSpPr>
            <a:spLocks noChangeArrowheads="1"/>
          </p:cNvSpPr>
          <p:nvPr/>
        </p:nvSpPr>
        <p:spPr bwMode="auto">
          <a:xfrm>
            <a:off x="541337" y="5562600"/>
            <a:ext cx="7688263" cy="579438"/>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prstTxWarp prst="textNoShape">
              <a:avLst/>
            </a:prstTxWarp>
            <a:spAutoFit/>
          </a:bodyPr>
          <a:lstStyle/>
          <a:p>
            <a:r>
              <a:rPr lang="en-US" sz="2800" dirty="0">
                <a:latin typeface="Arial" pitchFamily="112" charset="0"/>
              </a:rPr>
              <a:t>It’s clear WHAT we want, unclear HOW to get it</a:t>
            </a:r>
          </a:p>
        </p:txBody>
      </p:sp>
      <p:sp>
        <p:nvSpPr>
          <p:cNvPr id="8" name="Text Box 27"/>
          <p:cNvSpPr txBox="1">
            <a:spLocks noChangeArrowheads="1"/>
          </p:cNvSpPr>
          <p:nvPr/>
        </p:nvSpPr>
        <p:spPr bwMode="auto">
          <a:xfrm>
            <a:off x="228600" y="1371600"/>
            <a:ext cx="3690734" cy="1200328"/>
          </a:xfrm>
          <a:prstGeom prst="rect">
            <a:avLst/>
          </a:prstGeom>
          <a:noFill/>
          <a:ln w="9525">
            <a:noFill/>
            <a:miter lim="800000"/>
            <a:headEnd/>
            <a:tailEnd/>
          </a:ln>
        </p:spPr>
        <p:txBody>
          <a:bodyPr wrap="none">
            <a:prstTxWarp prst="textNoShape">
              <a:avLst/>
            </a:prstTxWarp>
            <a:spAutoFit/>
          </a:bodyPr>
          <a:lstStyle/>
          <a:p>
            <a:pPr eaLnBrk="1" hangingPunct="1"/>
            <a:r>
              <a:rPr lang="en-US" dirty="0" err="1">
                <a:latin typeface="Arial"/>
              </a:rPr>
              <a:t>Product(</a:t>
            </a:r>
            <a:r>
              <a:rPr lang="en-US" u="sng" dirty="0" err="1">
                <a:latin typeface="Arial"/>
              </a:rPr>
              <a:t>pid</a:t>
            </a:r>
            <a:r>
              <a:rPr lang="en-US" dirty="0">
                <a:latin typeface="Arial"/>
              </a:rPr>
              <a:t>, name, price)</a:t>
            </a:r>
            <a:br>
              <a:rPr lang="en-US" dirty="0">
                <a:latin typeface="Arial"/>
              </a:rPr>
            </a:br>
            <a:r>
              <a:rPr lang="en-US" dirty="0" err="1">
                <a:latin typeface="Arial"/>
              </a:rPr>
              <a:t>Purchase(</a:t>
            </a:r>
            <a:r>
              <a:rPr lang="en-US" u="sng" dirty="0" err="1">
                <a:latin typeface="Arial"/>
              </a:rPr>
              <a:t>pid</a:t>
            </a:r>
            <a:r>
              <a:rPr lang="en-US" u="sng" dirty="0">
                <a:latin typeface="Arial"/>
              </a:rPr>
              <a:t>, cid</a:t>
            </a:r>
            <a:r>
              <a:rPr lang="en-US" dirty="0">
                <a:latin typeface="Arial"/>
              </a:rPr>
              <a:t>, store)</a:t>
            </a:r>
          </a:p>
          <a:p>
            <a:pPr eaLnBrk="1" hangingPunct="1"/>
            <a:r>
              <a:rPr lang="en-US" dirty="0" err="1">
                <a:latin typeface="Arial"/>
              </a:rPr>
              <a:t>Customer(</a:t>
            </a:r>
            <a:r>
              <a:rPr lang="en-US" u="sng" dirty="0" err="1">
                <a:latin typeface="Arial"/>
              </a:rPr>
              <a:t>cid</a:t>
            </a:r>
            <a:r>
              <a:rPr lang="en-US" dirty="0">
                <a:latin typeface="Arial"/>
              </a:rPr>
              <a:t>, name, city)</a:t>
            </a:r>
          </a:p>
        </p:txBody>
      </p:sp>
      <p:sp>
        <p:nvSpPr>
          <p:cNvPr id="3" name="Slide Number Placeholder 2"/>
          <p:cNvSpPr>
            <a:spLocks noGrp="1"/>
          </p:cNvSpPr>
          <p:nvPr>
            <p:ph type="sldNum" sz="quarter" idx="12"/>
          </p:nvPr>
        </p:nvSpPr>
        <p:spPr/>
        <p:txBody>
          <a:bodyPr/>
          <a:lstStyle/>
          <a:p>
            <a:pPr>
              <a:defRPr/>
            </a:pPr>
            <a:fld id="{8544C505-0347-8A4D-ABAD-7E39CA80EF55}" type="slidenum">
              <a:rPr lang="en-US" smtClean="0"/>
              <a:pPr>
                <a:defRPr/>
              </a:pPr>
              <a:t>35</a:t>
            </a:fld>
            <a:endParaRPr lang="en-US"/>
          </a:p>
        </p:txBody>
      </p:sp>
    </p:spTree>
    <p:extLst>
      <p:ext uri="{BB962C8B-B14F-4D97-AF65-F5344CB8AC3E}">
        <p14:creationId xmlns:p14="http://schemas.microsoft.com/office/powerpoint/2010/main" val="223545113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192504"/>
            <a:ext cx="8305800" cy="1143000"/>
          </a:xfrm>
        </p:spPr>
        <p:txBody>
          <a:bodyPr/>
          <a:lstStyle/>
          <a:p>
            <a:pPr algn="l" eaLnBrk="1" hangingPunct="1"/>
            <a:r>
              <a:rPr lang="en-US" sz="4000" dirty="0" smtClean="0">
                <a:latin typeface="Arial" pitchFamily="112" charset="0"/>
                <a:ea typeface="ＭＳ Ｐゴシック" pitchFamily="112" charset="-128"/>
                <a:cs typeface="ＭＳ Ｐゴシック" pitchFamily="112" charset="-128"/>
              </a:rPr>
              <a:t>Relational Algebra</a:t>
            </a:r>
          </a:p>
        </p:txBody>
      </p:sp>
      <p:grpSp>
        <p:nvGrpSpPr>
          <p:cNvPr id="2" name="Group 7"/>
          <p:cNvGrpSpPr>
            <a:grpSpLocks/>
          </p:cNvGrpSpPr>
          <p:nvPr/>
        </p:nvGrpSpPr>
        <p:grpSpPr bwMode="auto">
          <a:xfrm>
            <a:off x="3302000" y="5338763"/>
            <a:ext cx="349250" cy="123825"/>
            <a:chOff x="3112" y="2223"/>
            <a:chExt cx="220" cy="78"/>
          </a:xfrm>
        </p:grpSpPr>
        <p:sp>
          <p:nvSpPr>
            <p:cNvPr id="22562"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latin typeface="Arial" pitchFamily="112" charset="0"/>
              </a:endParaRPr>
            </a:p>
          </p:txBody>
        </p:sp>
        <p:sp>
          <p:nvSpPr>
            <p:cNvPr id="22563"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latin typeface="Arial" pitchFamily="112" charset="0"/>
              </a:endParaRPr>
            </a:p>
          </p:txBody>
        </p:sp>
        <p:sp>
          <p:nvSpPr>
            <p:cNvPr id="22564"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latin typeface="Arial" pitchFamily="112" charset="0"/>
              </a:endParaRPr>
            </a:p>
          </p:txBody>
        </p:sp>
        <p:sp>
          <p:nvSpPr>
            <p:cNvPr id="22565"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latin typeface="Arial" pitchFamily="112" charset="0"/>
              </a:endParaRPr>
            </a:p>
          </p:txBody>
        </p:sp>
      </p:grpSp>
      <p:sp>
        <p:nvSpPr>
          <p:cNvPr id="22533" name="Rectangle 18"/>
          <p:cNvSpPr>
            <a:spLocks noChangeArrowheads="1"/>
          </p:cNvSpPr>
          <p:nvPr/>
        </p:nvSpPr>
        <p:spPr bwMode="auto">
          <a:xfrm>
            <a:off x="2149475" y="6289675"/>
            <a:ext cx="1203325" cy="415925"/>
          </a:xfrm>
          <a:prstGeom prst="rect">
            <a:avLst/>
          </a:prstGeom>
          <a:noFill/>
          <a:ln w="9525">
            <a:noFill/>
            <a:miter lim="800000"/>
            <a:headEnd/>
            <a:tailEnd/>
          </a:ln>
        </p:spPr>
        <p:txBody>
          <a:bodyPr wrap="none" lIns="92075" tIns="46038" rIns="92075" bIns="46038">
            <a:prstTxWarp prst="textNoShape">
              <a:avLst/>
            </a:prstTxWarp>
            <a:spAutoFit/>
          </a:bodyPr>
          <a:lstStyle/>
          <a:p>
            <a:r>
              <a:rPr lang="en-US" sz="2100" b="1">
                <a:solidFill>
                  <a:srgbClr val="000000"/>
                </a:solidFill>
                <a:latin typeface="Arial" pitchFamily="112" charset="0"/>
              </a:rPr>
              <a:t>Product</a:t>
            </a:r>
          </a:p>
        </p:txBody>
      </p:sp>
      <p:sp>
        <p:nvSpPr>
          <p:cNvPr id="22534" name="Rectangle 19"/>
          <p:cNvSpPr>
            <a:spLocks noChangeArrowheads="1"/>
          </p:cNvSpPr>
          <p:nvPr/>
        </p:nvSpPr>
        <p:spPr bwMode="auto">
          <a:xfrm>
            <a:off x="3935413" y="6273800"/>
            <a:ext cx="1398587" cy="415925"/>
          </a:xfrm>
          <a:prstGeom prst="rect">
            <a:avLst/>
          </a:prstGeom>
          <a:noFill/>
          <a:ln w="9525">
            <a:noFill/>
            <a:miter lim="800000"/>
            <a:headEnd/>
            <a:tailEnd/>
          </a:ln>
        </p:spPr>
        <p:txBody>
          <a:bodyPr wrap="none" lIns="92075" tIns="46038" rIns="92075" bIns="46038">
            <a:prstTxWarp prst="textNoShape">
              <a:avLst/>
            </a:prstTxWarp>
            <a:spAutoFit/>
          </a:bodyPr>
          <a:lstStyle/>
          <a:p>
            <a:r>
              <a:rPr lang="en-US" sz="2100" b="1">
                <a:solidFill>
                  <a:srgbClr val="000000"/>
                </a:solidFill>
                <a:latin typeface="Arial" pitchFamily="112" charset="0"/>
              </a:rPr>
              <a:t>Purchase</a:t>
            </a:r>
          </a:p>
        </p:txBody>
      </p:sp>
      <p:sp>
        <p:nvSpPr>
          <p:cNvPr id="22535" name="Rectangle 20"/>
          <p:cNvSpPr>
            <a:spLocks noChangeArrowheads="1"/>
          </p:cNvSpPr>
          <p:nvPr/>
        </p:nvSpPr>
        <p:spPr bwMode="auto">
          <a:xfrm>
            <a:off x="3635375" y="5330825"/>
            <a:ext cx="1012825" cy="369888"/>
          </a:xfrm>
          <a:prstGeom prst="rect">
            <a:avLst/>
          </a:prstGeom>
          <a:noFill/>
          <a:ln w="9525">
            <a:noFill/>
            <a:miter lim="800000"/>
            <a:headEnd/>
            <a:tailEnd/>
          </a:ln>
        </p:spPr>
        <p:txBody>
          <a:bodyPr wrap="none" lIns="92075" tIns="46038" rIns="92075" bIns="46038">
            <a:prstTxWarp prst="textNoShape">
              <a:avLst/>
            </a:prstTxWarp>
            <a:spAutoFit/>
          </a:bodyPr>
          <a:lstStyle/>
          <a:p>
            <a:r>
              <a:rPr lang="en-US" sz="1800" b="1">
                <a:solidFill>
                  <a:srgbClr val="000000"/>
                </a:solidFill>
                <a:latin typeface="Arial" pitchFamily="112" charset="0"/>
              </a:rPr>
              <a:t>pid=pid</a:t>
            </a:r>
          </a:p>
        </p:txBody>
      </p:sp>
      <p:sp>
        <p:nvSpPr>
          <p:cNvPr id="22536" name="Rectangle 21"/>
          <p:cNvSpPr>
            <a:spLocks noChangeArrowheads="1"/>
          </p:cNvSpPr>
          <p:nvPr/>
        </p:nvSpPr>
        <p:spPr bwMode="auto">
          <a:xfrm>
            <a:off x="4938713" y="3733800"/>
            <a:ext cx="3214687" cy="369888"/>
          </a:xfrm>
          <a:prstGeom prst="rect">
            <a:avLst/>
          </a:prstGeom>
          <a:noFill/>
          <a:ln w="9525">
            <a:noFill/>
            <a:miter lim="800000"/>
            <a:headEnd/>
            <a:tailEnd/>
          </a:ln>
        </p:spPr>
        <p:txBody>
          <a:bodyPr wrap="none" lIns="92075" tIns="46038" rIns="92075" bIns="46038">
            <a:prstTxWarp prst="textNoShape">
              <a:avLst/>
            </a:prstTxWarp>
            <a:spAutoFit/>
          </a:bodyPr>
          <a:lstStyle/>
          <a:p>
            <a:r>
              <a:rPr lang="en-US" sz="1800" b="1">
                <a:solidFill>
                  <a:srgbClr val="000000"/>
                </a:solidFill>
                <a:latin typeface="Arial" pitchFamily="112" charset="0"/>
              </a:rPr>
              <a:t>price&gt;100 and city=‘Seattle’</a:t>
            </a:r>
          </a:p>
        </p:txBody>
      </p:sp>
      <p:sp>
        <p:nvSpPr>
          <p:cNvPr id="22537" name="Rectangle 23"/>
          <p:cNvSpPr>
            <a:spLocks noChangeArrowheads="1"/>
          </p:cNvSpPr>
          <p:nvPr/>
        </p:nvSpPr>
        <p:spPr bwMode="auto">
          <a:xfrm>
            <a:off x="4811713" y="2674938"/>
            <a:ext cx="1828800" cy="369887"/>
          </a:xfrm>
          <a:prstGeom prst="rect">
            <a:avLst/>
          </a:prstGeom>
          <a:noFill/>
          <a:ln w="9525">
            <a:noFill/>
            <a:miter lim="800000"/>
            <a:headEnd/>
            <a:tailEnd/>
          </a:ln>
        </p:spPr>
        <p:txBody>
          <a:bodyPr wrap="none" lIns="92075" tIns="46038" rIns="92075" bIns="46038">
            <a:prstTxWarp prst="textNoShape">
              <a:avLst/>
            </a:prstTxWarp>
            <a:spAutoFit/>
          </a:bodyPr>
          <a:lstStyle/>
          <a:p>
            <a:r>
              <a:rPr lang="en-US" sz="1800" b="1">
                <a:solidFill>
                  <a:srgbClr val="000000"/>
                </a:solidFill>
                <a:latin typeface="Arial" pitchFamily="112" charset="0"/>
              </a:rPr>
              <a:t>x.name,z.name</a:t>
            </a:r>
          </a:p>
        </p:txBody>
      </p:sp>
      <p:sp>
        <p:nvSpPr>
          <p:cNvPr id="22538" name="TextBox 28"/>
          <p:cNvSpPr txBox="1">
            <a:spLocks noChangeArrowheads="1"/>
          </p:cNvSpPr>
          <p:nvPr/>
        </p:nvSpPr>
        <p:spPr bwMode="auto">
          <a:xfrm>
            <a:off x="4543425" y="1519238"/>
            <a:ext cx="336550" cy="461962"/>
          </a:xfrm>
          <a:prstGeom prst="rect">
            <a:avLst/>
          </a:prstGeom>
          <a:noFill/>
          <a:ln w="9525">
            <a:noFill/>
            <a:miter lim="800000"/>
            <a:headEnd/>
            <a:tailEnd/>
          </a:ln>
        </p:spPr>
        <p:txBody>
          <a:bodyPr wrap="none">
            <a:prstTxWarp prst="textNoShape">
              <a:avLst/>
            </a:prstTxWarp>
            <a:spAutoFit/>
          </a:bodyPr>
          <a:lstStyle/>
          <a:p>
            <a:r>
              <a:rPr lang="en-US">
                <a:latin typeface="Symbol" pitchFamily="112" charset="2"/>
                <a:ea typeface="Symbol" pitchFamily="112" charset="2"/>
                <a:cs typeface="Symbol" pitchFamily="112" charset="2"/>
              </a:rPr>
              <a:t>δ</a:t>
            </a:r>
          </a:p>
        </p:txBody>
      </p:sp>
      <p:grpSp>
        <p:nvGrpSpPr>
          <p:cNvPr id="3" name="Group 7"/>
          <p:cNvGrpSpPr>
            <a:grpSpLocks/>
          </p:cNvGrpSpPr>
          <p:nvPr/>
        </p:nvGrpSpPr>
        <p:grpSpPr bwMode="auto">
          <a:xfrm>
            <a:off x="4546600" y="4416425"/>
            <a:ext cx="349250" cy="123825"/>
            <a:chOff x="3112" y="2223"/>
            <a:chExt cx="220" cy="78"/>
          </a:xfrm>
        </p:grpSpPr>
        <p:sp>
          <p:nvSpPr>
            <p:cNvPr id="22558"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latin typeface="Arial" pitchFamily="112" charset="0"/>
              </a:endParaRPr>
            </a:p>
          </p:txBody>
        </p:sp>
        <p:sp>
          <p:nvSpPr>
            <p:cNvPr id="22559"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latin typeface="Arial" pitchFamily="112" charset="0"/>
              </a:endParaRPr>
            </a:p>
          </p:txBody>
        </p:sp>
        <p:sp>
          <p:nvSpPr>
            <p:cNvPr id="22560"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latin typeface="Arial" pitchFamily="112" charset="0"/>
              </a:endParaRPr>
            </a:p>
          </p:txBody>
        </p:sp>
        <p:sp>
          <p:nvSpPr>
            <p:cNvPr id="22561"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latin typeface="Arial" pitchFamily="112" charset="0"/>
              </a:endParaRPr>
            </a:p>
          </p:txBody>
        </p:sp>
      </p:grpSp>
      <p:cxnSp>
        <p:nvCxnSpPr>
          <p:cNvPr id="22541" name="Straight Connector 36"/>
          <p:cNvCxnSpPr>
            <a:cxnSpLocks noChangeShapeType="1"/>
          </p:cNvCxnSpPr>
          <p:nvPr/>
        </p:nvCxnSpPr>
        <p:spPr bwMode="auto">
          <a:xfrm flipV="1">
            <a:off x="3521075" y="4568825"/>
            <a:ext cx="1066800" cy="685800"/>
          </a:xfrm>
          <a:prstGeom prst="line">
            <a:avLst/>
          </a:prstGeom>
          <a:noFill/>
          <a:ln w="9525">
            <a:solidFill>
              <a:schemeClr val="tx1"/>
            </a:solidFill>
            <a:round/>
            <a:headEnd/>
            <a:tailEnd/>
          </a:ln>
        </p:spPr>
      </p:cxnSp>
      <p:cxnSp>
        <p:nvCxnSpPr>
          <p:cNvPr id="22542" name="Straight Connector 39"/>
          <p:cNvCxnSpPr>
            <a:cxnSpLocks noChangeShapeType="1"/>
            <a:stCxn id="22533" idx="0"/>
          </p:cNvCxnSpPr>
          <p:nvPr/>
        </p:nvCxnSpPr>
        <p:spPr bwMode="auto">
          <a:xfrm rot="5400000" flipH="1" flipV="1">
            <a:off x="2648744" y="5585619"/>
            <a:ext cx="806450" cy="601662"/>
          </a:xfrm>
          <a:prstGeom prst="line">
            <a:avLst/>
          </a:prstGeom>
          <a:noFill/>
          <a:ln w="9525">
            <a:solidFill>
              <a:schemeClr val="tx1"/>
            </a:solidFill>
            <a:round/>
            <a:headEnd/>
            <a:tailEnd/>
          </a:ln>
        </p:spPr>
      </p:cxnSp>
      <p:cxnSp>
        <p:nvCxnSpPr>
          <p:cNvPr id="22543" name="Straight Connector 41"/>
          <p:cNvCxnSpPr>
            <a:cxnSpLocks noChangeShapeType="1"/>
            <a:stCxn id="22534" idx="0"/>
            <a:endCxn id="22535" idx="1"/>
          </p:cNvCxnSpPr>
          <p:nvPr/>
        </p:nvCxnSpPr>
        <p:spPr bwMode="auto">
          <a:xfrm rot="16200000" flipV="1">
            <a:off x="3756025" y="5394325"/>
            <a:ext cx="758825" cy="1000125"/>
          </a:xfrm>
          <a:prstGeom prst="line">
            <a:avLst/>
          </a:prstGeom>
          <a:noFill/>
          <a:ln w="9525">
            <a:solidFill>
              <a:schemeClr val="tx1"/>
            </a:solidFill>
            <a:round/>
            <a:headEnd/>
            <a:tailEnd/>
          </a:ln>
        </p:spPr>
      </p:cxnSp>
      <p:sp>
        <p:nvSpPr>
          <p:cNvPr id="22544" name="Rectangle 20"/>
          <p:cNvSpPr>
            <a:spLocks noChangeArrowheads="1"/>
          </p:cNvSpPr>
          <p:nvPr/>
        </p:nvSpPr>
        <p:spPr bwMode="auto">
          <a:xfrm>
            <a:off x="4953000" y="4416425"/>
            <a:ext cx="987425" cy="369888"/>
          </a:xfrm>
          <a:prstGeom prst="rect">
            <a:avLst/>
          </a:prstGeom>
          <a:noFill/>
          <a:ln w="9525">
            <a:noFill/>
            <a:miter lim="800000"/>
            <a:headEnd/>
            <a:tailEnd/>
          </a:ln>
        </p:spPr>
        <p:txBody>
          <a:bodyPr wrap="none" lIns="92075" tIns="46038" rIns="92075" bIns="46038">
            <a:prstTxWarp prst="textNoShape">
              <a:avLst/>
            </a:prstTxWarp>
            <a:spAutoFit/>
          </a:bodyPr>
          <a:lstStyle/>
          <a:p>
            <a:r>
              <a:rPr lang="en-US" sz="1800" b="1">
                <a:solidFill>
                  <a:srgbClr val="000000"/>
                </a:solidFill>
                <a:latin typeface="Arial" pitchFamily="112" charset="0"/>
              </a:rPr>
              <a:t>cid=cid</a:t>
            </a:r>
          </a:p>
        </p:txBody>
      </p:sp>
      <p:sp>
        <p:nvSpPr>
          <p:cNvPr id="22545" name="Rectangle 19"/>
          <p:cNvSpPr>
            <a:spLocks noChangeArrowheads="1"/>
          </p:cNvSpPr>
          <p:nvPr/>
        </p:nvSpPr>
        <p:spPr bwMode="auto">
          <a:xfrm>
            <a:off x="6019800" y="5635625"/>
            <a:ext cx="1443038" cy="415925"/>
          </a:xfrm>
          <a:prstGeom prst="rect">
            <a:avLst/>
          </a:prstGeom>
          <a:noFill/>
          <a:ln w="9525">
            <a:noFill/>
            <a:miter lim="800000"/>
            <a:headEnd/>
            <a:tailEnd/>
          </a:ln>
        </p:spPr>
        <p:txBody>
          <a:bodyPr wrap="none" lIns="92075" tIns="46038" rIns="92075" bIns="46038">
            <a:prstTxWarp prst="textNoShape">
              <a:avLst/>
            </a:prstTxWarp>
            <a:spAutoFit/>
          </a:bodyPr>
          <a:lstStyle/>
          <a:p>
            <a:r>
              <a:rPr lang="en-US" sz="2100" b="1">
                <a:solidFill>
                  <a:srgbClr val="000000"/>
                </a:solidFill>
                <a:latin typeface="Arial" pitchFamily="112" charset="0"/>
              </a:rPr>
              <a:t>Customer</a:t>
            </a:r>
          </a:p>
        </p:txBody>
      </p:sp>
      <p:cxnSp>
        <p:nvCxnSpPr>
          <p:cNvPr id="22546" name="Straight Connector 45"/>
          <p:cNvCxnSpPr>
            <a:cxnSpLocks noChangeShapeType="1"/>
            <a:stCxn id="22545" idx="0"/>
            <a:endCxn id="22544" idx="1"/>
          </p:cNvCxnSpPr>
          <p:nvPr/>
        </p:nvCxnSpPr>
        <p:spPr bwMode="auto">
          <a:xfrm rot="16200000" flipV="1">
            <a:off x="5329238" y="4224337"/>
            <a:ext cx="1035050" cy="1787525"/>
          </a:xfrm>
          <a:prstGeom prst="line">
            <a:avLst/>
          </a:prstGeom>
          <a:noFill/>
          <a:ln w="9525">
            <a:solidFill>
              <a:schemeClr val="tx1"/>
            </a:solidFill>
            <a:round/>
            <a:headEnd/>
            <a:tailEnd/>
          </a:ln>
        </p:spPr>
      </p:cxnSp>
      <p:sp>
        <p:nvSpPr>
          <p:cNvPr id="22547" name="TextBox 48"/>
          <p:cNvSpPr txBox="1">
            <a:spLocks noChangeArrowheads="1"/>
          </p:cNvSpPr>
          <p:nvPr/>
        </p:nvSpPr>
        <p:spPr bwMode="auto">
          <a:xfrm>
            <a:off x="4518025" y="2438400"/>
            <a:ext cx="420688" cy="461963"/>
          </a:xfrm>
          <a:prstGeom prst="rect">
            <a:avLst/>
          </a:prstGeom>
          <a:noFill/>
          <a:ln w="9525">
            <a:noFill/>
            <a:miter lim="800000"/>
            <a:headEnd/>
            <a:tailEnd/>
          </a:ln>
        </p:spPr>
        <p:txBody>
          <a:bodyPr wrap="none">
            <a:prstTxWarp prst="textNoShape">
              <a:avLst/>
            </a:prstTxWarp>
            <a:spAutoFit/>
          </a:bodyPr>
          <a:lstStyle/>
          <a:p>
            <a:r>
              <a:rPr lang="en-US">
                <a:latin typeface="Symbol" pitchFamily="112" charset="2"/>
                <a:ea typeface="Symbol" pitchFamily="112" charset="2"/>
                <a:cs typeface="Symbol" pitchFamily="112" charset="2"/>
              </a:rPr>
              <a:t>Π</a:t>
            </a:r>
          </a:p>
        </p:txBody>
      </p:sp>
      <p:sp>
        <p:nvSpPr>
          <p:cNvPr id="22548" name="TextBox 49"/>
          <p:cNvSpPr txBox="1">
            <a:spLocks noChangeArrowheads="1"/>
          </p:cNvSpPr>
          <p:nvPr/>
        </p:nvSpPr>
        <p:spPr bwMode="auto">
          <a:xfrm>
            <a:off x="4533900" y="3429000"/>
            <a:ext cx="374650" cy="461963"/>
          </a:xfrm>
          <a:prstGeom prst="rect">
            <a:avLst/>
          </a:prstGeom>
          <a:noFill/>
          <a:ln w="9525">
            <a:noFill/>
            <a:miter lim="800000"/>
            <a:headEnd/>
            <a:tailEnd/>
          </a:ln>
        </p:spPr>
        <p:txBody>
          <a:bodyPr wrap="none">
            <a:prstTxWarp prst="textNoShape">
              <a:avLst/>
            </a:prstTxWarp>
            <a:spAutoFit/>
          </a:bodyPr>
          <a:lstStyle/>
          <a:p>
            <a:r>
              <a:rPr lang="en-US">
                <a:latin typeface="Symbol" pitchFamily="112" charset="2"/>
                <a:ea typeface="Symbol" pitchFamily="112" charset="2"/>
                <a:cs typeface="Symbol" pitchFamily="112" charset="2"/>
              </a:rPr>
              <a:t>σ</a:t>
            </a:r>
          </a:p>
        </p:txBody>
      </p:sp>
      <p:cxnSp>
        <p:nvCxnSpPr>
          <p:cNvPr id="22549" name="Straight Connector 51"/>
          <p:cNvCxnSpPr>
            <a:cxnSpLocks noChangeShapeType="1"/>
            <a:endCxn id="22548" idx="2"/>
          </p:cNvCxnSpPr>
          <p:nvPr/>
        </p:nvCxnSpPr>
        <p:spPr bwMode="auto">
          <a:xfrm rot="16200000" flipV="1">
            <a:off x="4496594" y="4115594"/>
            <a:ext cx="452437" cy="3175"/>
          </a:xfrm>
          <a:prstGeom prst="line">
            <a:avLst/>
          </a:prstGeom>
          <a:noFill/>
          <a:ln w="9525">
            <a:solidFill>
              <a:schemeClr val="tx1"/>
            </a:solidFill>
            <a:round/>
            <a:headEnd/>
            <a:tailEnd/>
          </a:ln>
        </p:spPr>
      </p:cxnSp>
      <p:cxnSp>
        <p:nvCxnSpPr>
          <p:cNvPr id="22550" name="Straight Connector 53"/>
          <p:cNvCxnSpPr>
            <a:cxnSpLocks noChangeShapeType="1"/>
            <a:stCxn id="22548" idx="0"/>
            <a:endCxn id="22547" idx="2"/>
          </p:cNvCxnSpPr>
          <p:nvPr/>
        </p:nvCxnSpPr>
        <p:spPr bwMode="auto">
          <a:xfrm rot="5400000" flipH="1" flipV="1">
            <a:off x="4460081" y="3161507"/>
            <a:ext cx="528637" cy="6350"/>
          </a:xfrm>
          <a:prstGeom prst="line">
            <a:avLst/>
          </a:prstGeom>
          <a:noFill/>
          <a:ln w="9525">
            <a:solidFill>
              <a:schemeClr val="tx1"/>
            </a:solidFill>
            <a:round/>
            <a:headEnd/>
            <a:tailEnd/>
          </a:ln>
        </p:spPr>
      </p:cxnSp>
      <p:cxnSp>
        <p:nvCxnSpPr>
          <p:cNvPr id="22551" name="Straight Connector 56"/>
          <p:cNvCxnSpPr>
            <a:cxnSpLocks noChangeShapeType="1"/>
            <a:stCxn id="22547" idx="0"/>
            <a:endCxn id="22538" idx="2"/>
          </p:cNvCxnSpPr>
          <p:nvPr/>
        </p:nvCxnSpPr>
        <p:spPr bwMode="auto">
          <a:xfrm rot="16200000" flipV="1">
            <a:off x="4491038" y="2201862"/>
            <a:ext cx="457200" cy="15875"/>
          </a:xfrm>
          <a:prstGeom prst="line">
            <a:avLst/>
          </a:prstGeom>
          <a:noFill/>
          <a:ln w="9525">
            <a:solidFill>
              <a:schemeClr val="tx1"/>
            </a:solidFill>
            <a:round/>
            <a:headEnd/>
            <a:tailEnd/>
          </a:ln>
        </p:spPr>
      </p:cxnSp>
      <p:sp>
        <p:nvSpPr>
          <p:cNvPr id="22552" name="Line Callout 1 58"/>
          <p:cNvSpPr>
            <a:spLocks/>
          </p:cNvSpPr>
          <p:nvPr/>
        </p:nvSpPr>
        <p:spPr bwMode="auto">
          <a:xfrm>
            <a:off x="228600" y="4278312"/>
            <a:ext cx="3430588" cy="369888"/>
          </a:xfrm>
          <a:prstGeom prst="borderCallout1">
            <a:avLst>
              <a:gd name="adj1" fmla="val 60250"/>
              <a:gd name="adj2" fmla="val 101481"/>
              <a:gd name="adj3" fmla="val 131616"/>
              <a:gd name="adj4" fmla="val 114921"/>
            </a:avLst>
          </a:prstGeom>
          <a:ln>
            <a:headEnd/>
            <a:tailEnd/>
          </a:ln>
        </p:spPr>
        <p:style>
          <a:lnRef idx="1">
            <a:schemeClr val="accent2"/>
          </a:lnRef>
          <a:fillRef idx="2">
            <a:schemeClr val="accent2"/>
          </a:fillRef>
          <a:effectRef idx="1">
            <a:schemeClr val="accent2"/>
          </a:effectRef>
          <a:fontRef idx="minor">
            <a:schemeClr val="dk1"/>
          </a:fontRef>
        </p:style>
        <p:txBody>
          <a:bodyPr wrap="none">
            <a:prstTxWarp prst="textNoShape">
              <a:avLst/>
            </a:prstTxWarp>
            <a:spAutoFit/>
          </a:bodyPr>
          <a:lstStyle/>
          <a:p>
            <a:r>
              <a:rPr lang="en-US" sz="1800" dirty="0">
                <a:latin typeface="Arial" pitchFamily="112" charset="0"/>
              </a:rPr>
              <a:t>T1(</a:t>
            </a:r>
            <a:r>
              <a:rPr lang="en-US" sz="1800" dirty="0" err="1">
                <a:latin typeface="Arial" pitchFamily="112" charset="0"/>
              </a:rPr>
              <a:t>pid,name,price,pid,cid,store</a:t>
            </a:r>
            <a:r>
              <a:rPr lang="en-US" sz="1800" dirty="0">
                <a:latin typeface="Arial" pitchFamily="112" charset="0"/>
              </a:rPr>
              <a:t>)</a:t>
            </a:r>
          </a:p>
        </p:txBody>
      </p:sp>
      <p:sp>
        <p:nvSpPr>
          <p:cNvPr id="22553" name="Line Callout 1 59"/>
          <p:cNvSpPr>
            <a:spLocks/>
          </p:cNvSpPr>
          <p:nvPr/>
        </p:nvSpPr>
        <p:spPr bwMode="auto">
          <a:xfrm>
            <a:off x="2057400" y="3429000"/>
            <a:ext cx="1120775" cy="369888"/>
          </a:xfrm>
          <a:prstGeom prst="borderCallout1">
            <a:avLst>
              <a:gd name="adj1" fmla="val 60250"/>
              <a:gd name="adj2" fmla="val 101481"/>
              <a:gd name="adj3" fmla="val 166389"/>
              <a:gd name="adj4" fmla="val 236491"/>
            </a:avLst>
          </a:prstGeom>
          <a:ln>
            <a:headEnd/>
            <a:tailEnd/>
          </a:ln>
        </p:spPr>
        <p:style>
          <a:lnRef idx="1">
            <a:schemeClr val="accent2"/>
          </a:lnRef>
          <a:fillRef idx="2">
            <a:schemeClr val="accent2"/>
          </a:fillRef>
          <a:effectRef idx="1">
            <a:schemeClr val="accent2"/>
          </a:effectRef>
          <a:fontRef idx="minor">
            <a:schemeClr val="dk1"/>
          </a:fontRef>
        </p:style>
        <p:txBody>
          <a:bodyPr wrap="none">
            <a:prstTxWarp prst="textNoShape">
              <a:avLst/>
            </a:prstTxWarp>
            <a:spAutoFit/>
          </a:bodyPr>
          <a:lstStyle/>
          <a:p>
            <a:r>
              <a:rPr lang="en-US" sz="1800">
                <a:latin typeface="Arial" pitchFamily="112" charset="0"/>
              </a:rPr>
              <a:t>T2( . . . .)</a:t>
            </a:r>
          </a:p>
        </p:txBody>
      </p:sp>
      <p:sp>
        <p:nvSpPr>
          <p:cNvPr id="22554" name="Line Callout 1 60"/>
          <p:cNvSpPr>
            <a:spLocks/>
          </p:cNvSpPr>
          <p:nvPr/>
        </p:nvSpPr>
        <p:spPr bwMode="auto">
          <a:xfrm>
            <a:off x="5867400" y="1752600"/>
            <a:ext cx="1827213" cy="369888"/>
          </a:xfrm>
          <a:prstGeom prst="borderCallout1">
            <a:avLst>
              <a:gd name="adj1" fmla="val 52523"/>
              <a:gd name="adj2" fmla="val -2528"/>
              <a:gd name="adj3" fmla="val 106060"/>
              <a:gd name="adj4" fmla="val -49852"/>
            </a:avLst>
          </a:prstGeom>
          <a:ln>
            <a:headEnd/>
            <a:tailEnd/>
          </a:ln>
        </p:spPr>
        <p:style>
          <a:lnRef idx="1">
            <a:schemeClr val="accent2"/>
          </a:lnRef>
          <a:fillRef idx="2">
            <a:schemeClr val="accent2"/>
          </a:fillRef>
          <a:effectRef idx="1">
            <a:schemeClr val="accent2"/>
          </a:effectRef>
          <a:fontRef idx="minor">
            <a:schemeClr val="dk1"/>
          </a:fontRef>
        </p:style>
        <p:txBody>
          <a:bodyPr wrap="none">
            <a:prstTxWarp prst="textNoShape">
              <a:avLst/>
            </a:prstTxWarp>
            <a:spAutoFit/>
          </a:bodyPr>
          <a:lstStyle/>
          <a:p>
            <a:r>
              <a:rPr lang="en-US" sz="1800">
                <a:latin typeface="Arial" pitchFamily="112" charset="0"/>
              </a:rPr>
              <a:t>T4(name,name)</a:t>
            </a:r>
          </a:p>
        </p:txBody>
      </p:sp>
      <p:sp>
        <p:nvSpPr>
          <p:cNvPr id="22555" name="Line Callout 1 61"/>
          <p:cNvSpPr>
            <a:spLocks/>
          </p:cNvSpPr>
          <p:nvPr/>
        </p:nvSpPr>
        <p:spPr bwMode="auto">
          <a:xfrm>
            <a:off x="5867400" y="1143000"/>
            <a:ext cx="1493838" cy="369888"/>
          </a:xfrm>
          <a:prstGeom prst="borderCallout1">
            <a:avLst>
              <a:gd name="adj1" fmla="val 52523"/>
              <a:gd name="adj2" fmla="val -2528"/>
              <a:gd name="adj3" fmla="val 96847"/>
              <a:gd name="adj4" fmla="val -71662"/>
            </a:avLst>
          </a:prstGeom>
          <a:ln>
            <a:headEnd/>
            <a:tailEnd/>
          </a:ln>
        </p:spPr>
        <p:style>
          <a:lnRef idx="1">
            <a:schemeClr val="accent2"/>
          </a:lnRef>
          <a:fillRef idx="2">
            <a:schemeClr val="accent2"/>
          </a:fillRef>
          <a:effectRef idx="1">
            <a:schemeClr val="accent2"/>
          </a:effectRef>
          <a:fontRef idx="minor">
            <a:schemeClr val="dk1"/>
          </a:fontRef>
        </p:style>
        <p:txBody>
          <a:bodyPr wrap="none">
            <a:prstTxWarp prst="textNoShape">
              <a:avLst/>
            </a:prstTxWarp>
            <a:spAutoFit/>
          </a:bodyPr>
          <a:lstStyle/>
          <a:p>
            <a:r>
              <a:rPr lang="en-US" sz="1800" dirty="0">
                <a:latin typeface="Arial" pitchFamily="112" charset="0"/>
              </a:rPr>
              <a:t>Final answer</a:t>
            </a:r>
          </a:p>
        </p:txBody>
      </p:sp>
      <p:sp>
        <p:nvSpPr>
          <p:cNvPr id="22556" name="Line Callout 1 62"/>
          <p:cNvSpPr>
            <a:spLocks/>
          </p:cNvSpPr>
          <p:nvPr/>
        </p:nvSpPr>
        <p:spPr bwMode="auto">
          <a:xfrm>
            <a:off x="7010400" y="3059113"/>
            <a:ext cx="992188" cy="369887"/>
          </a:xfrm>
          <a:prstGeom prst="borderCallout1">
            <a:avLst>
              <a:gd name="adj1" fmla="val 52523"/>
              <a:gd name="adj2" fmla="val -2528"/>
              <a:gd name="adj3" fmla="val 28060"/>
              <a:gd name="adj4" fmla="val -194042"/>
            </a:avLst>
          </a:prstGeom>
          <a:ln>
            <a:headEnd/>
            <a:tailEnd/>
          </a:ln>
        </p:spPr>
        <p:style>
          <a:lnRef idx="1">
            <a:schemeClr val="accent2"/>
          </a:lnRef>
          <a:fillRef idx="2">
            <a:schemeClr val="accent2"/>
          </a:fillRef>
          <a:effectRef idx="1">
            <a:schemeClr val="accent2"/>
          </a:effectRef>
          <a:fontRef idx="minor">
            <a:schemeClr val="dk1"/>
          </a:fontRef>
        </p:style>
        <p:txBody>
          <a:bodyPr wrap="none">
            <a:prstTxWarp prst="textNoShape">
              <a:avLst/>
            </a:prstTxWarp>
            <a:spAutoFit/>
          </a:bodyPr>
          <a:lstStyle/>
          <a:p>
            <a:r>
              <a:rPr lang="en-US" sz="1800">
                <a:latin typeface="Arial" pitchFamily="112" charset="0"/>
              </a:rPr>
              <a:t>T3(. . . )</a:t>
            </a:r>
          </a:p>
        </p:txBody>
      </p:sp>
      <p:sp>
        <p:nvSpPr>
          <p:cNvPr id="22557" name="Rounded Rectangle 63"/>
          <p:cNvSpPr>
            <a:spLocks noChangeArrowheads="1"/>
          </p:cNvSpPr>
          <p:nvPr/>
        </p:nvSpPr>
        <p:spPr bwMode="auto">
          <a:xfrm>
            <a:off x="533400" y="5006512"/>
            <a:ext cx="2438400" cy="715089"/>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prstTxWarp prst="textNoShape">
              <a:avLst/>
            </a:prstTxWarp>
            <a:spAutoFit/>
          </a:bodyPr>
          <a:lstStyle/>
          <a:p>
            <a:r>
              <a:rPr lang="en-US" dirty="0" smtClean="0">
                <a:latin typeface="Arial" pitchFamily="112" charset="0"/>
              </a:rPr>
              <a:t>Execution order is now clearly specified</a:t>
            </a:r>
            <a:endParaRPr lang="en-US" dirty="0">
              <a:latin typeface="Arial" pitchFamily="112" charset="0"/>
            </a:endParaRPr>
          </a:p>
        </p:txBody>
      </p:sp>
      <p:sp>
        <p:nvSpPr>
          <p:cNvPr id="38" name="Text Box 27"/>
          <p:cNvSpPr txBox="1">
            <a:spLocks noChangeArrowheads="1"/>
          </p:cNvSpPr>
          <p:nvPr/>
        </p:nvSpPr>
        <p:spPr bwMode="auto">
          <a:xfrm>
            <a:off x="228600" y="1295400"/>
            <a:ext cx="3690734" cy="1200328"/>
          </a:xfrm>
          <a:prstGeom prst="rect">
            <a:avLst/>
          </a:prstGeom>
          <a:noFill/>
          <a:ln w="9525">
            <a:noFill/>
            <a:miter lim="800000"/>
            <a:headEnd/>
            <a:tailEnd/>
          </a:ln>
        </p:spPr>
        <p:txBody>
          <a:bodyPr wrap="none">
            <a:prstTxWarp prst="textNoShape">
              <a:avLst/>
            </a:prstTxWarp>
            <a:spAutoFit/>
          </a:bodyPr>
          <a:lstStyle/>
          <a:p>
            <a:pPr eaLnBrk="1" hangingPunct="1"/>
            <a:r>
              <a:rPr lang="en-US" dirty="0" err="1">
                <a:latin typeface="Arial"/>
              </a:rPr>
              <a:t>Product(</a:t>
            </a:r>
            <a:r>
              <a:rPr lang="en-US" u="sng" dirty="0" err="1">
                <a:latin typeface="Arial"/>
              </a:rPr>
              <a:t>pid</a:t>
            </a:r>
            <a:r>
              <a:rPr lang="en-US" dirty="0">
                <a:latin typeface="Arial"/>
              </a:rPr>
              <a:t>, name, price)</a:t>
            </a:r>
            <a:br>
              <a:rPr lang="en-US" dirty="0">
                <a:latin typeface="Arial"/>
              </a:rPr>
            </a:br>
            <a:r>
              <a:rPr lang="en-US" dirty="0" err="1">
                <a:latin typeface="Arial"/>
              </a:rPr>
              <a:t>Purchase(</a:t>
            </a:r>
            <a:r>
              <a:rPr lang="en-US" u="sng" dirty="0" err="1">
                <a:latin typeface="Arial"/>
              </a:rPr>
              <a:t>pid</a:t>
            </a:r>
            <a:r>
              <a:rPr lang="en-US" u="sng" dirty="0">
                <a:latin typeface="Arial"/>
              </a:rPr>
              <a:t>, cid</a:t>
            </a:r>
            <a:r>
              <a:rPr lang="en-US" dirty="0">
                <a:latin typeface="Arial"/>
              </a:rPr>
              <a:t>, store)</a:t>
            </a:r>
          </a:p>
          <a:p>
            <a:pPr eaLnBrk="1" hangingPunct="1"/>
            <a:r>
              <a:rPr lang="en-US" dirty="0" err="1">
                <a:latin typeface="Arial"/>
              </a:rPr>
              <a:t>Customer(</a:t>
            </a:r>
            <a:r>
              <a:rPr lang="en-US" u="sng" dirty="0" err="1">
                <a:latin typeface="Arial"/>
              </a:rPr>
              <a:t>cid</a:t>
            </a:r>
            <a:r>
              <a:rPr lang="en-US" dirty="0">
                <a:latin typeface="Arial"/>
              </a:rPr>
              <a:t>, name, city)</a:t>
            </a:r>
          </a:p>
        </p:txBody>
      </p:sp>
      <p:sp>
        <p:nvSpPr>
          <p:cNvPr id="5" name="Slide Number Placeholder 4"/>
          <p:cNvSpPr>
            <a:spLocks noGrp="1"/>
          </p:cNvSpPr>
          <p:nvPr>
            <p:ph type="sldNum" sz="quarter" idx="12"/>
          </p:nvPr>
        </p:nvSpPr>
        <p:spPr/>
        <p:txBody>
          <a:bodyPr/>
          <a:lstStyle/>
          <a:p>
            <a:pPr>
              <a:defRPr/>
            </a:pPr>
            <a:fld id="{8544C505-0347-8A4D-ABAD-7E39CA80EF55}" type="slidenum">
              <a:rPr lang="en-US" smtClean="0"/>
              <a:pPr>
                <a:defRPr/>
              </a:pPr>
              <a:t>36</a:t>
            </a:fld>
            <a:endParaRPr lang="en-US"/>
          </a:p>
        </p:txBody>
      </p:sp>
      <p:sp>
        <p:nvSpPr>
          <p:cNvPr id="39" name="Rounded Rectangle 63"/>
          <p:cNvSpPr>
            <a:spLocks noChangeArrowheads="1"/>
          </p:cNvSpPr>
          <p:nvPr/>
        </p:nvSpPr>
        <p:spPr bwMode="auto">
          <a:xfrm>
            <a:off x="6683128" y="4233069"/>
            <a:ext cx="2022970" cy="1021556"/>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prstTxWarp prst="textNoShape">
              <a:avLst/>
            </a:prstTxWarp>
            <a:spAutoFit/>
          </a:bodyPr>
          <a:lstStyle/>
          <a:p>
            <a:r>
              <a:rPr lang="en-US" dirty="0" smtClean="0">
                <a:latin typeface="Arial" pitchFamily="112" charset="0"/>
              </a:rPr>
              <a:t>But a lot of</a:t>
            </a:r>
          </a:p>
          <a:p>
            <a:r>
              <a:rPr lang="en-US" dirty="0" smtClean="0">
                <a:latin typeface="Arial" pitchFamily="112" charset="0"/>
              </a:rPr>
              <a:t>physical details</a:t>
            </a:r>
          </a:p>
          <a:p>
            <a:r>
              <a:rPr lang="en-US" dirty="0" smtClean="0">
                <a:latin typeface="Arial" pitchFamily="112" charset="0"/>
              </a:rPr>
              <a:t>are still left open!</a:t>
            </a:r>
            <a:endParaRPr lang="en-US" dirty="0">
              <a:latin typeface="Arial" pitchFamily="112" charset="0"/>
            </a:endParaRPr>
          </a:p>
        </p:txBody>
      </p:sp>
    </p:spTree>
    <p:extLst>
      <p:ext uri="{BB962C8B-B14F-4D97-AF65-F5344CB8AC3E}">
        <p14:creationId xmlns:p14="http://schemas.microsoft.com/office/powerpoint/2010/main" val="3471842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346075"/>
            <a:ext cx="8204200" cy="987425"/>
          </a:xfrm>
        </p:spPr>
        <p:txBody>
          <a:bodyPr/>
          <a:lstStyle/>
          <a:p>
            <a:r>
              <a:rPr lang="en-US" dirty="0" smtClean="0"/>
              <a:t>Another Example</a:t>
            </a:r>
            <a:endParaRPr lang="en-US" dirty="0"/>
          </a:p>
        </p:txBody>
      </p:sp>
      <p:sp>
        <p:nvSpPr>
          <p:cNvPr id="4" name="Slide Number Placeholder 3"/>
          <p:cNvSpPr>
            <a:spLocks noGrp="1"/>
          </p:cNvSpPr>
          <p:nvPr>
            <p:ph type="sldNum" sz="quarter" idx="10"/>
          </p:nvPr>
        </p:nvSpPr>
        <p:spPr/>
        <p:txBody>
          <a:bodyPr/>
          <a:lstStyle/>
          <a:p>
            <a:pPr>
              <a:defRPr/>
            </a:pPr>
            <a:fld id="{7A010504-D77E-4811-A4D5-6A5EA4EB6956}" type="slidenum">
              <a:rPr lang="en-US" smtClean="0"/>
              <a:pPr>
                <a:defRPr/>
              </a:pPr>
              <a:t>37</a:t>
            </a:fld>
            <a:endParaRPr lang="en-US"/>
          </a:p>
        </p:txBody>
      </p:sp>
      <p:grpSp>
        <p:nvGrpSpPr>
          <p:cNvPr id="24" name="Group 23"/>
          <p:cNvGrpSpPr/>
          <p:nvPr/>
        </p:nvGrpSpPr>
        <p:grpSpPr>
          <a:xfrm>
            <a:off x="1604785" y="3866634"/>
            <a:ext cx="4483838" cy="1429266"/>
            <a:chOff x="1308100" y="3866634"/>
            <a:chExt cx="4483838" cy="1429266"/>
          </a:xfrm>
        </p:grpSpPr>
        <p:sp>
          <p:nvSpPr>
            <p:cNvPr id="5" name="Oval 4"/>
            <p:cNvSpPr/>
            <p:nvPr/>
          </p:nvSpPr>
          <p:spPr>
            <a:xfrm>
              <a:off x="2349500" y="3987800"/>
              <a:ext cx="1066800" cy="482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nvGrpSpPr>
            <p:cNvPr id="8" name="Group 7"/>
            <p:cNvGrpSpPr/>
            <p:nvPr/>
          </p:nvGrpSpPr>
          <p:grpSpPr>
            <a:xfrm>
              <a:off x="2768600" y="4114800"/>
              <a:ext cx="228600" cy="215900"/>
              <a:chOff x="3822700" y="5448300"/>
              <a:chExt cx="368300" cy="241300"/>
            </a:xfrm>
          </p:grpSpPr>
          <p:cxnSp>
            <p:nvCxnSpPr>
              <p:cNvPr id="9" name="Straight Connector 8"/>
              <p:cNvCxnSpPr/>
              <p:nvPr/>
            </p:nvCxnSpPr>
            <p:spPr>
              <a:xfrm>
                <a:off x="3822700" y="5461000"/>
                <a:ext cx="355600" cy="21590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3835400" y="5448300"/>
                <a:ext cx="355600" cy="24130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835400" y="5473700"/>
                <a:ext cx="0" cy="21590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178300" y="5461000"/>
                <a:ext cx="0" cy="21590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cxnSp>
          <p:nvCxnSpPr>
            <p:cNvPr id="14" name="Straight Connector 13"/>
            <p:cNvCxnSpPr>
              <a:stCxn id="6" idx="0"/>
              <a:endCxn id="5" idx="3"/>
            </p:cNvCxnSpPr>
            <p:nvPr/>
          </p:nvCxnSpPr>
          <p:spPr>
            <a:xfrm flipV="1">
              <a:off x="1308100" y="4399725"/>
              <a:ext cx="1197629" cy="896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0"/>
              <a:endCxn id="5" idx="5"/>
            </p:cNvCxnSpPr>
            <p:nvPr/>
          </p:nvCxnSpPr>
          <p:spPr>
            <a:xfrm flipH="1" flipV="1">
              <a:off x="3260071" y="4399725"/>
              <a:ext cx="829329" cy="896175"/>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388716" y="3866634"/>
              <a:ext cx="2403222" cy="461665"/>
            </a:xfrm>
            <a:prstGeom prst="rect">
              <a:avLst/>
            </a:prstGeom>
          </p:spPr>
          <p:txBody>
            <a:bodyPr wrap="none">
              <a:spAutoFit/>
            </a:bodyPr>
            <a:lstStyle/>
            <a:p>
              <a:r>
                <a:rPr lang="en-US" sz="2400" baseline="-25000" dirty="0" err="1" smtClean="0">
                  <a:solidFill>
                    <a:srgbClr val="0000FF"/>
                  </a:solidFill>
                </a:rPr>
                <a:t>left.object</a:t>
              </a:r>
              <a:r>
                <a:rPr lang="en-US" sz="2400" baseline="-25000" dirty="0" smtClean="0">
                  <a:solidFill>
                    <a:srgbClr val="0000FF"/>
                  </a:solidFill>
                </a:rPr>
                <a:t> = </a:t>
              </a:r>
              <a:r>
                <a:rPr lang="en-US" sz="2400" baseline="-25000" dirty="0" err="1" smtClean="0">
                  <a:solidFill>
                    <a:srgbClr val="0000FF"/>
                  </a:solidFill>
                </a:rPr>
                <a:t>right.subject</a:t>
              </a:r>
              <a:r>
                <a:rPr lang="en-US" sz="2400" dirty="0" smtClean="0">
                  <a:solidFill>
                    <a:srgbClr val="0000FF"/>
                  </a:solidFill>
                </a:rPr>
                <a:t> </a:t>
              </a:r>
              <a:endParaRPr lang="en-US" sz="2400" dirty="0"/>
            </a:p>
          </p:txBody>
        </p:sp>
      </p:grpSp>
      <p:grpSp>
        <p:nvGrpSpPr>
          <p:cNvPr id="16" name="Group 15"/>
          <p:cNvGrpSpPr/>
          <p:nvPr/>
        </p:nvGrpSpPr>
        <p:grpSpPr>
          <a:xfrm>
            <a:off x="1071385" y="5295900"/>
            <a:ext cx="2265066" cy="901700"/>
            <a:chOff x="774700" y="5295900"/>
            <a:chExt cx="2265066" cy="901700"/>
          </a:xfrm>
        </p:grpSpPr>
        <p:sp>
          <p:nvSpPr>
            <p:cNvPr id="6" name="Oval 5"/>
            <p:cNvSpPr/>
            <p:nvPr/>
          </p:nvSpPr>
          <p:spPr>
            <a:xfrm>
              <a:off x="774700" y="5295900"/>
              <a:ext cx="1066800" cy="482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0000FF"/>
                  </a:solidFill>
                </a:rPr>
                <a:t>σ</a:t>
              </a:r>
              <a:endParaRPr lang="en-US" sz="2000" dirty="0"/>
            </a:p>
          </p:txBody>
        </p:sp>
        <p:cxnSp>
          <p:nvCxnSpPr>
            <p:cNvPr id="20" name="Straight Connector 19"/>
            <p:cNvCxnSpPr>
              <a:stCxn id="6" idx="4"/>
            </p:cNvCxnSpPr>
            <p:nvPr/>
          </p:nvCxnSpPr>
          <p:spPr>
            <a:xfrm>
              <a:off x="1308100" y="5778500"/>
              <a:ext cx="0" cy="419100"/>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1309605" y="5640001"/>
              <a:ext cx="1730161" cy="338554"/>
            </a:xfrm>
            <a:prstGeom prst="rect">
              <a:avLst/>
            </a:prstGeom>
          </p:spPr>
          <p:txBody>
            <a:bodyPr wrap="none">
              <a:spAutoFit/>
            </a:bodyPr>
            <a:lstStyle/>
            <a:p>
              <a:r>
                <a:rPr lang="en-US" sz="2400" baseline="-25000" dirty="0">
                  <a:solidFill>
                    <a:srgbClr val="0000FF"/>
                  </a:solidFill>
                </a:rPr>
                <a:t>predicate</a:t>
              </a:r>
              <a:r>
                <a:rPr lang="en-US" sz="2400" baseline="-25000" dirty="0" smtClean="0">
                  <a:solidFill>
                    <a:srgbClr val="0000FF"/>
                  </a:solidFill>
                </a:rPr>
                <a:t>=</a:t>
              </a:r>
              <a:r>
                <a:rPr lang="en-US" sz="2400" baseline="-25000" dirty="0" smtClean="0">
                  <a:solidFill>
                    <a:srgbClr val="FF0000"/>
                  </a:solidFill>
                </a:rPr>
                <a:t>knows</a:t>
              </a:r>
              <a:endParaRPr lang="en-US" sz="2400" dirty="0">
                <a:solidFill>
                  <a:srgbClr val="FF0000"/>
                </a:solidFill>
              </a:endParaRPr>
            </a:p>
          </p:txBody>
        </p:sp>
      </p:grpSp>
      <p:sp>
        <p:nvSpPr>
          <p:cNvPr id="13" name="Rectangle 12"/>
          <p:cNvSpPr/>
          <p:nvPr/>
        </p:nvSpPr>
        <p:spPr>
          <a:xfrm>
            <a:off x="228600" y="1778675"/>
            <a:ext cx="5295900" cy="2031325"/>
          </a:xfrm>
          <a:prstGeom prst="rect">
            <a:avLst/>
          </a:prstGeom>
        </p:spPr>
        <p:txBody>
          <a:bodyPr wrap="square">
            <a:spAutoFit/>
          </a:bodyPr>
          <a:lstStyle/>
          <a:p>
            <a:r>
              <a:rPr lang="en-US" dirty="0" smtClean="0"/>
              <a:t>SELECT r1.subject </a:t>
            </a:r>
          </a:p>
          <a:p>
            <a:r>
              <a:rPr lang="en-US" dirty="0" smtClean="0"/>
              <a:t>FROM R r1, R r2, R r3</a:t>
            </a:r>
          </a:p>
          <a:p>
            <a:r>
              <a:rPr lang="en-US" dirty="0" smtClean="0"/>
              <a:t>WHERE r1.predicate = </a:t>
            </a:r>
            <a:r>
              <a:rPr lang="en-US" dirty="0"/>
              <a:t>‘</a:t>
            </a:r>
            <a:r>
              <a:rPr lang="en-US" dirty="0" smtClean="0"/>
              <a:t>knows’</a:t>
            </a:r>
            <a:endParaRPr lang="en-US" dirty="0"/>
          </a:p>
          <a:p>
            <a:r>
              <a:rPr lang="en-US" dirty="0" smtClean="0"/>
              <a:t>AND r2.predicate = ‘</a:t>
            </a:r>
            <a:r>
              <a:rPr lang="en-US" dirty="0" err="1" smtClean="0"/>
              <a:t>holdsAccount</a:t>
            </a:r>
            <a:r>
              <a:rPr lang="en-US" dirty="0" smtClean="0"/>
              <a:t>’</a:t>
            </a:r>
            <a:endParaRPr lang="en-US" dirty="0"/>
          </a:p>
          <a:p>
            <a:r>
              <a:rPr lang="en-US" dirty="0" smtClean="0"/>
              <a:t>AND r3.predicate = ‘</a:t>
            </a:r>
            <a:r>
              <a:rPr lang="en-US" dirty="0" err="1" smtClean="0"/>
              <a:t>accountHomepage</a:t>
            </a:r>
            <a:r>
              <a:rPr lang="en-US" dirty="0"/>
              <a:t>’</a:t>
            </a:r>
          </a:p>
          <a:p>
            <a:r>
              <a:rPr lang="en-US" dirty="0"/>
              <a:t>AND r1.object = r2.subject</a:t>
            </a:r>
          </a:p>
          <a:p>
            <a:r>
              <a:rPr lang="en-US" dirty="0"/>
              <a:t>AND r2.object = r3.subject</a:t>
            </a:r>
          </a:p>
        </p:txBody>
      </p:sp>
      <p:grpSp>
        <p:nvGrpSpPr>
          <p:cNvPr id="17" name="Group 16"/>
          <p:cNvGrpSpPr/>
          <p:nvPr/>
        </p:nvGrpSpPr>
        <p:grpSpPr>
          <a:xfrm>
            <a:off x="3852685" y="5295900"/>
            <a:ext cx="2902684" cy="914400"/>
            <a:chOff x="3556000" y="5295900"/>
            <a:chExt cx="2902684" cy="914400"/>
          </a:xfrm>
        </p:grpSpPr>
        <p:sp>
          <p:nvSpPr>
            <p:cNvPr id="7" name="Oval 6"/>
            <p:cNvSpPr/>
            <p:nvPr/>
          </p:nvSpPr>
          <p:spPr>
            <a:xfrm>
              <a:off x="3556000" y="5295900"/>
              <a:ext cx="1066800" cy="482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0000FF"/>
                  </a:solidFill>
                </a:rPr>
                <a:t>σ</a:t>
              </a:r>
              <a:endParaRPr lang="en-US" sz="2000" dirty="0"/>
            </a:p>
          </p:txBody>
        </p:sp>
        <p:cxnSp>
          <p:nvCxnSpPr>
            <p:cNvPr id="23" name="Straight Connector 22"/>
            <p:cNvCxnSpPr>
              <a:stCxn id="7" idx="4"/>
            </p:cNvCxnSpPr>
            <p:nvPr/>
          </p:nvCxnSpPr>
          <p:spPr>
            <a:xfrm>
              <a:off x="4089400" y="5778500"/>
              <a:ext cx="0" cy="43180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078205" y="5665401"/>
              <a:ext cx="2380479" cy="338554"/>
            </a:xfrm>
            <a:prstGeom prst="rect">
              <a:avLst/>
            </a:prstGeom>
          </p:spPr>
          <p:txBody>
            <a:bodyPr wrap="none">
              <a:spAutoFit/>
            </a:bodyPr>
            <a:lstStyle/>
            <a:p>
              <a:r>
                <a:rPr lang="en-US" sz="2400" baseline="-25000" dirty="0">
                  <a:solidFill>
                    <a:srgbClr val="0000FF"/>
                  </a:solidFill>
                </a:rPr>
                <a:t>predicate</a:t>
              </a:r>
              <a:r>
                <a:rPr lang="en-US" sz="2400" baseline="-25000" dirty="0" smtClean="0">
                  <a:solidFill>
                    <a:srgbClr val="0000FF"/>
                  </a:solidFill>
                </a:rPr>
                <a:t>=</a:t>
              </a:r>
              <a:r>
                <a:rPr lang="en-US" sz="2400" baseline="-25000" dirty="0" err="1" smtClean="0">
                  <a:solidFill>
                    <a:srgbClr val="FF0000"/>
                  </a:solidFill>
                </a:rPr>
                <a:t>holdsAccount</a:t>
              </a:r>
              <a:endParaRPr lang="en-US" sz="2400" dirty="0">
                <a:solidFill>
                  <a:srgbClr val="FF0000"/>
                </a:solidFill>
              </a:endParaRPr>
            </a:p>
          </p:txBody>
        </p:sp>
      </p:grpSp>
      <p:grpSp>
        <p:nvGrpSpPr>
          <p:cNvPr id="25" name="Group 24"/>
          <p:cNvGrpSpPr/>
          <p:nvPr/>
        </p:nvGrpSpPr>
        <p:grpSpPr>
          <a:xfrm>
            <a:off x="3632956" y="2362200"/>
            <a:ext cx="4284467" cy="2006600"/>
            <a:chOff x="3336271" y="2362200"/>
            <a:chExt cx="4284467" cy="2006600"/>
          </a:xfrm>
        </p:grpSpPr>
        <p:cxnSp>
          <p:nvCxnSpPr>
            <p:cNvPr id="37" name="Straight Connector 36"/>
            <p:cNvCxnSpPr>
              <a:endCxn id="29" idx="0"/>
            </p:cNvCxnSpPr>
            <p:nvPr/>
          </p:nvCxnSpPr>
          <p:spPr>
            <a:xfrm flipH="1">
              <a:off x="4635500" y="2362200"/>
              <a:ext cx="6985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9" idx="3"/>
              <a:endCxn id="5" idx="7"/>
            </p:cNvCxnSpPr>
            <p:nvPr/>
          </p:nvCxnSpPr>
          <p:spPr>
            <a:xfrm flipH="1">
              <a:off x="3336271" y="3383725"/>
              <a:ext cx="922058" cy="674750"/>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4102100" y="2971800"/>
              <a:ext cx="1066800" cy="482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nvGrpSpPr>
            <p:cNvPr id="30" name="Group 29"/>
            <p:cNvGrpSpPr/>
            <p:nvPr/>
          </p:nvGrpSpPr>
          <p:grpSpPr>
            <a:xfrm>
              <a:off x="4521200" y="3098800"/>
              <a:ext cx="228600" cy="215900"/>
              <a:chOff x="3822700" y="5448300"/>
              <a:chExt cx="368300" cy="241300"/>
            </a:xfrm>
          </p:grpSpPr>
          <p:cxnSp>
            <p:nvCxnSpPr>
              <p:cNvPr id="31" name="Straight Connector 30"/>
              <p:cNvCxnSpPr/>
              <p:nvPr/>
            </p:nvCxnSpPr>
            <p:spPr>
              <a:xfrm>
                <a:off x="3822700" y="5461000"/>
                <a:ext cx="355600" cy="21590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3835400" y="5448300"/>
                <a:ext cx="355600" cy="24130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835400" y="5473700"/>
                <a:ext cx="0" cy="21590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178300" y="5461000"/>
                <a:ext cx="0" cy="21590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36" name="Rectangle 35"/>
            <p:cNvSpPr/>
            <p:nvPr/>
          </p:nvSpPr>
          <p:spPr>
            <a:xfrm>
              <a:off x="5217516" y="2863334"/>
              <a:ext cx="2403222" cy="461665"/>
            </a:xfrm>
            <a:prstGeom prst="rect">
              <a:avLst/>
            </a:prstGeom>
          </p:spPr>
          <p:txBody>
            <a:bodyPr wrap="none">
              <a:spAutoFit/>
            </a:bodyPr>
            <a:lstStyle/>
            <a:p>
              <a:r>
                <a:rPr lang="en-US" sz="2400" baseline="-25000" dirty="0" err="1" smtClean="0">
                  <a:solidFill>
                    <a:srgbClr val="0000FF"/>
                  </a:solidFill>
                </a:rPr>
                <a:t>left.object</a:t>
              </a:r>
              <a:r>
                <a:rPr lang="en-US" sz="2400" baseline="-25000" dirty="0" smtClean="0">
                  <a:solidFill>
                    <a:srgbClr val="0000FF"/>
                  </a:solidFill>
                </a:rPr>
                <a:t> = </a:t>
              </a:r>
              <a:r>
                <a:rPr lang="en-US" sz="2400" baseline="-25000" dirty="0" err="1" smtClean="0">
                  <a:solidFill>
                    <a:srgbClr val="0000FF"/>
                  </a:solidFill>
                </a:rPr>
                <a:t>right.subject</a:t>
              </a:r>
              <a:r>
                <a:rPr lang="en-US" sz="2400" dirty="0" smtClean="0">
                  <a:solidFill>
                    <a:srgbClr val="0000FF"/>
                  </a:solidFill>
                </a:rPr>
                <a:t> </a:t>
              </a:r>
              <a:endParaRPr lang="en-US" sz="2400" dirty="0"/>
            </a:p>
          </p:txBody>
        </p:sp>
        <p:cxnSp>
          <p:nvCxnSpPr>
            <p:cNvPr id="41" name="Straight Connector 40"/>
            <p:cNvCxnSpPr>
              <a:stCxn id="40" idx="0"/>
              <a:endCxn id="29" idx="5"/>
            </p:cNvCxnSpPr>
            <p:nvPr/>
          </p:nvCxnSpPr>
          <p:spPr>
            <a:xfrm flipH="1" flipV="1">
              <a:off x="5012671" y="3383725"/>
              <a:ext cx="1045229" cy="98507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5821185" y="4368800"/>
            <a:ext cx="3399015" cy="914400"/>
            <a:chOff x="5524500" y="4368800"/>
            <a:chExt cx="3399015" cy="914400"/>
          </a:xfrm>
        </p:grpSpPr>
        <p:sp>
          <p:nvSpPr>
            <p:cNvPr id="40" name="Oval 39"/>
            <p:cNvSpPr/>
            <p:nvPr/>
          </p:nvSpPr>
          <p:spPr>
            <a:xfrm>
              <a:off x="5524500" y="4368800"/>
              <a:ext cx="1066800" cy="482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0000FF"/>
                  </a:solidFill>
                </a:rPr>
                <a:t>σ</a:t>
              </a:r>
              <a:endParaRPr lang="en-US" sz="2000" dirty="0"/>
            </a:p>
          </p:txBody>
        </p:sp>
        <p:cxnSp>
          <p:nvCxnSpPr>
            <p:cNvPr id="42" name="Straight Connector 41"/>
            <p:cNvCxnSpPr>
              <a:stCxn id="40" idx="4"/>
            </p:cNvCxnSpPr>
            <p:nvPr/>
          </p:nvCxnSpPr>
          <p:spPr>
            <a:xfrm>
              <a:off x="6057900" y="4851400"/>
              <a:ext cx="0" cy="431800"/>
            </a:xfrm>
            <a:prstGeom prst="line">
              <a:avLst/>
            </a:prstGeom>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6052517" y="4666734"/>
              <a:ext cx="2870998" cy="461665"/>
            </a:xfrm>
            <a:prstGeom prst="rect">
              <a:avLst/>
            </a:prstGeom>
          </p:spPr>
          <p:txBody>
            <a:bodyPr wrap="none">
              <a:spAutoFit/>
            </a:bodyPr>
            <a:lstStyle/>
            <a:p>
              <a:r>
                <a:rPr lang="en-US" sz="2400" baseline="-25000" dirty="0" smtClean="0">
                  <a:solidFill>
                    <a:srgbClr val="0000FF"/>
                  </a:solidFill>
                </a:rPr>
                <a:t>predicate</a:t>
              </a:r>
              <a:r>
                <a:rPr lang="en-US" sz="2400" baseline="-25000" dirty="0">
                  <a:solidFill>
                    <a:srgbClr val="0000FF"/>
                  </a:solidFill>
                </a:rPr>
                <a:t>=</a:t>
              </a:r>
              <a:r>
                <a:rPr lang="en-US" sz="2400" baseline="-25000" dirty="0" err="1" smtClean="0">
                  <a:solidFill>
                    <a:srgbClr val="FF0000"/>
                  </a:solidFill>
                </a:rPr>
                <a:t>accountHomepage</a:t>
              </a:r>
              <a:r>
                <a:rPr lang="en-US" sz="2400" dirty="0" smtClean="0">
                  <a:solidFill>
                    <a:srgbClr val="FF0000"/>
                  </a:solidFill>
                </a:rPr>
                <a:t> </a:t>
              </a:r>
              <a:endParaRPr lang="en-US" sz="2400" dirty="0">
                <a:solidFill>
                  <a:srgbClr val="FF0000"/>
                </a:solidFill>
              </a:endParaRPr>
            </a:p>
          </p:txBody>
        </p:sp>
      </p:grpSp>
      <p:sp>
        <p:nvSpPr>
          <p:cNvPr id="3" name="TextBox 2"/>
          <p:cNvSpPr txBox="1"/>
          <p:nvPr/>
        </p:nvSpPr>
        <p:spPr>
          <a:xfrm>
            <a:off x="228600" y="1327309"/>
            <a:ext cx="3107851" cy="369332"/>
          </a:xfrm>
          <a:prstGeom prst="rect">
            <a:avLst/>
          </a:prstGeom>
          <a:solidFill>
            <a:schemeClr val="accent5">
              <a:lumMod val="40000"/>
              <a:lumOff val="60000"/>
            </a:schemeClr>
          </a:solidFill>
        </p:spPr>
        <p:txBody>
          <a:bodyPr wrap="square" rtlCol="0">
            <a:spAutoFit/>
          </a:bodyPr>
          <a:lstStyle/>
          <a:p>
            <a:r>
              <a:rPr lang="en-US">
                <a:solidFill>
                  <a:srgbClr val="000090"/>
                </a:solidFill>
              </a:rPr>
              <a:t>R(subject, predicate, object)</a:t>
            </a:r>
          </a:p>
        </p:txBody>
      </p:sp>
      <p:grpSp>
        <p:nvGrpSpPr>
          <p:cNvPr id="38" name="Group 37"/>
          <p:cNvGrpSpPr/>
          <p:nvPr/>
        </p:nvGrpSpPr>
        <p:grpSpPr>
          <a:xfrm>
            <a:off x="5282402" y="1879600"/>
            <a:ext cx="2146415" cy="544155"/>
            <a:chOff x="5282402" y="1879600"/>
            <a:chExt cx="2146415" cy="544155"/>
          </a:xfrm>
        </p:grpSpPr>
        <p:sp>
          <p:nvSpPr>
            <p:cNvPr id="43" name="Oval 42"/>
            <p:cNvSpPr/>
            <p:nvPr/>
          </p:nvSpPr>
          <p:spPr>
            <a:xfrm>
              <a:off x="5282402" y="1879600"/>
              <a:ext cx="1066800" cy="482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0000FF"/>
                  </a:solidFill>
                </a:rPr>
                <a:t>π</a:t>
              </a:r>
              <a:endParaRPr lang="en-US" sz="2000" dirty="0"/>
            </a:p>
          </p:txBody>
        </p:sp>
        <p:sp>
          <p:nvSpPr>
            <p:cNvPr id="27" name="Rectangle 26"/>
            <p:cNvSpPr/>
            <p:nvPr/>
          </p:nvSpPr>
          <p:spPr>
            <a:xfrm>
              <a:off x="6354585" y="2085201"/>
              <a:ext cx="1074232" cy="338554"/>
            </a:xfrm>
            <a:prstGeom prst="rect">
              <a:avLst/>
            </a:prstGeom>
          </p:spPr>
          <p:txBody>
            <a:bodyPr wrap="none">
              <a:spAutoFit/>
            </a:bodyPr>
            <a:lstStyle/>
            <a:p>
              <a:r>
                <a:rPr lang="en-US" sz="2400" baseline="-25000" dirty="0" err="1">
                  <a:solidFill>
                    <a:srgbClr val="0000FF"/>
                  </a:solidFill>
                </a:rPr>
                <a:t>r1.subject</a:t>
              </a:r>
              <a:endParaRPr lang="en-US" sz="2400"/>
            </a:p>
          </p:txBody>
        </p:sp>
      </p:grpSp>
    </p:spTree>
    <p:extLst>
      <p:ext uri="{BB962C8B-B14F-4D97-AF65-F5344CB8AC3E}">
        <p14:creationId xmlns:p14="http://schemas.microsoft.com/office/powerpoint/2010/main" val="3928354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Logical Data Independence</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38</a:t>
            </a:fld>
            <a:endParaRPr lang="en-US"/>
          </a:p>
        </p:txBody>
      </p:sp>
    </p:spTree>
    <p:extLst>
      <p:ext uri="{BB962C8B-B14F-4D97-AF65-F5344CB8AC3E}">
        <p14:creationId xmlns:p14="http://schemas.microsoft.com/office/powerpoint/2010/main" val="1650409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half" idx="10"/>
          </p:nvPr>
        </p:nvSpPr>
        <p:spPr/>
        <p:txBody>
          <a:bodyPr/>
          <a:lstStyle/>
          <a:p>
            <a:fld id="{3EDF34DE-7E34-A043-81BA-510956E5C600}" type="datetime1">
              <a:rPr lang="en-US"/>
              <a:pPr/>
              <a:t>6/20/15</a:t>
            </a:fld>
            <a:endParaRPr lang="en-US"/>
          </a:p>
        </p:txBody>
      </p:sp>
      <p:sp>
        <p:nvSpPr>
          <p:cNvPr id="54" name="Footer Placeholder 4"/>
          <p:cNvSpPr>
            <a:spLocks noGrp="1"/>
          </p:cNvSpPr>
          <p:nvPr>
            <p:ph type="ftr" sz="quarter" idx="11"/>
          </p:nvPr>
        </p:nvSpPr>
        <p:spPr/>
        <p:txBody>
          <a:bodyPr/>
          <a:lstStyle/>
          <a:p>
            <a:r>
              <a:rPr lang="en-US"/>
              <a:t>Bill Howe, eScience Institute</a:t>
            </a:r>
          </a:p>
        </p:txBody>
      </p:sp>
      <p:sp>
        <p:nvSpPr>
          <p:cNvPr id="55" name="Slide Number Placeholder 5"/>
          <p:cNvSpPr>
            <a:spLocks noGrp="1"/>
          </p:cNvSpPr>
          <p:nvPr>
            <p:ph type="sldNum" sz="quarter" idx="12"/>
          </p:nvPr>
        </p:nvSpPr>
        <p:spPr/>
        <p:txBody>
          <a:bodyPr/>
          <a:lstStyle/>
          <a:p>
            <a:fld id="{AC8E5D5F-24CD-E044-8068-760674C509B2}" type="slidenum">
              <a:rPr lang="en-US"/>
              <a:pPr/>
              <a:t>39</a:t>
            </a:fld>
            <a:endParaRPr lang="en-US"/>
          </a:p>
        </p:txBody>
      </p:sp>
      <p:sp>
        <p:nvSpPr>
          <p:cNvPr id="372738" name="Rectangle 2"/>
          <p:cNvSpPr>
            <a:spLocks noGrp="1" noChangeArrowheads="1"/>
          </p:cNvSpPr>
          <p:nvPr>
            <p:ph type="title"/>
          </p:nvPr>
        </p:nvSpPr>
        <p:spPr>
          <a:xfrm>
            <a:off x="667338" y="345407"/>
            <a:ext cx="7854696" cy="914400"/>
          </a:xfrm>
        </p:spPr>
        <p:txBody>
          <a:bodyPr/>
          <a:lstStyle/>
          <a:p>
            <a:r>
              <a:rPr lang="en-US"/>
              <a:t>Key Idea: “Logical Data Independence”</a:t>
            </a:r>
          </a:p>
        </p:txBody>
      </p:sp>
      <p:sp>
        <p:nvSpPr>
          <p:cNvPr id="372739" name="AutoShape 3"/>
          <p:cNvSpPr>
            <a:spLocks noChangeArrowheads="1"/>
          </p:cNvSpPr>
          <p:nvPr/>
        </p:nvSpPr>
        <p:spPr bwMode="auto">
          <a:xfrm>
            <a:off x="927100" y="5175250"/>
            <a:ext cx="1184275" cy="914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2740" name="Group 4"/>
          <p:cNvGrpSpPr>
            <a:grpSpLocks/>
          </p:cNvGrpSpPr>
          <p:nvPr/>
        </p:nvGrpSpPr>
        <p:grpSpPr bwMode="auto">
          <a:xfrm>
            <a:off x="1125538" y="5529262"/>
            <a:ext cx="833437" cy="407988"/>
            <a:chOff x="483" y="991"/>
            <a:chExt cx="726" cy="434"/>
          </a:xfrm>
        </p:grpSpPr>
        <p:sp>
          <p:nvSpPr>
            <p:cNvPr id="372741" name="Oval 5"/>
            <p:cNvSpPr>
              <a:spLocks noChangeArrowheads="1"/>
            </p:cNvSpPr>
            <p:nvPr/>
          </p:nvSpPr>
          <p:spPr bwMode="auto">
            <a:xfrm>
              <a:off x="483" y="1026"/>
              <a:ext cx="221" cy="17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2" name="Oval 6"/>
            <p:cNvSpPr>
              <a:spLocks noChangeArrowheads="1"/>
            </p:cNvSpPr>
            <p:nvPr/>
          </p:nvSpPr>
          <p:spPr bwMode="auto">
            <a:xfrm>
              <a:off x="766" y="1275"/>
              <a:ext cx="195"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3" name="Oval 7"/>
            <p:cNvSpPr>
              <a:spLocks noChangeArrowheads="1"/>
            </p:cNvSpPr>
            <p:nvPr/>
          </p:nvSpPr>
          <p:spPr bwMode="auto">
            <a:xfrm>
              <a:off x="970" y="991"/>
              <a:ext cx="239" cy="1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2744" name="AutoShape 8"/>
            <p:cNvCxnSpPr>
              <a:cxnSpLocks noChangeShapeType="1"/>
              <a:stCxn id="372742" idx="7"/>
              <a:endCxn id="372743" idx="3"/>
            </p:cNvCxnSpPr>
            <p:nvPr/>
          </p:nvCxnSpPr>
          <p:spPr bwMode="auto">
            <a:xfrm flipV="1">
              <a:off x="932" y="1157"/>
              <a:ext cx="73" cy="1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5" name="AutoShape 9"/>
            <p:cNvCxnSpPr>
              <a:cxnSpLocks noChangeShapeType="1"/>
              <a:stCxn id="372742" idx="1"/>
              <a:endCxn id="372741" idx="5"/>
            </p:cNvCxnSpPr>
            <p:nvPr/>
          </p:nvCxnSpPr>
          <p:spPr bwMode="auto">
            <a:xfrm flipH="1" flipV="1">
              <a:off x="672" y="1177"/>
              <a:ext cx="123" cy="1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6" name="AutoShape 10"/>
            <p:cNvCxnSpPr>
              <a:cxnSpLocks noChangeShapeType="1"/>
              <a:stCxn id="372741" idx="6"/>
              <a:endCxn id="372743" idx="2"/>
            </p:cNvCxnSpPr>
            <p:nvPr/>
          </p:nvCxnSpPr>
          <p:spPr bwMode="auto">
            <a:xfrm flipV="1">
              <a:off x="704" y="1089"/>
              <a:ext cx="266" cy="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72747" name="Rectangle 11"/>
          <p:cNvSpPr>
            <a:spLocks noChangeArrowheads="1"/>
          </p:cNvSpPr>
          <p:nvPr/>
        </p:nvSpPr>
        <p:spPr bwMode="auto">
          <a:xfrm>
            <a:off x="327025" y="3502025"/>
            <a:ext cx="892175" cy="649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8" name="Rectangle 12"/>
          <p:cNvSpPr>
            <a:spLocks noChangeArrowheads="1"/>
          </p:cNvSpPr>
          <p:nvPr/>
        </p:nvSpPr>
        <p:spPr bwMode="auto">
          <a:xfrm>
            <a:off x="327025" y="3489325"/>
            <a:ext cx="900113" cy="2047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9" name="Line 13"/>
          <p:cNvSpPr>
            <a:spLocks noChangeShapeType="1"/>
          </p:cNvSpPr>
          <p:nvPr/>
        </p:nvSpPr>
        <p:spPr bwMode="auto">
          <a:xfrm>
            <a:off x="334963" y="3694112"/>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0" name="Line 14"/>
          <p:cNvSpPr>
            <a:spLocks noChangeShapeType="1"/>
          </p:cNvSpPr>
          <p:nvPr/>
        </p:nvSpPr>
        <p:spPr bwMode="auto">
          <a:xfrm>
            <a:off x="333375" y="3856037"/>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1" name="Line 15"/>
          <p:cNvSpPr>
            <a:spLocks noChangeShapeType="1"/>
          </p:cNvSpPr>
          <p:nvPr/>
        </p:nvSpPr>
        <p:spPr bwMode="auto">
          <a:xfrm>
            <a:off x="333375" y="3997325"/>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2752" name="Group 16"/>
          <p:cNvGrpSpPr>
            <a:grpSpLocks/>
          </p:cNvGrpSpPr>
          <p:nvPr/>
        </p:nvGrpSpPr>
        <p:grpSpPr bwMode="auto">
          <a:xfrm>
            <a:off x="574675" y="3500437"/>
            <a:ext cx="219075" cy="639763"/>
            <a:chOff x="537" y="1956"/>
            <a:chExt cx="138" cy="501"/>
          </a:xfrm>
        </p:grpSpPr>
        <p:sp>
          <p:nvSpPr>
            <p:cNvPr id="372753" name="Line 17"/>
            <p:cNvSpPr>
              <a:spLocks noChangeShapeType="1"/>
            </p:cNvSpPr>
            <p:nvPr/>
          </p:nvSpPr>
          <p:spPr bwMode="auto">
            <a:xfrm>
              <a:off x="537" y="1957"/>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4" name="Line 18"/>
            <p:cNvSpPr>
              <a:spLocks noChangeShapeType="1"/>
            </p:cNvSpPr>
            <p:nvPr/>
          </p:nvSpPr>
          <p:spPr bwMode="auto">
            <a:xfrm>
              <a:off x="675" y="1956"/>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372755" name="Group 19"/>
          <p:cNvGrpSpPr>
            <a:grpSpLocks/>
          </p:cNvGrpSpPr>
          <p:nvPr/>
        </p:nvGrpSpPr>
        <p:grpSpPr bwMode="auto">
          <a:xfrm>
            <a:off x="1689100" y="3346450"/>
            <a:ext cx="1614488" cy="914400"/>
            <a:chOff x="541" y="1905"/>
            <a:chExt cx="903" cy="567"/>
          </a:xfrm>
        </p:grpSpPr>
        <p:sp>
          <p:nvSpPr>
            <p:cNvPr id="372756" name="Rectangle 20"/>
            <p:cNvSpPr>
              <a:spLocks noChangeArrowheads="1"/>
            </p:cNvSpPr>
            <p:nvPr/>
          </p:nvSpPr>
          <p:spPr bwMode="auto">
            <a:xfrm>
              <a:off x="541" y="1914"/>
              <a:ext cx="895" cy="5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7" name="Rectangle 21"/>
            <p:cNvSpPr>
              <a:spLocks noChangeArrowheads="1"/>
            </p:cNvSpPr>
            <p:nvPr/>
          </p:nvSpPr>
          <p:spPr bwMode="auto">
            <a:xfrm>
              <a:off x="541" y="1905"/>
              <a:ext cx="903" cy="14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8" name="Line 22"/>
            <p:cNvSpPr>
              <a:spLocks noChangeShapeType="1"/>
            </p:cNvSpPr>
            <p:nvPr/>
          </p:nvSpPr>
          <p:spPr bwMode="auto">
            <a:xfrm>
              <a:off x="549" y="2047"/>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9" name="Line 23"/>
            <p:cNvSpPr>
              <a:spLocks noChangeShapeType="1"/>
            </p:cNvSpPr>
            <p:nvPr/>
          </p:nvSpPr>
          <p:spPr bwMode="auto">
            <a:xfrm>
              <a:off x="548" y="2160"/>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0" name="Line 24"/>
            <p:cNvSpPr>
              <a:spLocks noChangeShapeType="1"/>
            </p:cNvSpPr>
            <p:nvPr/>
          </p:nvSpPr>
          <p:spPr bwMode="auto">
            <a:xfrm>
              <a:off x="547" y="2258"/>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1" name="Line 25"/>
            <p:cNvSpPr>
              <a:spLocks noChangeShapeType="1"/>
            </p:cNvSpPr>
            <p:nvPr/>
          </p:nvSpPr>
          <p:spPr bwMode="auto">
            <a:xfrm>
              <a:off x="546" y="2371"/>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2" name="Line 26"/>
            <p:cNvSpPr>
              <a:spLocks noChangeShapeType="1"/>
            </p:cNvSpPr>
            <p:nvPr/>
          </p:nvSpPr>
          <p:spPr bwMode="auto">
            <a:xfrm>
              <a:off x="789" y="1914"/>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3" name="Line 27"/>
            <p:cNvSpPr>
              <a:spLocks noChangeShapeType="1"/>
            </p:cNvSpPr>
            <p:nvPr/>
          </p:nvSpPr>
          <p:spPr bwMode="auto">
            <a:xfrm>
              <a:off x="1009" y="1913"/>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4" name="Line 28"/>
            <p:cNvSpPr>
              <a:spLocks noChangeShapeType="1"/>
            </p:cNvSpPr>
            <p:nvPr/>
          </p:nvSpPr>
          <p:spPr bwMode="auto">
            <a:xfrm>
              <a:off x="1158" y="1911"/>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372765" name="AutoShape 29"/>
          <p:cNvCxnSpPr>
            <a:cxnSpLocks noChangeShapeType="1"/>
            <a:stCxn id="372748" idx="3"/>
            <a:endCxn id="372757" idx="1"/>
          </p:cNvCxnSpPr>
          <p:nvPr/>
        </p:nvCxnSpPr>
        <p:spPr bwMode="auto">
          <a:xfrm flipV="1">
            <a:off x="1227138" y="3460750"/>
            <a:ext cx="461962" cy="131762"/>
          </a:xfrm>
          <a:prstGeom prst="bentConnector3">
            <a:avLst>
              <a:gd name="adj1" fmla="val 4982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2766" name="Text Box 30"/>
          <p:cNvSpPr txBox="1">
            <a:spLocks noChangeArrowheads="1"/>
          </p:cNvSpPr>
          <p:nvPr/>
        </p:nvSpPr>
        <p:spPr bwMode="auto">
          <a:xfrm>
            <a:off x="241300" y="4503737"/>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physical data independence</a:t>
            </a:r>
          </a:p>
        </p:txBody>
      </p:sp>
      <p:sp>
        <p:nvSpPr>
          <p:cNvPr id="372767" name="Text Box 31"/>
          <p:cNvSpPr txBox="1">
            <a:spLocks noChangeArrowheads="1"/>
          </p:cNvSpPr>
          <p:nvPr/>
        </p:nvSpPr>
        <p:spPr bwMode="auto">
          <a:xfrm>
            <a:off x="241300" y="2813050"/>
            <a:ext cx="3824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logical data independence</a:t>
            </a:r>
          </a:p>
        </p:txBody>
      </p:sp>
      <p:sp>
        <p:nvSpPr>
          <p:cNvPr id="372768" name="Rectangle 32"/>
          <p:cNvSpPr>
            <a:spLocks noChangeArrowheads="1"/>
          </p:cNvSpPr>
          <p:nvPr/>
        </p:nvSpPr>
        <p:spPr bwMode="auto">
          <a:xfrm>
            <a:off x="927100" y="1379537"/>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69" name="Rectangle 33"/>
          <p:cNvSpPr>
            <a:spLocks noChangeArrowheads="1"/>
          </p:cNvSpPr>
          <p:nvPr/>
        </p:nvSpPr>
        <p:spPr bwMode="auto">
          <a:xfrm>
            <a:off x="927100" y="1365250"/>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70" name="Line 34"/>
          <p:cNvSpPr>
            <a:spLocks noChangeShapeType="1"/>
          </p:cNvSpPr>
          <p:nvPr/>
        </p:nvSpPr>
        <p:spPr bwMode="auto">
          <a:xfrm>
            <a:off x="941388" y="159385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1" name="Line 35"/>
          <p:cNvSpPr>
            <a:spLocks noChangeShapeType="1"/>
          </p:cNvSpPr>
          <p:nvPr/>
        </p:nvSpPr>
        <p:spPr bwMode="auto">
          <a:xfrm>
            <a:off x="939800" y="1776412"/>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2" name="Line 36"/>
          <p:cNvSpPr>
            <a:spLocks noChangeShapeType="1"/>
          </p:cNvSpPr>
          <p:nvPr/>
        </p:nvSpPr>
        <p:spPr bwMode="auto">
          <a:xfrm>
            <a:off x="936625" y="1935162"/>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3" name="Line 37"/>
          <p:cNvSpPr>
            <a:spLocks noChangeShapeType="1"/>
          </p:cNvSpPr>
          <p:nvPr/>
        </p:nvSpPr>
        <p:spPr bwMode="auto">
          <a:xfrm>
            <a:off x="935038" y="2116137"/>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4" name="Line 38"/>
          <p:cNvSpPr>
            <a:spLocks noChangeShapeType="1"/>
          </p:cNvSpPr>
          <p:nvPr/>
        </p:nvSpPr>
        <p:spPr bwMode="auto">
          <a:xfrm>
            <a:off x="1352550" y="13811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5" name="Line 39"/>
          <p:cNvSpPr>
            <a:spLocks noChangeShapeType="1"/>
          </p:cNvSpPr>
          <p:nvPr/>
        </p:nvSpPr>
        <p:spPr bwMode="auto">
          <a:xfrm>
            <a:off x="1728788" y="1379537"/>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6" name="Line 40"/>
          <p:cNvSpPr>
            <a:spLocks noChangeShapeType="1"/>
          </p:cNvSpPr>
          <p:nvPr/>
        </p:nvSpPr>
        <p:spPr bwMode="auto">
          <a:xfrm>
            <a:off x="1984375" y="13747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7" name="Line 41"/>
          <p:cNvSpPr>
            <a:spLocks noChangeShapeType="1"/>
          </p:cNvSpPr>
          <p:nvPr/>
        </p:nvSpPr>
        <p:spPr bwMode="auto">
          <a:xfrm>
            <a:off x="933450" y="2282825"/>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8" name="Line 42"/>
          <p:cNvSpPr>
            <a:spLocks noChangeShapeType="1"/>
          </p:cNvSpPr>
          <p:nvPr/>
        </p:nvSpPr>
        <p:spPr bwMode="auto">
          <a:xfrm>
            <a:off x="931863" y="24352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9" name="Line 43"/>
          <p:cNvSpPr>
            <a:spLocks noChangeShapeType="1"/>
          </p:cNvSpPr>
          <p:nvPr/>
        </p:nvSpPr>
        <p:spPr bwMode="auto">
          <a:xfrm>
            <a:off x="2206625" y="1373187"/>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80" name="Text Box 44"/>
          <p:cNvSpPr txBox="1">
            <a:spLocks noChangeArrowheads="1"/>
          </p:cNvSpPr>
          <p:nvPr/>
        </p:nvSpPr>
        <p:spPr bwMode="auto">
          <a:xfrm>
            <a:off x="3136900" y="5480050"/>
            <a:ext cx="106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files and pointers</a:t>
            </a:r>
          </a:p>
        </p:txBody>
      </p:sp>
      <p:sp>
        <p:nvSpPr>
          <p:cNvPr id="372781" name="Text Box 45"/>
          <p:cNvSpPr txBox="1">
            <a:spLocks noChangeArrowheads="1"/>
          </p:cNvSpPr>
          <p:nvPr/>
        </p:nvSpPr>
        <p:spPr bwMode="auto">
          <a:xfrm>
            <a:off x="3213100" y="365125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relations</a:t>
            </a:r>
          </a:p>
        </p:txBody>
      </p:sp>
      <p:sp>
        <p:nvSpPr>
          <p:cNvPr id="372782" name="Text Box 46"/>
          <p:cNvSpPr txBox="1">
            <a:spLocks noChangeArrowheads="1"/>
          </p:cNvSpPr>
          <p:nvPr/>
        </p:nvSpPr>
        <p:spPr bwMode="auto">
          <a:xfrm>
            <a:off x="3365500" y="16700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views</a:t>
            </a:r>
          </a:p>
        </p:txBody>
      </p:sp>
      <p:sp>
        <p:nvSpPr>
          <p:cNvPr id="372783" name="Line 47"/>
          <p:cNvSpPr>
            <a:spLocks noChangeShapeType="1"/>
          </p:cNvSpPr>
          <p:nvPr/>
        </p:nvSpPr>
        <p:spPr bwMode="auto">
          <a:xfrm>
            <a:off x="4203700" y="1141413"/>
            <a:ext cx="0" cy="518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4" name="Rectangle 48"/>
          <p:cNvSpPr>
            <a:spLocks noChangeArrowheads="1"/>
          </p:cNvSpPr>
          <p:nvPr/>
        </p:nvSpPr>
        <p:spPr bwMode="auto">
          <a:xfrm>
            <a:off x="4348163" y="1420812"/>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 </a:t>
            </a:r>
          </a:p>
          <a:p>
            <a:r>
              <a:rPr lang="en-US" b="1">
                <a:solidFill>
                  <a:srgbClr val="0011CF"/>
                </a:solidFill>
                <a:latin typeface="Courier New" charset="0"/>
              </a:rPr>
              <a:t>  FROM my_sequences </a:t>
            </a:r>
          </a:p>
        </p:txBody>
      </p:sp>
      <p:sp>
        <p:nvSpPr>
          <p:cNvPr id="372785" name="Rectangle 49"/>
          <p:cNvSpPr>
            <a:spLocks noChangeArrowheads="1"/>
          </p:cNvSpPr>
          <p:nvPr/>
        </p:nvSpPr>
        <p:spPr bwMode="auto">
          <a:xfrm>
            <a:off x="4375150" y="2981400"/>
            <a:ext cx="419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a:t>
            </a:r>
            <a:r>
              <a:rPr lang="en-US" b="1">
                <a:solidFill>
                  <a:srgbClr val="FF0000"/>
                </a:solidFill>
                <a:latin typeface="Courier New" charset="0"/>
              </a:rPr>
              <a:t>seq</a:t>
            </a:r>
            <a:r>
              <a:rPr lang="en-US" b="1">
                <a:solidFill>
                  <a:srgbClr val="0011CF"/>
                </a:solidFill>
                <a:latin typeface="Courier New" charset="0"/>
              </a:rPr>
              <a:t>     </a:t>
            </a:r>
          </a:p>
          <a:p>
            <a:r>
              <a:rPr lang="en-US" b="1">
                <a:solidFill>
                  <a:srgbClr val="0011CF"/>
                </a:solidFill>
                <a:latin typeface="Courier New" charset="0"/>
              </a:rPr>
              <a:t>  FROM </a:t>
            </a:r>
            <a:r>
              <a:rPr lang="en-US" b="1">
                <a:solidFill>
                  <a:srgbClr val="FF0000"/>
                </a:solidFill>
                <a:latin typeface="Courier New" charset="0"/>
              </a:rPr>
              <a:t>ncbi_sequences</a:t>
            </a:r>
            <a:endParaRPr lang="en-US" b="1">
              <a:solidFill>
                <a:srgbClr val="0011CF"/>
              </a:solidFill>
              <a:latin typeface="Courier New" charset="0"/>
            </a:endParaRPr>
          </a:p>
          <a:p>
            <a:r>
              <a:rPr lang="en-US" b="1">
                <a:solidFill>
                  <a:srgbClr val="0011CF"/>
                </a:solidFill>
                <a:latin typeface="Courier New" charset="0"/>
              </a:rPr>
              <a:t> WHERE </a:t>
            </a:r>
            <a:r>
              <a:rPr lang="en-US" b="1">
                <a:solidFill>
                  <a:srgbClr val="FF0000"/>
                </a:solidFill>
                <a:latin typeface="Courier New" charset="0"/>
              </a:rPr>
              <a:t>seq</a:t>
            </a:r>
            <a:r>
              <a:rPr lang="en-US" b="1">
                <a:solidFill>
                  <a:srgbClr val="0011CF"/>
                </a:solidFill>
                <a:latin typeface="Courier New" charset="0"/>
              </a:rPr>
              <a:t>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p>
        </p:txBody>
      </p:sp>
      <p:sp>
        <p:nvSpPr>
          <p:cNvPr id="372786" name="Rectangle 50"/>
          <p:cNvSpPr>
            <a:spLocks noChangeArrowheads="1"/>
          </p:cNvSpPr>
          <p:nvPr/>
        </p:nvSpPr>
        <p:spPr bwMode="auto">
          <a:xfrm>
            <a:off x="4251325" y="4937125"/>
            <a:ext cx="46370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a:solidFill>
                  <a:srgbClr val="0011CF"/>
                </a:solidFill>
                <a:latin typeface="Courier New" charset="0"/>
              </a:rPr>
              <a:t>f = fopen(</a:t>
            </a:r>
            <a:r>
              <a:rPr lang="ja-JP" altLang="en-US" sz="2000" b="1">
                <a:solidFill>
                  <a:srgbClr val="FF0000"/>
                </a:solidFill>
                <a:latin typeface="Arial"/>
              </a:rPr>
              <a:t>‘</a:t>
            </a:r>
            <a:r>
              <a:rPr lang="en-US" sz="2000" b="1">
                <a:solidFill>
                  <a:srgbClr val="FF0000"/>
                </a:solidFill>
                <a:latin typeface="Courier New" charset="0"/>
              </a:rPr>
              <a:t>table_file</a:t>
            </a:r>
            <a:r>
              <a:rPr lang="ja-JP" altLang="en-US" sz="2000" b="1">
                <a:solidFill>
                  <a:srgbClr val="FF0000"/>
                </a:solidFill>
                <a:latin typeface="Arial"/>
              </a:rPr>
              <a:t>’</a:t>
            </a:r>
            <a:r>
              <a:rPr lang="en-US" sz="2000" b="1">
                <a:solidFill>
                  <a:srgbClr val="0011CF"/>
                </a:solidFill>
                <a:latin typeface="Courier New" charset="0"/>
              </a:rPr>
              <a:t>);</a:t>
            </a:r>
          </a:p>
          <a:p>
            <a:r>
              <a:rPr lang="en-US" sz="2000" b="1">
                <a:solidFill>
                  <a:srgbClr val="0011CF"/>
                </a:solidFill>
                <a:latin typeface="Courier New" charset="0"/>
              </a:rPr>
              <a:t>fseek(</a:t>
            </a:r>
            <a:r>
              <a:rPr lang="en-US" sz="2000" b="1">
                <a:solidFill>
                  <a:srgbClr val="FF0000"/>
                </a:solidFill>
                <a:latin typeface="Courier New" charset="0"/>
              </a:rPr>
              <a:t>10030440</a:t>
            </a:r>
            <a:r>
              <a:rPr lang="en-US" sz="2000" b="1">
                <a:solidFill>
                  <a:srgbClr val="0011CF"/>
                </a:solidFill>
                <a:latin typeface="Courier New" charset="0"/>
              </a:rPr>
              <a:t>);</a:t>
            </a:r>
          </a:p>
          <a:p>
            <a:r>
              <a:rPr lang="en-US" sz="2000" b="1">
                <a:solidFill>
                  <a:srgbClr val="0011CF"/>
                </a:solidFill>
                <a:latin typeface="Courier New" charset="0"/>
              </a:rPr>
              <a:t>while (True) {</a:t>
            </a:r>
          </a:p>
          <a:p>
            <a:r>
              <a:rPr lang="en-US" sz="2000" b="1">
                <a:solidFill>
                  <a:srgbClr val="0011CF"/>
                </a:solidFill>
                <a:latin typeface="Courier New" charset="0"/>
              </a:rPr>
              <a:t>  fread(&amp;buf, 1, 8192, f);</a:t>
            </a:r>
          </a:p>
          <a:p>
            <a:r>
              <a:rPr lang="en-US" sz="2000" b="1">
                <a:solidFill>
                  <a:srgbClr val="0011CF"/>
                </a:solidFill>
                <a:latin typeface="Courier New" charset="0"/>
              </a:rPr>
              <a:t>  if (buf == GATTACGATATTA) {</a:t>
            </a:r>
          </a:p>
          <a:p>
            <a:r>
              <a:rPr lang="en-US" sz="2000" b="1">
                <a:solidFill>
                  <a:srgbClr val="0011CF"/>
                </a:solidFill>
                <a:latin typeface="Courier New" charset="0"/>
              </a:rPr>
              <a:t>    . . .</a:t>
            </a:r>
          </a:p>
        </p:txBody>
      </p:sp>
      <p:sp>
        <p:nvSpPr>
          <p:cNvPr id="372787" name="Line 51"/>
          <p:cNvSpPr>
            <a:spLocks noChangeShapeType="1"/>
          </p:cNvSpPr>
          <p:nvPr/>
        </p:nvSpPr>
        <p:spPr bwMode="auto">
          <a:xfrm>
            <a:off x="4360863" y="4676775"/>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8" name="Line 52"/>
          <p:cNvSpPr>
            <a:spLocks noChangeShapeType="1"/>
          </p:cNvSpPr>
          <p:nvPr/>
        </p:nvSpPr>
        <p:spPr bwMode="auto">
          <a:xfrm>
            <a:off x="4313238" y="2593975"/>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2787125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05" y="533400"/>
            <a:ext cx="7854696" cy="914400"/>
          </a:xfrm>
        </p:spPr>
        <p:txBody>
          <a:bodyPr>
            <a:normAutofit/>
          </a:bodyPr>
          <a:lstStyle/>
          <a:p>
            <a:pPr marL="0" indent="0"/>
            <a:r>
              <a:rPr lang="en-US"/>
              <a:t>RA is now ubiquitous outside of databases</a:t>
            </a:r>
          </a:p>
        </p:txBody>
      </p:sp>
      <p:sp>
        <p:nvSpPr>
          <p:cNvPr id="3" name="Content Placeholder 2"/>
          <p:cNvSpPr>
            <a:spLocks noGrp="1"/>
          </p:cNvSpPr>
          <p:nvPr>
            <p:ph idx="1"/>
          </p:nvPr>
        </p:nvSpPr>
        <p:spPr>
          <a:xfrm>
            <a:off x="457200" y="1270176"/>
            <a:ext cx="8509086" cy="5281180"/>
          </a:xfrm>
        </p:spPr>
        <p:txBody>
          <a:bodyPr>
            <a:noAutofit/>
          </a:bodyPr>
          <a:lstStyle/>
          <a:p>
            <a:pPr marL="0" indent="0">
              <a:buNone/>
            </a:pPr>
            <a:endParaRPr lang="en-US" sz="1200"/>
          </a:p>
          <a:p>
            <a:r>
              <a:rPr lang="en-US" sz="2000"/>
              <a:t>Hadoop and contemporaries all evolved to support RA-like interfaces: </a:t>
            </a:r>
            <a:r>
              <a:rPr lang="en-US" sz="2000">
                <a:solidFill>
                  <a:srgbClr val="0000FF"/>
                </a:solidFill>
              </a:rPr>
              <a:t>Pig, HIVE</a:t>
            </a:r>
            <a:r>
              <a:rPr lang="en-US" sz="2000"/>
              <a:t>, </a:t>
            </a:r>
            <a:r>
              <a:rPr lang="en-US" sz="2000">
                <a:solidFill>
                  <a:srgbClr val="0000FF"/>
                </a:solidFill>
              </a:rPr>
              <a:t>Cascalog, Flume, Spark, Dremel, many more</a:t>
            </a:r>
            <a:endParaRPr lang="en-US" sz="1600" b="1">
              <a:latin typeface="Courier New"/>
              <a:cs typeface="Courier New"/>
            </a:endParaRPr>
          </a:p>
          <a:p>
            <a:endParaRPr lang="en-US" sz="2000"/>
          </a:p>
          <a:p>
            <a:r>
              <a:rPr lang="en-US" sz="2000"/>
              <a:t>Galaxy – “bioinformatics workflows”</a:t>
            </a:r>
          </a:p>
          <a:p>
            <a:pPr marL="457200" lvl="1" indent="0">
              <a:buNone/>
            </a:pPr>
            <a:endParaRPr lang="en-US" sz="1800"/>
          </a:p>
          <a:p>
            <a:pPr lvl="1"/>
            <a:endParaRPr lang="en-US" sz="1800"/>
          </a:p>
          <a:p>
            <a:pPr lvl="1"/>
            <a:endParaRPr lang="en-US" sz="1800"/>
          </a:p>
          <a:p>
            <a:pPr lvl="1"/>
            <a:endParaRPr lang="en-US" sz="1800"/>
          </a:p>
          <a:p>
            <a:r>
              <a:rPr lang="en-US" sz="2000"/>
              <a:t>Pandas and Blaze: High Performance Arrays in Python</a:t>
            </a:r>
          </a:p>
          <a:p>
            <a:pPr marL="0" indent="0">
              <a:buNone/>
            </a:pPr>
            <a:r>
              <a:rPr lang="en-US" sz="1600"/>
              <a:t>		</a:t>
            </a:r>
            <a:r>
              <a:rPr lang="en-US" sz="1400" b="1">
                <a:latin typeface="Courier New"/>
                <a:cs typeface="Courier New"/>
              </a:rPr>
              <a:t>merge(left, right, on=</a:t>
            </a:r>
            <a:r>
              <a:rPr lang="en-US" sz="1400" b="1">
                <a:solidFill>
                  <a:schemeClr val="accent5">
                    <a:lumMod val="75000"/>
                  </a:schemeClr>
                </a:solidFill>
                <a:latin typeface="Courier New"/>
                <a:cs typeface="Courier New"/>
              </a:rPr>
              <a:t>‘key’</a:t>
            </a:r>
            <a:r>
              <a:rPr lang="en-US" sz="1400" b="1">
                <a:latin typeface="Courier New"/>
                <a:cs typeface="Courier New"/>
              </a:rPr>
              <a:t>)</a:t>
            </a:r>
          </a:p>
          <a:p>
            <a:pPr marL="0" indent="0">
              <a:buNone/>
            </a:pPr>
            <a:endParaRPr lang="en-US" sz="2000"/>
          </a:p>
          <a:p>
            <a:r>
              <a:rPr lang="en-US" sz="2000"/>
              <a:t>dplyr in R</a:t>
            </a:r>
          </a:p>
          <a:p>
            <a:pPr marL="0" indent="0">
              <a:buNone/>
            </a:pPr>
            <a:r>
              <a:rPr lang="en-US" sz="1600" b="1">
                <a:latin typeface="Courier New"/>
                <a:cs typeface="Courier New"/>
              </a:rPr>
              <a:t>		filter(x), select(x), arrange(x), groupby(x), 			inner_join(x, y), left_join(x, y)</a:t>
            </a:r>
          </a:p>
          <a:p>
            <a:endParaRPr lang="en-US" sz="2000"/>
          </a:p>
        </p:txBody>
      </p:sp>
      <p:pic>
        <p:nvPicPr>
          <p:cNvPr id="7" name="Picture 6" descr="Screen Shot 2014-05-15 at 11.27.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48000"/>
            <a:ext cx="5486400" cy="1124972"/>
          </a:xfrm>
          <a:prstGeom prst="rect">
            <a:avLst/>
          </a:prstGeom>
        </p:spPr>
      </p:pic>
      <p:sp>
        <p:nvSpPr>
          <p:cNvPr id="8" name="TextBox 7"/>
          <p:cNvSpPr txBox="1"/>
          <p:nvPr/>
        </p:nvSpPr>
        <p:spPr>
          <a:xfrm>
            <a:off x="4310529" y="2232355"/>
            <a:ext cx="4562642" cy="369332"/>
          </a:xfrm>
          <a:prstGeom prst="rect">
            <a:avLst/>
          </a:prstGeom>
          <a:solidFill>
            <a:schemeClr val="bg1"/>
          </a:solidFill>
        </p:spPr>
        <p:txBody>
          <a:bodyPr wrap="square" rtlCol="0">
            <a:spAutoFit/>
          </a:bodyPr>
          <a:lstStyle/>
          <a:p>
            <a:r>
              <a:rPr lang="en-US">
                <a:solidFill>
                  <a:srgbClr val="FF0000"/>
                </a:solidFill>
              </a:rPr>
              <a:t>“…</a:t>
            </a:r>
            <a:r>
              <a:rPr lang="en-US" i="1">
                <a:solidFill>
                  <a:srgbClr val="FF0000"/>
                </a:solidFill>
              </a:rPr>
              <a:t>Operate on Genomics Intervals -&gt; Join</a:t>
            </a:r>
            <a:r>
              <a:rPr lang="en-US">
                <a:solidFill>
                  <a:srgbClr val="FF0000"/>
                </a:solidFill>
              </a:rPr>
              <a:t>”</a:t>
            </a:r>
          </a:p>
        </p:txBody>
      </p:sp>
    </p:spTree>
    <p:extLst>
      <p:ext uri="{BB962C8B-B14F-4D97-AF65-F5344CB8AC3E}">
        <p14:creationId xmlns:p14="http://schemas.microsoft.com/office/powerpoint/2010/main" val="53483551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Views?</a:t>
            </a:r>
          </a:p>
        </p:txBody>
      </p:sp>
      <p:sp>
        <p:nvSpPr>
          <p:cNvPr id="3" name="Content Placeholder 2"/>
          <p:cNvSpPr>
            <a:spLocks noGrp="1"/>
          </p:cNvSpPr>
          <p:nvPr>
            <p:ph idx="1"/>
          </p:nvPr>
        </p:nvSpPr>
        <p:spPr/>
        <p:txBody>
          <a:bodyPr/>
          <a:lstStyle/>
          <a:p>
            <a:r>
              <a:rPr lang="en-US"/>
              <a:t>A </a:t>
            </a:r>
            <a:r>
              <a:rPr lang="en-US">
                <a:solidFill>
                  <a:srgbClr val="0000FF"/>
                </a:solidFill>
              </a:rPr>
              <a:t>view</a:t>
            </a:r>
            <a:r>
              <a:rPr lang="en-US"/>
              <a:t> is just a query with a name</a:t>
            </a:r>
          </a:p>
          <a:p>
            <a:r>
              <a:rPr lang="en-US"/>
              <a:t>We can use the view just like a real table</a:t>
            </a:r>
          </a:p>
          <a:p>
            <a:endParaRPr lang="en-US"/>
          </a:p>
          <a:p>
            <a:pPr lvl="1"/>
            <a:endParaRPr lang="en-US"/>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40</a:t>
            </a:fld>
            <a:endParaRPr lang="en-US"/>
          </a:p>
        </p:txBody>
      </p:sp>
      <p:sp>
        <p:nvSpPr>
          <p:cNvPr id="8" name="Rounded Rectangle 7"/>
          <p:cNvSpPr/>
          <p:nvPr/>
        </p:nvSpPr>
        <p:spPr>
          <a:xfrm>
            <a:off x="712537" y="3200400"/>
            <a:ext cx="3451726" cy="838200"/>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lumMod val="65000"/>
                    <a:lumOff val="35000"/>
                  </a:schemeClr>
                </a:solidFill>
              </a:rPr>
              <a:t>Why can we do this?</a:t>
            </a:r>
          </a:p>
        </p:txBody>
      </p:sp>
      <p:sp>
        <p:nvSpPr>
          <p:cNvPr id="9" name="Rounded Rectangle 8"/>
          <p:cNvSpPr/>
          <p:nvPr/>
        </p:nvSpPr>
        <p:spPr>
          <a:xfrm>
            <a:off x="4545263" y="4211053"/>
            <a:ext cx="4386513" cy="1939174"/>
          </a:xfrm>
          <a:prstGeom prst="roundRect">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lumMod val="65000"/>
                    <a:lumOff val="35000"/>
                  </a:schemeClr>
                </a:solidFill>
              </a:rPr>
              <a:t>Because we know that every query returns a relation: </a:t>
            </a:r>
          </a:p>
          <a:p>
            <a:pPr algn="ctr"/>
            <a:r>
              <a:rPr lang="en-US" sz="2400">
                <a:solidFill>
                  <a:schemeClr val="tx1">
                    <a:lumMod val="65000"/>
                    <a:lumOff val="35000"/>
                  </a:schemeClr>
                </a:solidFill>
              </a:rPr>
              <a:t>We say that the language is “algebraically closed”</a:t>
            </a:r>
          </a:p>
        </p:txBody>
      </p:sp>
    </p:spTree>
    <p:extLst>
      <p:ext uri="{BB962C8B-B14F-4D97-AF65-F5344CB8AC3E}">
        <p14:creationId xmlns:p14="http://schemas.microsoft.com/office/powerpoint/2010/main" val="663280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example</a:t>
            </a:r>
            <a:endParaRPr lang="en-US" dirty="0"/>
          </a:p>
        </p:txBody>
      </p:sp>
      <p:sp>
        <p:nvSpPr>
          <p:cNvPr id="3" name="Content Placeholder 2"/>
          <p:cNvSpPr>
            <a:spLocks noGrp="1"/>
          </p:cNvSpPr>
          <p:nvPr>
            <p:ph idx="1"/>
          </p:nvPr>
        </p:nvSpPr>
        <p:spPr/>
        <p:txBody>
          <a:bodyPr/>
          <a:lstStyle/>
          <a:p>
            <a:pPr>
              <a:buNone/>
            </a:pPr>
            <a:r>
              <a:rPr lang="en-US" dirty="0" smtClean="0"/>
              <a:t>A view is a relation defined by a query</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Magda Balazinska - CSE 344, Fall 2012    </a:t>
            </a:r>
            <a:endParaRPr lang="en-US"/>
          </a:p>
        </p:txBody>
      </p:sp>
      <p:sp>
        <p:nvSpPr>
          <p:cNvPr id="5" name="Rectangle 4"/>
          <p:cNvSpPr>
            <a:spLocks noChangeArrowheads="1"/>
          </p:cNvSpPr>
          <p:nvPr/>
        </p:nvSpPr>
        <p:spPr bwMode="auto">
          <a:xfrm>
            <a:off x="1371600" y="3962400"/>
            <a:ext cx="4625786" cy="156966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prstTxWarp prst="textNoShape">
              <a:avLst/>
            </a:prstTxWarp>
            <a:spAutoFit/>
          </a:bodyPr>
          <a:lstStyle/>
          <a:p>
            <a:pPr eaLnBrk="0" hangingPunct="0">
              <a:defRPr/>
            </a:pPr>
            <a:r>
              <a:rPr lang="en-US" dirty="0" smtClean="0">
                <a:solidFill>
                  <a:schemeClr val="accent2"/>
                </a:solidFill>
                <a:latin typeface="Arial"/>
                <a:cs typeface="Arial"/>
              </a:rPr>
              <a:t>   CREATE </a:t>
            </a:r>
            <a:r>
              <a:rPr lang="en-US" dirty="0">
                <a:solidFill>
                  <a:schemeClr val="accent2"/>
                </a:solidFill>
                <a:latin typeface="Arial"/>
                <a:cs typeface="Arial"/>
              </a:rPr>
              <a:t>VIEW</a:t>
            </a:r>
            <a:r>
              <a:rPr lang="en-US" dirty="0">
                <a:latin typeface="Arial"/>
                <a:cs typeface="Arial"/>
              </a:rPr>
              <a:t> </a:t>
            </a:r>
            <a:r>
              <a:rPr lang="en-US" dirty="0" smtClean="0">
                <a:latin typeface="Arial"/>
                <a:cs typeface="Arial"/>
              </a:rPr>
              <a:t> </a:t>
            </a:r>
            <a:r>
              <a:rPr lang="en-US" dirty="0" err="1" smtClean="0">
                <a:solidFill>
                  <a:srgbClr val="FF0000"/>
                </a:solidFill>
                <a:latin typeface="Arial"/>
                <a:cs typeface="Arial"/>
              </a:rPr>
              <a:t>StorePrice</a:t>
            </a:r>
            <a:r>
              <a:rPr lang="en-US" dirty="0" smtClean="0">
                <a:solidFill>
                  <a:srgbClr val="FF0000"/>
                </a:solidFill>
                <a:latin typeface="Arial"/>
                <a:cs typeface="Arial"/>
              </a:rPr>
              <a:t> </a:t>
            </a:r>
            <a:r>
              <a:rPr lang="en-US" dirty="0" smtClean="0">
                <a:solidFill>
                  <a:schemeClr val="accent2"/>
                </a:solidFill>
                <a:latin typeface="Arial"/>
                <a:cs typeface="Arial"/>
              </a:rPr>
              <a:t>AS</a:t>
            </a:r>
            <a:endParaRPr lang="en-US" dirty="0">
              <a:latin typeface="Arial"/>
              <a:cs typeface="Arial"/>
            </a:endParaRPr>
          </a:p>
          <a:p>
            <a:pPr eaLnBrk="0" hangingPunct="0">
              <a:defRPr/>
            </a:pPr>
            <a:r>
              <a:rPr lang="en-US" dirty="0">
                <a:latin typeface="Arial"/>
                <a:cs typeface="Arial"/>
              </a:rPr>
              <a:t>   </a:t>
            </a:r>
            <a:r>
              <a:rPr lang="en-US" dirty="0">
                <a:solidFill>
                  <a:schemeClr val="accent2"/>
                </a:solidFill>
                <a:latin typeface="Arial"/>
                <a:cs typeface="Arial"/>
              </a:rPr>
              <a:t>SELECT</a:t>
            </a:r>
            <a:r>
              <a:rPr lang="en-US" dirty="0" smtClean="0">
                <a:latin typeface="Arial"/>
                <a:cs typeface="Arial"/>
              </a:rPr>
              <a:t> </a:t>
            </a:r>
            <a:r>
              <a:rPr lang="en-US" dirty="0" err="1" smtClean="0">
                <a:latin typeface="Arial"/>
                <a:cs typeface="Arial"/>
              </a:rPr>
              <a:t>x.store</a:t>
            </a:r>
            <a:r>
              <a:rPr lang="en-US" dirty="0" smtClean="0">
                <a:latin typeface="Arial"/>
                <a:cs typeface="Arial"/>
              </a:rPr>
              <a:t>, </a:t>
            </a:r>
            <a:r>
              <a:rPr lang="en-US" dirty="0" err="1" smtClean="0">
                <a:latin typeface="Arial"/>
                <a:cs typeface="Arial"/>
              </a:rPr>
              <a:t>y.price</a:t>
            </a:r>
            <a:endParaRPr lang="en-US" dirty="0" smtClean="0">
              <a:latin typeface="Arial"/>
              <a:cs typeface="Arial"/>
            </a:endParaRPr>
          </a:p>
          <a:p>
            <a:pPr eaLnBrk="0" hangingPunct="0">
              <a:defRPr/>
            </a:pPr>
            <a:r>
              <a:rPr lang="en-US" dirty="0">
                <a:latin typeface="Arial"/>
                <a:cs typeface="Arial"/>
              </a:rPr>
              <a:t>   </a:t>
            </a:r>
            <a:r>
              <a:rPr lang="en-US" dirty="0">
                <a:solidFill>
                  <a:schemeClr val="accent2"/>
                </a:solidFill>
                <a:latin typeface="Arial"/>
                <a:cs typeface="Arial"/>
              </a:rPr>
              <a:t>FROM</a:t>
            </a:r>
            <a:r>
              <a:rPr lang="en-US" dirty="0">
                <a:latin typeface="Arial"/>
                <a:cs typeface="Arial"/>
              </a:rPr>
              <a:t> </a:t>
            </a:r>
            <a:r>
              <a:rPr lang="en-US" dirty="0" smtClean="0">
                <a:latin typeface="Arial"/>
                <a:cs typeface="Arial"/>
              </a:rPr>
              <a:t> Purchase </a:t>
            </a:r>
            <a:r>
              <a:rPr lang="en-US" dirty="0" err="1" smtClean="0">
                <a:latin typeface="Arial"/>
                <a:cs typeface="Arial"/>
              </a:rPr>
              <a:t>x</a:t>
            </a:r>
            <a:r>
              <a:rPr lang="en-US" dirty="0" smtClean="0">
                <a:latin typeface="Arial"/>
                <a:cs typeface="Arial"/>
              </a:rPr>
              <a:t>, Product </a:t>
            </a:r>
            <a:r>
              <a:rPr lang="en-US" dirty="0" err="1" smtClean="0">
                <a:latin typeface="Arial"/>
                <a:cs typeface="Arial"/>
              </a:rPr>
              <a:t>y</a:t>
            </a:r>
            <a:endParaRPr lang="en-US" dirty="0" smtClean="0">
              <a:latin typeface="Arial"/>
              <a:cs typeface="Arial"/>
            </a:endParaRPr>
          </a:p>
          <a:p>
            <a:pPr eaLnBrk="0" hangingPunct="0">
              <a:defRPr/>
            </a:pPr>
            <a:r>
              <a:rPr lang="en-US" dirty="0">
                <a:latin typeface="Arial"/>
                <a:cs typeface="Arial"/>
              </a:rPr>
              <a:t>   </a:t>
            </a:r>
            <a:r>
              <a:rPr lang="en-US" dirty="0" smtClean="0">
                <a:solidFill>
                  <a:schemeClr val="accent2"/>
                </a:solidFill>
                <a:latin typeface="Arial"/>
                <a:cs typeface="Arial"/>
              </a:rPr>
              <a:t>WHERE </a:t>
            </a:r>
            <a:r>
              <a:rPr lang="en-US" dirty="0" err="1" smtClean="0">
                <a:latin typeface="Arial"/>
                <a:cs typeface="Arial"/>
              </a:rPr>
              <a:t>x.pid</a:t>
            </a:r>
            <a:r>
              <a:rPr lang="en-US" dirty="0" smtClean="0">
                <a:latin typeface="Arial"/>
                <a:cs typeface="Arial"/>
              </a:rPr>
              <a:t> = </a:t>
            </a:r>
            <a:r>
              <a:rPr lang="en-US" dirty="0" err="1" smtClean="0">
                <a:latin typeface="Arial"/>
                <a:cs typeface="Arial"/>
              </a:rPr>
              <a:t>y.pid</a:t>
            </a:r>
            <a:endParaRPr lang="en-US" dirty="0">
              <a:latin typeface="Arial"/>
              <a:cs typeface="Arial"/>
            </a:endParaRPr>
          </a:p>
        </p:txBody>
      </p:sp>
      <p:sp>
        <p:nvSpPr>
          <p:cNvPr id="6" name="AutoShape 4"/>
          <p:cNvSpPr>
            <a:spLocks noChangeArrowheads="1"/>
          </p:cNvSpPr>
          <p:nvPr/>
        </p:nvSpPr>
        <p:spPr bwMode="auto">
          <a:xfrm>
            <a:off x="5306323" y="5410200"/>
            <a:ext cx="3685277" cy="865584"/>
          </a:xfrm>
          <a:prstGeom prst="wedgeEllipseCallout">
            <a:avLst>
              <a:gd name="adj1" fmla="val -58459"/>
              <a:gd name="adj2" fmla="val -79262"/>
            </a:avLst>
          </a:prstGeom>
          <a:solidFill>
            <a:srgbClr val="C0C0C0"/>
          </a:solidFill>
          <a:ln w="9525">
            <a:solidFill>
              <a:schemeClr val="tx1"/>
            </a:solidFill>
            <a:miter lim="800000"/>
            <a:headEnd/>
            <a:tailEnd/>
          </a:ln>
        </p:spPr>
        <p:txBody>
          <a:bodyPr wrap="square" lIns="0" tIns="0" rIns="0" bIns="0" anchor="ctr">
            <a:prstTxWarp prst="textNoShape">
              <a:avLst/>
            </a:prstTxWarp>
            <a:spAutoFit/>
          </a:bodyPr>
          <a:lstStyle/>
          <a:p>
            <a:pPr algn="ctr"/>
            <a:r>
              <a:rPr lang="en-US" sz="2000" dirty="0" smtClean="0">
                <a:latin typeface="Arial"/>
                <a:cs typeface="Arial"/>
              </a:rPr>
              <a:t>This is like a new table </a:t>
            </a:r>
            <a:r>
              <a:rPr lang="en-US" sz="2000" dirty="0" err="1" smtClean="0">
                <a:latin typeface="Arial"/>
                <a:cs typeface="Arial"/>
              </a:rPr>
              <a:t>StorePrice</a:t>
            </a:r>
            <a:r>
              <a:rPr lang="en-US" sz="2000" dirty="0" smtClean="0">
                <a:latin typeface="Arial"/>
                <a:cs typeface="Arial"/>
              </a:rPr>
              <a:t>(</a:t>
            </a:r>
            <a:r>
              <a:rPr lang="en-US" sz="2000" dirty="0" err="1" smtClean="0">
                <a:latin typeface="Arial"/>
                <a:cs typeface="Arial"/>
              </a:rPr>
              <a:t>store,price</a:t>
            </a:r>
            <a:r>
              <a:rPr lang="en-US" sz="2000" smtClean="0">
                <a:latin typeface="Arial"/>
                <a:cs typeface="Arial"/>
              </a:rPr>
              <a:t>)</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C26758B8-175C-0241-A47D-6800F688EEBD}" type="slidenum">
              <a:rPr lang="en-US" smtClean="0"/>
              <a:pPr>
                <a:defRPr/>
              </a:pPr>
              <a:t>41</a:t>
            </a:fld>
            <a:endParaRPr lang="en-US"/>
          </a:p>
        </p:txBody>
      </p:sp>
      <p:sp>
        <p:nvSpPr>
          <p:cNvPr id="8" name="Text Box 4"/>
          <p:cNvSpPr txBox="1">
            <a:spLocks noChangeArrowheads="1"/>
          </p:cNvSpPr>
          <p:nvPr/>
        </p:nvSpPr>
        <p:spPr bwMode="auto">
          <a:xfrm>
            <a:off x="228600" y="2667000"/>
            <a:ext cx="4991420" cy="830997"/>
          </a:xfrm>
          <a:prstGeom prst="rect">
            <a:avLst/>
          </a:prstGeom>
          <a:noFill/>
          <a:ln w="9525">
            <a:noFill/>
            <a:miter lim="800000"/>
            <a:headEnd/>
            <a:tailEnd/>
          </a:ln>
        </p:spPr>
        <p:txBody>
          <a:bodyPr wrap="none">
            <a:prstTxWarp prst="textNoShape">
              <a:avLst/>
            </a:prstTxWarp>
            <a:spAutoFit/>
          </a:bodyPr>
          <a:lstStyle/>
          <a:p>
            <a:pPr>
              <a:spcBef>
                <a:spcPct val="0"/>
              </a:spcBef>
              <a:buFontTx/>
              <a:buNone/>
            </a:pPr>
            <a:r>
              <a:rPr lang="en-US" dirty="0" err="1">
                <a:solidFill>
                  <a:srgbClr val="3333CC"/>
                </a:solidFill>
                <a:latin typeface="Arial"/>
              </a:rPr>
              <a:t>Purchase(customer</a:t>
            </a:r>
            <a:r>
              <a:rPr lang="en-US" dirty="0">
                <a:solidFill>
                  <a:srgbClr val="3333CC"/>
                </a:solidFill>
                <a:latin typeface="Arial"/>
              </a:rPr>
              <a:t>, product, store)</a:t>
            </a:r>
          </a:p>
          <a:p>
            <a:pPr>
              <a:spcBef>
                <a:spcPct val="0"/>
              </a:spcBef>
              <a:buFontTx/>
              <a:buNone/>
            </a:pPr>
            <a:r>
              <a:rPr lang="en-US" dirty="0" err="1">
                <a:solidFill>
                  <a:srgbClr val="3333CC"/>
                </a:solidFill>
                <a:latin typeface="Arial"/>
              </a:rPr>
              <a:t>Product(</a:t>
            </a:r>
            <a:r>
              <a:rPr lang="en-US" u="sng" dirty="0" err="1">
                <a:solidFill>
                  <a:srgbClr val="3333CC"/>
                </a:solidFill>
                <a:latin typeface="Arial"/>
              </a:rPr>
              <a:t>pname</a:t>
            </a:r>
            <a:r>
              <a:rPr lang="en-US" dirty="0">
                <a:solidFill>
                  <a:srgbClr val="3333CC"/>
                </a:solidFill>
                <a:latin typeface="Arial"/>
              </a:rPr>
              <a:t>, price)</a:t>
            </a:r>
          </a:p>
        </p:txBody>
      </p:sp>
      <p:sp>
        <p:nvSpPr>
          <p:cNvPr id="9" name="Rectangle 5"/>
          <p:cNvSpPr>
            <a:spLocks noChangeArrowheads="1"/>
          </p:cNvSpPr>
          <p:nvPr/>
        </p:nvSpPr>
        <p:spPr bwMode="auto">
          <a:xfrm>
            <a:off x="5566556" y="2819400"/>
            <a:ext cx="3348844" cy="461665"/>
          </a:xfrm>
          <a:prstGeom prst="rect">
            <a:avLst/>
          </a:prstGeom>
          <a:noFill/>
          <a:ln w="9525">
            <a:noFill/>
            <a:miter lim="800000"/>
            <a:headEnd/>
            <a:tailEnd/>
          </a:ln>
        </p:spPr>
        <p:txBody>
          <a:bodyPr wrap="none">
            <a:prstTxWarp prst="textNoShape">
              <a:avLst/>
            </a:prstTxWarp>
            <a:spAutoFit/>
          </a:bodyPr>
          <a:lstStyle/>
          <a:p>
            <a:pPr>
              <a:spcBef>
                <a:spcPct val="0"/>
              </a:spcBef>
              <a:buFontTx/>
              <a:buNone/>
            </a:pPr>
            <a:r>
              <a:rPr lang="en-US" dirty="0" err="1" smtClean="0">
                <a:solidFill>
                  <a:srgbClr val="FF5050"/>
                </a:solidFill>
                <a:latin typeface="Arial"/>
              </a:rPr>
              <a:t>StorePrice</a:t>
            </a:r>
            <a:r>
              <a:rPr lang="en-US" dirty="0" smtClean="0">
                <a:solidFill>
                  <a:srgbClr val="FF5050"/>
                </a:solidFill>
                <a:latin typeface="Arial"/>
              </a:rPr>
              <a:t>(store, </a:t>
            </a:r>
            <a:r>
              <a:rPr lang="en-US" dirty="0">
                <a:solidFill>
                  <a:srgbClr val="FF5050"/>
                </a:solidFill>
                <a:latin typeface="Arial"/>
              </a:rPr>
              <a:t>price)</a:t>
            </a:r>
          </a:p>
        </p:txBody>
      </p:sp>
    </p:spTree>
    <p:extLst>
      <p:ext uri="{BB962C8B-B14F-4D97-AF65-F5344CB8AC3E}">
        <p14:creationId xmlns:p14="http://schemas.microsoft.com/office/powerpoint/2010/main" val="197694097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91" y="1015663"/>
            <a:ext cx="7854696" cy="914400"/>
          </a:xfrm>
        </p:spPr>
        <p:txBody>
          <a:bodyPr/>
          <a:lstStyle/>
          <a:p>
            <a:r>
              <a:rPr lang="en-US" dirty="0" smtClean="0"/>
              <a:t>How to Use a View?</a:t>
            </a:r>
            <a:endParaRPr lang="en-US" dirty="0"/>
          </a:p>
        </p:txBody>
      </p:sp>
      <p:sp>
        <p:nvSpPr>
          <p:cNvPr id="3" name="Content Placeholder 2"/>
          <p:cNvSpPr>
            <a:spLocks noGrp="1"/>
          </p:cNvSpPr>
          <p:nvPr>
            <p:ph idx="1"/>
          </p:nvPr>
        </p:nvSpPr>
        <p:spPr>
          <a:xfrm>
            <a:off x="660654" y="1994231"/>
            <a:ext cx="7854696" cy="4297363"/>
          </a:xfrm>
        </p:spPr>
        <p:txBody>
          <a:bodyPr/>
          <a:lstStyle/>
          <a:p>
            <a:r>
              <a:rPr lang="en-US" sz="2400" dirty="0" smtClean="0"/>
              <a:t>A "high end" store is a store that sold some product over 1000.  For each customer, find all the high end stores that they visit.  Return a set of (customer-name, high-end-store) pairs.</a:t>
            </a:r>
            <a:endParaRPr lang="en-US" sz="2400" dirty="0"/>
          </a:p>
        </p:txBody>
      </p:sp>
      <p:sp>
        <p:nvSpPr>
          <p:cNvPr id="4" name="Footer Placeholder 3"/>
          <p:cNvSpPr>
            <a:spLocks noGrp="1"/>
          </p:cNvSpPr>
          <p:nvPr>
            <p:ph type="ftr" sz="quarter" idx="11"/>
          </p:nvPr>
        </p:nvSpPr>
        <p:spPr/>
        <p:txBody>
          <a:bodyPr/>
          <a:lstStyle/>
          <a:p>
            <a:pPr>
              <a:defRPr/>
            </a:pPr>
            <a:r>
              <a:rPr lang="en-US" smtClean="0"/>
              <a:t>Magda Balazinska - CSE 344, Fall 2012    </a:t>
            </a:r>
            <a:endParaRPr lang="en-US"/>
          </a:p>
        </p:txBody>
      </p:sp>
      <p:sp>
        <p:nvSpPr>
          <p:cNvPr id="5" name="Rectangle 4"/>
          <p:cNvSpPr>
            <a:spLocks noChangeArrowheads="1"/>
          </p:cNvSpPr>
          <p:nvPr/>
        </p:nvSpPr>
        <p:spPr bwMode="auto">
          <a:xfrm>
            <a:off x="1447800" y="3872832"/>
            <a:ext cx="4814138" cy="1477328"/>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prstTxWarp prst="textNoShape">
              <a:avLst/>
            </a:prstTxWarp>
            <a:spAutoFit/>
          </a:bodyPr>
          <a:lstStyle/>
          <a:p>
            <a:pPr eaLnBrk="0" hangingPunct="0">
              <a:defRPr/>
            </a:pPr>
            <a:r>
              <a:rPr lang="en-US" dirty="0" smtClean="0">
                <a:solidFill>
                  <a:schemeClr val="accent2"/>
                </a:solidFill>
                <a:latin typeface="Arial"/>
                <a:cs typeface="Arial"/>
              </a:rPr>
              <a:t>SELECT DISTINCT </a:t>
            </a:r>
            <a:r>
              <a:rPr lang="en-US" dirty="0" err="1" smtClean="0">
                <a:latin typeface="Arial"/>
                <a:cs typeface="Arial"/>
              </a:rPr>
              <a:t>z.name</a:t>
            </a:r>
            <a:r>
              <a:rPr lang="en-US" dirty="0" smtClean="0">
                <a:latin typeface="Arial"/>
                <a:cs typeface="Arial"/>
              </a:rPr>
              <a:t>, </a:t>
            </a:r>
            <a:r>
              <a:rPr lang="en-US" dirty="0" err="1" smtClean="0">
                <a:latin typeface="Arial"/>
                <a:cs typeface="Arial"/>
              </a:rPr>
              <a:t>u.store</a:t>
            </a:r>
            <a:endParaRPr lang="en-US" dirty="0" smtClean="0">
              <a:latin typeface="Arial"/>
              <a:cs typeface="Arial"/>
            </a:endParaRPr>
          </a:p>
          <a:p>
            <a:pPr eaLnBrk="0" hangingPunct="0">
              <a:defRPr/>
            </a:pPr>
            <a:r>
              <a:rPr lang="en-US" dirty="0" smtClean="0">
                <a:solidFill>
                  <a:schemeClr val="accent2"/>
                </a:solidFill>
                <a:latin typeface="Arial"/>
                <a:cs typeface="Arial"/>
              </a:rPr>
              <a:t>FROM </a:t>
            </a:r>
            <a:r>
              <a:rPr lang="en-US" dirty="0" smtClean="0">
                <a:solidFill>
                  <a:srgbClr val="000000"/>
                </a:solidFill>
                <a:latin typeface="Arial"/>
                <a:cs typeface="Arial"/>
              </a:rPr>
              <a:t>Customer </a:t>
            </a:r>
            <a:r>
              <a:rPr lang="en-US" dirty="0" err="1" smtClean="0">
                <a:solidFill>
                  <a:srgbClr val="000000"/>
                </a:solidFill>
                <a:latin typeface="Arial"/>
                <a:cs typeface="Arial"/>
              </a:rPr>
              <a:t>z</a:t>
            </a:r>
            <a:r>
              <a:rPr lang="en-US" dirty="0" smtClean="0">
                <a:solidFill>
                  <a:srgbClr val="000000"/>
                </a:solidFill>
                <a:latin typeface="Arial"/>
                <a:cs typeface="Arial"/>
              </a:rPr>
              <a:t>, Purchase </a:t>
            </a:r>
            <a:r>
              <a:rPr lang="en-US" dirty="0" err="1" smtClean="0">
                <a:solidFill>
                  <a:srgbClr val="000000"/>
                </a:solidFill>
                <a:latin typeface="Arial"/>
                <a:cs typeface="Arial"/>
              </a:rPr>
              <a:t>u</a:t>
            </a:r>
            <a:r>
              <a:rPr lang="en-US" dirty="0" smtClean="0">
                <a:solidFill>
                  <a:srgbClr val="000000"/>
                </a:solidFill>
                <a:latin typeface="Arial"/>
                <a:cs typeface="Arial"/>
              </a:rPr>
              <a:t>, </a:t>
            </a:r>
            <a:r>
              <a:rPr lang="en-US" dirty="0" err="1" smtClean="0">
                <a:solidFill>
                  <a:srgbClr val="FF0000"/>
                </a:solidFill>
                <a:latin typeface="Arial"/>
                <a:cs typeface="Arial"/>
              </a:rPr>
              <a:t>StorePrice</a:t>
            </a:r>
            <a:r>
              <a:rPr lang="en-US" dirty="0" smtClean="0">
                <a:solidFill>
                  <a:srgbClr val="FF0000"/>
                </a:solidFill>
                <a:latin typeface="Arial"/>
                <a:cs typeface="Arial"/>
              </a:rPr>
              <a:t> </a:t>
            </a:r>
            <a:r>
              <a:rPr lang="en-US" dirty="0" err="1" smtClean="0">
                <a:solidFill>
                  <a:srgbClr val="000000"/>
                </a:solidFill>
                <a:latin typeface="Arial"/>
                <a:cs typeface="Arial"/>
              </a:rPr>
              <a:t>v</a:t>
            </a:r>
            <a:endParaRPr lang="en-US" dirty="0" smtClean="0">
              <a:solidFill>
                <a:srgbClr val="000000"/>
              </a:solidFill>
              <a:latin typeface="Arial"/>
              <a:cs typeface="Arial"/>
            </a:endParaRPr>
          </a:p>
          <a:p>
            <a:pPr eaLnBrk="0" hangingPunct="0">
              <a:defRPr/>
            </a:pPr>
            <a:r>
              <a:rPr lang="en-US" dirty="0" smtClean="0">
                <a:solidFill>
                  <a:schemeClr val="accent2"/>
                </a:solidFill>
                <a:latin typeface="Arial"/>
                <a:cs typeface="Arial"/>
              </a:rPr>
              <a:t>WHERE </a:t>
            </a:r>
            <a:r>
              <a:rPr lang="en-US" dirty="0" err="1" smtClean="0">
                <a:solidFill>
                  <a:srgbClr val="000000"/>
                </a:solidFill>
                <a:latin typeface="Arial"/>
                <a:cs typeface="Arial"/>
              </a:rPr>
              <a:t>z.cid</a:t>
            </a:r>
            <a:r>
              <a:rPr lang="en-US" dirty="0" smtClean="0">
                <a:solidFill>
                  <a:srgbClr val="000000"/>
                </a:solidFill>
                <a:latin typeface="Arial"/>
                <a:cs typeface="Arial"/>
              </a:rPr>
              <a:t> = </a:t>
            </a:r>
            <a:r>
              <a:rPr lang="en-US" dirty="0" err="1" smtClean="0">
                <a:solidFill>
                  <a:srgbClr val="000000"/>
                </a:solidFill>
                <a:latin typeface="Arial"/>
                <a:cs typeface="Arial"/>
              </a:rPr>
              <a:t>u.customer</a:t>
            </a:r>
            <a:r>
              <a:rPr lang="en-US" dirty="0" smtClean="0">
                <a:solidFill>
                  <a:srgbClr val="000000"/>
                </a:solidFill>
                <a:latin typeface="Arial"/>
                <a:cs typeface="Arial"/>
              </a:rPr>
              <a:t> </a:t>
            </a:r>
          </a:p>
          <a:p>
            <a:pPr eaLnBrk="0" hangingPunct="0">
              <a:defRPr/>
            </a:pPr>
            <a:r>
              <a:rPr lang="en-US" dirty="0" smtClean="0">
                <a:solidFill>
                  <a:schemeClr val="accent2"/>
                </a:solidFill>
                <a:latin typeface="Arial"/>
                <a:cs typeface="Arial"/>
              </a:rPr>
              <a:t>AND </a:t>
            </a:r>
            <a:r>
              <a:rPr lang="en-US" dirty="0" err="1" smtClean="0">
                <a:solidFill>
                  <a:srgbClr val="000000"/>
                </a:solidFill>
                <a:latin typeface="Arial"/>
                <a:cs typeface="Arial"/>
              </a:rPr>
              <a:t>u.store</a:t>
            </a:r>
            <a:r>
              <a:rPr lang="en-US" dirty="0" smtClean="0">
                <a:solidFill>
                  <a:srgbClr val="000000"/>
                </a:solidFill>
                <a:latin typeface="Arial"/>
                <a:cs typeface="Arial"/>
              </a:rPr>
              <a:t> = </a:t>
            </a:r>
            <a:r>
              <a:rPr lang="en-US" dirty="0" err="1" smtClean="0">
                <a:solidFill>
                  <a:srgbClr val="000000"/>
                </a:solidFill>
                <a:latin typeface="Arial"/>
                <a:cs typeface="Arial"/>
              </a:rPr>
              <a:t>v.store</a:t>
            </a:r>
            <a:r>
              <a:rPr lang="en-US" dirty="0" smtClean="0">
                <a:solidFill>
                  <a:srgbClr val="000000"/>
                </a:solidFill>
                <a:latin typeface="Arial"/>
                <a:cs typeface="Arial"/>
              </a:rPr>
              <a:t> </a:t>
            </a:r>
          </a:p>
          <a:p>
            <a:pPr eaLnBrk="0" hangingPunct="0">
              <a:defRPr/>
            </a:pPr>
            <a:r>
              <a:rPr lang="en-US" dirty="0" smtClean="0">
                <a:solidFill>
                  <a:schemeClr val="accent2"/>
                </a:solidFill>
                <a:latin typeface="Arial"/>
                <a:cs typeface="Arial"/>
              </a:rPr>
              <a:t>AND </a:t>
            </a:r>
            <a:r>
              <a:rPr lang="en-US" dirty="0" err="1" smtClean="0">
                <a:solidFill>
                  <a:srgbClr val="000000"/>
                </a:solidFill>
                <a:latin typeface="Arial"/>
                <a:cs typeface="Arial"/>
              </a:rPr>
              <a:t>v.price</a:t>
            </a:r>
            <a:r>
              <a:rPr lang="en-US" dirty="0" smtClean="0">
                <a:solidFill>
                  <a:srgbClr val="000000"/>
                </a:solidFill>
                <a:latin typeface="Arial"/>
                <a:cs typeface="Arial"/>
              </a:rPr>
              <a:t> &gt; 1000</a:t>
            </a:r>
            <a:endParaRPr lang="en-US" dirty="0">
              <a:solidFill>
                <a:srgbClr val="000000"/>
              </a:solidFill>
              <a:latin typeface="Arial"/>
              <a:cs typeface="Arial"/>
            </a:endParaRPr>
          </a:p>
        </p:txBody>
      </p:sp>
      <p:sp>
        <p:nvSpPr>
          <p:cNvPr id="6" name="Slide Number Placeholder 5"/>
          <p:cNvSpPr>
            <a:spLocks noGrp="1"/>
          </p:cNvSpPr>
          <p:nvPr>
            <p:ph type="sldNum" sz="quarter" idx="12"/>
          </p:nvPr>
        </p:nvSpPr>
        <p:spPr/>
        <p:txBody>
          <a:bodyPr/>
          <a:lstStyle/>
          <a:p>
            <a:pPr>
              <a:defRPr/>
            </a:pPr>
            <a:fld id="{C26758B8-175C-0241-A47D-6800F688EEBD}" type="slidenum">
              <a:rPr lang="en-US" smtClean="0"/>
              <a:pPr>
                <a:defRPr/>
              </a:pPr>
              <a:t>42</a:t>
            </a:fld>
            <a:endParaRPr lang="en-US"/>
          </a:p>
        </p:txBody>
      </p:sp>
      <p:sp>
        <p:nvSpPr>
          <p:cNvPr id="8" name="Rectangle 5"/>
          <p:cNvSpPr>
            <a:spLocks noChangeArrowheads="1"/>
          </p:cNvSpPr>
          <p:nvPr/>
        </p:nvSpPr>
        <p:spPr bwMode="auto">
          <a:xfrm>
            <a:off x="6248400" y="27354"/>
            <a:ext cx="2821481" cy="400110"/>
          </a:xfrm>
          <a:prstGeom prst="rect">
            <a:avLst/>
          </a:prstGeom>
          <a:noFill/>
          <a:ln w="9525">
            <a:noFill/>
            <a:miter lim="800000"/>
            <a:headEnd/>
            <a:tailEnd/>
          </a:ln>
        </p:spPr>
        <p:txBody>
          <a:bodyPr wrap="none">
            <a:prstTxWarp prst="textNoShape">
              <a:avLst/>
            </a:prstTxWarp>
            <a:spAutoFit/>
          </a:bodyPr>
          <a:lstStyle/>
          <a:p>
            <a:pPr>
              <a:spcBef>
                <a:spcPct val="0"/>
              </a:spcBef>
              <a:buFontTx/>
              <a:buNone/>
            </a:pPr>
            <a:r>
              <a:rPr lang="en-US" sz="2000" dirty="0" err="1" smtClean="0">
                <a:solidFill>
                  <a:srgbClr val="FF5050"/>
                </a:solidFill>
                <a:latin typeface="Arial"/>
              </a:rPr>
              <a:t>StorePrice</a:t>
            </a:r>
            <a:r>
              <a:rPr lang="en-US" sz="2000" dirty="0" smtClean="0">
                <a:solidFill>
                  <a:srgbClr val="FF5050"/>
                </a:solidFill>
                <a:latin typeface="Arial"/>
              </a:rPr>
              <a:t>(store, </a:t>
            </a:r>
            <a:r>
              <a:rPr lang="en-US" sz="2000" dirty="0">
                <a:solidFill>
                  <a:srgbClr val="FF5050"/>
                </a:solidFill>
                <a:latin typeface="Arial"/>
              </a:rPr>
              <a:t>price)</a:t>
            </a:r>
          </a:p>
        </p:txBody>
      </p:sp>
      <p:sp>
        <p:nvSpPr>
          <p:cNvPr id="9" name="Text Box 4"/>
          <p:cNvSpPr txBox="1">
            <a:spLocks noChangeArrowheads="1"/>
          </p:cNvSpPr>
          <p:nvPr/>
        </p:nvSpPr>
        <p:spPr bwMode="auto">
          <a:xfrm>
            <a:off x="0" y="0"/>
            <a:ext cx="4190295" cy="1015663"/>
          </a:xfrm>
          <a:prstGeom prst="rect">
            <a:avLst/>
          </a:prstGeom>
          <a:solidFill>
            <a:schemeClr val="bg1"/>
          </a:solidFill>
          <a:ln w="9525">
            <a:noFill/>
            <a:miter lim="800000"/>
            <a:headEnd/>
            <a:tailEnd/>
          </a:ln>
        </p:spPr>
        <p:txBody>
          <a:bodyPr wrap="none">
            <a:prstTxWarp prst="textNoShape">
              <a:avLst/>
            </a:prstTxWarp>
            <a:spAutoFit/>
          </a:bodyPr>
          <a:lstStyle/>
          <a:p>
            <a:pPr>
              <a:spcBef>
                <a:spcPct val="0"/>
              </a:spcBef>
              <a:buFontTx/>
              <a:buNone/>
            </a:pPr>
            <a:r>
              <a:rPr lang="en-US" sz="2000" dirty="0" smtClean="0">
                <a:solidFill>
                  <a:srgbClr val="3333CC"/>
                </a:solidFill>
                <a:latin typeface="Arial"/>
              </a:rPr>
              <a:t>Customer(</a:t>
            </a:r>
            <a:r>
              <a:rPr lang="en-US" sz="2000" u="sng" dirty="0" err="1" smtClean="0">
                <a:solidFill>
                  <a:srgbClr val="3333CC"/>
                </a:solidFill>
                <a:latin typeface="Arial"/>
              </a:rPr>
              <a:t>cid</a:t>
            </a:r>
            <a:r>
              <a:rPr lang="en-US" sz="2000" dirty="0" smtClean="0">
                <a:solidFill>
                  <a:srgbClr val="3333CC"/>
                </a:solidFill>
                <a:latin typeface="Arial"/>
              </a:rPr>
              <a:t>, name, city)</a:t>
            </a:r>
          </a:p>
          <a:p>
            <a:pPr>
              <a:spcBef>
                <a:spcPct val="0"/>
              </a:spcBef>
              <a:buFontTx/>
              <a:buNone/>
            </a:pPr>
            <a:r>
              <a:rPr lang="en-US" sz="2000" dirty="0" smtClean="0">
                <a:solidFill>
                  <a:srgbClr val="3333CC"/>
                </a:solidFill>
                <a:latin typeface="Arial"/>
              </a:rPr>
              <a:t>Purchase</a:t>
            </a:r>
            <a:r>
              <a:rPr lang="en-US" sz="2000" dirty="0">
                <a:solidFill>
                  <a:srgbClr val="3333CC"/>
                </a:solidFill>
                <a:latin typeface="Arial"/>
              </a:rPr>
              <a:t>(customer, product, store)</a:t>
            </a:r>
          </a:p>
          <a:p>
            <a:pPr>
              <a:spcBef>
                <a:spcPct val="0"/>
              </a:spcBef>
              <a:buFontTx/>
              <a:buNone/>
            </a:pPr>
            <a:r>
              <a:rPr lang="en-US" sz="2000" dirty="0" err="1">
                <a:solidFill>
                  <a:srgbClr val="3333CC"/>
                </a:solidFill>
                <a:latin typeface="Arial"/>
              </a:rPr>
              <a:t>Product(</a:t>
            </a:r>
            <a:r>
              <a:rPr lang="en-US" sz="2000" u="sng" dirty="0" err="1">
                <a:solidFill>
                  <a:srgbClr val="3333CC"/>
                </a:solidFill>
                <a:latin typeface="Arial"/>
              </a:rPr>
              <a:t>pname</a:t>
            </a:r>
            <a:r>
              <a:rPr lang="en-US" sz="2000" dirty="0">
                <a:solidFill>
                  <a:srgbClr val="3333CC"/>
                </a:solidFill>
                <a:latin typeface="Arial"/>
              </a:rPr>
              <a:t>, price)</a:t>
            </a:r>
          </a:p>
        </p:txBody>
      </p:sp>
    </p:spTree>
    <p:extLst>
      <p:ext uri="{BB962C8B-B14F-4D97-AF65-F5344CB8AC3E}">
        <p14:creationId xmlns:p14="http://schemas.microsoft.com/office/powerpoint/2010/main" val="219572578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DBD8BBF-2CDE-6A4C-8078-E2546199F4EE}" type="datetime1">
              <a:rPr lang="en-US"/>
              <a:pPr/>
              <a:t>6/20/15</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98B5766B-B515-F74F-8FF5-41060072A5A4}" type="slidenum">
              <a:rPr lang="en-US"/>
              <a:pPr/>
              <a:t>43</a:t>
            </a:fld>
            <a:endParaRPr lang="en-US"/>
          </a:p>
        </p:txBody>
      </p:sp>
      <p:sp>
        <p:nvSpPr>
          <p:cNvPr id="373762" name="Rectangle 2"/>
          <p:cNvSpPr>
            <a:spLocks noGrp="1" noChangeArrowheads="1"/>
          </p:cNvSpPr>
          <p:nvPr>
            <p:ph type="title"/>
          </p:nvPr>
        </p:nvSpPr>
        <p:spPr>
          <a:xfrm>
            <a:off x="598742" y="427706"/>
            <a:ext cx="7854696" cy="914400"/>
          </a:xfrm>
        </p:spPr>
        <p:txBody>
          <a:bodyPr/>
          <a:lstStyle/>
          <a:p>
            <a:r>
              <a:rPr lang="en-US"/>
              <a:t>Key Idea: Indexes</a:t>
            </a:r>
          </a:p>
        </p:txBody>
      </p:sp>
      <p:sp>
        <p:nvSpPr>
          <p:cNvPr id="373763" name="Rectangle 3"/>
          <p:cNvSpPr>
            <a:spLocks noGrp="1" noChangeArrowheads="1"/>
          </p:cNvSpPr>
          <p:nvPr>
            <p:ph type="body" idx="1"/>
          </p:nvPr>
        </p:nvSpPr>
        <p:spPr>
          <a:xfrm>
            <a:off x="147638" y="1328738"/>
            <a:ext cx="8769350" cy="4762500"/>
          </a:xfrm>
        </p:spPr>
        <p:txBody>
          <a:bodyPr/>
          <a:lstStyle/>
          <a:p>
            <a:r>
              <a:rPr lang="en-US" sz="2400" dirty="0"/>
              <a:t>Databases are especially, but </a:t>
            </a:r>
            <a:r>
              <a:rPr lang="en-US" sz="2400" dirty="0" smtClean="0"/>
              <a:t>not exclusively</a:t>
            </a:r>
            <a:r>
              <a:rPr lang="en-US" sz="2400" dirty="0"/>
              <a:t>, effective at </a:t>
            </a:r>
            <a:r>
              <a:rPr lang="ja-JP" altLang="en-US" sz="2400" dirty="0">
                <a:latin typeface="Arial"/>
              </a:rPr>
              <a:t>“</a:t>
            </a:r>
            <a:r>
              <a:rPr lang="en-US" sz="2400" dirty="0"/>
              <a:t>Needle in Haystack</a:t>
            </a:r>
            <a:r>
              <a:rPr lang="ja-JP" altLang="en-US" sz="2400" dirty="0">
                <a:latin typeface="Arial"/>
              </a:rPr>
              <a:t>”</a:t>
            </a:r>
            <a:r>
              <a:rPr lang="en-US" sz="2400" dirty="0"/>
              <a:t> problems:</a:t>
            </a:r>
          </a:p>
          <a:p>
            <a:pPr lvl="1"/>
            <a:r>
              <a:rPr lang="en-US" sz="2000" b="1" dirty="0"/>
              <a:t>Extracting small results from big datasets</a:t>
            </a:r>
          </a:p>
          <a:p>
            <a:pPr lvl="1"/>
            <a:r>
              <a:rPr lang="en-US" sz="2000" b="1" dirty="0"/>
              <a:t>Your query will </a:t>
            </a:r>
            <a:r>
              <a:rPr lang="en-US" sz="2000" b="1" dirty="0">
                <a:solidFill>
                  <a:srgbClr val="FF0000"/>
                </a:solidFill>
              </a:rPr>
              <a:t>always*</a:t>
            </a:r>
            <a:r>
              <a:rPr lang="en-US" sz="2000" b="1" dirty="0"/>
              <a:t> finish, regardless of dataset size.</a:t>
            </a:r>
          </a:p>
          <a:p>
            <a:pPr lvl="1"/>
            <a:endParaRPr lang="en-US" sz="2000" b="1" dirty="0"/>
          </a:p>
          <a:p>
            <a:pPr lvl="1"/>
            <a:r>
              <a:rPr lang="en-US" sz="2000" b="1" dirty="0"/>
              <a:t>Indexes are </a:t>
            </a:r>
            <a:r>
              <a:rPr lang="en-US" sz="2000" b="1" u="sng" dirty="0"/>
              <a:t>easily built</a:t>
            </a:r>
            <a:r>
              <a:rPr lang="en-US" sz="2000" b="1" dirty="0"/>
              <a:t> and </a:t>
            </a:r>
            <a:r>
              <a:rPr lang="en-US" sz="2000" b="1" u="sng" dirty="0"/>
              <a:t>automatically used</a:t>
            </a:r>
            <a:r>
              <a:rPr lang="en-US" sz="2000" b="1" dirty="0"/>
              <a:t> when appropriate</a:t>
            </a:r>
            <a:endParaRPr lang="en-US" sz="2000" dirty="0"/>
          </a:p>
        </p:txBody>
      </p:sp>
      <p:sp>
        <p:nvSpPr>
          <p:cNvPr id="373764" name="Text Box 4"/>
          <p:cNvSpPr txBox="1">
            <a:spLocks noChangeArrowheads="1"/>
          </p:cNvSpPr>
          <p:nvPr/>
        </p:nvSpPr>
        <p:spPr bwMode="auto">
          <a:xfrm>
            <a:off x="1135063" y="3910013"/>
            <a:ext cx="73183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CREATE INDEX seq_idx ON sequence(seq);</a:t>
            </a:r>
          </a:p>
          <a:p>
            <a:endParaRPr lang="en-US" b="1">
              <a:solidFill>
                <a:srgbClr val="0011CF"/>
              </a:solidFill>
              <a:latin typeface="Courier New" charset="0"/>
            </a:endParaRPr>
          </a:p>
          <a:p>
            <a:r>
              <a:rPr lang="en-US" b="1">
                <a:solidFill>
                  <a:srgbClr val="0011CF"/>
                </a:solidFill>
                <a:latin typeface="Courier New" charset="0"/>
              </a:rPr>
              <a:t>SELECT seq </a:t>
            </a:r>
          </a:p>
          <a:p>
            <a:r>
              <a:rPr lang="en-US" b="1">
                <a:solidFill>
                  <a:srgbClr val="0011CF"/>
                </a:solidFill>
                <a:latin typeface="Courier New" charset="0"/>
              </a:rPr>
              <a:t>  FROM sequence </a:t>
            </a:r>
          </a:p>
          <a:p>
            <a:r>
              <a:rPr lang="en-US" b="1">
                <a:solidFill>
                  <a:srgbClr val="0011CF"/>
                </a:solidFill>
                <a:latin typeface="Courier New" charset="0"/>
              </a:rPr>
              <a:t> WHERE seq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endParaRPr lang="en-US" sz="3200" b="1">
              <a:solidFill>
                <a:srgbClr val="0011CF"/>
              </a:solidFill>
              <a:latin typeface="Arial" charset="0"/>
            </a:endParaRPr>
          </a:p>
        </p:txBody>
      </p:sp>
      <p:sp>
        <p:nvSpPr>
          <p:cNvPr id="373765" name="Text Box 5"/>
          <p:cNvSpPr txBox="1">
            <a:spLocks noChangeArrowheads="1"/>
          </p:cNvSpPr>
          <p:nvPr/>
        </p:nvSpPr>
        <p:spPr bwMode="auto">
          <a:xfrm>
            <a:off x="6450013" y="6149975"/>
            <a:ext cx="200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a:solidFill>
                  <a:srgbClr val="FF0000"/>
                </a:solidFill>
              </a:rPr>
              <a:t>*almost</a:t>
            </a:r>
          </a:p>
        </p:txBody>
      </p:sp>
    </p:spTree>
    <p:extLst>
      <p:ext uri="{BB962C8B-B14F-4D97-AF65-F5344CB8AC3E}">
        <p14:creationId xmlns:p14="http://schemas.microsoft.com/office/powerpoint/2010/main" val="150111038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1642" y="1099810"/>
            <a:ext cx="6781800" cy="523220"/>
          </a:xfrm>
          <a:prstGeom prst="rect">
            <a:avLst/>
          </a:prstGeom>
          <a:noFill/>
        </p:spPr>
        <p:txBody>
          <a:bodyPr wrap="square" rtlCol="0">
            <a:spAutoFit/>
          </a:bodyPr>
          <a:lstStyle/>
          <a:p>
            <a:r>
              <a:rPr lang="en-US" sz="2800"/>
              <a:t>A closer look at an example</a:t>
            </a:r>
          </a:p>
        </p:txBody>
      </p:sp>
      <p:cxnSp>
        <p:nvCxnSpPr>
          <p:cNvPr id="24" name="Straight Connector 23"/>
          <p:cNvCxnSpPr/>
          <p:nvPr/>
        </p:nvCxnSpPr>
        <p:spPr>
          <a:xfrm>
            <a:off x="2133600" y="5562600"/>
            <a:ext cx="3924301" cy="0"/>
          </a:xfrm>
          <a:prstGeom prst="line">
            <a:avLst/>
          </a:prstGeom>
          <a:ln w="3810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2708275" y="6016624"/>
            <a:ext cx="1216026" cy="9526"/>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02105" y="2281535"/>
            <a:ext cx="7046496" cy="461665"/>
          </a:xfrm>
          <a:prstGeom prst="rect">
            <a:avLst/>
          </a:prstGeom>
          <a:noFill/>
        </p:spPr>
        <p:txBody>
          <a:bodyPr wrap="square" rtlCol="0">
            <a:spAutoFit/>
          </a:bodyPr>
          <a:lstStyle/>
          <a:p>
            <a:r>
              <a:rPr lang="en-US" sz="2400">
                <a:solidFill>
                  <a:srgbClr val="0000FF"/>
                </a:solidFill>
              </a:rPr>
              <a:t>ROI(id, start, stop) is a set of “regions of interest”</a:t>
            </a:r>
          </a:p>
        </p:txBody>
      </p:sp>
      <p:sp>
        <p:nvSpPr>
          <p:cNvPr id="27" name="TextBox 26"/>
          <p:cNvSpPr txBox="1"/>
          <p:nvPr/>
        </p:nvSpPr>
        <p:spPr>
          <a:xfrm>
            <a:off x="762000" y="3063190"/>
            <a:ext cx="7620000" cy="461665"/>
          </a:xfrm>
          <a:prstGeom prst="rect">
            <a:avLst/>
          </a:prstGeom>
          <a:noFill/>
        </p:spPr>
        <p:txBody>
          <a:bodyPr wrap="square" rtlCol="0">
            <a:spAutoFit/>
          </a:bodyPr>
          <a:lstStyle/>
          <a:p>
            <a:r>
              <a:rPr lang="en-US" sz="2400">
                <a:solidFill>
                  <a:schemeClr val="accent3">
                    <a:lumMod val="75000"/>
                  </a:schemeClr>
                </a:solidFill>
              </a:rPr>
              <a:t>Read(id, start, stop) is a set of “reads” from sequencer</a:t>
            </a:r>
          </a:p>
        </p:txBody>
      </p:sp>
      <p:sp>
        <p:nvSpPr>
          <p:cNvPr id="29" name="TextBox 28"/>
          <p:cNvSpPr txBox="1"/>
          <p:nvPr/>
        </p:nvSpPr>
        <p:spPr>
          <a:xfrm>
            <a:off x="727242" y="3920262"/>
            <a:ext cx="7273758" cy="830997"/>
          </a:xfrm>
          <a:prstGeom prst="rect">
            <a:avLst/>
          </a:prstGeom>
          <a:noFill/>
        </p:spPr>
        <p:txBody>
          <a:bodyPr wrap="square" rtlCol="0">
            <a:spAutoFit/>
          </a:bodyPr>
          <a:lstStyle/>
          <a:p>
            <a:pPr marL="801688" indent="-801688"/>
            <a:r>
              <a:rPr lang="en-US" sz="2400" i="1"/>
              <a:t>Task: For each </a:t>
            </a:r>
            <a:r>
              <a:rPr lang="en-US" sz="2400" i="1">
                <a:solidFill>
                  <a:srgbClr val="0000FF"/>
                </a:solidFill>
              </a:rPr>
              <a:t>region of interest,</a:t>
            </a:r>
            <a:r>
              <a:rPr lang="en-US" sz="2400" i="1"/>
              <a:t> count the number of </a:t>
            </a:r>
            <a:r>
              <a:rPr lang="en-US" sz="2400" i="1">
                <a:solidFill>
                  <a:schemeClr val="accent3">
                    <a:lumMod val="75000"/>
                  </a:schemeClr>
                </a:solidFill>
              </a:rPr>
              <a:t>reads </a:t>
            </a:r>
            <a:r>
              <a:rPr lang="en-US" sz="2400" i="1">
                <a:solidFill>
                  <a:srgbClr val="000000"/>
                </a:solidFill>
              </a:rPr>
              <a:t>it contains</a:t>
            </a:r>
          </a:p>
        </p:txBody>
      </p:sp>
      <p:sp>
        <p:nvSpPr>
          <p:cNvPr id="14" name="TextBox 13"/>
          <p:cNvSpPr txBox="1"/>
          <p:nvPr/>
        </p:nvSpPr>
        <p:spPr>
          <a:xfrm>
            <a:off x="1863725" y="5105400"/>
            <a:ext cx="1108075" cy="369332"/>
          </a:xfrm>
          <a:prstGeom prst="rect">
            <a:avLst/>
          </a:prstGeom>
          <a:noFill/>
        </p:spPr>
        <p:txBody>
          <a:bodyPr wrap="square" rtlCol="0">
            <a:spAutoFit/>
          </a:bodyPr>
          <a:lstStyle/>
          <a:p>
            <a:r>
              <a:rPr lang="en-US">
                <a:solidFill>
                  <a:srgbClr val="0000FF"/>
                </a:solidFill>
              </a:rPr>
              <a:t>start</a:t>
            </a:r>
          </a:p>
        </p:txBody>
      </p:sp>
      <p:sp>
        <p:nvSpPr>
          <p:cNvPr id="30" name="TextBox 29"/>
          <p:cNvSpPr txBox="1"/>
          <p:nvPr/>
        </p:nvSpPr>
        <p:spPr>
          <a:xfrm>
            <a:off x="5749925" y="5117068"/>
            <a:ext cx="803275" cy="369332"/>
          </a:xfrm>
          <a:prstGeom prst="rect">
            <a:avLst/>
          </a:prstGeom>
          <a:noFill/>
        </p:spPr>
        <p:txBody>
          <a:bodyPr wrap="square" rtlCol="0">
            <a:spAutoFit/>
          </a:bodyPr>
          <a:lstStyle/>
          <a:p>
            <a:r>
              <a:rPr lang="en-US">
                <a:solidFill>
                  <a:srgbClr val="0000FF"/>
                </a:solidFill>
              </a:rPr>
              <a:t>stop</a:t>
            </a:r>
          </a:p>
        </p:txBody>
      </p:sp>
      <p:sp>
        <p:nvSpPr>
          <p:cNvPr id="31" name="TextBox 30"/>
          <p:cNvSpPr txBox="1"/>
          <p:nvPr/>
        </p:nvSpPr>
        <p:spPr>
          <a:xfrm>
            <a:off x="3657600" y="6048876"/>
            <a:ext cx="803275" cy="369332"/>
          </a:xfrm>
          <a:prstGeom prst="rect">
            <a:avLst/>
          </a:prstGeom>
          <a:noFill/>
        </p:spPr>
        <p:txBody>
          <a:bodyPr wrap="square" rtlCol="0">
            <a:spAutoFit/>
          </a:bodyPr>
          <a:lstStyle/>
          <a:p>
            <a:r>
              <a:rPr lang="en-US">
                <a:solidFill>
                  <a:schemeClr val="accent3">
                    <a:lumMod val="75000"/>
                  </a:schemeClr>
                </a:solidFill>
              </a:rPr>
              <a:t>stop</a:t>
            </a:r>
          </a:p>
        </p:txBody>
      </p:sp>
      <p:sp>
        <p:nvSpPr>
          <p:cNvPr id="32" name="TextBox 31"/>
          <p:cNvSpPr txBox="1"/>
          <p:nvPr/>
        </p:nvSpPr>
        <p:spPr>
          <a:xfrm>
            <a:off x="2438400" y="6046536"/>
            <a:ext cx="803275" cy="369332"/>
          </a:xfrm>
          <a:prstGeom prst="rect">
            <a:avLst/>
          </a:prstGeom>
          <a:noFill/>
        </p:spPr>
        <p:txBody>
          <a:bodyPr wrap="square" rtlCol="0">
            <a:spAutoFit/>
          </a:bodyPr>
          <a:lstStyle/>
          <a:p>
            <a:r>
              <a:rPr lang="en-US">
                <a:solidFill>
                  <a:schemeClr val="accent3">
                    <a:lumMod val="75000"/>
                  </a:schemeClr>
                </a:solidFill>
              </a:rPr>
              <a:t>start</a:t>
            </a:r>
          </a:p>
        </p:txBody>
      </p:sp>
    </p:spTree>
    <p:extLst>
      <p:ext uri="{BB962C8B-B14F-4D97-AF65-F5344CB8AC3E}">
        <p14:creationId xmlns:p14="http://schemas.microsoft.com/office/powerpoint/2010/main" val="424919715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1292" y="3352800"/>
            <a:ext cx="5692775" cy="1200329"/>
          </a:xfrm>
          <a:prstGeom prst="rect">
            <a:avLst/>
          </a:prstGeom>
        </p:spPr>
        <p:txBody>
          <a:bodyPr wrap="square">
            <a:spAutoFit/>
          </a:bodyPr>
          <a:lstStyle/>
          <a:p>
            <a:r>
              <a:rPr lang="en-US"/>
              <a:t>SELECT roi.id, count(rd.id)</a:t>
            </a:r>
          </a:p>
          <a:p>
            <a:r>
              <a:rPr lang="en-US"/>
              <a:t>FROM </a:t>
            </a:r>
            <a:r>
              <a:rPr lang="en-US">
                <a:solidFill>
                  <a:srgbClr val="0000FF"/>
                </a:solidFill>
              </a:rPr>
              <a:t>regions_of_interest roi</a:t>
            </a:r>
            <a:r>
              <a:rPr lang="en-US"/>
              <a:t>, </a:t>
            </a:r>
            <a:r>
              <a:rPr lang="en-US">
                <a:solidFill>
                  <a:srgbClr val="008000"/>
                </a:solidFill>
              </a:rPr>
              <a:t>reads 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rd.[end] </a:t>
            </a:r>
            <a:r>
              <a:rPr lang="en-US"/>
              <a:t>&lt;= </a:t>
            </a:r>
            <a:r>
              <a:rPr lang="en-US">
                <a:solidFill>
                  <a:srgbClr val="0000FF"/>
                </a:solidFill>
              </a:rPr>
              <a:t>roi.[end]</a:t>
            </a:r>
          </a:p>
          <a:p>
            <a:r>
              <a:rPr lang="en-US"/>
              <a:t>GROUP BY roi.id​</a:t>
            </a:r>
          </a:p>
        </p:txBody>
      </p:sp>
      <p:sp>
        <p:nvSpPr>
          <p:cNvPr id="6" name="TextBox 5"/>
          <p:cNvSpPr txBox="1"/>
          <p:nvPr/>
        </p:nvSpPr>
        <p:spPr>
          <a:xfrm>
            <a:off x="381000" y="695980"/>
            <a:ext cx="6705600" cy="523220"/>
          </a:xfrm>
          <a:prstGeom prst="rect">
            <a:avLst/>
          </a:prstGeom>
          <a:noFill/>
        </p:spPr>
        <p:txBody>
          <a:bodyPr wrap="square" rtlCol="0">
            <a:spAutoFit/>
          </a:bodyPr>
          <a:lstStyle/>
          <a:p>
            <a:r>
              <a:rPr lang="en-US" sz="2800"/>
              <a:t>As a query</a:t>
            </a:r>
          </a:p>
        </p:txBody>
      </p:sp>
      <p:sp>
        <p:nvSpPr>
          <p:cNvPr id="23" name="Rectangle 22"/>
          <p:cNvSpPr/>
          <p:nvPr/>
        </p:nvSpPr>
        <p:spPr>
          <a:xfrm>
            <a:off x="3307181" y="1889125"/>
            <a:ext cx="2063750" cy="777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3497680" y="2127250"/>
            <a:ext cx="1666875" cy="1587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3919955" y="2444750"/>
            <a:ext cx="546100" cy="95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4905" y="1836003"/>
            <a:ext cx="2819400" cy="461665"/>
          </a:xfrm>
          <a:prstGeom prst="rect">
            <a:avLst/>
          </a:prstGeom>
          <a:noFill/>
        </p:spPr>
        <p:txBody>
          <a:bodyPr wrap="square" rtlCol="0">
            <a:spAutoFit/>
          </a:bodyPr>
          <a:lstStyle/>
          <a:p>
            <a:pPr algn="r"/>
            <a:r>
              <a:rPr lang="en-US" sz="2400">
                <a:solidFill>
                  <a:srgbClr val="0000FF"/>
                </a:solidFill>
              </a:rPr>
              <a:t>“region of interest”</a:t>
            </a:r>
          </a:p>
        </p:txBody>
      </p:sp>
      <p:sp>
        <p:nvSpPr>
          <p:cNvPr id="27" name="TextBox 26"/>
          <p:cNvSpPr txBox="1"/>
          <p:nvPr/>
        </p:nvSpPr>
        <p:spPr>
          <a:xfrm>
            <a:off x="802105" y="2200275"/>
            <a:ext cx="2590800" cy="461665"/>
          </a:xfrm>
          <a:prstGeom prst="rect">
            <a:avLst/>
          </a:prstGeom>
          <a:noFill/>
        </p:spPr>
        <p:txBody>
          <a:bodyPr wrap="square" rtlCol="0">
            <a:spAutoFit/>
          </a:bodyPr>
          <a:lstStyle/>
          <a:p>
            <a:r>
              <a:rPr lang="en-US" sz="2400">
                <a:solidFill>
                  <a:schemeClr val="accent3">
                    <a:lumMod val="75000"/>
                  </a:schemeClr>
                </a:solidFill>
              </a:rPr>
              <a:t>sequence “read”</a:t>
            </a:r>
          </a:p>
        </p:txBody>
      </p:sp>
    </p:spTree>
    <p:extLst>
      <p:ext uri="{BB962C8B-B14F-4D97-AF65-F5344CB8AC3E}">
        <p14:creationId xmlns:p14="http://schemas.microsoft.com/office/powerpoint/2010/main" val="383089950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11850" y="1055724"/>
            <a:ext cx="2063750" cy="777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3048" y="2429213"/>
            <a:ext cx="5619751" cy="1200329"/>
          </a:xfrm>
          <a:prstGeom prst="rect">
            <a:avLst/>
          </a:prstGeom>
        </p:spPr>
        <p:txBody>
          <a:bodyPr wrap="square">
            <a:spAutoFit/>
          </a:bodyPr>
          <a:lstStyle/>
          <a:p>
            <a:r>
              <a:rPr lang="en-US"/>
              <a:t>SELECT roi.id, count(rd.start)</a:t>
            </a:r>
          </a:p>
          <a:p>
            <a:r>
              <a:rPr lang="en-US"/>
              <a:t>FROM </a:t>
            </a:r>
            <a:r>
              <a:rPr lang="en-US">
                <a:solidFill>
                  <a:srgbClr val="0000FF"/>
                </a:solidFill>
              </a:rPr>
              <a:t>regions_of_interest roi</a:t>
            </a:r>
            <a:r>
              <a:rPr lang="en-US"/>
              <a:t>, </a:t>
            </a:r>
            <a:r>
              <a:rPr lang="en-US">
                <a:solidFill>
                  <a:srgbClr val="008000"/>
                </a:solidFill>
              </a:rPr>
              <a:t>reads 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rd.[end] </a:t>
            </a:r>
            <a:r>
              <a:rPr lang="en-US"/>
              <a:t>&lt;= </a:t>
            </a:r>
            <a:r>
              <a:rPr lang="en-US">
                <a:solidFill>
                  <a:srgbClr val="0000FF"/>
                </a:solidFill>
              </a:rPr>
              <a:t>roi.[end]</a:t>
            </a:r>
          </a:p>
          <a:p>
            <a:r>
              <a:rPr lang="en-US"/>
              <a:t>GROUP BY roi.id​</a:t>
            </a:r>
          </a:p>
        </p:txBody>
      </p:sp>
      <p:sp>
        <p:nvSpPr>
          <p:cNvPr id="6" name="TextBox 5"/>
          <p:cNvSpPr txBox="1"/>
          <p:nvPr/>
        </p:nvSpPr>
        <p:spPr>
          <a:xfrm>
            <a:off x="609600" y="903982"/>
            <a:ext cx="3987801" cy="1077218"/>
          </a:xfrm>
          <a:prstGeom prst="rect">
            <a:avLst/>
          </a:prstGeom>
          <a:noFill/>
        </p:spPr>
        <p:txBody>
          <a:bodyPr wrap="square" rtlCol="0">
            <a:spAutoFit/>
          </a:bodyPr>
          <a:lstStyle/>
          <a:p>
            <a:r>
              <a:rPr lang="en-US" sz="3200"/>
              <a:t>Why databases get a bad reputation</a:t>
            </a:r>
          </a:p>
        </p:txBody>
      </p:sp>
      <p:cxnSp>
        <p:nvCxnSpPr>
          <p:cNvPr id="8" name="Straight Connector 7"/>
          <p:cNvCxnSpPr/>
          <p:nvPr/>
        </p:nvCxnSpPr>
        <p:spPr>
          <a:xfrm flipV="1">
            <a:off x="6102349" y="1293849"/>
            <a:ext cx="1666875" cy="1587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524624" y="1611349"/>
            <a:ext cx="546100" cy="95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96000" y="2635250"/>
            <a:ext cx="2847975" cy="523220"/>
          </a:xfrm>
          <a:prstGeom prst="rect">
            <a:avLst/>
          </a:prstGeom>
          <a:noFill/>
        </p:spPr>
        <p:txBody>
          <a:bodyPr wrap="square" rtlCol="0">
            <a:spAutoFit/>
          </a:bodyPr>
          <a:lstStyle/>
          <a:p>
            <a:r>
              <a:rPr lang="en-US" sz="2800">
                <a:solidFill>
                  <a:schemeClr val="accent2"/>
                </a:solidFill>
              </a:rPr>
              <a:t>many minutes</a:t>
            </a:r>
          </a:p>
        </p:txBody>
      </p:sp>
      <p:grpSp>
        <p:nvGrpSpPr>
          <p:cNvPr id="2" name="Group 1"/>
          <p:cNvGrpSpPr/>
          <p:nvPr/>
        </p:nvGrpSpPr>
        <p:grpSpPr>
          <a:xfrm>
            <a:off x="304800" y="4073089"/>
            <a:ext cx="8715375" cy="1477328"/>
            <a:chOff x="304800" y="4073089"/>
            <a:chExt cx="8715375" cy="1477328"/>
          </a:xfrm>
        </p:grpSpPr>
        <p:sp>
          <p:nvSpPr>
            <p:cNvPr id="4" name="Rectangle 3"/>
            <p:cNvSpPr/>
            <p:nvPr/>
          </p:nvSpPr>
          <p:spPr>
            <a:xfrm>
              <a:off x="304800" y="4073089"/>
              <a:ext cx="6858000" cy="1477328"/>
            </a:xfrm>
            <a:prstGeom prst="rect">
              <a:avLst/>
            </a:prstGeom>
          </p:spPr>
          <p:txBody>
            <a:bodyPr wrap="square">
              <a:spAutoFit/>
            </a:bodyPr>
            <a:lstStyle/>
            <a:p>
              <a:r>
                <a:rPr lang="en-US"/>
                <a:t>SELECT roi.id, count(rd.start) as cnt</a:t>
              </a:r>
            </a:p>
            <a:p>
              <a:r>
                <a:rPr lang="en-US"/>
                <a:t>FROM </a:t>
              </a:r>
              <a:r>
                <a:rPr lang="en-US">
                  <a:solidFill>
                    <a:srgbClr val="0000FF"/>
                  </a:solidFill>
                </a:rPr>
                <a:t>regions_of_interest roi</a:t>
              </a:r>
              <a:r>
                <a:rPr lang="en-US"/>
                <a:t>, indexed_reads </a:t>
              </a:r>
              <a:r>
                <a:rPr lang="en-US">
                  <a:solidFill>
                    <a:srgbClr val="008000"/>
                  </a:solidFill>
                </a:rPr>
                <a:t>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rd.start</a:t>
              </a:r>
              <a:r>
                <a:rPr lang="en-US"/>
                <a:t> &lt;= </a:t>
              </a:r>
              <a:r>
                <a:rPr lang="en-US">
                  <a:solidFill>
                    <a:srgbClr val="0000FF"/>
                  </a:solidFill>
                </a:rPr>
                <a:t>roi.[end] </a:t>
              </a:r>
            </a:p>
            <a:p>
              <a:r>
                <a:rPr lang="en-US"/>
                <a:t>     </a:t>
              </a:r>
              <a:r>
                <a:rPr lang="en-US" i="1">
                  <a:solidFill>
                    <a:srgbClr val="FF0000"/>
                  </a:solidFill>
                </a:rPr>
                <a:t>AND roi.start &lt;= rd.[end] AND rd.[end] &gt;= roi.[end]</a:t>
              </a:r>
            </a:p>
            <a:p>
              <a:r>
                <a:rPr lang="en-US"/>
                <a:t>GROUP BY roi.id</a:t>
              </a:r>
            </a:p>
          </p:txBody>
        </p:sp>
        <p:sp>
          <p:nvSpPr>
            <p:cNvPr id="16" name="TextBox 15"/>
            <p:cNvSpPr txBox="1"/>
            <p:nvPr/>
          </p:nvSpPr>
          <p:spPr>
            <a:xfrm>
              <a:off x="6172200" y="4660900"/>
              <a:ext cx="2847975" cy="523220"/>
            </a:xfrm>
            <a:prstGeom prst="rect">
              <a:avLst/>
            </a:prstGeom>
            <a:noFill/>
          </p:spPr>
          <p:txBody>
            <a:bodyPr wrap="square" rtlCol="0">
              <a:spAutoFit/>
            </a:bodyPr>
            <a:lstStyle/>
            <a:p>
              <a:r>
                <a:rPr lang="en-US" sz="2800">
                  <a:solidFill>
                    <a:srgbClr val="C0504D"/>
                  </a:solidFill>
                </a:rPr>
                <a:t>3 seconds!</a:t>
              </a:r>
            </a:p>
          </p:txBody>
        </p:sp>
      </p:grpSp>
      <p:sp>
        <p:nvSpPr>
          <p:cNvPr id="18" name="TextBox 17"/>
          <p:cNvSpPr txBox="1"/>
          <p:nvPr/>
        </p:nvSpPr>
        <p:spPr>
          <a:xfrm>
            <a:off x="5083174" y="1023974"/>
            <a:ext cx="952501" cy="461665"/>
          </a:xfrm>
          <a:prstGeom prst="rect">
            <a:avLst/>
          </a:prstGeom>
          <a:noFill/>
        </p:spPr>
        <p:txBody>
          <a:bodyPr wrap="square" rtlCol="0">
            <a:spAutoFit/>
          </a:bodyPr>
          <a:lstStyle/>
          <a:p>
            <a:r>
              <a:rPr lang="en-US" sz="2400"/>
              <a:t>roi</a:t>
            </a:r>
          </a:p>
        </p:txBody>
      </p:sp>
      <p:sp>
        <p:nvSpPr>
          <p:cNvPr id="19" name="TextBox 18"/>
          <p:cNvSpPr txBox="1"/>
          <p:nvPr/>
        </p:nvSpPr>
        <p:spPr>
          <a:xfrm>
            <a:off x="4879975" y="1366874"/>
            <a:ext cx="1009649" cy="461665"/>
          </a:xfrm>
          <a:prstGeom prst="rect">
            <a:avLst/>
          </a:prstGeom>
          <a:noFill/>
        </p:spPr>
        <p:txBody>
          <a:bodyPr wrap="square" rtlCol="0">
            <a:spAutoFit/>
          </a:bodyPr>
          <a:lstStyle/>
          <a:p>
            <a:r>
              <a:rPr lang="en-US" sz="2400"/>
              <a:t>read</a:t>
            </a:r>
          </a:p>
        </p:txBody>
      </p:sp>
      <p:grpSp>
        <p:nvGrpSpPr>
          <p:cNvPr id="22" name="Group 21"/>
          <p:cNvGrpSpPr/>
          <p:nvPr/>
        </p:nvGrpSpPr>
        <p:grpSpPr>
          <a:xfrm>
            <a:off x="6103940" y="3248025"/>
            <a:ext cx="2840036" cy="2344182"/>
            <a:chOff x="5730876" y="3248025"/>
            <a:chExt cx="2840036" cy="2344182"/>
          </a:xfrm>
        </p:grpSpPr>
        <p:sp>
          <p:nvSpPr>
            <p:cNvPr id="20" name="TextBox 19"/>
            <p:cNvSpPr txBox="1"/>
            <p:nvPr/>
          </p:nvSpPr>
          <p:spPr>
            <a:xfrm>
              <a:off x="5799136" y="5222875"/>
              <a:ext cx="2476500" cy="369332"/>
            </a:xfrm>
            <a:prstGeom prst="rect">
              <a:avLst/>
            </a:prstGeom>
            <a:noFill/>
          </p:spPr>
          <p:txBody>
            <a:bodyPr wrap="square" rtlCol="0">
              <a:spAutoFit/>
            </a:bodyPr>
            <a:lstStyle/>
            <a:p>
              <a:r>
                <a:rPr lang="en-US" i="1"/>
                <a:t>two-sided index scan</a:t>
              </a:r>
            </a:p>
          </p:txBody>
        </p:sp>
        <p:sp>
          <p:nvSpPr>
            <p:cNvPr id="21" name="TextBox 20"/>
            <p:cNvSpPr txBox="1"/>
            <p:nvPr/>
          </p:nvSpPr>
          <p:spPr>
            <a:xfrm>
              <a:off x="5730876" y="3248025"/>
              <a:ext cx="2840036" cy="646331"/>
            </a:xfrm>
            <a:prstGeom prst="rect">
              <a:avLst/>
            </a:prstGeom>
            <a:noFill/>
          </p:spPr>
          <p:txBody>
            <a:bodyPr wrap="square" rtlCol="0">
              <a:spAutoFit/>
            </a:bodyPr>
            <a:lstStyle/>
            <a:p>
              <a:r>
                <a:rPr lang="en-US" i="1"/>
                <a:t>one-sided index scan, plus filter</a:t>
              </a:r>
            </a:p>
          </p:txBody>
        </p:sp>
      </p:grpSp>
      <p:sp>
        <p:nvSpPr>
          <p:cNvPr id="3" name="TextBox 2"/>
          <p:cNvSpPr txBox="1"/>
          <p:nvPr/>
        </p:nvSpPr>
        <p:spPr>
          <a:xfrm>
            <a:off x="609600" y="6139934"/>
            <a:ext cx="7696200" cy="461665"/>
          </a:xfrm>
          <a:prstGeom prst="rect">
            <a:avLst/>
          </a:prstGeom>
          <a:noFill/>
        </p:spPr>
        <p:txBody>
          <a:bodyPr wrap="square" rtlCol="0">
            <a:spAutoFit/>
          </a:bodyPr>
          <a:lstStyle/>
          <a:p>
            <a:r>
              <a:rPr lang="en-US" sz="2400" i="1"/>
              <a:t>The broken promise of declarative query…</a:t>
            </a:r>
          </a:p>
        </p:txBody>
      </p:sp>
    </p:spTree>
    <p:extLst>
      <p:ext uri="{BB962C8B-B14F-4D97-AF65-F5344CB8AC3E}">
        <p14:creationId xmlns:p14="http://schemas.microsoft.com/office/powerpoint/2010/main" val="3186087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In-Database Analytics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47</a:t>
            </a:fld>
            <a:endParaRPr lang="en-US"/>
          </a:p>
        </p:txBody>
      </p:sp>
    </p:spTree>
    <p:extLst>
      <p:ext uri="{BB962C8B-B14F-4D97-AF65-F5344CB8AC3E}">
        <p14:creationId xmlns:p14="http://schemas.microsoft.com/office/powerpoint/2010/main" val="1284566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48</a:t>
            </a:fld>
            <a:endParaRPr lang="en-US"/>
          </a:p>
        </p:txBody>
      </p:sp>
      <p:sp>
        <p:nvSpPr>
          <p:cNvPr id="7" name="Rectangle 6"/>
          <p:cNvSpPr/>
          <p:nvPr/>
        </p:nvSpPr>
        <p:spPr>
          <a:xfrm>
            <a:off x="466391" y="2286000"/>
            <a:ext cx="8159750" cy="1477328"/>
          </a:xfrm>
          <a:prstGeom prst="rect">
            <a:avLst/>
          </a:prstGeom>
        </p:spPr>
        <p:txBody>
          <a:bodyPr wrap="square">
            <a:spAutoFit/>
          </a:bodyPr>
          <a:lstStyle/>
          <a:p>
            <a:r>
              <a:rPr lang="en-US"/>
              <a:t>“There is no point in bringing data ... into the data warehouse environment without integrating it. If the data arrives at the data warehouse in an unintegrated state, it cannot be used to support a corporate view of data. And a corporate view of data is one of the essences of the architected environment.”</a:t>
            </a:r>
          </a:p>
        </p:txBody>
      </p:sp>
      <p:sp>
        <p:nvSpPr>
          <p:cNvPr id="8" name="Rectangle 7"/>
          <p:cNvSpPr/>
          <p:nvPr/>
        </p:nvSpPr>
        <p:spPr>
          <a:xfrm>
            <a:off x="4126825" y="4114800"/>
            <a:ext cx="4813262" cy="369332"/>
          </a:xfrm>
          <a:prstGeom prst="rect">
            <a:avLst/>
          </a:prstGeom>
        </p:spPr>
        <p:txBody>
          <a:bodyPr wrap="none">
            <a:spAutoFit/>
          </a:bodyPr>
          <a:lstStyle/>
          <a:p>
            <a:r>
              <a:rPr lang="en-US"/>
              <a:t>Inmon, 2005, “Building the Data Warehouse”</a:t>
            </a:r>
          </a:p>
        </p:txBody>
      </p:sp>
      <p:sp>
        <p:nvSpPr>
          <p:cNvPr id="9" name="TextBox 8"/>
          <p:cNvSpPr txBox="1"/>
          <p:nvPr/>
        </p:nvSpPr>
        <p:spPr>
          <a:xfrm>
            <a:off x="1489074" y="4985266"/>
            <a:ext cx="5826126" cy="1200328"/>
          </a:xfrm>
          <a:prstGeom prst="rect">
            <a:avLst/>
          </a:prstGeom>
          <a:noFill/>
        </p:spPr>
        <p:txBody>
          <a:bodyPr wrap="square" rtlCol="0">
            <a:spAutoFit/>
          </a:bodyPr>
          <a:lstStyle/>
          <a:p>
            <a:r>
              <a:rPr lang="en-US" sz="2400" i="1">
                <a:solidFill>
                  <a:srgbClr val="FF0000"/>
                </a:solidFill>
              </a:rPr>
              <a:t>Old model: Warehouseing</a:t>
            </a:r>
          </a:p>
          <a:p>
            <a:r>
              <a:rPr lang="en-US" sz="2400" i="1">
                <a:solidFill>
                  <a:srgbClr val="FF0000"/>
                </a:solidFill>
              </a:rPr>
              <a:t>New model: Warehousing + “Data Lake”</a:t>
            </a:r>
          </a:p>
          <a:p>
            <a:endParaRPr lang="en-US" sz="2400" i="1">
              <a:solidFill>
                <a:srgbClr val="FF0000"/>
              </a:solidFill>
            </a:endParaRPr>
          </a:p>
        </p:txBody>
      </p:sp>
    </p:spTree>
    <p:extLst>
      <p:ext uri="{BB962C8B-B14F-4D97-AF65-F5344CB8AC3E}">
        <p14:creationId xmlns:p14="http://schemas.microsoft.com/office/powerpoint/2010/main" val="2243218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49</a:t>
            </a:fld>
            <a:endParaRPr lang="en-US"/>
          </a:p>
        </p:txBody>
      </p:sp>
      <p:pic>
        <p:nvPicPr>
          <p:cNvPr id="7" name="Picture 6" descr="450px-Maslow's_Hierarchy_of_Nee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10" name="Title 1"/>
          <p:cNvSpPr>
            <a:spLocks noGrp="1"/>
          </p:cNvSpPr>
          <p:nvPr>
            <p:ph type="title"/>
          </p:nvPr>
        </p:nvSpPr>
        <p:spPr>
          <a:xfrm>
            <a:off x="415925" y="609600"/>
            <a:ext cx="7854950" cy="914400"/>
          </a:xfrm>
        </p:spPr>
        <p:txBody>
          <a:bodyPr>
            <a:noAutofit/>
          </a:bodyPr>
          <a:lstStyle/>
          <a:p>
            <a:pPr algn="l"/>
            <a:r>
              <a:rPr lang="en-US" sz="2400" dirty="0" smtClean="0">
                <a:latin typeface="Frutiger 55 Roman" charset="0"/>
                <a:ea typeface="ＭＳ Ｐゴシック" charset="0"/>
                <a:cs typeface="ＭＳ Ｐゴシック" charset="0"/>
              </a:rPr>
              <a:t>Maslow’s Needs Hierarchy</a:t>
            </a:r>
            <a:endParaRPr lang="en-US" sz="2400" dirty="0">
              <a:latin typeface="Frutiger 55 Roman" charset="0"/>
              <a:ea typeface="ＭＳ Ｐゴシック" charset="0"/>
              <a:cs typeface="ＭＳ Ｐゴシック" charset="0"/>
            </a:endParaRPr>
          </a:p>
        </p:txBody>
      </p:sp>
      <p:sp>
        <p:nvSpPr>
          <p:cNvPr id="11" name="Rectangle 10"/>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2" name="Rectangle 11"/>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12791092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Relational Algebra Refresher</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a:t>
            </a:fld>
            <a:endParaRPr lang="en-US"/>
          </a:p>
        </p:txBody>
      </p:sp>
    </p:spTree>
    <p:extLst>
      <p:ext uri="{BB962C8B-B14F-4D97-AF65-F5344CB8AC3E}">
        <p14:creationId xmlns:p14="http://schemas.microsoft.com/office/powerpoint/2010/main" val="4127607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73050" y="323850"/>
            <a:ext cx="7854950" cy="914400"/>
          </a:xfrm>
        </p:spPr>
        <p:txBody>
          <a:bodyPr>
            <a:noAutofit/>
          </a:bodyPr>
          <a:lstStyle/>
          <a:p>
            <a:pPr algn="l"/>
            <a:r>
              <a:rPr lang="en-US" sz="2400" dirty="0" smtClean="0">
                <a:latin typeface="Frutiger 55 Roman" charset="0"/>
                <a:ea typeface="ＭＳ Ｐゴシック" charset="0"/>
                <a:cs typeface="ＭＳ Ｐゴシック" charset="0"/>
              </a:rPr>
              <a:t>A “Needs Hierarchy” of Science Data Management</a:t>
            </a:r>
            <a:endParaRPr lang="en-US" sz="2400" dirty="0">
              <a:latin typeface="Frutiger 55 Roman" charset="0"/>
              <a:ea typeface="ＭＳ Ｐゴシック" charset="0"/>
              <a:cs typeface="ＭＳ Ｐゴシック" charset="0"/>
            </a:endParaRPr>
          </a:p>
        </p:txBody>
      </p:sp>
      <p:pic>
        <p:nvPicPr>
          <p:cNvPr id="4" name="Picture 3" descr="450px-Maslow's_Hierarchy_of_Nee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5" name="TextBox 4"/>
          <p:cNvSpPr txBox="1"/>
          <p:nvPr/>
        </p:nvSpPr>
        <p:spPr>
          <a:xfrm>
            <a:off x="1630944" y="5803666"/>
            <a:ext cx="1534531" cy="461665"/>
          </a:xfrm>
          <a:prstGeom prst="rect">
            <a:avLst/>
          </a:prstGeom>
          <a:solidFill>
            <a:schemeClr val="bg1"/>
          </a:solidFill>
        </p:spPr>
        <p:txBody>
          <a:bodyPr wrap="square" rtlCol="0">
            <a:spAutoFit/>
          </a:bodyPr>
          <a:lstStyle/>
          <a:p>
            <a:r>
              <a:rPr lang="en-US" sz="2400" dirty="0" smtClean="0"/>
              <a:t>storage</a:t>
            </a:r>
            <a:endParaRPr lang="en-US" sz="2400" dirty="0"/>
          </a:p>
        </p:txBody>
      </p:sp>
      <p:sp>
        <p:nvSpPr>
          <p:cNvPr id="8" name="TextBox 7"/>
          <p:cNvSpPr txBox="1"/>
          <p:nvPr/>
        </p:nvSpPr>
        <p:spPr>
          <a:xfrm>
            <a:off x="1630945" y="5142028"/>
            <a:ext cx="1828799" cy="461665"/>
          </a:xfrm>
          <a:prstGeom prst="rect">
            <a:avLst/>
          </a:prstGeom>
          <a:solidFill>
            <a:schemeClr val="bg1"/>
          </a:solidFill>
        </p:spPr>
        <p:txBody>
          <a:bodyPr wrap="square" rtlCol="0">
            <a:spAutoFit/>
          </a:bodyPr>
          <a:lstStyle/>
          <a:p>
            <a:r>
              <a:rPr lang="en-US" sz="2400" dirty="0" smtClean="0"/>
              <a:t>sharing</a:t>
            </a:r>
            <a:endParaRPr lang="en-US" sz="2400" dirty="0"/>
          </a:p>
        </p:txBody>
      </p:sp>
      <p:sp>
        <p:nvSpPr>
          <p:cNvPr id="21" name="Slide Number Placeholder 20"/>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smtClean="0"/>
              <a:pPr/>
              <a:t>50</a:t>
            </a:fld>
            <a:endParaRPr lang="en-US"/>
          </a:p>
        </p:txBody>
      </p:sp>
      <p:sp>
        <p:nvSpPr>
          <p:cNvPr id="14" name="TextBox 13"/>
          <p:cNvSpPr txBox="1"/>
          <p:nvPr/>
        </p:nvSpPr>
        <p:spPr>
          <a:xfrm>
            <a:off x="1577472" y="3131762"/>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5" name="TextBox 14"/>
          <p:cNvSpPr txBox="1"/>
          <p:nvPr/>
        </p:nvSpPr>
        <p:spPr>
          <a:xfrm>
            <a:off x="1712493" y="3895550"/>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7" name="TextBox 16"/>
          <p:cNvSpPr txBox="1"/>
          <p:nvPr/>
        </p:nvSpPr>
        <p:spPr>
          <a:xfrm>
            <a:off x="1676400" y="4536351"/>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9" name="TextBox 8"/>
          <p:cNvSpPr txBox="1"/>
          <p:nvPr/>
        </p:nvSpPr>
        <p:spPr>
          <a:xfrm>
            <a:off x="1673725" y="3895942"/>
            <a:ext cx="2057401" cy="461665"/>
          </a:xfrm>
          <a:prstGeom prst="rect">
            <a:avLst/>
          </a:prstGeom>
          <a:solidFill>
            <a:schemeClr val="bg1"/>
          </a:solidFill>
        </p:spPr>
        <p:txBody>
          <a:bodyPr wrap="square" rtlCol="0">
            <a:spAutoFit/>
          </a:bodyPr>
          <a:lstStyle/>
          <a:p>
            <a:r>
              <a:rPr lang="en-US" sz="2400" dirty="0" smtClean="0">
                <a:solidFill>
                  <a:srgbClr val="0000FF"/>
                </a:solidFill>
              </a:rPr>
              <a:t>query</a:t>
            </a:r>
            <a:endParaRPr lang="en-US" sz="2400" dirty="0">
              <a:solidFill>
                <a:srgbClr val="0000FF"/>
              </a:solidFill>
            </a:endParaRPr>
          </a:p>
        </p:txBody>
      </p:sp>
      <p:sp>
        <p:nvSpPr>
          <p:cNvPr id="10" name="TextBox 9"/>
          <p:cNvSpPr txBox="1"/>
          <p:nvPr/>
        </p:nvSpPr>
        <p:spPr>
          <a:xfrm>
            <a:off x="1577472" y="4531439"/>
            <a:ext cx="2462465" cy="461665"/>
          </a:xfrm>
          <a:prstGeom prst="rect">
            <a:avLst/>
          </a:prstGeom>
          <a:solidFill>
            <a:schemeClr val="bg1"/>
          </a:solidFill>
        </p:spPr>
        <p:txBody>
          <a:bodyPr wrap="square" rtlCol="0">
            <a:spAutoFit/>
          </a:bodyPr>
          <a:lstStyle/>
          <a:p>
            <a:r>
              <a:rPr lang="en-US" sz="2400" dirty="0" smtClean="0">
                <a:solidFill>
                  <a:srgbClr val="0000FF"/>
                </a:solidFill>
              </a:rPr>
              <a:t>integration</a:t>
            </a:r>
            <a:endParaRPr lang="en-US" sz="2400" dirty="0">
              <a:solidFill>
                <a:srgbClr val="0000FF"/>
              </a:solidFill>
            </a:endParaRPr>
          </a:p>
        </p:txBody>
      </p:sp>
      <p:sp>
        <p:nvSpPr>
          <p:cNvPr id="12" name="TextBox 11"/>
          <p:cNvSpPr txBox="1"/>
          <p:nvPr/>
        </p:nvSpPr>
        <p:spPr>
          <a:xfrm>
            <a:off x="1699125" y="3145955"/>
            <a:ext cx="2286001" cy="461665"/>
          </a:xfrm>
          <a:prstGeom prst="rect">
            <a:avLst/>
          </a:prstGeom>
          <a:solidFill>
            <a:schemeClr val="bg1"/>
          </a:solidFill>
        </p:spPr>
        <p:txBody>
          <a:bodyPr wrap="square" rtlCol="0">
            <a:spAutoFit/>
          </a:bodyPr>
          <a:lstStyle/>
          <a:p>
            <a:r>
              <a:rPr lang="en-US" sz="2400" dirty="0" smtClean="0">
                <a:solidFill>
                  <a:srgbClr val="0000FF"/>
                </a:solidFill>
              </a:rPr>
              <a:t>analytics</a:t>
            </a:r>
            <a:endParaRPr lang="en-US" sz="2400" dirty="0">
              <a:solidFill>
                <a:srgbClr val="0000FF"/>
              </a:solidFill>
            </a:endParaRPr>
          </a:p>
        </p:txBody>
      </p:sp>
      <p:sp>
        <p:nvSpPr>
          <p:cNvPr id="18" name="Rectangle 17"/>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9" name="Rectangle 18"/>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194568934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15925" y="323850"/>
            <a:ext cx="7854950" cy="914400"/>
          </a:xfrm>
        </p:spPr>
        <p:txBody>
          <a:bodyPr>
            <a:noAutofit/>
          </a:bodyPr>
          <a:lstStyle/>
          <a:p>
            <a:pPr algn="l"/>
            <a:r>
              <a:rPr lang="en-US" sz="2400" dirty="0" smtClean="0">
                <a:latin typeface="Frutiger 55 Roman" charset="0"/>
                <a:ea typeface="ＭＳ Ｐゴシック" charset="0"/>
                <a:cs typeface="ＭＳ Ｐゴシック" charset="0"/>
              </a:rPr>
              <a:t>A “Needs Hierarchy” of Science Data Management</a:t>
            </a:r>
            <a:endParaRPr lang="en-US" sz="2400" dirty="0">
              <a:latin typeface="Frutiger 55 Roman" charset="0"/>
              <a:ea typeface="ＭＳ Ｐゴシック" charset="0"/>
              <a:cs typeface="ＭＳ Ｐゴシック" charset="0"/>
            </a:endParaRPr>
          </a:p>
        </p:txBody>
      </p:sp>
      <p:pic>
        <p:nvPicPr>
          <p:cNvPr id="4" name="Picture 3" descr="450px-Maslow's_Hierarchy_of_Nee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5" name="TextBox 4"/>
          <p:cNvSpPr txBox="1"/>
          <p:nvPr/>
        </p:nvSpPr>
        <p:spPr>
          <a:xfrm>
            <a:off x="1630944" y="5803666"/>
            <a:ext cx="1534531" cy="461665"/>
          </a:xfrm>
          <a:prstGeom prst="rect">
            <a:avLst/>
          </a:prstGeom>
          <a:solidFill>
            <a:schemeClr val="bg1"/>
          </a:solidFill>
        </p:spPr>
        <p:txBody>
          <a:bodyPr wrap="square" rtlCol="0">
            <a:spAutoFit/>
          </a:bodyPr>
          <a:lstStyle/>
          <a:p>
            <a:r>
              <a:rPr lang="en-US" sz="2400" dirty="0" smtClean="0"/>
              <a:t>storage</a:t>
            </a:r>
            <a:endParaRPr lang="en-US" sz="2400" dirty="0"/>
          </a:p>
        </p:txBody>
      </p:sp>
      <p:sp>
        <p:nvSpPr>
          <p:cNvPr id="8" name="TextBox 7"/>
          <p:cNvSpPr txBox="1"/>
          <p:nvPr/>
        </p:nvSpPr>
        <p:spPr>
          <a:xfrm>
            <a:off x="1630945" y="5142028"/>
            <a:ext cx="1828799" cy="461665"/>
          </a:xfrm>
          <a:prstGeom prst="rect">
            <a:avLst/>
          </a:prstGeom>
          <a:solidFill>
            <a:schemeClr val="bg1"/>
          </a:solidFill>
        </p:spPr>
        <p:txBody>
          <a:bodyPr wrap="square" rtlCol="0">
            <a:spAutoFit/>
          </a:bodyPr>
          <a:lstStyle/>
          <a:p>
            <a:r>
              <a:rPr lang="en-US" sz="2400" dirty="0" smtClean="0"/>
              <a:t>sharing</a:t>
            </a:r>
            <a:endParaRPr lang="en-US" sz="2400" dirty="0"/>
          </a:p>
        </p:txBody>
      </p:sp>
      <p:sp>
        <p:nvSpPr>
          <p:cNvPr id="21" name="Slide Number Placeholder 20"/>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smtClean="0"/>
              <a:pPr/>
              <a:t>51</a:t>
            </a:fld>
            <a:endParaRPr lang="en-US"/>
          </a:p>
        </p:txBody>
      </p:sp>
      <p:sp>
        <p:nvSpPr>
          <p:cNvPr id="14" name="TextBox 13"/>
          <p:cNvSpPr txBox="1"/>
          <p:nvPr/>
        </p:nvSpPr>
        <p:spPr>
          <a:xfrm>
            <a:off x="1577472" y="3131762"/>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5" name="TextBox 14"/>
          <p:cNvSpPr txBox="1"/>
          <p:nvPr/>
        </p:nvSpPr>
        <p:spPr>
          <a:xfrm>
            <a:off x="1712493" y="3895550"/>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7" name="TextBox 16"/>
          <p:cNvSpPr txBox="1"/>
          <p:nvPr/>
        </p:nvSpPr>
        <p:spPr>
          <a:xfrm>
            <a:off x="1676400" y="4536351"/>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0" name="TextBox 9"/>
          <p:cNvSpPr txBox="1"/>
          <p:nvPr/>
        </p:nvSpPr>
        <p:spPr>
          <a:xfrm>
            <a:off x="1603375" y="4531439"/>
            <a:ext cx="2436562" cy="461665"/>
          </a:xfrm>
          <a:prstGeom prst="rect">
            <a:avLst/>
          </a:prstGeom>
          <a:noFill/>
        </p:spPr>
        <p:txBody>
          <a:bodyPr wrap="square" rtlCol="0">
            <a:spAutoFit/>
          </a:bodyPr>
          <a:lstStyle/>
          <a:p>
            <a:r>
              <a:rPr lang="en-US" sz="2400" dirty="0" smtClean="0">
                <a:solidFill>
                  <a:srgbClr val="FF0000"/>
                </a:solidFill>
              </a:rPr>
              <a:t>integration</a:t>
            </a:r>
            <a:endParaRPr lang="en-US" sz="2400" dirty="0">
              <a:solidFill>
                <a:srgbClr val="FF0000"/>
              </a:solidFill>
            </a:endParaRPr>
          </a:p>
        </p:txBody>
      </p:sp>
      <p:grpSp>
        <p:nvGrpSpPr>
          <p:cNvPr id="2" name="Group 1"/>
          <p:cNvGrpSpPr/>
          <p:nvPr/>
        </p:nvGrpSpPr>
        <p:grpSpPr>
          <a:xfrm>
            <a:off x="1673725" y="3145955"/>
            <a:ext cx="2311401" cy="1211652"/>
            <a:chOff x="1673725" y="3145955"/>
            <a:chExt cx="2311401" cy="1211652"/>
          </a:xfrm>
        </p:grpSpPr>
        <p:sp>
          <p:nvSpPr>
            <p:cNvPr id="9" name="TextBox 8"/>
            <p:cNvSpPr txBox="1"/>
            <p:nvPr/>
          </p:nvSpPr>
          <p:spPr>
            <a:xfrm>
              <a:off x="1673725" y="3895942"/>
              <a:ext cx="2057401" cy="461665"/>
            </a:xfrm>
            <a:prstGeom prst="rect">
              <a:avLst/>
            </a:prstGeom>
            <a:noFill/>
          </p:spPr>
          <p:txBody>
            <a:bodyPr wrap="square" rtlCol="0">
              <a:spAutoFit/>
            </a:bodyPr>
            <a:lstStyle/>
            <a:p>
              <a:r>
                <a:rPr lang="en-US" sz="2400" dirty="0" smtClean="0">
                  <a:solidFill>
                    <a:srgbClr val="0000FF"/>
                  </a:solidFill>
                </a:rPr>
                <a:t>query</a:t>
              </a:r>
              <a:endParaRPr lang="en-US" sz="2400" dirty="0">
                <a:solidFill>
                  <a:srgbClr val="0000FF"/>
                </a:solidFill>
              </a:endParaRPr>
            </a:p>
          </p:txBody>
        </p:sp>
        <p:sp>
          <p:nvSpPr>
            <p:cNvPr id="12" name="TextBox 11"/>
            <p:cNvSpPr txBox="1"/>
            <p:nvPr/>
          </p:nvSpPr>
          <p:spPr>
            <a:xfrm>
              <a:off x="1699125" y="3145955"/>
              <a:ext cx="2286001" cy="461665"/>
            </a:xfrm>
            <a:prstGeom prst="rect">
              <a:avLst/>
            </a:prstGeom>
            <a:noFill/>
          </p:spPr>
          <p:txBody>
            <a:bodyPr wrap="square" rtlCol="0">
              <a:spAutoFit/>
            </a:bodyPr>
            <a:lstStyle/>
            <a:p>
              <a:r>
                <a:rPr lang="en-US" sz="2400" dirty="0" smtClean="0">
                  <a:solidFill>
                    <a:srgbClr val="0000FF"/>
                  </a:solidFill>
                </a:rPr>
                <a:t>analytics</a:t>
              </a:r>
              <a:endParaRPr lang="en-US" sz="2400" dirty="0">
                <a:solidFill>
                  <a:srgbClr val="0000FF"/>
                </a:solidFill>
              </a:endParaRPr>
            </a:p>
          </p:txBody>
        </p:sp>
      </p:grpSp>
      <p:sp>
        <p:nvSpPr>
          <p:cNvPr id="18" name="Rectangle 17"/>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9" name="Rectangle 18"/>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507797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2.96296E-6 C -0.0467 -0.01365 -0.09375 -0.03611 -0.11111 -0.06435 C -0.12848 -0.09259 -0.12153 -0.14745 -0.10469 -0.1699 C -0.08785 -0.19236 -0.02952 -0.19305 -0.00973 -0.19907 " pathEditMode="relative" rAng="0" ptsTypes="aaaa">
                                      <p:cBhvr>
                                        <p:cTn id="6" dur="2000" fill="hold"/>
                                        <p:tgtEl>
                                          <p:spTgt spid="10"/>
                                        </p:tgtEl>
                                        <p:attrNameLst>
                                          <p:attrName>ppt_x</p:attrName>
                                          <p:attrName>ppt_y</p:attrName>
                                        </p:attrNameLst>
                                      </p:cBhvr>
                                      <p:rCtr x="-6424" y="-995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61111E-6 -7.40741E-7 C -0.01528 0.00926 -0.09184 0.0419 -0.09219 0.05625 C -0.09254 0.0706 -0.02153 0.07986 -0.00278 0.08611 " pathEditMode="relative" rAng="0" ptsTypes="aaa">
                                      <p:cBhvr>
                                        <p:cTn id="10" dur="2000" fill="hold"/>
                                        <p:tgtEl>
                                          <p:spTgt spid="2"/>
                                        </p:tgtEl>
                                        <p:attrNameLst>
                                          <p:attrName>ppt_x</p:attrName>
                                          <p:attrName>ppt_y</p:attrName>
                                        </p:attrNameLst>
                                      </p:cBhvr>
                                      <p:rCtr x="-4635" y="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Conventional view….</a:t>
            </a:r>
          </a:p>
        </p:txBody>
      </p:sp>
      <p:sp>
        <p:nvSpPr>
          <p:cNvPr id="3" name="Content Placeholder 2"/>
          <p:cNvSpPr>
            <a:spLocks noGrp="1"/>
          </p:cNvSpPr>
          <p:nvPr>
            <p:ph idx="1"/>
          </p:nvPr>
        </p:nvSpPr>
        <p:spPr/>
        <p:txBody>
          <a:bodyPr/>
          <a:lstStyle/>
          <a:p>
            <a:r>
              <a:rPr lang="en-US"/>
              <a:t>Databases = Simple data retrieval and manipulation</a:t>
            </a:r>
          </a:p>
          <a:p>
            <a:r>
              <a:rPr lang="en-US"/>
              <a:t>MATLAB/R/etc = Complex analytics</a:t>
            </a:r>
          </a:p>
          <a:p>
            <a:endParaRPr lang="en-US"/>
          </a:p>
          <a:p>
            <a:r>
              <a:rPr lang="en-US"/>
              <a:t>What about bringing complex analytics into the database?</a:t>
            </a:r>
          </a:p>
          <a:p>
            <a:pPr lvl="1"/>
            <a:r>
              <a:rPr lang="en-US"/>
              <a:t>MADLib</a:t>
            </a:r>
          </a:p>
          <a:p>
            <a:pPr lvl="1"/>
            <a:r>
              <a:rPr lang="en-US"/>
              <a:t>Oracle/R integration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52</a:t>
            </a:fld>
            <a:endParaRPr lang="en-US"/>
          </a:p>
        </p:txBody>
      </p:sp>
    </p:spTree>
    <p:extLst>
      <p:ext uri="{BB962C8B-B14F-4D97-AF65-F5344CB8AC3E}">
        <p14:creationId xmlns:p14="http://schemas.microsoft.com/office/powerpoint/2010/main" val="274124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Matrix Addition, vector representation</a:t>
            </a:r>
          </a:p>
        </p:txBody>
      </p:sp>
      <p:sp>
        <p:nvSpPr>
          <p:cNvPr id="4" name="Date Placeholder 3"/>
          <p:cNvSpPr>
            <a:spLocks noGrp="1"/>
          </p:cNvSpPr>
          <p:nvPr>
            <p:ph type="dt" sz="half" idx="10"/>
          </p:nvPr>
        </p:nvSpPr>
        <p:spPr/>
        <p:txBody>
          <a:bodyPr/>
          <a:lstStyle/>
          <a:p>
            <a:fld id="{C460E162-5E18-CC42-AEFF-80654EBA5EC9}"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p>
            <a:fld id="{ABE0DD67-BB51-4341-BE04-6FACCCE28F1F}" type="slidenum">
              <a:rPr lang="en-US"/>
              <a:pPr/>
              <a:t>53</a:t>
            </a:fld>
            <a:endParaRPr lang="en-US"/>
          </a:p>
        </p:txBody>
      </p:sp>
      <p:sp>
        <p:nvSpPr>
          <p:cNvPr id="9" name="Rectangle 8"/>
          <p:cNvSpPr/>
          <p:nvPr/>
        </p:nvSpPr>
        <p:spPr>
          <a:xfrm>
            <a:off x="1371600" y="3429000"/>
            <a:ext cx="5257800" cy="923330"/>
          </a:xfrm>
          <a:prstGeom prst="rect">
            <a:avLst/>
          </a:prstGeom>
        </p:spPr>
        <p:txBody>
          <a:bodyPr wrap="square">
            <a:spAutoFit/>
          </a:bodyPr>
          <a:lstStyle/>
          <a:p>
            <a:r>
              <a:rPr lang="en-US"/>
              <a:t>SELECT A.row_number, A.vector + B.vector</a:t>
            </a:r>
          </a:p>
          <a:p>
            <a:r>
              <a:rPr lang="en-US"/>
              <a:t>FROM A, B</a:t>
            </a:r>
          </a:p>
          <a:p>
            <a:r>
              <a:rPr lang="en-US"/>
              <a:t>WHERE A.row_number = B.row_number;</a:t>
            </a:r>
          </a:p>
        </p:txBody>
      </p:sp>
      <p:sp>
        <p:nvSpPr>
          <p:cNvPr id="11" name="TextBox 10"/>
          <p:cNvSpPr txBox="1"/>
          <p:nvPr/>
        </p:nvSpPr>
        <p:spPr>
          <a:xfrm>
            <a:off x="652379" y="2057400"/>
            <a:ext cx="3919621" cy="830997"/>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a:p>
            <a:r>
              <a:rPr lang="en-US" sz="2400" i="1">
                <a:solidFill>
                  <a:srgbClr val="000090"/>
                </a:solidFill>
              </a:rPr>
              <a:t>B(row_number, row float[])</a:t>
            </a:r>
          </a:p>
        </p:txBody>
      </p:sp>
    </p:spTree>
    <p:extLst>
      <p:ext uri="{BB962C8B-B14F-4D97-AF65-F5344CB8AC3E}">
        <p14:creationId xmlns:p14="http://schemas.microsoft.com/office/powerpoint/2010/main" val="3805901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54</a:t>
            </a:fld>
            <a:endParaRPr lang="en-US"/>
          </a:p>
        </p:txBody>
      </p:sp>
      <p:pic>
        <p:nvPicPr>
          <p:cNvPr id="7" name="Picture 6"/>
          <p:cNvPicPr>
            <a:picLocks noChangeAspect="1"/>
          </p:cNvPicPr>
          <p:nvPr/>
        </p:nvPicPr>
        <p:blipFill>
          <a:blip r:embed="rId2"/>
          <a:stretch>
            <a:fillRect/>
          </a:stretch>
        </p:blipFill>
        <p:spPr>
          <a:xfrm>
            <a:off x="2578100" y="1676400"/>
            <a:ext cx="3975100" cy="3492500"/>
          </a:xfrm>
          <a:prstGeom prst="rect">
            <a:avLst/>
          </a:prstGeom>
        </p:spPr>
      </p:pic>
    </p:spTree>
    <p:extLst>
      <p:ext uri="{BB962C8B-B14F-4D97-AF65-F5344CB8AC3E}">
        <p14:creationId xmlns:p14="http://schemas.microsoft.com/office/powerpoint/2010/main" val="535478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 vector representation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55</a:t>
            </a:fld>
            <a:endParaRPr lang="en-US"/>
          </a:p>
        </p:txBody>
      </p:sp>
      <p:sp>
        <p:nvSpPr>
          <p:cNvPr id="7" name="Rectangle 6"/>
          <p:cNvSpPr/>
          <p:nvPr/>
        </p:nvSpPr>
        <p:spPr>
          <a:xfrm>
            <a:off x="990600" y="3244334"/>
            <a:ext cx="7391400" cy="400110"/>
          </a:xfrm>
          <a:prstGeom prst="rect">
            <a:avLst/>
          </a:prstGeom>
        </p:spPr>
        <p:txBody>
          <a:bodyPr wrap="square">
            <a:spAutoFit/>
          </a:bodyPr>
          <a:lstStyle/>
          <a:p>
            <a:r>
              <a:rPr lang="en-US" sz="2000"/>
              <a:t>SELECT 1, array_accum(row_number, vector*v) FROM A;</a:t>
            </a:r>
          </a:p>
        </p:txBody>
      </p:sp>
      <p:sp>
        <p:nvSpPr>
          <p:cNvPr id="8" name="Rectangle 7"/>
          <p:cNvSpPr/>
          <p:nvPr/>
        </p:nvSpPr>
        <p:spPr>
          <a:xfrm>
            <a:off x="990600" y="2209800"/>
            <a:ext cx="3869994" cy="461665"/>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p:txBody>
      </p:sp>
      <p:pic>
        <p:nvPicPr>
          <p:cNvPr id="9" name="Picture 8" descr="Picture 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191000"/>
            <a:ext cx="2800464" cy="584146"/>
          </a:xfrm>
          <a:prstGeom prst="rect">
            <a:avLst/>
          </a:prstGeom>
        </p:spPr>
      </p:pic>
    </p:spTree>
    <p:extLst>
      <p:ext uri="{BB962C8B-B14F-4D97-AF65-F5344CB8AC3E}">
        <p14:creationId xmlns:p14="http://schemas.microsoft.com/office/powerpoint/2010/main" val="338709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Transpose, vector representation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56</a:t>
            </a:fld>
            <a:endParaRPr lang="en-US"/>
          </a:p>
        </p:txBody>
      </p:sp>
      <p:sp>
        <p:nvSpPr>
          <p:cNvPr id="7" name="Rectangle 6"/>
          <p:cNvSpPr/>
          <p:nvPr/>
        </p:nvSpPr>
        <p:spPr>
          <a:xfrm>
            <a:off x="685800" y="2900065"/>
            <a:ext cx="8382000" cy="923330"/>
          </a:xfrm>
          <a:prstGeom prst="rect">
            <a:avLst/>
          </a:prstGeom>
        </p:spPr>
        <p:txBody>
          <a:bodyPr wrap="square">
            <a:spAutoFit/>
          </a:bodyPr>
          <a:lstStyle/>
          <a:p>
            <a:r>
              <a:rPr lang="en-US"/>
              <a:t>SELECT S.col_number, array_accum(A.row_number, A.vector[S.col_number])</a:t>
            </a:r>
          </a:p>
          <a:p>
            <a:r>
              <a:rPr lang="en-US"/>
              <a:t>FROM A, generate_series(1,3) AS S(col_number)</a:t>
            </a:r>
          </a:p>
          <a:p>
            <a:r>
              <a:rPr lang="en-US"/>
              <a:t>GROUP BY S.col_number;</a:t>
            </a:r>
          </a:p>
        </p:txBody>
      </p:sp>
      <p:sp>
        <p:nvSpPr>
          <p:cNvPr id="9" name="TextBox 8"/>
          <p:cNvSpPr txBox="1"/>
          <p:nvPr/>
        </p:nvSpPr>
        <p:spPr>
          <a:xfrm>
            <a:off x="1219200" y="4724400"/>
            <a:ext cx="5334000" cy="400110"/>
          </a:xfrm>
          <a:prstGeom prst="rect">
            <a:avLst/>
          </a:prstGeom>
          <a:noFill/>
        </p:spPr>
        <p:txBody>
          <a:bodyPr wrap="square" rtlCol="0">
            <a:spAutoFit/>
          </a:bodyPr>
          <a:lstStyle/>
          <a:p>
            <a:r>
              <a:rPr lang="en-US" sz="2000"/>
              <a:t>generate_series is a </a:t>
            </a:r>
            <a:r>
              <a:rPr lang="en-US" sz="2000" i="1"/>
              <a:t>table function</a:t>
            </a:r>
          </a:p>
        </p:txBody>
      </p:sp>
      <p:sp>
        <p:nvSpPr>
          <p:cNvPr id="10" name="Rectangle 9"/>
          <p:cNvSpPr/>
          <p:nvPr/>
        </p:nvSpPr>
        <p:spPr>
          <a:xfrm>
            <a:off x="884403" y="1978967"/>
            <a:ext cx="3869994" cy="461665"/>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p:txBody>
      </p:sp>
    </p:spTree>
    <p:extLst>
      <p:ext uri="{BB962C8B-B14F-4D97-AF65-F5344CB8AC3E}">
        <p14:creationId xmlns:p14="http://schemas.microsoft.com/office/powerpoint/2010/main" val="2230954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 sparse representation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57</a:t>
            </a:fld>
            <a:endParaRPr lang="en-US"/>
          </a:p>
        </p:txBody>
      </p:sp>
      <p:sp>
        <p:nvSpPr>
          <p:cNvPr id="7" name="Rectangle 6"/>
          <p:cNvSpPr/>
          <p:nvPr/>
        </p:nvSpPr>
        <p:spPr>
          <a:xfrm>
            <a:off x="792747" y="3429000"/>
            <a:ext cx="7239000" cy="1200329"/>
          </a:xfrm>
          <a:prstGeom prst="rect">
            <a:avLst/>
          </a:prstGeom>
        </p:spPr>
        <p:txBody>
          <a:bodyPr wrap="square">
            <a:spAutoFit/>
          </a:bodyPr>
          <a:lstStyle/>
          <a:p>
            <a:r>
              <a:rPr lang="en-US"/>
              <a:t>SELECT A.row_number, B.column_number, SUM(A.value * B.value)</a:t>
            </a:r>
          </a:p>
          <a:p>
            <a:r>
              <a:rPr lang="en-US"/>
              <a:t>FROM A, B</a:t>
            </a:r>
          </a:p>
          <a:p>
            <a:r>
              <a:rPr lang="en-US"/>
              <a:t>WHERE A.column_number = B.row_number</a:t>
            </a:r>
          </a:p>
          <a:p>
            <a:r>
              <a:rPr lang="en-US"/>
              <a:t>GROUP BY A.row_number, B.column_number</a:t>
            </a:r>
          </a:p>
        </p:txBody>
      </p:sp>
      <p:sp>
        <p:nvSpPr>
          <p:cNvPr id="8" name="TextBox 7"/>
          <p:cNvSpPr txBox="1"/>
          <p:nvPr/>
        </p:nvSpPr>
        <p:spPr>
          <a:xfrm>
            <a:off x="792747" y="2057400"/>
            <a:ext cx="6248400" cy="830997"/>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column_number, value)</a:t>
            </a:r>
          </a:p>
          <a:p>
            <a:r>
              <a:rPr lang="en-US" sz="2400" i="1">
                <a:solidFill>
                  <a:srgbClr val="000090"/>
                </a:solidFill>
              </a:rPr>
              <a:t>B(row_number, column_number, value)</a:t>
            </a:r>
          </a:p>
        </p:txBody>
      </p:sp>
    </p:spTree>
    <p:extLst>
      <p:ext uri="{BB962C8B-B14F-4D97-AF65-F5344CB8AC3E}">
        <p14:creationId xmlns:p14="http://schemas.microsoft.com/office/powerpoint/2010/main" val="3465922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User-defined functions and types</a:t>
            </a:r>
          </a:p>
        </p:txBody>
      </p:sp>
      <p:sp>
        <p:nvSpPr>
          <p:cNvPr id="3" name="Content Placeholder 2"/>
          <p:cNvSpPr>
            <a:spLocks noGrp="1"/>
          </p:cNvSpPr>
          <p:nvPr>
            <p:ph idx="1"/>
          </p:nvPr>
        </p:nvSpPr>
        <p:spPr/>
        <p:txBody>
          <a:bodyPr/>
          <a:lstStyle/>
          <a:p>
            <a:r>
              <a:rPr lang="en-US"/>
              <a:t>Scalar functions</a:t>
            </a:r>
          </a:p>
          <a:p>
            <a:pPr marL="0" indent="0">
              <a:buNone/>
            </a:pPr>
            <a:r>
              <a:rPr lang="en-US">
                <a:latin typeface="Courier New"/>
                <a:cs typeface="Courier New"/>
              </a:rPr>
              <a:t>SELECT myfunc(r.a, r.b)…</a:t>
            </a:r>
            <a:endParaRPr lang="en-US"/>
          </a:p>
          <a:p>
            <a:r>
              <a:rPr lang="en-US"/>
              <a:t>Aggregate functions</a:t>
            </a:r>
          </a:p>
          <a:p>
            <a:pPr marL="0" indent="0">
              <a:buNone/>
            </a:pPr>
            <a:r>
              <a:rPr lang="en-US">
                <a:latin typeface="Courier New"/>
                <a:cs typeface="Courier New"/>
              </a:rPr>
              <a:t>SELECT concat(r.s) …</a:t>
            </a:r>
          </a:p>
          <a:p>
            <a:r>
              <a:rPr lang="en-US"/>
              <a:t>Table functions</a:t>
            </a:r>
          </a:p>
          <a:p>
            <a:pPr marL="0" indent="0">
              <a:buNone/>
            </a:pPr>
            <a:r>
              <a:rPr lang="en-US">
                <a:latin typeface="Courier New"/>
                <a:cs typeface="Courier New"/>
              </a:rPr>
              <a:t>SELECT … FROM tablefunc(a,b)</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58</a:t>
            </a:fld>
            <a:endParaRPr lang="en-US"/>
          </a:p>
        </p:txBody>
      </p:sp>
    </p:spTree>
    <p:extLst>
      <p:ext uri="{BB962C8B-B14F-4D97-AF65-F5344CB8AC3E}">
        <p14:creationId xmlns:p14="http://schemas.microsoft.com/office/powerpoint/2010/main" val="11497776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Experiment design</a:t>
            </a:r>
          </a:p>
        </p:txBody>
      </p:sp>
      <p:sp>
        <p:nvSpPr>
          <p:cNvPr id="4" name="Date Placeholder 3"/>
          <p:cNvSpPr>
            <a:spLocks noGrp="1"/>
          </p:cNvSpPr>
          <p:nvPr>
            <p:ph type="dt" sz="half" idx="10"/>
          </p:nvPr>
        </p:nvSpPr>
        <p:spPr/>
        <p:txBody>
          <a:bodyPr/>
          <a:lstStyle/>
          <a:p>
            <a:fld id="{C460E162-5E18-CC42-AEFF-80654EBA5EC9}"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p>
            <a:fld id="{ABE0DD67-BB51-4341-BE04-6FACCCE28F1F}" type="slidenum">
              <a:rPr lang="en-US"/>
              <a:pPr/>
              <a:t>59</a:t>
            </a:fld>
            <a:endParaRPr lang="en-US"/>
          </a:p>
        </p:txBody>
      </p:sp>
      <p:sp>
        <p:nvSpPr>
          <p:cNvPr id="9" name="Rectangle 8"/>
          <p:cNvSpPr/>
          <p:nvPr/>
        </p:nvSpPr>
        <p:spPr>
          <a:xfrm>
            <a:off x="1143000" y="4038600"/>
            <a:ext cx="5638800" cy="1477328"/>
          </a:xfrm>
          <a:prstGeom prst="rect">
            <a:avLst/>
          </a:prstGeom>
        </p:spPr>
        <p:txBody>
          <a:bodyPr wrap="square">
            <a:spAutoFit/>
          </a:bodyPr>
          <a:lstStyle/>
          <a:p>
            <a:r>
              <a:rPr lang="en-US"/>
              <a:t>CREATE VIEW trials AS</a:t>
            </a:r>
          </a:p>
          <a:p>
            <a:r>
              <a:rPr lang="en-US"/>
              <a:t>SELECT d.trial_id, AVG(a.values) AS avg_value</a:t>
            </a:r>
          </a:p>
          <a:p>
            <a:r>
              <a:rPr lang="en-US"/>
              <a:t>FROM design d, T</a:t>
            </a:r>
          </a:p>
          <a:p>
            <a:r>
              <a:rPr lang="en-US"/>
              <a:t>WHERE d.row_id = T.row_id</a:t>
            </a:r>
          </a:p>
          <a:p>
            <a:r>
              <a:rPr lang="en-US"/>
              <a:t>GROUP BY d.trial_id</a:t>
            </a:r>
          </a:p>
        </p:txBody>
      </p:sp>
      <p:sp>
        <p:nvSpPr>
          <p:cNvPr id="10" name="Rectangle 9"/>
          <p:cNvSpPr/>
          <p:nvPr/>
        </p:nvSpPr>
        <p:spPr>
          <a:xfrm>
            <a:off x="1143000" y="2057400"/>
            <a:ext cx="5638800" cy="1477328"/>
          </a:xfrm>
          <a:prstGeom prst="rect">
            <a:avLst/>
          </a:prstGeom>
        </p:spPr>
        <p:txBody>
          <a:bodyPr wrap="square">
            <a:spAutoFit/>
          </a:bodyPr>
          <a:lstStyle/>
          <a:p>
            <a:r>
              <a:rPr lang="en-US"/>
              <a:t>CREATE VIEW design AS</a:t>
            </a:r>
          </a:p>
          <a:p>
            <a:r>
              <a:rPr lang="en-US"/>
              <a:t>SELECT a.trial_id,</a:t>
            </a:r>
          </a:p>
          <a:p>
            <a:r>
              <a:rPr lang="en-US"/>
              <a:t>floor (100 * random()) AS row_id</a:t>
            </a:r>
          </a:p>
          <a:p>
            <a:r>
              <a:rPr lang="en-US"/>
              <a:t>FROM generate_series(1,10000) AS a (trial_id),</a:t>
            </a:r>
          </a:p>
          <a:p>
            <a:r>
              <a:rPr lang="en-US"/>
              <a:t>generate_series(1,3) AS b (subsample_id)</a:t>
            </a:r>
          </a:p>
        </p:txBody>
      </p:sp>
      <p:sp>
        <p:nvSpPr>
          <p:cNvPr id="11" name="TextBox 10"/>
          <p:cNvSpPr txBox="1"/>
          <p:nvPr/>
        </p:nvSpPr>
        <p:spPr>
          <a:xfrm>
            <a:off x="5105400" y="5867400"/>
            <a:ext cx="3276600" cy="369332"/>
          </a:xfrm>
          <a:prstGeom prst="rect">
            <a:avLst/>
          </a:prstGeom>
          <a:noFill/>
        </p:spPr>
        <p:txBody>
          <a:bodyPr wrap="square" rtlCol="0">
            <a:spAutoFit/>
          </a:bodyPr>
          <a:lstStyle/>
          <a:p>
            <a:r>
              <a:rPr lang="en-US"/>
              <a:t>src: Cohen et al., VLDB 2009</a:t>
            </a:r>
          </a:p>
        </p:txBody>
      </p:sp>
    </p:spTree>
    <p:extLst>
      <p:ext uri="{BB962C8B-B14F-4D97-AF65-F5344CB8AC3E}">
        <p14:creationId xmlns:p14="http://schemas.microsoft.com/office/powerpoint/2010/main" val="399720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r>
              <a:rPr lang="en-US" dirty="0" smtClean="0"/>
              <a:t>Relational Algebra </a:t>
            </a:r>
            <a:r>
              <a:rPr lang="en-US" dirty="0"/>
              <a:t>Operators</a:t>
            </a:r>
          </a:p>
        </p:txBody>
      </p:sp>
      <p:sp>
        <p:nvSpPr>
          <p:cNvPr id="88068" name="Rectangle 3"/>
          <p:cNvSpPr>
            <a:spLocks noGrp="1" noChangeArrowheads="1"/>
          </p:cNvSpPr>
          <p:nvPr>
            <p:ph type="body" idx="1"/>
          </p:nvPr>
        </p:nvSpPr>
        <p:spPr/>
        <p:txBody>
          <a:bodyPr/>
          <a:lstStyle/>
          <a:p>
            <a:r>
              <a:rPr lang="en-US" dirty="0"/>
              <a:t>Union </a:t>
            </a:r>
            <a:r>
              <a:rPr lang="en-US" dirty="0" err="1">
                <a:sym typeface="Symbol" pitchFamily="112" charset="2"/>
              </a:rPr>
              <a:t></a:t>
            </a:r>
            <a:r>
              <a:rPr lang="en-US" dirty="0"/>
              <a:t>, intersection </a:t>
            </a:r>
            <a:r>
              <a:rPr lang="en-US" dirty="0" err="1">
                <a:sym typeface="Symbol" pitchFamily="112" charset="2"/>
              </a:rPr>
              <a:t></a:t>
            </a:r>
            <a:r>
              <a:rPr lang="en-US" dirty="0"/>
              <a:t>, difference - </a:t>
            </a:r>
          </a:p>
          <a:p>
            <a:r>
              <a:rPr lang="en-US" dirty="0"/>
              <a:t>Selection  </a:t>
            </a:r>
            <a:r>
              <a:rPr lang="en-US" dirty="0" err="1"/>
              <a:t>s</a:t>
            </a:r>
            <a:endParaRPr lang="en-US" dirty="0"/>
          </a:p>
          <a:p>
            <a:r>
              <a:rPr lang="en-US" dirty="0"/>
              <a:t>Projection</a:t>
            </a:r>
            <a:r>
              <a:rPr lang="en-US" dirty="0" smtClean="0"/>
              <a:t> </a:t>
            </a:r>
            <a:r>
              <a:rPr lang="en-US" dirty="0" err="1" smtClean="0">
                <a:sym typeface="Symbol" pitchFamily="112" charset="2"/>
              </a:rPr>
              <a:t>Π</a:t>
            </a:r>
            <a:endParaRPr lang="en-US" dirty="0" smtClean="0"/>
          </a:p>
          <a:p>
            <a:r>
              <a:rPr lang="en-US" dirty="0"/>
              <a:t>Join ⨝</a:t>
            </a:r>
            <a:endParaRPr lang="en-US" dirty="0" smtClean="0"/>
          </a:p>
          <a:p>
            <a:endParaRPr lang="en-US" dirty="0" smtClean="0"/>
          </a:p>
          <a:p>
            <a:r>
              <a:rPr lang="en-US" dirty="0" smtClean="0"/>
              <a:t>Duplicate </a:t>
            </a:r>
            <a:r>
              <a:rPr lang="en-US" dirty="0"/>
              <a:t>elimination </a:t>
            </a:r>
            <a:r>
              <a:rPr lang="en-US" dirty="0" err="1"/>
              <a:t>d</a:t>
            </a:r>
            <a:endParaRPr lang="en-US" dirty="0"/>
          </a:p>
          <a:p>
            <a:r>
              <a:rPr lang="en-US" dirty="0"/>
              <a:t>Grouping and aggregation </a:t>
            </a:r>
            <a:r>
              <a:rPr lang="en-US" dirty="0" err="1"/>
              <a:t>g</a:t>
            </a:r>
            <a:endParaRPr lang="en-US" dirty="0"/>
          </a:p>
          <a:p>
            <a:r>
              <a:rPr lang="en-US" dirty="0"/>
              <a:t>Sorting </a:t>
            </a:r>
            <a:r>
              <a:rPr lang="en-US" dirty="0" err="1" smtClean="0"/>
              <a:t>t</a:t>
            </a:r>
            <a:endParaRPr lang="en-US" dirty="0"/>
          </a:p>
        </p:txBody>
      </p:sp>
      <p:sp>
        <p:nvSpPr>
          <p:cNvPr id="4" name="Right Brace 3"/>
          <p:cNvSpPr/>
          <p:nvPr/>
        </p:nvSpPr>
        <p:spPr bwMode="auto">
          <a:xfrm>
            <a:off x="6781800" y="2133600"/>
            <a:ext cx="612648" cy="2286000"/>
          </a:xfrm>
          <a:prstGeom prst="rightBrace">
            <a:avLst>
              <a:gd name="adj1" fmla="val 68451"/>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6" name="TextBox 5"/>
          <p:cNvSpPr txBox="1"/>
          <p:nvPr/>
        </p:nvSpPr>
        <p:spPr>
          <a:xfrm>
            <a:off x="7391400" y="2819400"/>
            <a:ext cx="607859"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defTabSz="914400" eaLnBrk="0" hangingPunct="0"/>
            <a:r>
              <a:rPr lang="en-US" sz="2400" dirty="0" smtClean="0">
                <a:solidFill>
                  <a:prstClr val="black"/>
                </a:solidFill>
                <a:latin typeface="Arial"/>
              </a:rPr>
              <a:t>RA</a:t>
            </a:r>
            <a:endParaRPr lang="en-US" sz="2400" dirty="0">
              <a:solidFill>
                <a:prstClr val="black"/>
              </a:solidFill>
              <a:latin typeface="Arial"/>
            </a:endParaRPr>
          </a:p>
        </p:txBody>
      </p:sp>
      <p:sp>
        <p:nvSpPr>
          <p:cNvPr id="9" name="Right Brace 8"/>
          <p:cNvSpPr/>
          <p:nvPr/>
        </p:nvSpPr>
        <p:spPr bwMode="auto">
          <a:xfrm>
            <a:off x="8153400" y="2133600"/>
            <a:ext cx="612648" cy="3962400"/>
          </a:xfrm>
          <a:prstGeom prst="rightBrace">
            <a:avLst>
              <a:gd name="adj1" fmla="val 23693"/>
              <a:gd name="adj2" fmla="val 7430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endParaRPr lang="en-US" sz="2400" dirty="0">
              <a:solidFill>
                <a:prstClr val="black"/>
              </a:solidFill>
              <a:latin typeface="Arial"/>
              <a:ea typeface="+mn-ea"/>
              <a:cs typeface="+mn-cs"/>
            </a:endParaRPr>
          </a:p>
        </p:txBody>
      </p:sp>
      <p:sp>
        <p:nvSpPr>
          <p:cNvPr id="10" name="TextBox 9"/>
          <p:cNvSpPr txBox="1"/>
          <p:nvPr/>
        </p:nvSpPr>
        <p:spPr>
          <a:xfrm>
            <a:off x="7010400" y="5257800"/>
            <a:ext cx="1992853"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defTabSz="914400" eaLnBrk="0" hangingPunct="0"/>
            <a:r>
              <a:rPr lang="en-US" sz="2400" dirty="0" smtClean="0">
                <a:solidFill>
                  <a:prstClr val="black"/>
                </a:solidFill>
                <a:latin typeface="Arial"/>
              </a:rPr>
              <a:t>Extended RA</a:t>
            </a:r>
            <a:endParaRPr lang="en-US" sz="2400" dirty="0">
              <a:solidFill>
                <a:prstClr val="black"/>
              </a:solidFill>
              <a:latin typeface="Arial"/>
            </a:endParaRPr>
          </a:p>
        </p:txBody>
      </p:sp>
    </p:spTree>
    <p:extLst>
      <p:ext uri="{BB962C8B-B14F-4D97-AF65-F5344CB8AC3E}">
        <p14:creationId xmlns:p14="http://schemas.microsoft.com/office/powerpoint/2010/main" val="249989165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60</a:t>
            </a:fld>
            <a:endParaRPr lang="en-US"/>
          </a:p>
        </p:txBody>
      </p:sp>
      <p:sp>
        <p:nvSpPr>
          <p:cNvPr id="7" name="Rectangle 6"/>
          <p:cNvSpPr/>
          <p:nvPr/>
        </p:nvSpPr>
        <p:spPr>
          <a:xfrm>
            <a:off x="387350" y="1676400"/>
            <a:ext cx="8153400" cy="2031325"/>
          </a:xfrm>
          <a:prstGeom prst="rect">
            <a:avLst/>
          </a:prstGeom>
        </p:spPr>
        <p:txBody>
          <a:bodyPr wrap="square">
            <a:spAutoFit/>
          </a:bodyPr>
          <a:lstStyle/>
          <a:p>
            <a:r>
              <a:rPr lang="en-US"/>
              <a:t>Prior to the implementation of this functionality within the DBMS, one Greenplum customer was accustomed to calculating the OLS by exporting data and importing the data into R for calculation, a process that took several hours to complete. They reported signicant performance improvement when they moved to running the regression within the DBMS. Most of the benet derived from running the analysis in parallel close to the data with minimal data movement.</a:t>
            </a:r>
          </a:p>
        </p:txBody>
      </p:sp>
      <p:sp>
        <p:nvSpPr>
          <p:cNvPr id="8" name="TextBox 7"/>
          <p:cNvSpPr txBox="1"/>
          <p:nvPr/>
        </p:nvSpPr>
        <p:spPr>
          <a:xfrm>
            <a:off x="5105400" y="5867400"/>
            <a:ext cx="3276600" cy="369332"/>
          </a:xfrm>
          <a:prstGeom prst="rect">
            <a:avLst/>
          </a:prstGeom>
          <a:noFill/>
        </p:spPr>
        <p:txBody>
          <a:bodyPr wrap="square" rtlCol="0">
            <a:spAutoFit/>
          </a:bodyPr>
          <a:lstStyle/>
          <a:p>
            <a:r>
              <a:rPr lang="en-US"/>
              <a:t>src: Cohen et al., VLDB 2009</a:t>
            </a:r>
          </a:p>
        </p:txBody>
      </p:sp>
    </p:spTree>
    <p:extLst>
      <p:ext uri="{BB962C8B-B14F-4D97-AF65-F5344CB8AC3E}">
        <p14:creationId xmlns:p14="http://schemas.microsoft.com/office/powerpoint/2010/main" val="81808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381000"/>
            <a:ext cx="7772400" cy="1143000"/>
          </a:xfrm>
        </p:spPr>
        <p:txBody>
          <a:bodyPr/>
          <a:lstStyle/>
          <a:p>
            <a:r>
              <a:rPr lang="en-US" smtClean="0"/>
              <a:t>Sets v.s. Bags</a:t>
            </a:r>
          </a:p>
        </p:txBody>
      </p:sp>
      <p:sp>
        <p:nvSpPr>
          <p:cNvPr id="26627" name="Content Placeholder 2"/>
          <p:cNvSpPr>
            <a:spLocks noGrp="1"/>
          </p:cNvSpPr>
          <p:nvPr>
            <p:ph idx="1"/>
          </p:nvPr>
        </p:nvSpPr>
        <p:spPr>
          <a:xfrm>
            <a:off x="533400" y="1447800"/>
            <a:ext cx="8305800" cy="4114800"/>
          </a:xfrm>
        </p:spPr>
        <p:txBody>
          <a:bodyPr/>
          <a:lstStyle/>
          <a:p>
            <a:r>
              <a:rPr lang="en-US" dirty="0" smtClean="0"/>
              <a:t>Sets: {</a:t>
            </a:r>
            <a:r>
              <a:rPr lang="en-US" dirty="0" err="1" smtClean="0"/>
              <a:t>a,b,c</a:t>
            </a:r>
            <a:r>
              <a:rPr lang="en-US" dirty="0" smtClean="0"/>
              <a:t>}, {</a:t>
            </a:r>
            <a:r>
              <a:rPr lang="en-US" dirty="0" err="1" smtClean="0"/>
              <a:t>a,d,e,f</a:t>
            </a:r>
            <a:r>
              <a:rPr lang="en-US" dirty="0" smtClean="0"/>
              <a:t>}, { }, . . .</a:t>
            </a:r>
          </a:p>
          <a:p>
            <a:r>
              <a:rPr lang="en-US" dirty="0" smtClean="0"/>
              <a:t>Bags: {a, a, </a:t>
            </a:r>
            <a:r>
              <a:rPr lang="en-US" dirty="0" err="1" smtClean="0"/>
              <a:t>b</a:t>
            </a:r>
            <a:r>
              <a:rPr lang="en-US" dirty="0" smtClean="0"/>
              <a:t>, </a:t>
            </a:r>
            <a:r>
              <a:rPr lang="en-US" dirty="0" err="1" smtClean="0"/>
              <a:t>c</a:t>
            </a:r>
            <a:r>
              <a:rPr lang="en-US" dirty="0" smtClean="0"/>
              <a:t>}, {</a:t>
            </a:r>
            <a:r>
              <a:rPr lang="en-US" dirty="0" err="1" smtClean="0"/>
              <a:t>b</a:t>
            </a:r>
            <a:r>
              <a:rPr lang="en-US" dirty="0" smtClean="0"/>
              <a:t>, </a:t>
            </a:r>
            <a:r>
              <a:rPr lang="en-US" dirty="0" err="1" smtClean="0"/>
              <a:t>b</a:t>
            </a:r>
            <a:r>
              <a:rPr lang="en-US" dirty="0" smtClean="0"/>
              <a:t>, </a:t>
            </a:r>
            <a:r>
              <a:rPr lang="en-US" dirty="0" err="1" smtClean="0"/>
              <a:t>b</a:t>
            </a:r>
            <a:r>
              <a:rPr lang="en-US" dirty="0" smtClean="0"/>
              <a:t>, </a:t>
            </a:r>
            <a:r>
              <a:rPr lang="en-US" dirty="0" err="1" smtClean="0"/>
              <a:t>b</a:t>
            </a:r>
            <a:r>
              <a:rPr lang="en-US" dirty="0" smtClean="0"/>
              <a:t>, </a:t>
            </a:r>
            <a:r>
              <a:rPr lang="en-US" dirty="0" err="1" smtClean="0"/>
              <a:t>b</a:t>
            </a:r>
            <a:r>
              <a:rPr lang="en-US" dirty="0" smtClean="0"/>
              <a:t>}, . . .</a:t>
            </a:r>
          </a:p>
          <a:p>
            <a:endParaRPr lang="en-US" dirty="0" smtClean="0"/>
          </a:p>
          <a:p>
            <a:r>
              <a:rPr lang="en-US" dirty="0" smtClean="0"/>
              <a:t>Relational Algebra has two semantics:</a:t>
            </a:r>
          </a:p>
          <a:p>
            <a:r>
              <a:rPr lang="en-US" dirty="0" smtClean="0"/>
              <a:t>Set semantics  = standard Relational Algebra</a:t>
            </a:r>
          </a:p>
          <a:p>
            <a:r>
              <a:rPr lang="en-US" dirty="0" smtClean="0"/>
              <a:t>Bag semantics = extended Relational Algebra</a:t>
            </a:r>
          </a:p>
          <a:p>
            <a:endParaRPr lang="en-US" dirty="0"/>
          </a:p>
          <a:p>
            <a:r>
              <a:rPr lang="en-US" dirty="0" smtClean="0"/>
              <a:t>Rule of thumb:</a:t>
            </a:r>
          </a:p>
          <a:p>
            <a:pPr lvl="1"/>
            <a:r>
              <a:rPr lang="en-US" dirty="0" smtClean="0"/>
              <a:t>Every paper will assume set semantics</a:t>
            </a:r>
          </a:p>
          <a:p>
            <a:pPr lvl="1"/>
            <a:r>
              <a:rPr lang="en-US" dirty="0"/>
              <a:t>Every implementation will assume bag semantics</a:t>
            </a:r>
            <a:endParaRPr lang="en-US" dirty="0" smtClean="0"/>
          </a:p>
        </p:txBody>
      </p:sp>
    </p:spTree>
    <p:extLst>
      <p:ext uri="{BB962C8B-B14F-4D97-AF65-F5344CB8AC3E}">
        <p14:creationId xmlns:p14="http://schemas.microsoft.com/office/powerpoint/2010/main" val="5305256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9441" y="152400"/>
            <a:ext cx="7772400" cy="1143000"/>
          </a:xfrm>
        </p:spPr>
        <p:txBody>
          <a:bodyPr/>
          <a:lstStyle/>
          <a:p>
            <a:r>
              <a:rPr lang="en-US" dirty="0" smtClean="0"/>
              <a:t>Union</a:t>
            </a:r>
          </a:p>
        </p:txBody>
      </p:sp>
      <p:sp>
        <p:nvSpPr>
          <p:cNvPr id="7" name="Rectangle 6"/>
          <p:cNvSpPr/>
          <p:nvPr/>
        </p:nvSpPr>
        <p:spPr>
          <a:xfrm>
            <a:off x="3101401" y="1416765"/>
            <a:ext cx="1776448" cy="584775"/>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r>
              <a:rPr lang="en-US" sz="3200" dirty="0">
                <a:solidFill>
                  <a:prstClr val="black"/>
                </a:solidFill>
                <a:latin typeface="Arial"/>
                <a:ea typeface="ＭＳ Ｐゴシック" pitchFamily="112" charset="-128"/>
                <a:cs typeface="ＭＳ Ｐゴシック" pitchFamily="112" charset="-128"/>
              </a:rPr>
              <a:t>R1 </a:t>
            </a:r>
            <a:r>
              <a:rPr lang="en-US" sz="3200" dirty="0">
                <a:solidFill>
                  <a:prstClr val="black"/>
                </a:solidFill>
                <a:latin typeface="Arial"/>
                <a:ea typeface="ＭＳ Ｐゴシック" pitchFamily="112" charset="-128"/>
                <a:cs typeface="ＭＳ Ｐゴシック" pitchFamily="112" charset="-128"/>
                <a:sym typeface="Symbol" pitchFamily="112" charset="2"/>
              </a:rPr>
              <a:t> </a:t>
            </a:r>
            <a:r>
              <a:rPr lang="en-US" sz="3200" dirty="0" smtClean="0">
                <a:solidFill>
                  <a:prstClr val="black"/>
                </a:solidFill>
                <a:latin typeface="Arial"/>
                <a:ea typeface="ＭＳ Ｐゴシック" pitchFamily="112" charset="-128"/>
                <a:cs typeface="ＭＳ Ｐゴシック" pitchFamily="112" charset="-128"/>
                <a:sym typeface="Symbol" pitchFamily="112" charset="2"/>
              </a:rPr>
              <a:t>R2</a:t>
            </a:r>
            <a:endParaRPr lang="en-US" sz="3200" dirty="0">
              <a:solidFill>
                <a:prstClr val="black"/>
              </a:solidFill>
              <a:latin typeface="Arial"/>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532097854"/>
              </p:ext>
            </p:extLst>
          </p:nvPr>
        </p:nvGraphicFramePr>
        <p:xfrm>
          <a:off x="1313329" y="4430359"/>
          <a:ext cx="1524000" cy="1097280"/>
        </p:xfrm>
        <a:graphic>
          <a:graphicData uri="http://schemas.openxmlformats.org/drawingml/2006/table">
            <a:tbl>
              <a:tblPr firstRow="1" bandRow="1">
                <a:tableStyleId>{21E4AEA4-8DFA-4A89-87EB-49C32662AFE0}</a:tableStyleId>
              </a:tblPr>
              <a:tblGrid>
                <a:gridCol w="762000"/>
                <a:gridCol w="762000"/>
              </a:tblGrid>
              <a:tr h="270933">
                <a:tc>
                  <a:txBody>
                    <a:bodyPr/>
                    <a:lstStyle/>
                    <a:p>
                      <a:r>
                        <a:rPr lang="en-US" dirty="0" smtClean="0"/>
                        <a:t>A</a:t>
                      </a:r>
                      <a:endParaRPr lang="en-US" dirty="0"/>
                    </a:p>
                  </a:txBody>
                  <a:tcPr/>
                </a:tc>
                <a:tc>
                  <a:txBody>
                    <a:bodyPr/>
                    <a:lstStyle/>
                    <a:p>
                      <a:r>
                        <a:rPr lang="en-US" dirty="0" smtClean="0"/>
                        <a:t>B</a:t>
                      </a:r>
                      <a:endParaRPr lang="en-US" dirty="0"/>
                    </a:p>
                  </a:txBody>
                  <a:tcPr/>
                </a:tc>
              </a:tr>
              <a:tr h="270933">
                <a:tc>
                  <a:txBody>
                    <a:bodyPr/>
                    <a:lstStyle/>
                    <a:p>
                      <a:r>
                        <a:rPr lang="en-US" dirty="0" smtClean="0"/>
                        <a:t>a1</a:t>
                      </a:r>
                      <a:endParaRPr lang="en-US" dirty="0"/>
                    </a:p>
                  </a:txBody>
                  <a:tcPr/>
                </a:tc>
                <a:tc>
                  <a:txBody>
                    <a:bodyPr/>
                    <a:lstStyle/>
                    <a:p>
                      <a:r>
                        <a:rPr lang="en-US" dirty="0" smtClean="0"/>
                        <a:t>b1</a:t>
                      </a:r>
                      <a:endParaRPr lang="en-US" dirty="0"/>
                    </a:p>
                  </a:txBody>
                  <a:tcPr/>
                </a:tc>
              </a:tr>
              <a:tr h="270933">
                <a:tc>
                  <a:txBody>
                    <a:bodyPr/>
                    <a:lstStyle/>
                    <a:p>
                      <a:r>
                        <a:rPr lang="en-US" dirty="0" smtClean="0"/>
                        <a:t>a2</a:t>
                      </a:r>
                      <a:endParaRPr lang="en-US" dirty="0"/>
                    </a:p>
                  </a:txBody>
                  <a:tcPr/>
                </a:tc>
                <a:tc>
                  <a:txBody>
                    <a:bodyPr/>
                    <a:lstStyle/>
                    <a:p>
                      <a:r>
                        <a:rPr lang="en-US" dirty="0" smtClean="0"/>
                        <a:t>b1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72022183"/>
              </p:ext>
            </p:extLst>
          </p:nvPr>
        </p:nvGraphicFramePr>
        <p:xfrm>
          <a:off x="3599329" y="4430359"/>
          <a:ext cx="1524000" cy="1097280"/>
        </p:xfrm>
        <a:graphic>
          <a:graphicData uri="http://schemas.openxmlformats.org/drawingml/2006/table">
            <a:tbl>
              <a:tblPr firstRow="1" bandRow="1">
                <a:tableStyleId>{21E4AEA4-8DFA-4A89-87EB-49C32662AFE0}</a:tableStyleId>
              </a:tblPr>
              <a:tblGrid>
                <a:gridCol w="762000"/>
                <a:gridCol w="762000"/>
              </a:tblGrid>
              <a:tr h="270933">
                <a:tc>
                  <a:txBody>
                    <a:bodyPr/>
                    <a:lstStyle/>
                    <a:p>
                      <a:r>
                        <a:rPr lang="en-US" dirty="0" smtClean="0"/>
                        <a:t>A</a:t>
                      </a:r>
                      <a:endParaRPr lang="en-US" dirty="0"/>
                    </a:p>
                  </a:txBody>
                  <a:tcPr/>
                </a:tc>
                <a:tc>
                  <a:txBody>
                    <a:bodyPr/>
                    <a:lstStyle/>
                    <a:p>
                      <a:r>
                        <a:rPr lang="en-US" dirty="0" smtClean="0"/>
                        <a:t>B</a:t>
                      </a:r>
                      <a:endParaRPr lang="en-US" dirty="0"/>
                    </a:p>
                  </a:txBody>
                  <a:tcPr/>
                </a:tc>
              </a:tr>
              <a:tr h="270933">
                <a:tc>
                  <a:txBody>
                    <a:bodyPr/>
                    <a:lstStyle/>
                    <a:p>
                      <a:r>
                        <a:rPr lang="en-US" dirty="0" smtClean="0"/>
                        <a:t>a1</a:t>
                      </a:r>
                      <a:endParaRPr lang="en-US" dirty="0"/>
                    </a:p>
                  </a:txBody>
                  <a:tcPr/>
                </a:tc>
                <a:tc>
                  <a:txBody>
                    <a:bodyPr/>
                    <a:lstStyle/>
                    <a:p>
                      <a:r>
                        <a:rPr lang="en-US" dirty="0" smtClean="0"/>
                        <a:t>b1</a:t>
                      </a:r>
                      <a:endParaRPr lang="en-US" dirty="0"/>
                    </a:p>
                  </a:txBody>
                  <a:tcPr/>
                </a:tc>
              </a:tr>
              <a:tr h="270933">
                <a:tc>
                  <a:txBody>
                    <a:bodyPr/>
                    <a:lstStyle/>
                    <a:p>
                      <a:r>
                        <a:rPr lang="en-US" dirty="0" smtClean="0"/>
                        <a:t>a3</a:t>
                      </a:r>
                      <a:endParaRPr lang="en-US" dirty="0"/>
                    </a:p>
                  </a:txBody>
                  <a:tcPr/>
                </a:tc>
                <a:tc>
                  <a:txBody>
                    <a:bodyPr/>
                    <a:lstStyle/>
                    <a:p>
                      <a:r>
                        <a:rPr lang="en-US" dirty="0" smtClean="0"/>
                        <a:t>b4</a:t>
                      </a:r>
                      <a:endParaRPr lang="en-US" dirty="0"/>
                    </a:p>
                  </a:txBody>
                  <a:tcPr/>
                </a:tc>
              </a:tr>
            </a:tbl>
          </a:graphicData>
        </a:graphic>
      </p:graphicFrame>
      <p:sp>
        <p:nvSpPr>
          <p:cNvPr id="3" name="Rectangle 2"/>
          <p:cNvSpPr/>
          <p:nvPr/>
        </p:nvSpPr>
        <p:spPr>
          <a:xfrm>
            <a:off x="2989729" y="4811359"/>
            <a:ext cx="420308" cy="461665"/>
          </a:xfrm>
          <a:prstGeom prst="rect">
            <a:avLst/>
          </a:prstGeom>
        </p:spPr>
        <p:txBody>
          <a:bodyPr wrap="none">
            <a:spAutoFit/>
          </a:bodyPr>
          <a:lstStyle/>
          <a:p>
            <a:pPr defTabSz="914400" eaLnBrk="0" hangingPunct="0"/>
            <a:r>
              <a:rPr lang="en-US" sz="2400" dirty="0">
                <a:solidFill>
                  <a:prstClr val="black"/>
                </a:solidFill>
                <a:latin typeface="Arial"/>
                <a:ea typeface="ＭＳ Ｐゴシック" pitchFamily="112" charset="-128"/>
                <a:cs typeface="ＭＳ Ｐゴシック" pitchFamily="112" charset="-128"/>
                <a:sym typeface="Symbol" pitchFamily="112" charset="2"/>
              </a:rPr>
              <a:t></a:t>
            </a:r>
            <a:endParaRPr lang="en-US" sz="2400" dirty="0">
              <a:solidFill>
                <a:prstClr val="black"/>
              </a:solidFill>
              <a:latin typeface="Times" charset="0"/>
              <a:ea typeface="+mn-ea"/>
              <a:cs typeface="+mn-cs"/>
            </a:endParaRPr>
          </a:p>
        </p:txBody>
      </p:sp>
      <p:sp>
        <p:nvSpPr>
          <p:cNvPr id="10" name="Rectangle 9"/>
          <p:cNvSpPr/>
          <p:nvPr/>
        </p:nvSpPr>
        <p:spPr>
          <a:xfrm>
            <a:off x="5351929" y="4741873"/>
            <a:ext cx="364202" cy="461665"/>
          </a:xfrm>
          <a:prstGeom prst="rect">
            <a:avLst/>
          </a:prstGeom>
        </p:spPr>
        <p:txBody>
          <a:bodyPr wrap="none">
            <a:spAutoFit/>
          </a:bodyPr>
          <a:lstStyle/>
          <a:p>
            <a:pPr defTabSz="914400" eaLnBrk="0" hangingPunct="0"/>
            <a:r>
              <a:rPr lang="en-US" sz="2400" dirty="0" smtClean="0">
                <a:solidFill>
                  <a:prstClr val="black"/>
                </a:solidFill>
                <a:latin typeface="Arial"/>
                <a:ea typeface="ＭＳ Ｐゴシック" pitchFamily="112" charset="-128"/>
                <a:cs typeface="ＭＳ Ｐゴシック" pitchFamily="112" charset="-128"/>
              </a:rPr>
              <a:t>=</a:t>
            </a:r>
            <a:endParaRPr lang="en-US" sz="2400" dirty="0">
              <a:solidFill>
                <a:prstClr val="black"/>
              </a:solidFill>
              <a:latin typeface="Times" charset="0"/>
              <a:ea typeface="+mn-ea"/>
              <a:cs typeface="+mn-cs"/>
            </a:endParaRPr>
          </a:p>
        </p:txBody>
      </p:sp>
      <p:sp>
        <p:nvSpPr>
          <p:cNvPr id="12" name="Rectangle 3"/>
          <p:cNvSpPr>
            <a:spLocks noChangeArrowheads="1"/>
          </p:cNvSpPr>
          <p:nvPr/>
        </p:nvSpPr>
        <p:spPr bwMode="auto">
          <a:xfrm>
            <a:off x="2463149" y="2181870"/>
            <a:ext cx="3052952" cy="1200971"/>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2075" tIns="46038" rIns="92075" bIns="46038">
            <a:prstTxWarp prst="textNoShape">
              <a:avLst/>
            </a:prstTxWarp>
            <a:spAutoFit/>
          </a:bodyPr>
          <a:lstStyle/>
          <a:p>
            <a:pPr defTabSz="914400" eaLnBrk="0" hangingPunct="0">
              <a:defRPr/>
            </a:pPr>
            <a:r>
              <a:rPr lang="en-US" sz="2400" dirty="0">
                <a:solidFill>
                  <a:srgbClr val="0000FF"/>
                </a:solidFill>
                <a:latin typeface="Arial"/>
                <a:ea typeface="+mn-ea"/>
                <a:cs typeface="Arial"/>
              </a:rPr>
              <a:t>SELECT </a:t>
            </a:r>
            <a:r>
              <a:rPr lang="en-US" sz="2400" dirty="0" smtClean="0">
                <a:solidFill>
                  <a:prstClr val="black"/>
                </a:solidFill>
                <a:latin typeface="Arial"/>
                <a:ea typeface="+mn-ea"/>
                <a:cs typeface="Arial"/>
              </a:rPr>
              <a:t>*</a:t>
            </a:r>
            <a:r>
              <a:rPr lang="en-US" sz="2400" dirty="0">
                <a:solidFill>
                  <a:prstClr val="black"/>
                </a:solidFill>
                <a:latin typeface="Arial"/>
                <a:ea typeface="+mn-ea"/>
                <a:cs typeface="Arial"/>
              </a:rPr>
              <a:t> </a:t>
            </a:r>
            <a:r>
              <a:rPr lang="en-US" sz="2400" dirty="0" smtClean="0">
                <a:solidFill>
                  <a:srgbClr val="0000FF"/>
                </a:solidFill>
                <a:latin typeface="Arial"/>
                <a:ea typeface="+mn-ea"/>
                <a:cs typeface="Arial"/>
              </a:rPr>
              <a:t>FROM </a:t>
            </a:r>
            <a:r>
              <a:rPr lang="en-US" sz="2400" dirty="0" smtClean="0">
                <a:solidFill>
                  <a:prstClr val="black"/>
                </a:solidFill>
                <a:latin typeface="Arial"/>
                <a:ea typeface="+mn-ea"/>
                <a:cs typeface="Arial"/>
              </a:rPr>
              <a:t>R1</a:t>
            </a:r>
          </a:p>
          <a:p>
            <a:pPr defTabSz="914400" eaLnBrk="0" hangingPunct="0">
              <a:defRPr/>
            </a:pPr>
            <a:r>
              <a:rPr lang="en-US" sz="2400" dirty="0">
                <a:solidFill>
                  <a:srgbClr val="0000FF"/>
                </a:solidFill>
                <a:latin typeface="Arial"/>
                <a:ea typeface="+mn-ea"/>
                <a:cs typeface="Arial"/>
              </a:rPr>
              <a:t>UNION</a:t>
            </a:r>
            <a:r>
              <a:rPr lang="en-US" sz="2400" dirty="0" smtClean="0">
                <a:solidFill>
                  <a:srgbClr val="09213B">
                    <a:lumMod val="75000"/>
                    <a:lumOff val="25000"/>
                  </a:srgbClr>
                </a:solidFill>
                <a:latin typeface="Arial"/>
                <a:ea typeface="+mn-ea"/>
                <a:cs typeface="Arial"/>
              </a:rPr>
              <a:t> </a:t>
            </a:r>
          </a:p>
          <a:p>
            <a:pPr defTabSz="914400" eaLnBrk="0" hangingPunct="0">
              <a:defRPr/>
            </a:pPr>
            <a:r>
              <a:rPr lang="en-US" sz="2400" dirty="0" smtClean="0">
                <a:solidFill>
                  <a:srgbClr val="0000FF"/>
                </a:solidFill>
                <a:latin typeface="Arial"/>
                <a:ea typeface="+mn-ea"/>
                <a:cs typeface="Arial"/>
              </a:rPr>
              <a:t>SELECT </a:t>
            </a:r>
            <a:r>
              <a:rPr lang="en-US" sz="2400" dirty="0">
                <a:solidFill>
                  <a:prstClr val="black"/>
                </a:solidFill>
                <a:latin typeface="Arial"/>
                <a:ea typeface="+mn-ea"/>
                <a:cs typeface="Arial"/>
              </a:rPr>
              <a:t>* </a:t>
            </a:r>
            <a:r>
              <a:rPr lang="en-US" sz="2400" dirty="0">
                <a:solidFill>
                  <a:srgbClr val="0000FF"/>
                </a:solidFill>
                <a:latin typeface="Arial"/>
                <a:ea typeface="+mn-ea"/>
                <a:cs typeface="Arial"/>
              </a:rPr>
              <a:t>FROM </a:t>
            </a:r>
            <a:r>
              <a:rPr lang="en-US" sz="2400" dirty="0" smtClean="0">
                <a:solidFill>
                  <a:prstClr val="black"/>
                </a:solidFill>
                <a:latin typeface="Arial"/>
                <a:ea typeface="+mn-ea"/>
                <a:cs typeface="Arial"/>
              </a:rPr>
              <a:t>R2</a:t>
            </a:r>
            <a:endParaRPr lang="en-US" sz="2400" dirty="0">
              <a:solidFill>
                <a:prstClr val="black"/>
              </a:solidFill>
              <a:latin typeface="Arial"/>
              <a:ea typeface="+mn-ea"/>
              <a:cs typeface="Arial"/>
            </a:endParaRPr>
          </a:p>
        </p:txBody>
      </p:sp>
      <p:graphicFrame>
        <p:nvGraphicFramePr>
          <p:cNvPr id="13" name="Table 12"/>
          <p:cNvGraphicFramePr>
            <a:graphicFrameLocks noGrp="1"/>
          </p:cNvGraphicFramePr>
          <p:nvPr>
            <p:extLst>
              <p:ext uri="{D42A27DB-BD31-4B8C-83A1-F6EECF244321}">
                <p14:modId xmlns:p14="http://schemas.microsoft.com/office/powerpoint/2010/main" val="4260942663"/>
              </p:ext>
            </p:extLst>
          </p:nvPr>
        </p:nvGraphicFramePr>
        <p:xfrm>
          <a:off x="5961529" y="4241185"/>
          <a:ext cx="1524000" cy="1463040"/>
        </p:xfrm>
        <a:graphic>
          <a:graphicData uri="http://schemas.openxmlformats.org/drawingml/2006/table">
            <a:tbl>
              <a:tblPr firstRow="1" bandRow="1">
                <a:tableStyleId>{21E4AEA4-8DFA-4A89-87EB-49C32662AFE0}</a:tableStyleId>
              </a:tblPr>
              <a:tblGrid>
                <a:gridCol w="762000"/>
                <a:gridCol w="762000"/>
              </a:tblGrid>
              <a:tr h="270933">
                <a:tc>
                  <a:txBody>
                    <a:bodyPr/>
                    <a:lstStyle/>
                    <a:p>
                      <a:r>
                        <a:rPr lang="en-US" dirty="0" smtClean="0"/>
                        <a:t>A</a:t>
                      </a:r>
                      <a:endParaRPr lang="en-US" dirty="0"/>
                    </a:p>
                  </a:txBody>
                  <a:tcPr/>
                </a:tc>
                <a:tc>
                  <a:txBody>
                    <a:bodyPr/>
                    <a:lstStyle/>
                    <a:p>
                      <a:r>
                        <a:rPr lang="en-US" dirty="0" smtClean="0"/>
                        <a:t>B</a:t>
                      </a:r>
                      <a:endParaRPr lang="en-US" dirty="0"/>
                    </a:p>
                  </a:txBody>
                  <a:tcPr/>
                </a:tc>
              </a:tr>
              <a:tr h="270933">
                <a:tc>
                  <a:txBody>
                    <a:bodyPr/>
                    <a:lstStyle/>
                    <a:p>
                      <a:r>
                        <a:rPr lang="en-US" dirty="0" smtClean="0"/>
                        <a:t>a1</a:t>
                      </a:r>
                      <a:endParaRPr lang="en-US" dirty="0"/>
                    </a:p>
                  </a:txBody>
                  <a:tcPr/>
                </a:tc>
                <a:tc>
                  <a:txBody>
                    <a:bodyPr/>
                    <a:lstStyle/>
                    <a:p>
                      <a:r>
                        <a:rPr lang="en-US" dirty="0" smtClean="0"/>
                        <a:t>b1</a:t>
                      </a:r>
                      <a:endParaRPr lang="en-US" dirty="0"/>
                    </a:p>
                  </a:txBody>
                  <a:tcPr/>
                </a:tc>
              </a:tr>
              <a:tr h="270933">
                <a:tc>
                  <a:txBody>
                    <a:bodyPr/>
                    <a:lstStyle/>
                    <a:p>
                      <a:r>
                        <a:rPr lang="en-US" dirty="0" smtClean="0"/>
                        <a:t>a2</a:t>
                      </a:r>
                      <a:endParaRPr lang="en-US" dirty="0"/>
                    </a:p>
                  </a:txBody>
                  <a:tcPr/>
                </a:tc>
                <a:tc>
                  <a:txBody>
                    <a:bodyPr/>
                    <a:lstStyle/>
                    <a:p>
                      <a:r>
                        <a:rPr lang="en-US" dirty="0" smtClean="0"/>
                        <a:t>b1</a:t>
                      </a:r>
                      <a:endParaRPr lang="en-US" dirty="0"/>
                    </a:p>
                  </a:txBody>
                  <a:tcPr/>
                </a:tc>
              </a:tr>
              <a:tr h="270933">
                <a:tc>
                  <a:txBody>
                    <a:bodyPr/>
                    <a:lstStyle/>
                    <a:p>
                      <a:r>
                        <a:rPr lang="en-US" dirty="0" smtClean="0"/>
                        <a:t>a3</a:t>
                      </a:r>
                      <a:endParaRPr lang="en-US" dirty="0"/>
                    </a:p>
                  </a:txBody>
                  <a:tcPr/>
                </a:tc>
                <a:tc>
                  <a:txBody>
                    <a:bodyPr/>
                    <a:lstStyle/>
                    <a:p>
                      <a:r>
                        <a:rPr lang="en-US" dirty="0" smtClean="0"/>
                        <a:t>b4</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49840368"/>
              </p:ext>
            </p:extLst>
          </p:nvPr>
        </p:nvGraphicFramePr>
        <p:xfrm>
          <a:off x="5961529" y="5710519"/>
          <a:ext cx="1524000" cy="365760"/>
        </p:xfrm>
        <a:graphic>
          <a:graphicData uri="http://schemas.openxmlformats.org/drawingml/2006/table">
            <a:tbl>
              <a:tblPr firstRow="1" bandRow="1">
                <a:tableStyleId>{21E4AEA4-8DFA-4A89-87EB-49C32662AFE0}</a:tableStyleId>
              </a:tblPr>
              <a:tblGrid>
                <a:gridCol w="762000"/>
                <a:gridCol w="762000"/>
              </a:tblGrid>
              <a:tr h="270933">
                <a:tc>
                  <a:txBody>
                    <a:bodyPr/>
                    <a:lstStyle/>
                    <a:p>
                      <a:r>
                        <a:rPr lang="en-US" b="0" dirty="0" smtClean="0">
                          <a:solidFill>
                            <a:srgbClr val="FF0000"/>
                          </a:solidFill>
                        </a:rPr>
                        <a:t>a1</a:t>
                      </a:r>
                      <a:endParaRPr lang="en-US" b="0" dirty="0">
                        <a:solidFill>
                          <a:srgbClr val="FF0000"/>
                        </a:solidFill>
                      </a:endParaRPr>
                    </a:p>
                  </a:txBody>
                  <a:tcPr>
                    <a:solidFill>
                      <a:schemeClr val="bg1">
                        <a:lumMod val="85000"/>
                      </a:schemeClr>
                    </a:solidFill>
                  </a:tcPr>
                </a:tc>
                <a:tc>
                  <a:txBody>
                    <a:bodyPr/>
                    <a:lstStyle/>
                    <a:p>
                      <a:r>
                        <a:rPr lang="en-US" b="0" dirty="0" smtClean="0">
                          <a:solidFill>
                            <a:srgbClr val="FF0000"/>
                          </a:solidFill>
                        </a:rPr>
                        <a:t>b1</a:t>
                      </a:r>
                      <a:endParaRPr lang="en-US" b="0" dirty="0">
                        <a:solidFill>
                          <a:srgbClr val="FF0000"/>
                        </a:solidFill>
                      </a:endParaRPr>
                    </a:p>
                  </a:txBody>
                  <a:tcPr>
                    <a:solidFill>
                      <a:schemeClr val="bg1">
                        <a:lumMod val="85000"/>
                      </a:schemeClr>
                    </a:solidFill>
                  </a:tcPr>
                </a:tc>
              </a:tr>
            </a:tbl>
          </a:graphicData>
        </a:graphic>
      </p:graphicFrame>
      <p:sp>
        <p:nvSpPr>
          <p:cNvPr id="16" name="Rectangle 15"/>
          <p:cNvSpPr/>
          <p:nvPr/>
        </p:nvSpPr>
        <p:spPr>
          <a:xfrm>
            <a:off x="3552748" y="2551522"/>
            <a:ext cx="732893" cy="461665"/>
          </a:xfrm>
          <a:prstGeom prst="rect">
            <a:avLst/>
          </a:prstGeom>
        </p:spPr>
        <p:txBody>
          <a:bodyPr wrap="none">
            <a:spAutoFit/>
          </a:bodyPr>
          <a:lstStyle/>
          <a:p>
            <a:pPr defTabSz="914400" eaLnBrk="0" hangingPunct="0">
              <a:defRPr/>
            </a:pPr>
            <a:r>
              <a:rPr lang="en-US" sz="2400" dirty="0">
                <a:solidFill>
                  <a:srgbClr val="FF0000"/>
                </a:solidFill>
                <a:latin typeface="Arial"/>
                <a:ea typeface="+mn-ea"/>
                <a:cs typeface="Arial"/>
              </a:rPr>
              <a:t>ALL</a:t>
            </a:r>
          </a:p>
        </p:txBody>
      </p:sp>
      <p:sp>
        <p:nvSpPr>
          <p:cNvPr id="17" name="Rectangle 16"/>
          <p:cNvSpPr/>
          <p:nvPr/>
        </p:nvSpPr>
        <p:spPr>
          <a:xfrm>
            <a:off x="1313329" y="3971350"/>
            <a:ext cx="579005" cy="461665"/>
          </a:xfrm>
          <a:prstGeom prst="rect">
            <a:avLst/>
          </a:prstGeom>
        </p:spPr>
        <p:txBody>
          <a:bodyPr wrap="none">
            <a:spAutoFit/>
          </a:bodyPr>
          <a:lstStyle/>
          <a:p>
            <a:pPr defTabSz="914400" eaLnBrk="0" hangingPunct="0"/>
            <a:r>
              <a:rPr lang="en-US" sz="2400" dirty="0">
                <a:solidFill>
                  <a:prstClr val="black"/>
                </a:solidFill>
                <a:latin typeface="Arial"/>
                <a:ea typeface="ＭＳ Ｐゴシック" pitchFamily="112" charset="-128"/>
                <a:cs typeface="ＭＳ Ｐゴシック" pitchFamily="112" charset="-128"/>
              </a:rPr>
              <a:t>R1</a:t>
            </a:r>
            <a:endParaRPr lang="en-US" sz="2400" dirty="0">
              <a:solidFill>
                <a:prstClr val="black"/>
              </a:solidFill>
              <a:latin typeface="Times" charset="0"/>
              <a:ea typeface="+mn-ea"/>
              <a:cs typeface="+mn-cs"/>
            </a:endParaRPr>
          </a:p>
        </p:txBody>
      </p:sp>
      <p:sp>
        <p:nvSpPr>
          <p:cNvPr id="19" name="Rectangle 18"/>
          <p:cNvSpPr/>
          <p:nvPr/>
        </p:nvSpPr>
        <p:spPr>
          <a:xfrm>
            <a:off x="3523129" y="3971350"/>
            <a:ext cx="579005" cy="461665"/>
          </a:xfrm>
          <a:prstGeom prst="rect">
            <a:avLst/>
          </a:prstGeom>
        </p:spPr>
        <p:txBody>
          <a:bodyPr wrap="none">
            <a:spAutoFit/>
          </a:bodyPr>
          <a:lstStyle/>
          <a:p>
            <a:pPr defTabSz="914400" eaLnBrk="0" hangingPunct="0"/>
            <a:r>
              <a:rPr lang="en-US" sz="2400" dirty="0" smtClean="0">
                <a:solidFill>
                  <a:prstClr val="black"/>
                </a:solidFill>
                <a:latin typeface="Arial"/>
                <a:ea typeface="ＭＳ Ｐゴシック" pitchFamily="112" charset="-128"/>
                <a:cs typeface="ＭＳ Ｐゴシック" pitchFamily="112" charset="-128"/>
              </a:rPr>
              <a:t>R2</a:t>
            </a:r>
            <a:endParaRPr lang="en-US" sz="2400" dirty="0">
              <a:solidFill>
                <a:prstClr val="black"/>
              </a:solidFill>
              <a:latin typeface="Times" charset="0"/>
              <a:ea typeface="+mn-ea"/>
              <a:cs typeface="+mn-cs"/>
            </a:endParaRPr>
          </a:p>
        </p:txBody>
      </p:sp>
      <p:sp>
        <p:nvSpPr>
          <p:cNvPr id="20" name="Rectangle 19"/>
          <p:cNvSpPr/>
          <p:nvPr/>
        </p:nvSpPr>
        <p:spPr>
          <a:xfrm>
            <a:off x="5961529" y="3740517"/>
            <a:ext cx="1378904" cy="461665"/>
          </a:xfrm>
          <a:prstGeom prst="rect">
            <a:avLst/>
          </a:prstGeom>
        </p:spPr>
        <p:txBody>
          <a:bodyPr wrap="none">
            <a:spAutoFit/>
          </a:bodyPr>
          <a:lstStyle/>
          <a:p>
            <a:pPr defTabSz="914400"/>
            <a:r>
              <a:rPr lang="en-US" sz="2400" dirty="0">
                <a:solidFill>
                  <a:prstClr val="black"/>
                </a:solidFill>
                <a:latin typeface="Arial"/>
                <a:ea typeface="ＭＳ Ｐゴシック" pitchFamily="112" charset="-128"/>
                <a:cs typeface="ＭＳ Ｐゴシック" pitchFamily="112" charset="-128"/>
              </a:rPr>
              <a:t>R1 </a:t>
            </a:r>
            <a:r>
              <a:rPr lang="en-US" sz="2400" dirty="0">
                <a:solidFill>
                  <a:prstClr val="black"/>
                </a:solidFill>
                <a:latin typeface="Arial"/>
                <a:ea typeface="ＭＳ Ｐゴシック" pitchFamily="112" charset="-128"/>
                <a:cs typeface="ＭＳ Ｐゴシック" pitchFamily="112" charset="-128"/>
                <a:sym typeface="Symbol" pitchFamily="112" charset="2"/>
              </a:rPr>
              <a:t> R2</a:t>
            </a:r>
            <a:endParaRPr lang="en-US" sz="2400" dirty="0">
              <a:solidFill>
                <a:prstClr val="black"/>
              </a:solidFill>
              <a:latin typeface="Arial"/>
              <a:ea typeface="+mn-ea"/>
              <a:cs typeface="+mn-cs"/>
            </a:endParaRPr>
          </a:p>
        </p:txBody>
      </p:sp>
    </p:spTree>
    <p:extLst>
      <p:ext uri="{BB962C8B-B14F-4D97-AF65-F5344CB8AC3E}">
        <p14:creationId xmlns:p14="http://schemas.microsoft.com/office/powerpoint/2010/main" val="8383137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Difference</a:t>
            </a:r>
          </a:p>
        </p:txBody>
      </p:sp>
      <p:sp>
        <p:nvSpPr>
          <p:cNvPr id="7" name="Rectangle 6"/>
          <p:cNvSpPr/>
          <p:nvPr/>
        </p:nvSpPr>
        <p:spPr>
          <a:xfrm>
            <a:off x="3581399" y="1752600"/>
            <a:ext cx="1688283" cy="584775"/>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p>
            <a:pPr defTabSz="914400"/>
            <a:r>
              <a:rPr lang="en-US" sz="3200" dirty="0" smtClean="0">
                <a:solidFill>
                  <a:prstClr val="black"/>
                </a:solidFill>
                <a:latin typeface="Arial"/>
                <a:ea typeface="ＭＳ Ｐゴシック" pitchFamily="112" charset="-128"/>
                <a:cs typeface="ＭＳ Ｐゴシック" pitchFamily="112" charset="-128"/>
              </a:rPr>
              <a:t>R1 </a:t>
            </a:r>
            <a:r>
              <a:rPr lang="en-US" sz="3200" dirty="0">
                <a:solidFill>
                  <a:prstClr val="black"/>
                </a:solidFill>
                <a:latin typeface="Arial"/>
                <a:ea typeface="ＭＳ Ｐゴシック" pitchFamily="112" charset="-128"/>
                <a:cs typeface="ＭＳ Ｐゴシック" pitchFamily="112" charset="-128"/>
              </a:rPr>
              <a:t>– R2</a:t>
            </a:r>
          </a:p>
        </p:txBody>
      </p:sp>
      <p:graphicFrame>
        <p:nvGraphicFramePr>
          <p:cNvPr id="2" name="Table 1"/>
          <p:cNvGraphicFramePr>
            <a:graphicFrameLocks noGrp="1"/>
          </p:cNvGraphicFramePr>
          <p:nvPr>
            <p:extLst>
              <p:ext uri="{D42A27DB-BD31-4B8C-83A1-F6EECF244321}">
                <p14:modId xmlns:p14="http://schemas.microsoft.com/office/powerpoint/2010/main" val="387188534"/>
              </p:ext>
            </p:extLst>
          </p:nvPr>
        </p:nvGraphicFramePr>
        <p:xfrm>
          <a:off x="1295400" y="4852085"/>
          <a:ext cx="1524000" cy="1097280"/>
        </p:xfrm>
        <a:graphic>
          <a:graphicData uri="http://schemas.openxmlformats.org/drawingml/2006/table">
            <a:tbl>
              <a:tblPr firstRow="1" bandRow="1">
                <a:tableStyleId>{21E4AEA4-8DFA-4A89-87EB-49C32662AFE0}</a:tableStyleId>
              </a:tblPr>
              <a:tblGrid>
                <a:gridCol w="762000"/>
                <a:gridCol w="762000"/>
              </a:tblGrid>
              <a:tr h="270933">
                <a:tc>
                  <a:txBody>
                    <a:bodyPr/>
                    <a:lstStyle/>
                    <a:p>
                      <a:r>
                        <a:rPr lang="en-US" dirty="0" smtClean="0"/>
                        <a:t>A</a:t>
                      </a:r>
                      <a:endParaRPr lang="en-US" dirty="0"/>
                    </a:p>
                  </a:txBody>
                  <a:tcPr/>
                </a:tc>
                <a:tc>
                  <a:txBody>
                    <a:bodyPr/>
                    <a:lstStyle/>
                    <a:p>
                      <a:r>
                        <a:rPr lang="en-US" dirty="0" smtClean="0"/>
                        <a:t>B</a:t>
                      </a:r>
                      <a:endParaRPr lang="en-US" dirty="0"/>
                    </a:p>
                  </a:txBody>
                  <a:tcPr/>
                </a:tc>
              </a:tr>
              <a:tr h="270933">
                <a:tc>
                  <a:txBody>
                    <a:bodyPr/>
                    <a:lstStyle/>
                    <a:p>
                      <a:r>
                        <a:rPr lang="en-US" dirty="0" smtClean="0"/>
                        <a:t>a1</a:t>
                      </a:r>
                      <a:endParaRPr lang="en-US" dirty="0"/>
                    </a:p>
                  </a:txBody>
                  <a:tcPr/>
                </a:tc>
                <a:tc>
                  <a:txBody>
                    <a:bodyPr/>
                    <a:lstStyle/>
                    <a:p>
                      <a:r>
                        <a:rPr lang="en-US" dirty="0" smtClean="0"/>
                        <a:t>b1</a:t>
                      </a:r>
                      <a:endParaRPr lang="en-US" dirty="0"/>
                    </a:p>
                  </a:txBody>
                  <a:tcPr/>
                </a:tc>
              </a:tr>
              <a:tr h="270933">
                <a:tc>
                  <a:txBody>
                    <a:bodyPr/>
                    <a:lstStyle/>
                    <a:p>
                      <a:r>
                        <a:rPr lang="en-US" dirty="0" smtClean="0"/>
                        <a:t>a2</a:t>
                      </a:r>
                      <a:endParaRPr lang="en-US" dirty="0"/>
                    </a:p>
                  </a:txBody>
                  <a:tcPr/>
                </a:tc>
                <a:tc>
                  <a:txBody>
                    <a:bodyPr/>
                    <a:lstStyle/>
                    <a:p>
                      <a:r>
                        <a:rPr lang="en-US" dirty="0" smtClean="0"/>
                        <a:t>b1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69431807"/>
              </p:ext>
            </p:extLst>
          </p:nvPr>
        </p:nvGraphicFramePr>
        <p:xfrm>
          <a:off x="3581400" y="4852085"/>
          <a:ext cx="1524000" cy="1097280"/>
        </p:xfrm>
        <a:graphic>
          <a:graphicData uri="http://schemas.openxmlformats.org/drawingml/2006/table">
            <a:tbl>
              <a:tblPr firstRow="1" bandRow="1">
                <a:tableStyleId>{21E4AEA4-8DFA-4A89-87EB-49C32662AFE0}</a:tableStyleId>
              </a:tblPr>
              <a:tblGrid>
                <a:gridCol w="762000"/>
                <a:gridCol w="762000"/>
              </a:tblGrid>
              <a:tr h="270933">
                <a:tc>
                  <a:txBody>
                    <a:bodyPr/>
                    <a:lstStyle/>
                    <a:p>
                      <a:r>
                        <a:rPr lang="en-US" dirty="0" smtClean="0"/>
                        <a:t>A</a:t>
                      </a:r>
                      <a:endParaRPr lang="en-US" dirty="0"/>
                    </a:p>
                  </a:txBody>
                  <a:tcPr/>
                </a:tc>
                <a:tc>
                  <a:txBody>
                    <a:bodyPr/>
                    <a:lstStyle/>
                    <a:p>
                      <a:r>
                        <a:rPr lang="en-US" dirty="0" smtClean="0"/>
                        <a:t>B</a:t>
                      </a:r>
                      <a:endParaRPr lang="en-US" dirty="0"/>
                    </a:p>
                  </a:txBody>
                  <a:tcPr/>
                </a:tc>
              </a:tr>
              <a:tr h="270933">
                <a:tc>
                  <a:txBody>
                    <a:bodyPr/>
                    <a:lstStyle/>
                    <a:p>
                      <a:r>
                        <a:rPr lang="en-US" dirty="0" smtClean="0"/>
                        <a:t>a1</a:t>
                      </a:r>
                      <a:endParaRPr lang="en-US" dirty="0"/>
                    </a:p>
                  </a:txBody>
                  <a:tcPr/>
                </a:tc>
                <a:tc>
                  <a:txBody>
                    <a:bodyPr/>
                    <a:lstStyle/>
                    <a:p>
                      <a:r>
                        <a:rPr lang="en-US" dirty="0" smtClean="0"/>
                        <a:t>b1</a:t>
                      </a:r>
                      <a:endParaRPr lang="en-US" dirty="0"/>
                    </a:p>
                  </a:txBody>
                  <a:tcPr/>
                </a:tc>
              </a:tr>
              <a:tr h="270933">
                <a:tc>
                  <a:txBody>
                    <a:bodyPr/>
                    <a:lstStyle/>
                    <a:p>
                      <a:r>
                        <a:rPr lang="en-US" dirty="0" smtClean="0"/>
                        <a:t>a3</a:t>
                      </a:r>
                      <a:endParaRPr lang="en-US" dirty="0"/>
                    </a:p>
                  </a:txBody>
                  <a:tcPr/>
                </a:tc>
                <a:tc>
                  <a:txBody>
                    <a:bodyPr/>
                    <a:lstStyle/>
                    <a:p>
                      <a:r>
                        <a:rPr lang="en-US" dirty="0" smtClean="0"/>
                        <a:t>b4</a:t>
                      </a:r>
                      <a:endParaRPr lang="en-US" dirty="0"/>
                    </a:p>
                  </a:txBody>
                  <a:tcPr/>
                </a:tc>
              </a:tr>
            </a:tbl>
          </a:graphicData>
        </a:graphic>
      </p:graphicFrame>
      <p:sp>
        <p:nvSpPr>
          <p:cNvPr id="3" name="Rectangle 2"/>
          <p:cNvSpPr/>
          <p:nvPr/>
        </p:nvSpPr>
        <p:spPr>
          <a:xfrm>
            <a:off x="2971800" y="5233085"/>
            <a:ext cx="356188" cy="461665"/>
          </a:xfrm>
          <a:prstGeom prst="rect">
            <a:avLst/>
          </a:prstGeom>
        </p:spPr>
        <p:txBody>
          <a:bodyPr wrap="none">
            <a:spAutoFit/>
          </a:bodyPr>
          <a:lstStyle/>
          <a:p>
            <a:pPr defTabSz="914400" eaLnBrk="0" hangingPunct="0"/>
            <a:r>
              <a:rPr lang="en-US" sz="2400" dirty="0">
                <a:solidFill>
                  <a:prstClr val="black"/>
                </a:solidFill>
                <a:latin typeface="Arial"/>
                <a:ea typeface="ＭＳ Ｐゴシック" pitchFamily="112" charset="-128"/>
                <a:cs typeface="ＭＳ Ｐゴシック" pitchFamily="112" charset="-128"/>
              </a:rPr>
              <a:t>–</a:t>
            </a:r>
            <a:endParaRPr lang="en-US" sz="2400" dirty="0">
              <a:solidFill>
                <a:prstClr val="black"/>
              </a:solidFill>
              <a:latin typeface="Times" charset="0"/>
              <a:ea typeface="+mn-ea"/>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184471604"/>
              </p:ext>
            </p:extLst>
          </p:nvPr>
        </p:nvGraphicFramePr>
        <p:xfrm>
          <a:off x="5943600" y="5004485"/>
          <a:ext cx="1524000" cy="731520"/>
        </p:xfrm>
        <a:graphic>
          <a:graphicData uri="http://schemas.openxmlformats.org/drawingml/2006/table">
            <a:tbl>
              <a:tblPr firstRow="1" bandRow="1">
                <a:tableStyleId>{21E4AEA4-8DFA-4A89-87EB-49C32662AFE0}</a:tableStyleId>
              </a:tblPr>
              <a:tblGrid>
                <a:gridCol w="762000"/>
                <a:gridCol w="762000"/>
              </a:tblGrid>
              <a:tr h="270933">
                <a:tc>
                  <a:txBody>
                    <a:bodyPr/>
                    <a:lstStyle/>
                    <a:p>
                      <a:r>
                        <a:rPr lang="en-US" dirty="0" smtClean="0"/>
                        <a:t>A</a:t>
                      </a:r>
                      <a:endParaRPr lang="en-US" dirty="0"/>
                    </a:p>
                  </a:txBody>
                  <a:tcPr/>
                </a:tc>
                <a:tc>
                  <a:txBody>
                    <a:bodyPr/>
                    <a:lstStyle/>
                    <a:p>
                      <a:r>
                        <a:rPr lang="en-US" dirty="0" smtClean="0"/>
                        <a:t>B</a:t>
                      </a:r>
                      <a:endParaRPr lang="en-US" dirty="0"/>
                    </a:p>
                  </a:txBody>
                  <a:tcPr/>
                </a:tc>
              </a:tr>
              <a:tr h="270933">
                <a:tc>
                  <a:txBody>
                    <a:bodyPr/>
                    <a:lstStyle/>
                    <a:p>
                      <a:r>
                        <a:rPr lang="en-US" dirty="0" smtClean="0"/>
                        <a:t>a2</a:t>
                      </a:r>
                      <a:endParaRPr lang="en-US" dirty="0"/>
                    </a:p>
                  </a:txBody>
                  <a:tcPr/>
                </a:tc>
                <a:tc>
                  <a:txBody>
                    <a:bodyPr/>
                    <a:lstStyle/>
                    <a:p>
                      <a:r>
                        <a:rPr lang="en-US" dirty="0" smtClean="0"/>
                        <a:t>b1</a:t>
                      </a:r>
                      <a:endParaRPr lang="en-US" dirty="0"/>
                    </a:p>
                  </a:txBody>
                  <a:tcPr/>
                </a:tc>
              </a:tr>
            </a:tbl>
          </a:graphicData>
        </a:graphic>
      </p:graphicFrame>
      <p:sp>
        <p:nvSpPr>
          <p:cNvPr id="10" name="Rectangle 9"/>
          <p:cNvSpPr/>
          <p:nvPr/>
        </p:nvSpPr>
        <p:spPr>
          <a:xfrm>
            <a:off x="5334000" y="5163599"/>
            <a:ext cx="364202" cy="461665"/>
          </a:xfrm>
          <a:prstGeom prst="rect">
            <a:avLst/>
          </a:prstGeom>
        </p:spPr>
        <p:txBody>
          <a:bodyPr wrap="none">
            <a:spAutoFit/>
          </a:bodyPr>
          <a:lstStyle/>
          <a:p>
            <a:pPr defTabSz="914400" eaLnBrk="0" hangingPunct="0"/>
            <a:r>
              <a:rPr lang="en-US" sz="2400" dirty="0" smtClean="0">
                <a:solidFill>
                  <a:prstClr val="black"/>
                </a:solidFill>
                <a:latin typeface="Arial"/>
                <a:ea typeface="ＭＳ Ｐゴシック" pitchFamily="112" charset="-128"/>
                <a:cs typeface="ＭＳ Ｐゴシック" pitchFamily="112" charset="-128"/>
              </a:rPr>
              <a:t>=</a:t>
            </a:r>
            <a:endParaRPr lang="en-US" sz="2400" dirty="0">
              <a:solidFill>
                <a:prstClr val="black"/>
              </a:solidFill>
              <a:latin typeface="Times" charset="0"/>
              <a:ea typeface="+mn-ea"/>
              <a:cs typeface="+mn-cs"/>
            </a:endParaRPr>
          </a:p>
        </p:txBody>
      </p:sp>
      <p:sp>
        <p:nvSpPr>
          <p:cNvPr id="4" name="Rectangle 3"/>
          <p:cNvSpPr/>
          <p:nvPr/>
        </p:nvSpPr>
        <p:spPr>
          <a:xfrm>
            <a:off x="2743200" y="2608729"/>
            <a:ext cx="3051669" cy="1200329"/>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2075" tIns="46038" rIns="92075" bIns="46038">
            <a:prstTxWarp prst="textNoShape">
              <a:avLst/>
            </a:prstTxWarp>
            <a:spAutoFit/>
          </a:bodyPr>
          <a:lstStyle/>
          <a:p>
            <a:pPr defTabSz="914400" eaLnBrk="0" hangingPunct="0"/>
            <a:r>
              <a:rPr lang="en-US" sz="2400" dirty="0">
                <a:solidFill>
                  <a:srgbClr val="0000FF"/>
                </a:solidFill>
                <a:latin typeface="Arial"/>
                <a:ea typeface="+mn-ea"/>
                <a:cs typeface="Arial"/>
              </a:rPr>
              <a:t>SELECT * FROM R1</a:t>
            </a:r>
          </a:p>
          <a:p>
            <a:pPr defTabSz="914400" eaLnBrk="0" hangingPunct="0"/>
            <a:r>
              <a:rPr lang="en-US" sz="2400" dirty="0">
                <a:solidFill>
                  <a:srgbClr val="0000FF"/>
                </a:solidFill>
                <a:latin typeface="Arial"/>
                <a:ea typeface="+mn-ea"/>
                <a:cs typeface="Arial"/>
              </a:rPr>
              <a:t>EXCEPT</a:t>
            </a:r>
          </a:p>
          <a:p>
            <a:pPr defTabSz="914400" eaLnBrk="0" hangingPunct="0"/>
            <a:r>
              <a:rPr lang="en-US" sz="2400" dirty="0">
                <a:solidFill>
                  <a:srgbClr val="0000FF"/>
                </a:solidFill>
                <a:latin typeface="Arial"/>
                <a:ea typeface="+mn-ea"/>
                <a:cs typeface="Arial"/>
              </a:rPr>
              <a:t>SELECT * FROM R2</a:t>
            </a:r>
          </a:p>
        </p:txBody>
      </p:sp>
      <p:sp>
        <p:nvSpPr>
          <p:cNvPr id="11" name="Rectangle 10"/>
          <p:cNvSpPr/>
          <p:nvPr/>
        </p:nvSpPr>
        <p:spPr>
          <a:xfrm>
            <a:off x="1313330" y="4468856"/>
            <a:ext cx="579005" cy="461665"/>
          </a:xfrm>
          <a:prstGeom prst="rect">
            <a:avLst/>
          </a:prstGeom>
        </p:spPr>
        <p:txBody>
          <a:bodyPr wrap="none">
            <a:spAutoFit/>
          </a:bodyPr>
          <a:lstStyle/>
          <a:p>
            <a:pPr defTabSz="914400" eaLnBrk="0" hangingPunct="0"/>
            <a:r>
              <a:rPr lang="en-US" sz="2400" dirty="0">
                <a:solidFill>
                  <a:prstClr val="black"/>
                </a:solidFill>
                <a:latin typeface="Arial"/>
                <a:ea typeface="ＭＳ Ｐゴシック" pitchFamily="112" charset="-128"/>
                <a:cs typeface="ＭＳ Ｐゴシック" pitchFamily="112" charset="-128"/>
              </a:rPr>
              <a:t>R1</a:t>
            </a:r>
            <a:endParaRPr lang="en-US" sz="2400" dirty="0">
              <a:solidFill>
                <a:prstClr val="black"/>
              </a:solidFill>
              <a:latin typeface="Times" charset="0"/>
              <a:ea typeface="+mn-ea"/>
              <a:cs typeface="+mn-cs"/>
            </a:endParaRPr>
          </a:p>
        </p:txBody>
      </p:sp>
      <p:sp>
        <p:nvSpPr>
          <p:cNvPr id="12" name="Rectangle 11"/>
          <p:cNvSpPr/>
          <p:nvPr/>
        </p:nvSpPr>
        <p:spPr>
          <a:xfrm>
            <a:off x="3523130" y="4468856"/>
            <a:ext cx="579005" cy="461665"/>
          </a:xfrm>
          <a:prstGeom prst="rect">
            <a:avLst/>
          </a:prstGeom>
        </p:spPr>
        <p:txBody>
          <a:bodyPr wrap="none">
            <a:spAutoFit/>
          </a:bodyPr>
          <a:lstStyle/>
          <a:p>
            <a:pPr defTabSz="914400" eaLnBrk="0" hangingPunct="0"/>
            <a:r>
              <a:rPr lang="en-US" sz="2400" dirty="0" smtClean="0">
                <a:solidFill>
                  <a:prstClr val="black"/>
                </a:solidFill>
                <a:latin typeface="Arial"/>
                <a:ea typeface="ＭＳ Ｐゴシック" pitchFamily="112" charset="-128"/>
                <a:cs typeface="ＭＳ Ｐゴシック" pitchFamily="112" charset="-128"/>
              </a:rPr>
              <a:t>R2</a:t>
            </a:r>
            <a:endParaRPr lang="en-US" sz="2400" dirty="0">
              <a:solidFill>
                <a:prstClr val="black"/>
              </a:solidFill>
              <a:latin typeface="Times" charset="0"/>
              <a:ea typeface="+mn-ea"/>
              <a:cs typeface="+mn-cs"/>
            </a:endParaRPr>
          </a:p>
        </p:txBody>
      </p:sp>
      <p:sp>
        <p:nvSpPr>
          <p:cNvPr id="13" name="Rectangle 12"/>
          <p:cNvSpPr/>
          <p:nvPr/>
        </p:nvSpPr>
        <p:spPr>
          <a:xfrm>
            <a:off x="5943601" y="4536106"/>
            <a:ext cx="1314784" cy="461665"/>
          </a:xfrm>
          <a:prstGeom prst="rect">
            <a:avLst/>
          </a:prstGeom>
        </p:spPr>
        <p:txBody>
          <a:bodyPr wrap="none">
            <a:spAutoFit/>
          </a:bodyPr>
          <a:lstStyle/>
          <a:p>
            <a:pPr defTabSz="914400"/>
            <a:r>
              <a:rPr lang="en-US" sz="2400" dirty="0">
                <a:solidFill>
                  <a:prstClr val="black"/>
                </a:solidFill>
                <a:latin typeface="Arial"/>
                <a:ea typeface="ＭＳ Ｐゴシック" pitchFamily="112" charset="-128"/>
                <a:cs typeface="ＭＳ Ｐゴシック" pitchFamily="112" charset="-128"/>
              </a:rPr>
              <a:t>R1 –</a:t>
            </a:r>
            <a:r>
              <a:rPr lang="en-US" sz="2400" dirty="0" smtClean="0">
                <a:solidFill>
                  <a:prstClr val="black"/>
                </a:solidFill>
                <a:latin typeface="Arial"/>
                <a:ea typeface="ＭＳ Ｐゴシック" pitchFamily="112" charset="-128"/>
                <a:cs typeface="ＭＳ Ｐゴシック" pitchFamily="112" charset="-128"/>
                <a:sym typeface="Symbol" pitchFamily="112" charset="2"/>
              </a:rPr>
              <a:t> </a:t>
            </a:r>
            <a:r>
              <a:rPr lang="en-US" sz="2400" dirty="0">
                <a:solidFill>
                  <a:prstClr val="black"/>
                </a:solidFill>
                <a:latin typeface="Arial"/>
                <a:ea typeface="ＭＳ Ｐゴシック" pitchFamily="112" charset="-128"/>
                <a:cs typeface="ＭＳ Ｐゴシック" pitchFamily="112" charset="-128"/>
                <a:sym typeface="Symbol" pitchFamily="112" charset="2"/>
              </a:rPr>
              <a:t>R2</a:t>
            </a:r>
            <a:endParaRPr lang="en-US" sz="2400" dirty="0">
              <a:solidFill>
                <a:prstClr val="black"/>
              </a:solidFill>
              <a:latin typeface="Arial"/>
              <a:ea typeface="+mn-ea"/>
              <a:cs typeface="+mn-cs"/>
            </a:endParaRPr>
          </a:p>
        </p:txBody>
      </p:sp>
    </p:spTree>
    <p:extLst>
      <p:ext uri="{BB962C8B-B14F-4D97-AF65-F5344CB8AC3E}">
        <p14:creationId xmlns:p14="http://schemas.microsoft.com/office/powerpoint/2010/main" val="324412735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3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39346</TotalTime>
  <Words>3552</Words>
  <Application>Microsoft Macintosh PowerPoint</Application>
  <PresentationFormat>On-screen Show (4:3)</PresentationFormat>
  <Paragraphs>812</Paragraphs>
  <Slides>60</Slides>
  <Notes>28</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Office Theme</vt:lpstr>
      <vt:lpstr>Blank Presentation</vt:lpstr>
      <vt:lpstr>Relational Database History</vt:lpstr>
      <vt:lpstr>Key Idea: “Physical Data Independence”</vt:lpstr>
      <vt:lpstr>Key Idea: An Algebra of Tables</vt:lpstr>
      <vt:lpstr>RA is now ubiquitous outside of databases</vt:lpstr>
      <vt:lpstr>Relational Algebra Refresher</vt:lpstr>
      <vt:lpstr>Relational Algebra Operators</vt:lpstr>
      <vt:lpstr>Sets v.s. Bags</vt:lpstr>
      <vt:lpstr>Union</vt:lpstr>
      <vt:lpstr>Difference</vt:lpstr>
      <vt:lpstr>What about Intersection ?</vt:lpstr>
      <vt:lpstr>Selection</vt:lpstr>
      <vt:lpstr>PowerPoint Presentation</vt:lpstr>
      <vt:lpstr>Projection</vt:lpstr>
      <vt:lpstr>PowerPoint Presentation</vt:lpstr>
      <vt:lpstr>Cross Product</vt:lpstr>
      <vt:lpstr>PowerPoint Presentation</vt:lpstr>
      <vt:lpstr>Equi-join</vt:lpstr>
      <vt:lpstr>Theta Join</vt:lpstr>
      <vt:lpstr>Examples of Theta-Joins (1)</vt:lpstr>
      <vt:lpstr>Examples of Theta-Joins (2)</vt:lpstr>
      <vt:lpstr>More Joins</vt:lpstr>
      <vt:lpstr>Outer Join Example</vt:lpstr>
      <vt:lpstr>From SQL to RA</vt:lpstr>
      <vt:lpstr>From SQL to RA</vt:lpstr>
      <vt:lpstr>An Equivalent Expression</vt:lpstr>
      <vt:lpstr>Extended RA: Operators on Bags</vt:lpstr>
      <vt:lpstr>Logical Query Plan</vt:lpstr>
      <vt:lpstr>Algebraic Optimization</vt:lpstr>
      <vt:lpstr>Key Idea: Algebraic Optimization</vt:lpstr>
      <vt:lpstr>Equivalent logical expressions; different costs</vt:lpstr>
      <vt:lpstr>Same logical expression,  different physical algorithms</vt:lpstr>
      <vt:lpstr>PowerPoint Presentation</vt:lpstr>
      <vt:lpstr>PowerPoint Presentation</vt:lpstr>
      <vt:lpstr>Key Idea: Declarative Languages</vt:lpstr>
      <vt:lpstr>SQL is the “WHAT” not the “HOW”</vt:lpstr>
      <vt:lpstr>Relational Algebra</vt:lpstr>
      <vt:lpstr>Another Example</vt:lpstr>
      <vt:lpstr>Logical Data Independence</vt:lpstr>
      <vt:lpstr>Key Idea: “Logical Data Independence”</vt:lpstr>
      <vt:lpstr>What are Views?</vt:lpstr>
      <vt:lpstr>View example</vt:lpstr>
      <vt:lpstr>How to Use a View?</vt:lpstr>
      <vt:lpstr>Key Idea: Indexes</vt:lpstr>
      <vt:lpstr>PowerPoint Presentation</vt:lpstr>
      <vt:lpstr>PowerPoint Presentation</vt:lpstr>
      <vt:lpstr>PowerPoint Presentation</vt:lpstr>
      <vt:lpstr>In-Database Analytics</vt:lpstr>
      <vt:lpstr>PowerPoint Presentation</vt:lpstr>
      <vt:lpstr>Maslow’s Needs Hierarchy</vt:lpstr>
      <vt:lpstr>A “Needs Hierarchy” of Science Data Management</vt:lpstr>
      <vt:lpstr>A “Needs Hierarchy” of Science Data Management</vt:lpstr>
      <vt:lpstr>Conventional view….</vt:lpstr>
      <vt:lpstr>Matrix Addition, vector representation</vt:lpstr>
      <vt:lpstr>Matrix Multiplication</vt:lpstr>
      <vt:lpstr>Matrix multiplication, vector representation</vt:lpstr>
      <vt:lpstr>Matrix Transpose, vector representation</vt:lpstr>
      <vt:lpstr>Matrix Multiplication, sparse representation</vt:lpstr>
      <vt:lpstr>Aside: User-defined functions and types</vt:lpstr>
      <vt:lpstr>Experiment design</vt:lpstr>
      <vt:lpstr>PowerPoint Presentation</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Bill Howe</cp:lastModifiedBy>
  <cp:revision>473</cp:revision>
  <dcterms:created xsi:type="dcterms:W3CDTF">2009-09-22T17:54:40Z</dcterms:created>
  <dcterms:modified xsi:type="dcterms:W3CDTF">2015-06-21T09:51:29Z</dcterms:modified>
</cp:coreProperties>
</file>