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390" r:id="rId2"/>
    <p:sldId id="391" r:id="rId3"/>
    <p:sldId id="392" r:id="rId4"/>
    <p:sldId id="393" r:id="rId5"/>
    <p:sldId id="403" r:id="rId6"/>
    <p:sldId id="404" r:id="rId7"/>
    <p:sldId id="405" r:id="rId8"/>
    <p:sldId id="406" r:id="rId9"/>
    <p:sldId id="407" r:id="rId10"/>
    <p:sldId id="408" r:id="rId11"/>
    <p:sldId id="409" r:id="rId12"/>
    <p:sldId id="410" r:id="rId13"/>
    <p:sldId id="336" r:id="rId14"/>
    <p:sldId id="346" r:id="rId15"/>
    <p:sldId id="389" r:id="rId16"/>
    <p:sldId id="385" r:id="rId17"/>
    <p:sldId id="386" r:id="rId18"/>
    <p:sldId id="388" r:id="rId19"/>
    <p:sldId id="387" r:id="rId20"/>
    <p:sldId id="394" r:id="rId21"/>
    <p:sldId id="395" r:id="rId22"/>
    <p:sldId id="396" r:id="rId23"/>
    <p:sldId id="397" r:id="rId24"/>
    <p:sldId id="398" r:id="rId25"/>
    <p:sldId id="399" r:id="rId26"/>
    <p:sldId id="400" r:id="rId27"/>
    <p:sldId id="401" r:id="rId28"/>
    <p:sldId id="402" r:id="rId29"/>
  </p:sldIdLst>
  <p:sldSz cx="9144000" cy="6858000" type="screen4x3"/>
  <p:notesSz cx="6858000" cy="9144000"/>
  <p:custDataLst>
    <p:tags r:id="rId3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896"/>
    <a:srgbClr val="39275B"/>
    <a:srgbClr val="C79900"/>
    <a:srgbClr val="F4F4F4"/>
    <a:srgbClr val="D7A900"/>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88" autoAdjust="0"/>
  </p:normalViewPr>
  <p:slideViewPr>
    <p:cSldViewPr snapToObjects="1">
      <p:cViewPr>
        <p:scale>
          <a:sx n="95" d="100"/>
          <a:sy n="95" d="100"/>
        </p:scale>
        <p:origin x="-1928" y="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gs" Target="tags/tag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0386E03-FF8F-F043-A96F-D7A5AEA854C0}" type="datetimeFigureOut">
              <a:rPr lang="en-US" smtClean="0"/>
              <a:t>6/22/15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952214-2CEE-284F-AE70-A49E5EAB5985}" type="slidenum">
              <a:rPr lang="en-US" smtClean="0"/>
              <a:t>‹#›</a:t>
            </a:fld>
            <a:endParaRPr lang="en-US"/>
          </a:p>
        </p:txBody>
      </p:sp>
    </p:spTree>
    <p:extLst>
      <p:ext uri="{BB962C8B-B14F-4D97-AF65-F5344CB8AC3E}">
        <p14:creationId xmlns:p14="http://schemas.microsoft.com/office/powerpoint/2010/main" val="3376420448"/>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767" units="in"/>
          <inkml:channel name="Y" type="integer" max="32767" units="in"/>
          <inkml:channel name="F" type="integer" max="1023" units="dev"/>
        </inkml:traceFormat>
        <inkml:channelProperties>
          <inkml:channelProperty channel="X" name="resolution" value="3139.50366" units="1/in"/>
          <inkml:channelProperty channel="Y" name="resolution" value="4978.27393" units="1/in"/>
          <inkml:channelProperty channel="F" name="resolution" value="1.55424E-6" units="1/dev"/>
        </inkml:channelProperties>
      </inkml:inkSource>
      <inkml:timestamp xml:id="ts0" timeString="2013-05-27T07:54:49.105"/>
    </inkml:context>
    <inkml:brush xml:id="br0">
      <inkml:brushProperty name="width" value="0.05292" units="cm"/>
      <inkml:brushProperty name="height" value="0.05292" units="cm"/>
      <inkml:brushProperty name="color" value="#0000FF"/>
    </inkml:brush>
  </inkml:definitions>
  <inkml:trace contextRef="#ctx0" brushRef="#br0">11185 7768 58,'0'0'35,"0"-3"4,0 2-1,0-3-1,0 0-15,0 4-10,0-2-7,0 2 0,0-3 1,0 1-1,0-1-2,0-2-9,0 4-11,0-5-15,0 5-15,0-2-13,3 1-10</inkml:trace>
  <inkml:trace contextRef="#ctx0" brushRef="#br0" timeOffset="960">10934 7648 25,'0'2'31,"0"-2"-2,0 1-8,0-1 1,0 1-12,-5-1 0,5 0-14,0 0 5,0 0 8,0 0-8,0 1 0,0 3-5,8-1 3,5 1 5,3-2 8,4 1-7,6-2 7,2-1-6,3-3 5,8 1 4,3-1-6,-1 3-6,5 0 1,-7 1 0,-3 1-2,-10 1 0,-8 1 3,-5-1-6,-5 1 5,-3-4-7,0 2 4,-2 1 4,2 0-14,-5 4-27,5 2-77</inkml:trace>
  <inkml:trace contextRef="#ctx0" brushRef="#br0" timeOffset="1800">12973 7522 27,'-8'0'31,"3"0"-11,5 0 1,0 0-4,0 0 4,0 0-10,0 0-15,0 0 3,5 2 1,6 1 1,7 1 4,10 0 1,8-2 16,14-2-14,12 0 15,13 1-15,2 0 4,-2-1-12,-3 4 3,-12 1 1,-6-1-8,-10 0 8,-16 0-4,-12-1 1,-6 2 5,-10 1 0,-5 3-6,-3 5-37,-2 0-69</inkml:trace>
  <inkml:trace contextRef="#ctx0" brushRef="#br0" timeOffset="3752">14911 7601 28,'-5'0'43,"0"-1"-11,5-1-11,0 1-7,0-1-1,2-2-6,6 3 4,5-4 4,10 2 6,3 0-13,10 1 1,11-2 0,7-3 5,6-2-7,9 1-1,-4-4 0,-1 3 7,1-3-5,-13 4-2,-6-2-2,-20 5-1,-8 1 0,-15 2-1,-3 2 10,-3 0 1,-5 1-11,-7 2-10,-6 4-7,-2 3-19,2 2-45,8-2-105</inkml:trace>
  <inkml:trace contextRef="#ctx0" brushRef="#br0" timeOffset="4824">17030 7635 1,'3'0'29,"-3"0"8,7-2-13,4 0-5,2-3-3,5 1 3,7 0-11,9 0 14,7 0-18,1 3 5,4-4 9,6 5-1,-3-1-5,8 1-2,-5 1-7,-1-1 1,-2 0 1,-15 0 2,-6 0-7,-10 0 4,-7 0-3,-9 0-1,1 3-12,-3 2-7,5 5-10,3 0-24,5 3-37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07555-D59D-914D-83F8-C070483982F1}" type="datetimeFigureOut">
              <a:rPr lang="en-US" smtClean="0"/>
              <a:t>6/22/15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4DC8-0FA3-3C40-B18F-539AC78115EF}" type="slidenum">
              <a:rPr lang="en-US" smtClean="0"/>
              <a:t>‹#›</a:t>
            </a:fld>
            <a:endParaRPr lang="en-US"/>
          </a:p>
        </p:txBody>
      </p:sp>
    </p:spTree>
    <p:extLst>
      <p:ext uri="{BB962C8B-B14F-4D97-AF65-F5344CB8AC3E}">
        <p14:creationId xmlns:p14="http://schemas.microsoft.com/office/powerpoint/2010/main" val="16763225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week we</a:t>
            </a:r>
            <a:r>
              <a:rPr lang="en-US" baseline="0"/>
              <a:t>’re going to talk about estimation and prediction.</a:t>
            </a:r>
          </a:p>
          <a:p>
            <a:endParaRPr lang="en-US" baseline="0"/>
          </a:p>
          <a:p>
            <a:r>
              <a:rPr lang="en-US" baseline="0"/>
              <a:t>I want to begin with a non-research article from 2010 by Jonah Lehrer.  In this article, the author describes cases where once-promising research results become weaker over time – they become harder to replicate, or the effect size becomes smaller.  </a:t>
            </a:r>
          </a:p>
          <a:p>
            <a:endParaRPr lang="en-US" baseline="0"/>
          </a:p>
          <a:p>
            <a:r>
              <a:rPr lang="en-US" baseline="0"/>
              <a:t>He quotes John Davis speaking about the efficiacy of antidepressants, saying…</a:t>
            </a:r>
          </a:p>
          <a:p>
            <a:endParaRPr lang="en-US" baseline="0"/>
          </a:p>
          <a:p>
            <a:r>
              <a:rPr lang="en-US" baseline="0"/>
              <a:t>He talks about Anders Moller, a biologist who made an important discovery based on precise measurements of symmetry in the plumage of barn swallows, only to find the effect size shrank by 80 percent in the studies following the initial paper.</a:t>
            </a:r>
          </a:p>
          <a:p>
            <a:endParaRPr lang="en-US" baseline="0"/>
          </a:p>
          <a:p>
            <a:r>
              <a:rPr lang="en-US" baseline="0"/>
              <a:t>Jonathan Schooler made a discovery he called verbal overshadowing, which showed, counter-intuitively, that talking about something someone’s face made it harder to recognize later rather than easier.  But this effect too became weaker over time.</a:t>
            </a:r>
          </a:p>
          <a:p>
            <a:endParaRPr lang="en-US" baseline="0"/>
          </a:p>
          <a:p>
            <a:r>
              <a:rPr lang="en-US" baseline="0"/>
              <a:t>Back in the 1930s, Joseph Rhine, a researcher at Duke Unviersity who coined the terms parapscyhology and etrasensor perception, reported data showing that some invdividuals could correctly guess the symbols on special cards without seeing them in remarkably long streaks.  But the same individuals’ performance would decline over time.  He called it the decline effect.</a:t>
            </a:r>
          </a:p>
          <a:p>
            <a:endParaRPr lang="en-US" baseline="0"/>
          </a:p>
          <a:p>
            <a:r>
              <a:rPr lang="en-US" baseline="0"/>
              <a:t>What’s going on?  The article offers some sensible and some not-so-sensible ideas about the root cause.</a:t>
            </a:r>
          </a:p>
          <a:p>
            <a:endParaRPr lang="en-US" baseline="0"/>
          </a:p>
          <a:p>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1</a:t>
            </a:fld>
            <a:endParaRPr lang="en-US"/>
          </a:p>
        </p:txBody>
      </p:sp>
    </p:spTree>
    <p:extLst>
      <p:ext uri="{BB962C8B-B14F-4D97-AF65-F5344CB8AC3E}">
        <p14:creationId xmlns:p14="http://schemas.microsoft.com/office/powerpoint/2010/main" val="4175704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a:t>One culprit is publication bias.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a:t>Joober et al. in 2012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a:p>
          <a:p>
            <a:pPr marL="0" marR="0" lvl="1" indent="0" algn="l" defTabSz="457200" rtl="0" eaLnBrk="1" fontAlgn="auto" latinLnBrk="0" hangingPunct="1">
              <a:lnSpc>
                <a:spcPct val="100000"/>
              </a:lnSpc>
              <a:spcBef>
                <a:spcPts val="0"/>
              </a:spcBef>
              <a:spcAft>
                <a:spcPts val="0"/>
              </a:spcAft>
              <a:buClrTx/>
              <a:buSzTx/>
              <a:buFontTx/>
              <a:buNone/>
              <a:tabLst/>
              <a:defRPr/>
            </a:pPr>
            <a:r>
              <a:rPr lang="en-US" sz="2000"/>
              <a:t>You can’t roll the dice a bunch of times then yell “Yahtzee!”</a:t>
            </a:r>
          </a:p>
        </p:txBody>
      </p:sp>
      <p:sp>
        <p:nvSpPr>
          <p:cNvPr id="4" name="Slide Number Placeholder 3"/>
          <p:cNvSpPr>
            <a:spLocks noGrp="1"/>
          </p:cNvSpPr>
          <p:nvPr>
            <p:ph type="sldNum" sz="quarter" idx="10"/>
          </p:nvPr>
        </p:nvSpPr>
        <p:spPr/>
        <p:txBody>
          <a:bodyPr/>
          <a:lstStyle/>
          <a:p>
            <a:fld id="{1B2C4DC8-0FA3-3C40-B18F-539AC78115EF}" type="slidenum">
              <a:rPr lang="en-US" smtClean="0"/>
              <a:t>2</a:t>
            </a:fld>
            <a:endParaRPr lang="en-US"/>
          </a:p>
        </p:txBody>
      </p:sp>
    </p:spTree>
    <p:extLst>
      <p:ext uri="{BB962C8B-B14F-4D97-AF65-F5344CB8AC3E}">
        <p14:creationId xmlns:p14="http://schemas.microsoft.com/office/powerpoint/2010/main" val="2448992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Here’s a simulation of what Rhine in the</a:t>
            </a:r>
            <a:r>
              <a:rPr lang="en-US" baseline="0"/>
              <a:t> 1930s referred to as the decline effect.  </a:t>
            </a:r>
          </a:p>
          <a:p>
            <a:endParaRPr lang="en-US" baseline="0"/>
          </a:p>
          <a:p>
            <a:r>
              <a:rPr lang="en-US" baseline="0"/>
              <a:t>As the study size increases, the effect size diminishes.  Other metrics on the x and y axes are possible: x-axis might be improvements in experimental design, y-axis might be statistical significance.  </a:t>
            </a:r>
          </a:p>
          <a:p>
            <a:endParaRPr lang="en-US" baseline="0"/>
          </a:p>
          <a:p>
            <a:r>
              <a:rPr lang="en-US" baseline="0"/>
              <a:t>The units of effect size will be application specific – number of smokers who quit, number of T-cells in the blood, amount of ad revenue generated, etc.  Something that measures how “good” the result is.</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3</a:t>
            </a:fld>
            <a:endParaRPr lang="en-US"/>
          </a:p>
        </p:txBody>
      </p:sp>
    </p:spTree>
    <p:extLst>
      <p:ext uri="{BB962C8B-B14F-4D97-AF65-F5344CB8AC3E}">
        <p14:creationId xmlns:p14="http://schemas.microsoft.com/office/powerpoint/2010/main" val="142268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a:t>You can’t roll the dice a bunch of times then yell “Yahtzee!”</a:t>
            </a:r>
          </a:p>
          <a:p>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4</a:t>
            </a:fld>
            <a:endParaRPr lang="en-US"/>
          </a:p>
        </p:txBody>
      </p:sp>
    </p:spTree>
    <p:extLst>
      <p:ext uri="{BB962C8B-B14F-4D97-AF65-F5344CB8AC3E}">
        <p14:creationId xmlns:p14="http://schemas.microsoft.com/office/powerpoint/2010/main" val="826871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\alpha_c = \frac{\alpha}{k}</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latin typeface="+mn-lt"/>
                <a:ea typeface="+mn-ea"/>
                <a:cs typeface="+mn-cs"/>
              </a:rPr>
              <a:t>\alpha_c = 1- (1-\alpha)^{\frac{1}{k}}</a:t>
            </a:r>
          </a:p>
          <a:p>
            <a:endParaRPr lang="en-US" sz="1200" kern="1200" smtClean="0">
              <a:solidFill>
                <a:schemeClr val="tx1"/>
              </a:solidFill>
              <a:latin typeface="+mn-lt"/>
              <a:ea typeface="+mn-ea"/>
              <a:cs typeface="+mn-cs"/>
            </a:endParaRPr>
          </a:p>
          <a:p>
            <a:endParaRPr lang="en-US" sz="1200" kern="1200" smtClean="0">
              <a:solidFill>
                <a:schemeClr val="tx1"/>
              </a:solidFill>
              <a:latin typeface="+mn-lt"/>
              <a:ea typeface="+mn-ea"/>
              <a:cs typeface="+mn-cs"/>
            </a:endParaRPr>
          </a:p>
          <a:p>
            <a:r>
              <a:rPr lang="en-US"/>
              <a:t>The Šidák correction is derived by assuming that the individual tests are independent. Let the significance threshold for each test be ; then the probability that at least one of the tests is significant under this threshold is (1 - the probability that none of them are significant). Since it is assumed that they are independent, the probability that all of them are not significant is the product of the probabilities that each of them are not significant, or</a:t>
            </a:r>
          </a:p>
        </p:txBody>
      </p:sp>
      <p:sp>
        <p:nvSpPr>
          <p:cNvPr id="4" name="Slide Number Placeholder 3"/>
          <p:cNvSpPr>
            <a:spLocks noGrp="1"/>
          </p:cNvSpPr>
          <p:nvPr>
            <p:ph type="sldNum" sz="quarter" idx="10"/>
          </p:nvPr>
        </p:nvSpPr>
        <p:spPr/>
        <p:txBody>
          <a:bodyPr/>
          <a:lstStyle/>
          <a:p>
            <a:fld id="{1B2C4DC8-0FA3-3C40-B18F-539AC78115EF}" type="slidenum">
              <a:rPr lang="en-US" smtClean="0"/>
              <a:t>15</a:t>
            </a:fld>
            <a:endParaRPr lang="en-US"/>
          </a:p>
        </p:txBody>
      </p:sp>
    </p:spTree>
    <p:extLst>
      <p:ext uri="{BB962C8B-B14F-4D97-AF65-F5344CB8AC3E}">
        <p14:creationId xmlns:p14="http://schemas.microsoft.com/office/powerpoint/2010/main" val="3513660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latin typeface="+mn-lt"/>
                <a:ea typeface="+mn-ea"/>
                <a:cs typeface="+mn-cs"/>
              </a:rPr>
              <a:t>P_i \leq \frac{i}{m}\alpha</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18</a:t>
            </a:fld>
            <a:endParaRPr lang="en-US"/>
          </a:p>
        </p:txBody>
      </p:sp>
    </p:spTree>
    <p:extLst>
      <p:ext uri="{BB962C8B-B14F-4D97-AF65-F5344CB8AC3E}">
        <p14:creationId xmlns:p14="http://schemas.microsoft.com/office/powerpoint/2010/main" val="3647339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Compute a p-value for each hypothesis</a:t>
            </a:r>
          </a:p>
          <a:p>
            <a:r>
              <a:rPr lang="en-US"/>
              <a:t>Sort these</a:t>
            </a:r>
            <a:r>
              <a:rPr lang="en-US" baseline="0"/>
              <a:t> p-values</a:t>
            </a:r>
          </a:p>
          <a:p>
            <a:endParaRPr lang="en-US"/>
          </a:p>
          <a:p>
            <a:r>
              <a:rPr lang="en-US"/>
              <a:t>Your best-performing</a:t>
            </a:r>
            <a:r>
              <a:rPr lang="en-US" baseline="0"/>
              <a:t> hypotheses have to satisfy the most stringent conditions.</a:t>
            </a:r>
          </a:p>
          <a:p>
            <a:endParaRPr lang="en-US" baseline="0"/>
          </a:p>
          <a:p>
            <a:r>
              <a:rPr lang="en-US" baseline="0"/>
              <a:t>The condition is relaxed as you reject more and more null hypotheses; make more and more discoveries.</a:t>
            </a:r>
          </a:p>
          <a:p>
            <a:endParaRPr lang="en-US" baseline="0"/>
          </a:p>
          <a:p>
            <a:r>
              <a:rPr lang="en-US" baseline="0"/>
              <a:t>The red line represents </a:t>
            </a:r>
          </a:p>
          <a:p>
            <a:r>
              <a:rPr lang="en-US" baseline="0"/>
              <a:t>You may have hypothese pass the </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19</a:t>
            </a:fld>
            <a:endParaRPr lang="en-US"/>
          </a:p>
        </p:txBody>
      </p:sp>
    </p:spTree>
    <p:extLst>
      <p:ext uri="{BB962C8B-B14F-4D97-AF65-F5344CB8AC3E}">
        <p14:creationId xmlns:p14="http://schemas.microsoft.com/office/powerpoint/2010/main" val="2153364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Cross correlations</a:t>
            </a:r>
            <a:r>
              <a:rPr lang="en-US" baseline="0"/>
              <a:t> of timeseries data?</a:t>
            </a:r>
          </a:p>
          <a:p>
            <a:r>
              <a:rPr lang="en-US" baseline="0"/>
              <a:t>Stock prices for 24 hours from 1000 companies</a:t>
            </a:r>
          </a:p>
          <a:p>
            <a:r>
              <a:rPr lang="en-US" baseline="0"/>
              <a:t>Run correlation: sum</a:t>
            </a:r>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23</a:t>
            </a:fld>
            <a:endParaRPr lang="en-US"/>
          </a:p>
        </p:txBody>
      </p:sp>
    </p:spTree>
    <p:extLst>
      <p:ext uri="{BB962C8B-B14F-4D97-AF65-F5344CB8AC3E}">
        <p14:creationId xmlns:p14="http://schemas.microsoft.com/office/powerpoint/2010/main" val="2996513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corr(x,y) = \frac{cov(x,y)}{\sqrt{\sum_i(x_i-u_x)^2}\sqrt{\sum_i(y_i-u_y)^2}}</a:t>
            </a:r>
          </a:p>
          <a:p>
            <a:endParaRPr lang="en-US"/>
          </a:p>
        </p:txBody>
      </p:sp>
      <p:sp>
        <p:nvSpPr>
          <p:cNvPr id="4" name="Slide Number Placeholder 3"/>
          <p:cNvSpPr>
            <a:spLocks noGrp="1"/>
          </p:cNvSpPr>
          <p:nvPr>
            <p:ph type="sldNum" sz="quarter" idx="10"/>
          </p:nvPr>
        </p:nvSpPr>
        <p:spPr/>
        <p:txBody>
          <a:bodyPr/>
          <a:lstStyle/>
          <a:p>
            <a:fld id="{1B2C4DC8-0FA3-3C40-B18F-539AC78115EF}" type="slidenum">
              <a:rPr lang="en-US" smtClean="0"/>
              <a:t>25</a:t>
            </a:fld>
            <a:endParaRPr lang="en-US"/>
          </a:p>
        </p:txBody>
      </p:sp>
    </p:spTree>
    <p:extLst>
      <p:ext uri="{BB962C8B-B14F-4D97-AF65-F5344CB8AC3E}">
        <p14:creationId xmlns:p14="http://schemas.microsoft.com/office/powerpoint/2010/main" val="5454883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bg1">
                <a:lumMod val="85000"/>
              </a:schemeClr>
            </a:gs>
            <a:gs pos="40000">
              <a:schemeClr val="bg1">
                <a:lumMod val="85000"/>
              </a:schemeClr>
            </a:gs>
            <a:gs pos="100000">
              <a:schemeClr val="bg1">
                <a:lumMod val="75000"/>
              </a:schemeClr>
            </a:gs>
          </a:gsLst>
          <a:lin ang="11340000" scaled="0"/>
          <a:tileRect/>
        </a:gradFill>
        <a:effectLst/>
      </p:bgPr>
    </p:bg>
    <p:spTree>
      <p:nvGrpSpPr>
        <p:cNvPr id="1" name=""/>
        <p:cNvGrpSpPr/>
        <p:nvPr/>
      </p:nvGrpSpPr>
      <p:grpSpPr>
        <a:xfrm>
          <a:off x="0" y="0"/>
          <a:ext cx="0" cy="0"/>
          <a:chOff x="0" y="0"/>
          <a:chExt cx="0" cy="0"/>
        </a:xfrm>
      </p:grpSpPr>
      <p:pic>
        <p:nvPicPr>
          <p:cNvPr id="4" name="Picture 6" descr="684412_high_Purp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7" descr="UW.Wordmark_ctr_white.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2130425"/>
            <a:ext cx="7848600" cy="1470025"/>
          </a:xfrm>
        </p:spPr>
        <p:txBody>
          <a:bodyPr/>
          <a:lstStyle>
            <a:lvl1pPr>
              <a:defRPr>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097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0" name="Date Placeholder 3"/>
          <p:cNvSpPr>
            <a:spLocks noGrp="1"/>
          </p:cNvSpPr>
          <p:nvPr>
            <p:ph type="dt" sz="half" idx="10"/>
          </p:nvPr>
        </p:nvSpPr>
        <p:spPr>
          <a:xfrm>
            <a:off x="685800" y="6356350"/>
            <a:ext cx="2133600" cy="365125"/>
          </a:xfrm>
        </p:spPr>
        <p:txBody>
          <a:bodyPr/>
          <a:lstStyle>
            <a:lvl1pPr>
              <a:defRPr>
                <a:solidFill>
                  <a:srgbClr val="FFFFFF"/>
                </a:solidFill>
              </a:defRPr>
            </a:lvl1pPr>
          </a:lstStyle>
          <a:p>
            <a:fld id="{EB55BD4A-5E58-A445-97ED-31E8F1534B1D}" type="datetime1">
              <a:t>6/22/15</a:t>
            </a:fld>
            <a:endParaRPr lang="en-US"/>
          </a:p>
        </p:txBody>
      </p:sp>
      <p:sp>
        <p:nvSpPr>
          <p:cNvPr id="11" name="Footer Placeholder 4"/>
          <p:cNvSpPr>
            <a:spLocks noGrp="1"/>
          </p:cNvSpPr>
          <p:nvPr>
            <p:ph type="ftr" sz="quarter" idx="11"/>
          </p:nvPr>
        </p:nvSpPr>
        <p:spPr>
          <a:xfrm>
            <a:off x="3162300" y="6356350"/>
            <a:ext cx="2895600" cy="365125"/>
          </a:xfrm>
        </p:spPr>
        <p:txBody>
          <a:bodyPr/>
          <a:lstStyle>
            <a:lvl1pPr>
              <a:defRPr>
                <a:solidFill>
                  <a:srgbClr val="FFFFFF"/>
                </a:solidFill>
              </a:defRPr>
            </a:lvl1pPr>
          </a:lstStyle>
          <a:p>
            <a:pPr>
              <a:defRPr/>
            </a:pPr>
            <a:r>
              <a:rPr lang="en-US" smtClean="0"/>
              <a:t>Bill Howe, Data Science, Autumn 2012</a:t>
            </a:r>
            <a:endParaRPr lang="en-US"/>
          </a:p>
        </p:txBody>
      </p:sp>
      <p:sp>
        <p:nvSpPr>
          <p:cNvPr id="12" name="Slide Number Placeholder 5"/>
          <p:cNvSpPr>
            <a:spLocks noGrp="1"/>
          </p:cNvSpPr>
          <p:nvPr>
            <p:ph type="sldNum" sz="quarter" idx="12"/>
          </p:nvPr>
        </p:nvSpPr>
        <p:spPr>
          <a:xfrm>
            <a:off x="6400800" y="6356350"/>
            <a:ext cx="2133600" cy="365125"/>
          </a:xfrm>
        </p:spPr>
        <p:txBody>
          <a:bodyPr/>
          <a:lstStyle>
            <a:lvl1pPr>
              <a:defRPr>
                <a:solidFill>
                  <a:srgbClr val="FFFFFF"/>
                </a:solidFill>
              </a:defRPr>
            </a:lvl1pPr>
          </a:lstStyle>
          <a:p>
            <a:fld id="{692883AC-E72C-294B-86D2-A63D5043FD85}" type="slidenum">
              <a:rPr lang="en-US"/>
              <a:pPr/>
              <a:t>‹#›</a:t>
            </a:fld>
            <a:endParaRPr lang="en-US"/>
          </a:p>
        </p:txBody>
      </p:sp>
    </p:spTree>
    <p:extLst>
      <p:ext uri="{BB962C8B-B14F-4D97-AF65-F5344CB8AC3E}">
        <p14:creationId xmlns:p14="http://schemas.microsoft.com/office/powerpoint/2010/main" val="1879499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8382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76400"/>
            <a:ext cx="8229600" cy="4449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9F04125-622A-6941-A66E-8D425FA277EB}" type="datetime1">
              <a:t>6/22/15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Data Science, Autumn 2012</a:t>
            </a:r>
            <a:endParaRPr lang="en-US"/>
          </a:p>
        </p:txBody>
      </p:sp>
      <p:sp>
        <p:nvSpPr>
          <p:cNvPr id="6" name="Slide Number Placeholder 5"/>
          <p:cNvSpPr>
            <a:spLocks noGrp="1"/>
          </p:cNvSpPr>
          <p:nvPr>
            <p:ph type="sldNum" sz="quarter" idx="12"/>
          </p:nvPr>
        </p:nvSpPr>
        <p:spPr/>
        <p:txBody>
          <a:bodyPr/>
          <a:lstStyle>
            <a:lvl1pPr>
              <a:defRPr/>
            </a:lvl1pPr>
          </a:lstStyle>
          <a:p>
            <a:fld id="{A9C2025F-BD38-A44C-A022-81B9B849CBBE}" type="slidenum">
              <a:rPr lang="en-US"/>
              <a:pPr/>
              <a:t>‹#›</a:t>
            </a:fld>
            <a:endParaRPr lang="en-US"/>
          </a:p>
        </p:txBody>
      </p:sp>
    </p:spTree>
    <p:extLst>
      <p:ext uri="{BB962C8B-B14F-4D97-AF65-F5344CB8AC3E}">
        <p14:creationId xmlns:p14="http://schemas.microsoft.com/office/powerpoint/2010/main" val="18057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5598C25-F157-034E-8D8C-A3091FDF02A1}" type="datetime1">
              <a:t>6/22/15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Data Science, Autumn 2012</a:t>
            </a:r>
            <a:endParaRPr lang="en-US"/>
          </a:p>
        </p:txBody>
      </p:sp>
      <p:sp>
        <p:nvSpPr>
          <p:cNvPr id="6" name="Slide Number Placeholder 5"/>
          <p:cNvSpPr>
            <a:spLocks noGrp="1"/>
          </p:cNvSpPr>
          <p:nvPr>
            <p:ph type="sldNum" sz="quarter" idx="12"/>
          </p:nvPr>
        </p:nvSpPr>
        <p:spPr/>
        <p:txBody>
          <a:bodyPr/>
          <a:lstStyle>
            <a:lvl1pPr>
              <a:defRPr/>
            </a:lvl1pPr>
          </a:lstStyle>
          <a:p>
            <a:fld id="{A81648DF-5E37-9E4E-8E74-0E0631D04E65}" type="slidenum">
              <a:rPr lang="en-US"/>
              <a:pPr/>
              <a:t>‹#›</a:t>
            </a:fld>
            <a:endParaRPr lang="en-US"/>
          </a:p>
        </p:txBody>
      </p:sp>
    </p:spTree>
    <p:extLst>
      <p:ext uri="{BB962C8B-B14F-4D97-AF65-F5344CB8AC3E}">
        <p14:creationId xmlns:p14="http://schemas.microsoft.com/office/powerpoint/2010/main" val="138808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5"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7"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85800" y="762000"/>
            <a:ext cx="7854696" cy="914400"/>
          </a:xfrm>
        </p:spPr>
        <p:txBody>
          <a:bodyPr/>
          <a:lstStyle>
            <a:lvl1pPr algn="l">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85801" y="1828800"/>
            <a:ext cx="7854696" cy="42973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3"/>
          <p:cNvSpPr>
            <a:spLocks noGrp="1"/>
          </p:cNvSpPr>
          <p:nvPr>
            <p:ph type="dt" sz="half" idx="10"/>
          </p:nvPr>
        </p:nvSpPr>
        <p:spPr>
          <a:xfrm>
            <a:off x="685800" y="6356350"/>
            <a:ext cx="2133600" cy="365125"/>
          </a:xfrm>
        </p:spPr>
        <p:txBody>
          <a:bodyPr/>
          <a:lstStyle>
            <a:lvl1pPr>
              <a:defRPr/>
            </a:lvl1pPr>
          </a:lstStyle>
          <a:p>
            <a:fld id="{C9A95E4C-AF23-CE49-AB06-9E0E679776B1}" type="datetime1">
              <a:t>6/22/15</a:t>
            </a:fld>
            <a:endParaRPr lang="en-US"/>
          </a:p>
        </p:txBody>
      </p:sp>
      <p:sp>
        <p:nvSpPr>
          <p:cNvPr id="9" name="Footer Placeholder 4"/>
          <p:cNvSpPr>
            <a:spLocks noGrp="1"/>
          </p:cNvSpPr>
          <p:nvPr>
            <p:ph type="ftr" sz="quarter" idx="11"/>
          </p:nvPr>
        </p:nvSpPr>
        <p:spPr>
          <a:xfrm>
            <a:off x="3165475" y="6356350"/>
            <a:ext cx="2895600" cy="365125"/>
          </a:xfrm>
        </p:spPr>
        <p:txBody>
          <a:bodyPr/>
          <a:lstStyle>
            <a:lvl1pPr>
              <a:defRPr/>
            </a:lvl1pPr>
          </a:lstStyle>
          <a:p>
            <a:pPr>
              <a:defRPr/>
            </a:pPr>
            <a:r>
              <a:rPr lang="en-US" smtClean="0"/>
              <a:t>Bill Howe, UW</a:t>
            </a:r>
            <a:endParaRPr lang="en-US" dirty="0"/>
          </a:p>
        </p:txBody>
      </p:sp>
      <p:sp>
        <p:nvSpPr>
          <p:cNvPr id="10" name="Slide Number Placeholder 5"/>
          <p:cNvSpPr>
            <a:spLocks noGrp="1"/>
          </p:cNvSpPr>
          <p:nvPr>
            <p:ph type="sldNum" sz="quarter" idx="12"/>
          </p:nvPr>
        </p:nvSpPr>
        <p:spPr>
          <a:xfrm>
            <a:off x="6407150" y="6356350"/>
            <a:ext cx="2133600" cy="365125"/>
          </a:xfrm>
        </p:spPr>
        <p:txBody>
          <a:bodyPr/>
          <a:lstStyle>
            <a:lvl1pPr>
              <a:defRPr/>
            </a:lvl1pPr>
          </a:lstStyle>
          <a:p>
            <a:fld id="{A12D6CCC-2396-634D-8A9D-DFA1A30244AA}" type="slidenum">
              <a:rPr lang="en-US"/>
              <a:pPr/>
              <a:t>‹#›</a:t>
            </a:fld>
            <a:endParaRPr lang="en-US"/>
          </a:p>
        </p:txBody>
      </p:sp>
    </p:spTree>
    <p:extLst>
      <p:ext uri="{BB962C8B-B14F-4D97-AF65-F5344CB8AC3E}">
        <p14:creationId xmlns:p14="http://schemas.microsoft.com/office/powerpoint/2010/main" val="3191958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713DD7E-ECE4-9D4A-B0C0-A2DD81EE5566}" type="datetime1">
              <a:t>6/22/15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6" name="Slide Number Placeholder 5"/>
          <p:cNvSpPr>
            <a:spLocks noGrp="1"/>
          </p:cNvSpPr>
          <p:nvPr>
            <p:ph type="sldNum" sz="quarter" idx="12"/>
          </p:nvPr>
        </p:nvSpPr>
        <p:spPr/>
        <p:txBody>
          <a:bodyPr/>
          <a:lstStyle>
            <a:lvl1pPr>
              <a:defRPr/>
            </a:lvl1pPr>
          </a:lstStyle>
          <a:p>
            <a:fld id="{ABE0DD67-BB51-4341-BE04-6FACCCE28F1F}" type="slidenum">
              <a:rPr lang="en-US"/>
              <a:pPr/>
              <a:t>‹#›</a:t>
            </a:fld>
            <a:endParaRPr lang="en-US"/>
          </a:p>
        </p:txBody>
      </p:sp>
      <p:sp>
        <p:nvSpPr>
          <p:cNvPr id="7" name="Rectangle 6"/>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8"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0"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155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8A3EC169-27CB-2C49-800F-3A491BCB6DBB}" type="datetime1">
              <a:t>6/22/15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7174E72A-CE54-AB49-9729-B884B92568C1}"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482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76399"/>
            <a:ext cx="4040188" cy="4984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76399"/>
            <a:ext cx="4041775" cy="4984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2A54F3D-3492-8F4F-A0B2-C2CA60A98F77}" type="datetime1">
              <a:t>6/22/15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9" name="Slide Number Placeholder 5"/>
          <p:cNvSpPr>
            <a:spLocks noGrp="1"/>
          </p:cNvSpPr>
          <p:nvPr>
            <p:ph type="sldNum" sz="quarter" idx="12"/>
          </p:nvPr>
        </p:nvSpPr>
        <p:spPr/>
        <p:txBody>
          <a:bodyPr/>
          <a:lstStyle>
            <a:lvl1pPr>
              <a:defRPr/>
            </a:lvl1pPr>
          </a:lstStyle>
          <a:p>
            <a:fld id="{1EB80FAF-06AB-7741-A545-C8911F3DDED2}" type="slidenum">
              <a:rPr lang="en-US"/>
              <a:pPr/>
              <a:t>‹#›</a:t>
            </a:fld>
            <a:endParaRPr lang="en-US"/>
          </a:p>
        </p:txBody>
      </p:sp>
      <p:sp>
        <p:nvSpPr>
          <p:cNvPr id="10" name="Rectangle 9"/>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11"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3"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14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FAD730A-05AE-A044-8CC4-DF62E469CCCB}" type="datetime1">
              <a:t>6/22/15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5" name="Slide Number Placeholder 5"/>
          <p:cNvSpPr>
            <a:spLocks noGrp="1"/>
          </p:cNvSpPr>
          <p:nvPr>
            <p:ph type="sldNum" sz="quarter" idx="12"/>
          </p:nvPr>
        </p:nvSpPr>
        <p:spPr/>
        <p:txBody>
          <a:bodyPr/>
          <a:lstStyle>
            <a:lvl1pPr>
              <a:defRPr/>
            </a:lvl1pPr>
          </a:lstStyle>
          <a:p>
            <a:fld id="{707BE93F-5C7A-5B41-A729-CD25FF97C964}" type="slidenum">
              <a:rPr lang="en-US"/>
              <a:pPr/>
              <a:t>‹#›</a:t>
            </a:fld>
            <a:endParaRPr lang="en-US"/>
          </a:p>
        </p:txBody>
      </p:sp>
      <p:sp>
        <p:nvSpPr>
          <p:cNvPr id="6" name="Rectangle 5"/>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7"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9"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84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FDFEC63-084D-D14E-989E-F1EF98BC0A7D}" type="datetime1">
              <a:t>6/22/15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4" name="Slide Number Placeholder 5"/>
          <p:cNvSpPr>
            <a:spLocks noGrp="1"/>
          </p:cNvSpPr>
          <p:nvPr>
            <p:ph type="sldNum" sz="quarter" idx="12"/>
          </p:nvPr>
        </p:nvSpPr>
        <p:spPr/>
        <p:txBody>
          <a:bodyPr/>
          <a:lstStyle>
            <a:lvl1pPr>
              <a:defRPr/>
            </a:lvl1pPr>
          </a:lstStyle>
          <a:p>
            <a:fld id="{354DEEC5-EA09-464B-9CF2-C5C5C68E1237}" type="slidenum">
              <a:rPr lang="en-US"/>
              <a:pPr/>
              <a:t>‹#›</a:t>
            </a:fld>
            <a:endParaRPr lang="en-US"/>
          </a:p>
        </p:txBody>
      </p:sp>
    </p:spTree>
    <p:extLst>
      <p:ext uri="{BB962C8B-B14F-4D97-AF65-F5344CB8AC3E}">
        <p14:creationId xmlns:p14="http://schemas.microsoft.com/office/powerpoint/2010/main" val="348043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676400"/>
            <a:ext cx="3008313" cy="44497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BC06E87-62F5-0E4A-A032-76030858C2A3}" type="datetime1">
              <a:t>6/22/15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UW</a:t>
            </a:r>
            <a:endParaRPr lang="en-US"/>
          </a:p>
        </p:txBody>
      </p:sp>
      <p:sp>
        <p:nvSpPr>
          <p:cNvPr id="7" name="Slide Number Placeholder 5"/>
          <p:cNvSpPr>
            <a:spLocks noGrp="1"/>
          </p:cNvSpPr>
          <p:nvPr>
            <p:ph type="sldNum" sz="quarter" idx="12"/>
          </p:nvPr>
        </p:nvSpPr>
        <p:spPr/>
        <p:txBody>
          <a:bodyPr/>
          <a:lstStyle>
            <a:lvl1pPr>
              <a:defRPr/>
            </a:lvl1pPr>
          </a:lstStyle>
          <a:p>
            <a:fld id="{157139CD-AAD3-944F-B5E6-7F016C31DF0E}"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450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761999"/>
            <a:ext cx="5486400" cy="3965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0CBE698-C4C5-A64C-BD63-291128317891}" type="datetime1">
              <a:t>6/22/15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Bill Howe, Data Science, Autumn 2012</a:t>
            </a:r>
            <a:endParaRPr lang="en-US"/>
          </a:p>
        </p:txBody>
      </p:sp>
      <p:sp>
        <p:nvSpPr>
          <p:cNvPr id="7" name="Slide Number Placeholder 5"/>
          <p:cNvSpPr>
            <a:spLocks noGrp="1"/>
          </p:cNvSpPr>
          <p:nvPr>
            <p:ph type="sldNum" sz="quarter" idx="12"/>
          </p:nvPr>
        </p:nvSpPr>
        <p:spPr/>
        <p:txBody>
          <a:bodyPr/>
          <a:lstStyle>
            <a:lvl1pPr>
              <a:defRPr/>
            </a:lvl1pPr>
          </a:lstStyle>
          <a:p>
            <a:fld id="{05C78931-4823-DD4F-8A70-63C081F743DA}" type="slidenum">
              <a:rPr lang="en-US"/>
              <a:pPr/>
              <a:t>‹#›</a:t>
            </a:fld>
            <a:endParaRPr lang="en-US"/>
          </a:p>
        </p:txBody>
      </p:sp>
      <p:sp>
        <p:nvSpPr>
          <p:cNvPr id="8" name="Rectangle 7"/>
          <p:cNvSpPr/>
          <p:nvPr userDrawn="1"/>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9" name="Picture 9" descr="UW.Wordmark_ctr.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180975"/>
            <a:ext cx="576263" cy="457200"/>
          </a:xfrm>
          <a:prstGeom prst="rect">
            <a:avLst/>
          </a:prstGeom>
          <a:solidFill>
            <a:srgbClr val="39275B"/>
          </a:solidFill>
          <a:ln>
            <a:noFill/>
          </a:ln>
          <a:effectLst>
            <a:outerShdw blurRad="38100" dist="38100" dir="3600000" algn="br">
              <a:srgbClr val="000000">
                <a:alpha val="1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11" name="Picture 8"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4101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Frutiger 55 Roman" charset="0"/>
              </a:defRPr>
            </a:lvl1pPr>
          </a:lstStyle>
          <a:p>
            <a:fld id="{663DF1E4-B616-7649-8C8C-80977D9D8C3F}" type="datetime1">
              <a:t>6/22/15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Frutiger 55 Roman"/>
                <a:ea typeface="ＭＳ Ｐゴシック" charset="-128"/>
                <a:cs typeface="ＭＳ Ｐゴシック" charset="-128"/>
              </a:defRPr>
            </a:lvl1pPr>
          </a:lstStyle>
          <a:p>
            <a:pPr>
              <a:defRPr/>
            </a:pPr>
            <a:r>
              <a:rPr lang="en-US" smtClean="0"/>
              <a:t>Bill Howe, UW</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Frutiger 55 Roman" charset="0"/>
              </a:defRPr>
            </a:lvl1pPr>
          </a:lstStyle>
          <a:p>
            <a:fld id="{BE813726-3EE7-B74D-9376-57C8D899FEF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hf hdr="0"/>
  <p:txStyles>
    <p:titleStyle>
      <a:lvl1pPr algn="ctr" defTabSz="457200" rtl="0" eaLnBrk="0" fontAlgn="base" hangingPunct="0">
        <a:spcBef>
          <a:spcPct val="0"/>
        </a:spcBef>
        <a:spcAft>
          <a:spcPct val="0"/>
        </a:spcAft>
        <a:defRPr sz="4400" kern="1200">
          <a:solidFill>
            <a:schemeClr val="tx1"/>
          </a:solidFill>
          <a:latin typeface="Frutiger 55 Roman"/>
          <a:ea typeface="ＭＳ Ｐゴシック" charset="-128"/>
          <a:cs typeface="ＭＳ Ｐゴシック" charset="-128"/>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charset="-128"/>
          <a:cs typeface="ＭＳ Ｐゴシック"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Frutiger 55 Roman"/>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Frutiger 55 Roman"/>
          <a:ea typeface="ＭＳ Ｐゴシック"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Frutiger 55 Roman"/>
          <a:ea typeface="ＭＳ Ｐゴシック"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Frutiger 55 Roman"/>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5.emf"/><Relationship Id="rId5" Type="http://schemas.openxmlformats.org/officeDocument/2006/relationships/image" Target="../media/image16.emf"/><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customXml" Target="../ink/ink1.xml"/><Relationship Id="rId6" Type="http://schemas.openxmlformats.org/officeDocument/2006/relationships/image" Target="../media/image48.emf"/><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55BD4A-5E58-A445-97ED-31E8F1534B1D}"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Data Science, Autumn 2012</a:t>
            </a:r>
            <a:endParaRPr lang="en-US"/>
          </a:p>
        </p:txBody>
      </p:sp>
      <p:sp>
        <p:nvSpPr>
          <p:cNvPr id="6" name="Slide Number Placeholder 5"/>
          <p:cNvSpPr>
            <a:spLocks noGrp="1"/>
          </p:cNvSpPr>
          <p:nvPr>
            <p:ph type="sldNum" sz="quarter" idx="12"/>
          </p:nvPr>
        </p:nvSpPr>
        <p:spPr/>
        <p:txBody>
          <a:bodyPr/>
          <a:lstStyle/>
          <a:p>
            <a:fld id="{692883AC-E72C-294B-86D2-A63D5043FD85}" type="slidenum">
              <a:rPr lang="en-US"/>
              <a:pPr/>
              <a:t>1</a:t>
            </a:fld>
            <a:endParaRPr lang="en-US"/>
          </a:p>
        </p:txBody>
      </p:sp>
      <p:sp>
        <p:nvSpPr>
          <p:cNvPr id="9" name="Rectangle 8"/>
          <p:cNvSpPr/>
          <p:nvPr/>
        </p:nvSpPr>
        <p:spPr>
          <a:xfrm>
            <a:off x="655053" y="6356350"/>
            <a:ext cx="7854695" cy="307777"/>
          </a:xfrm>
          <a:prstGeom prst="rect">
            <a:avLst/>
          </a:prstGeom>
          <a:solidFill>
            <a:schemeClr val="bg1"/>
          </a:solidFill>
        </p:spPr>
        <p:txBody>
          <a:bodyPr wrap="square">
            <a:spAutoFit/>
          </a:bodyPr>
          <a:lstStyle/>
          <a:p>
            <a:r>
              <a:rPr lang="en-US" sz="1400"/>
              <a:t>http://www.newyorker.com/reporting/2010/12/13/101213fa_fact_lehrer</a:t>
            </a:r>
          </a:p>
        </p:txBody>
      </p:sp>
      <p:sp>
        <p:nvSpPr>
          <p:cNvPr id="11" name="Rectangle 10"/>
          <p:cNvSpPr/>
          <p:nvPr/>
        </p:nvSpPr>
        <p:spPr>
          <a:xfrm>
            <a:off x="655053" y="2667000"/>
            <a:ext cx="8153400" cy="1107996"/>
          </a:xfrm>
          <a:prstGeom prst="rect">
            <a:avLst/>
          </a:prstGeom>
        </p:spPr>
        <p:txBody>
          <a:bodyPr wrap="square">
            <a:spAutoFit/>
          </a:bodyPr>
          <a:lstStyle/>
          <a:p>
            <a:r>
              <a:rPr lang="en-US" sz="1600" b="1"/>
              <a:t>Anders Pape Møller, 1991</a:t>
            </a:r>
          </a:p>
          <a:p>
            <a:r>
              <a:rPr lang="en-US" sz="1600"/>
              <a:t>“female barn swallows were far more likely to mate with male birds that had long, symmetrical feathers”</a:t>
            </a:r>
          </a:p>
          <a:p>
            <a:r>
              <a:rPr lang="en-US" sz="1600"/>
              <a:t>“Between 1992 and 1997, the average effect size shrank by eighty per cent.”</a:t>
            </a:r>
          </a:p>
        </p:txBody>
      </p:sp>
      <p:sp>
        <p:nvSpPr>
          <p:cNvPr id="12" name="Rectangle 11"/>
          <p:cNvSpPr/>
          <p:nvPr/>
        </p:nvSpPr>
        <p:spPr>
          <a:xfrm>
            <a:off x="655053" y="5105400"/>
            <a:ext cx="7650747" cy="1077218"/>
          </a:xfrm>
          <a:prstGeom prst="rect">
            <a:avLst/>
          </a:prstGeom>
        </p:spPr>
        <p:txBody>
          <a:bodyPr wrap="square">
            <a:spAutoFit/>
          </a:bodyPr>
          <a:lstStyle/>
          <a:p>
            <a:r>
              <a:rPr lang="en-US" sz="1600" b="1"/>
              <a:t>Joseph Rhine, 1930s, coiner of the term extrasensory perception</a:t>
            </a:r>
          </a:p>
          <a:p>
            <a:r>
              <a:rPr lang="en-US" sz="1600"/>
              <a:t>Tested individuals with card-guessing experiments.   A few students achieved multiple low-probability streaks.  But there was a “decline effect” – their performance became worse over time.</a:t>
            </a:r>
          </a:p>
        </p:txBody>
      </p:sp>
      <p:sp>
        <p:nvSpPr>
          <p:cNvPr id="13" name="TextBox 12"/>
          <p:cNvSpPr txBox="1"/>
          <p:nvPr/>
        </p:nvSpPr>
        <p:spPr>
          <a:xfrm>
            <a:off x="486527" y="685800"/>
            <a:ext cx="5411370" cy="830997"/>
          </a:xfrm>
          <a:prstGeom prst="rect">
            <a:avLst/>
          </a:prstGeom>
          <a:noFill/>
        </p:spPr>
        <p:txBody>
          <a:bodyPr wrap="square" rtlCol="0">
            <a:spAutoFit/>
          </a:bodyPr>
          <a:lstStyle/>
          <a:p>
            <a:r>
              <a:rPr lang="en-US" sz="2400"/>
              <a:t>Jonah Lehrer, 2010, The New Yorker</a:t>
            </a:r>
          </a:p>
          <a:p>
            <a:r>
              <a:rPr lang="en-US" sz="2400"/>
              <a:t>The Truth Wears off</a:t>
            </a:r>
          </a:p>
        </p:txBody>
      </p:sp>
      <p:sp>
        <p:nvSpPr>
          <p:cNvPr id="15" name="Rectangle 14"/>
          <p:cNvSpPr/>
          <p:nvPr/>
        </p:nvSpPr>
        <p:spPr>
          <a:xfrm>
            <a:off x="685800" y="1723923"/>
            <a:ext cx="7899065" cy="830997"/>
          </a:xfrm>
          <a:prstGeom prst="rect">
            <a:avLst/>
          </a:prstGeom>
        </p:spPr>
        <p:txBody>
          <a:bodyPr wrap="square">
            <a:spAutoFit/>
          </a:bodyPr>
          <a:lstStyle/>
          <a:p>
            <a:r>
              <a:rPr lang="en-US" sz="1600" b="1"/>
              <a:t>John Davis, University of Illinois</a:t>
            </a:r>
          </a:p>
          <a:p>
            <a:r>
              <a:rPr lang="en-US" sz="1600"/>
              <a:t>“Davis has a forthcoming analysis demonstrating that the efficacy of antidepressants has gone down as much as threefold in recent decades.”</a:t>
            </a:r>
          </a:p>
        </p:txBody>
      </p:sp>
      <p:sp>
        <p:nvSpPr>
          <p:cNvPr id="16" name="Rectangle 15"/>
          <p:cNvSpPr/>
          <p:nvPr/>
        </p:nvSpPr>
        <p:spPr>
          <a:xfrm>
            <a:off x="655053" y="3886200"/>
            <a:ext cx="7315200" cy="1077218"/>
          </a:xfrm>
          <a:prstGeom prst="rect">
            <a:avLst/>
          </a:prstGeom>
        </p:spPr>
        <p:txBody>
          <a:bodyPr wrap="square">
            <a:spAutoFit/>
          </a:bodyPr>
          <a:lstStyle/>
          <a:p>
            <a:r>
              <a:rPr lang="en-US" sz="1600" b="1"/>
              <a:t>Jonathan Schooler, 1990</a:t>
            </a:r>
          </a:p>
          <a:p>
            <a:r>
              <a:rPr lang="en-US" sz="1600"/>
              <a:t>“subjects shown a face and asked to describe it were much less likely to recognize the face when shown it later than those who had simply looked at it.”</a:t>
            </a:r>
          </a:p>
          <a:p>
            <a:r>
              <a:rPr lang="en-US" sz="1600"/>
              <a:t>The effect became increasingly difficult to measure. </a:t>
            </a:r>
          </a:p>
        </p:txBody>
      </p:sp>
    </p:spTree>
    <p:extLst>
      <p:ext uri="{BB962C8B-B14F-4D97-AF65-F5344CB8AC3E}">
        <p14:creationId xmlns:p14="http://schemas.microsoft.com/office/powerpoint/2010/main" val="118806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10</a:t>
            </a:fld>
            <a:endParaRPr lang="en-US"/>
          </a:p>
        </p:txBody>
      </p:sp>
      <p:sp>
        <p:nvSpPr>
          <p:cNvPr id="8" name="Rectangle 7"/>
          <p:cNvSpPr/>
          <p:nvPr/>
        </p:nvSpPr>
        <p:spPr>
          <a:xfrm>
            <a:off x="2332242" y="5824575"/>
            <a:ext cx="3844249" cy="369332"/>
          </a:xfrm>
          <a:prstGeom prst="rect">
            <a:avLst/>
          </a:prstGeom>
        </p:spPr>
        <p:txBody>
          <a:bodyPr wrap="none">
            <a:spAutoFit/>
          </a:bodyPr>
          <a:lstStyle/>
          <a:p>
            <a:r>
              <a:rPr lang="en-US" i="1"/>
              <a:t>src: http://testingbenfordslaw.com/x</a:t>
            </a:r>
          </a:p>
        </p:txBody>
      </p:sp>
      <p:pic>
        <p:nvPicPr>
          <p:cNvPr id="3" name="Picture 2" descr="Screen Shot 2013-05-24 at 11.40.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49300"/>
            <a:ext cx="8381198" cy="5041900"/>
          </a:xfrm>
          <a:prstGeom prst="rect">
            <a:avLst/>
          </a:prstGeom>
        </p:spPr>
      </p:pic>
    </p:spTree>
    <p:extLst>
      <p:ext uri="{BB962C8B-B14F-4D97-AF65-F5344CB8AC3E}">
        <p14:creationId xmlns:p14="http://schemas.microsoft.com/office/powerpoint/2010/main" val="235181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Benford’s Law to Detect Fraud</a:t>
            </a:r>
          </a:p>
        </p:txBody>
      </p:sp>
      <p:sp>
        <p:nvSpPr>
          <p:cNvPr id="8" name="Content Placeholder 7"/>
          <p:cNvSpPr>
            <a:spLocks noGrp="1"/>
          </p:cNvSpPr>
          <p:nvPr>
            <p:ph idx="1"/>
          </p:nvPr>
        </p:nvSpPr>
        <p:spPr/>
        <p:txBody>
          <a:bodyPr/>
          <a:lstStyle/>
          <a:p>
            <a:r>
              <a:rPr lang="en-US" sz="2400"/>
              <a:t>Diekmann, 2007 </a:t>
            </a:r>
          </a:p>
          <a:p>
            <a:pPr lvl="1"/>
            <a:r>
              <a:rPr lang="en-US" sz="2000"/>
              <a:t>Found that first and second digits of published statistical estimates were approximately Benford distributed</a:t>
            </a:r>
          </a:p>
          <a:p>
            <a:pPr lvl="1"/>
            <a:r>
              <a:rPr lang="en-US" sz="2000"/>
              <a:t>Asked subjects to manufacture regression coefficients, and found that the first digits were hard to detect as anomolous, but the second and third digits deviated from expected distributions significantly.</a:t>
            </a:r>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11</a:t>
            </a:fld>
            <a:endParaRPr lang="en-US"/>
          </a:p>
        </p:txBody>
      </p:sp>
      <p:sp>
        <p:nvSpPr>
          <p:cNvPr id="7" name="Rectangle 6"/>
          <p:cNvSpPr/>
          <p:nvPr/>
        </p:nvSpPr>
        <p:spPr>
          <a:xfrm>
            <a:off x="533400" y="5181600"/>
            <a:ext cx="8534400" cy="646331"/>
          </a:xfrm>
          <a:prstGeom prst="rect">
            <a:avLst/>
          </a:prstGeom>
        </p:spPr>
        <p:txBody>
          <a:bodyPr wrap="square">
            <a:spAutoFit/>
          </a:bodyPr>
          <a:lstStyle/>
          <a:p>
            <a:r>
              <a:rPr lang="en-US"/>
              <a:t>Andreas Diekmann, 2007, Journal of Applied Statistics, 34(3)</a:t>
            </a:r>
          </a:p>
          <a:p>
            <a:r>
              <a:rPr lang="en-US" b="1"/>
              <a:t>Not the First Digit! Using Benford's Law to Detect Fraudulent Scientific Data</a:t>
            </a:r>
          </a:p>
        </p:txBody>
      </p:sp>
    </p:spTree>
    <p:extLst>
      <p:ext uri="{BB962C8B-B14F-4D97-AF65-F5344CB8AC3E}">
        <p14:creationId xmlns:p14="http://schemas.microsoft.com/office/powerpoint/2010/main" val="1854848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Benford’s Law Intuition</a:t>
            </a:r>
          </a:p>
        </p:txBody>
      </p:sp>
      <p:sp>
        <p:nvSpPr>
          <p:cNvPr id="3" name="Content Placeholder 2"/>
          <p:cNvSpPr>
            <a:spLocks noGrp="1"/>
          </p:cNvSpPr>
          <p:nvPr>
            <p:ph idx="1"/>
          </p:nvPr>
        </p:nvSpPr>
        <p:spPr/>
        <p:txBody>
          <a:bodyPr/>
          <a:lstStyle/>
          <a:p>
            <a:r>
              <a:rPr lang="en-US" sz="2400"/>
              <a:t>Given a sequence of cards labeled 1, 2, 3, … 999999</a:t>
            </a:r>
          </a:p>
          <a:p>
            <a:r>
              <a:rPr lang="en-US" sz="2400"/>
              <a:t>Put them in a hat, one by one, in order</a:t>
            </a:r>
          </a:p>
          <a:p>
            <a:r>
              <a:rPr lang="en-US" sz="2400"/>
              <a:t>After each card, ask “What is the probability of drawing the number 1?”</a:t>
            </a:r>
          </a:p>
          <a:p>
            <a:endParaRPr lang="en-US" sz="2400"/>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12</a:t>
            </a:fld>
            <a:endParaRPr lang="en-US"/>
          </a:p>
        </p:txBody>
      </p:sp>
    </p:spTree>
    <p:extLst>
      <p:ext uri="{BB962C8B-B14F-4D97-AF65-F5344CB8AC3E}">
        <p14:creationId xmlns:p14="http://schemas.microsoft.com/office/powerpoint/2010/main" val="3029045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Reason 3: Multiple Hypothesis Testing</a:t>
            </a:r>
          </a:p>
        </p:txBody>
      </p:sp>
      <p:sp>
        <p:nvSpPr>
          <p:cNvPr id="11" name="Content Placeholder 10"/>
          <p:cNvSpPr>
            <a:spLocks noGrp="1"/>
          </p:cNvSpPr>
          <p:nvPr>
            <p:ph idx="1"/>
          </p:nvPr>
        </p:nvSpPr>
        <p:spPr/>
        <p:txBody>
          <a:bodyPr/>
          <a:lstStyle/>
          <a:p>
            <a:pPr marL="342900" lvl="1" indent="-342900">
              <a:buFont typeface="Arial" charset="0"/>
              <a:buChar char="•"/>
            </a:pPr>
            <a:r>
              <a:rPr lang="en-US" sz="2000"/>
              <a:t>If you perform experiments over and over, you’re bound to find something</a:t>
            </a:r>
          </a:p>
          <a:p>
            <a:pPr marL="342900" lvl="1" indent="-342900">
              <a:buFont typeface="Arial" charset="0"/>
              <a:buChar char="•"/>
            </a:pPr>
            <a:r>
              <a:rPr lang="en-US" sz="2000"/>
              <a:t>This is a bit different than the publication bias problem: Same sample, different hypotheses</a:t>
            </a:r>
          </a:p>
          <a:p>
            <a:pPr marL="342900" lvl="1" indent="-342900">
              <a:buFont typeface="Arial" charset="0"/>
              <a:buChar char="•"/>
            </a:pPr>
            <a:r>
              <a:rPr lang="en-US" sz="2000"/>
              <a:t>Significance level must be adjusted down when performing multiple hypothesis tests</a:t>
            </a:r>
          </a:p>
          <a:p>
            <a:endParaRPr lang="en-US"/>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13</a:t>
            </a:fld>
            <a:endParaRPr lang="en-US"/>
          </a:p>
        </p:txBody>
      </p:sp>
    </p:spTree>
    <p:extLst>
      <p:ext uri="{BB962C8B-B14F-4D97-AF65-F5344CB8AC3E}">
        <p14:creationId xmlns:p14="http://schemas.microsoft.com/office/powerpoint/2010/main" val="3635351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14</a:t>
            </a:fld>
            <a:endParaRPr lang="en-US"/>
          </a:p>
        </p:txBody>
      </p:sp>
      <p:pic>
        <p:nvPicPr>
          <p:cNvPr id="11" name="Picture 10" descr="spurious.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42" y="2196885"/>
            <a:ext cx="6007832" cy="4505874"/>
          </a:xfrm>
          <a:prstGeom prst="rect">
            <a:avLst/>
          </a:prstGeom>
        </p:spPr>
      </p:pic>
      <p:sp>
        <p:nvSpPr>
          <p:cNvPr id="12" name="TextBox 11"/>
          <p:cNvSpPr txBox="1"/>
          <p:nvPr/>
        </p:nvSpPr>
        <p:spPr>
          <a:xfrm>
            <a:off x="411664" y="762000"/>
            <a:ext cx="5638800" cy="369332"/>
          </a:xfrm>
          <a:prstGeom prst="rect">
            <a:avLst/>
          </a:prstGeom>
          <a:noFill/>
        </p:spPr>
        <p:txBody>
          <a:bodyPr wrap="square" rtlCol="0">
            <a:spAutoFit/>
          </a:bodyPr>
          <a:lstStyle/>
          <a:p>
            <a:r>
              <a:rPr lang="en-US"/>
              <a:t>P(detecting an effect when there is none) = α</a:t>
            </a:r>
            <a:r>
              <a:rPr lang="en-US" sz="1400"/>
              <a:t> </a:t>
            </a:r>
            <a:r>
              <a:rPr lang="en-US"/>
              <a:t>= 0.05</a:t>
            </a:r>
          </a:p>
        </p:txBody>
      </p:sp>
      <p:sp>
        <p:nvSpPr>
          <p:cNvPr id="13" name="Rectangle 12"/>
          <p:cNvSpPr/>
          <p:nvPr/>
        </p:nvSpPr>
        <p:spPr>
          <a:xfrm>
            <a:off x="423944" y="1143000"/>
            <a:ext cx="4605873" cy="369332"/>
          </a:xfrm>
          <a:prstGeom prst="rect">
            <a:avLst/>
          </a:prstGeom>
        </p:spPr>
        <p:txBody>
          <a:bodyPr wrap="none">
            <a:spAutoFit/>
          </a:bodyPr>
          <a:lstStyle/>
          <a:p>
            <a:r>
              <a:rPr lang="en-US"/>
              <a:t>P(detecting an effect when it exists) = 1 – α</a:t>
            </a:r>
          </a:p>
        </p:txBody>
      </p:sp>
      <p:sp>
        <p:nvSpPr>
          <p:cNvPr id="14" name="Rectangle 13"/>
          <p:cNvSpPr/>
          <p:nvPr/>
        </p:nvSpPr>
        <p:spPr>
          <a:xfrm>
            <a:off x="423944" y="1535668"/>
            <a:ext cx="7032694" cy="369332"/>
          </a:xfrm>
          <a:prstGeom prst="rect">
            <a:avLst/>
          </a:prstGeom>
        </p:spPr>
        <p:txBody>
          <a:bodyPr wrap="none">
            <a:spAutoFit/>
          </a:bodyPr>
          <a:lstStyle/>
          <a:p>
            <a:r>
              <a:rPr lang="en-US"/>
              <a:t>P(detecting an effect when it exists on every experiment) = (1 – α)</a:t>
            </a:r>
            <a:r>
              <a:rPr lang="en-US" baseline="30000"/>
              <a:t>k</a:t>
            </a:r>
          </a:p>
        </p:txBody>
      </p:sp>
      <p:sp>
        <p:nvSpPr>
          <p:cNvPr id="15" name="Rectangle 14"/>
          <p:cNvSpPr/>
          <p:nvPr/>
        </p:nvSpPr>
        <p:spPr>
          <a:xfrm>
            <a:off x="411664" y="1916668"/>
            <a:ext cx="8571577" cy="369332"/>
          </a:xfrm>
          <a:prstGeom prst="rect">
            <a:avLst/>
          </a:prstGeom>
        </p:spPr>
        <p:txBody>
          <a:bodyPr wrap="none">
            <a:spAutoFit/>
          </a:bodyPr>
          <a:lstStyle/>
          <a:p>
            <a:r>
              <a:rPr lang="en-US"/>
              <a:t>P(detecting an effect when there is none on </a:t>
            </a:r>
            <a:r>
              <a:rPr lang="en-US" u="sng"/>
              <a:t>at least one </a:t>
            </a:r>
            <a:r>
              <a:rPr lang="en-US"/>
              <a:t>experiment) = 1 – (1 – α)</a:t>
            </a:r>
            <a:r>
              <a:rPr lang="en-US" baseline="30000"/>
              <a:t>k</a:t>
            </a:r>
          </a:p>
        </p:txBody>
      </p:sp>
      <p:sp>
        <p:nvSpPr>
          <p:cNvPr id="16" name="Rectangle 15"/>
          <p:cNvSpPr/>
          <p:nvPr/>
        </p:nvSpPr>
        <p:spPr>
          <a:xfrm>
            <a:off x="6248400" y="2875002"/>
            <a:ext cx="1016199" cy="369332"/>
          </a:xfrm>
          <a:prstGeom prst="rect">
            <a:avLst/>
          </a:prstGeom>
        </p:spPr>
        <p:txBody>
          <a:bodyPr wrap="none">
            <a:spAutoFit/>
          </a:bodyPr>
          <a:lstStyle/>
          <a:p>
            <a:r>
              <a:rPr lang="en-US"/>
              <a:t>α</a:t>
            </a:r>
            <a:r>
              <a:rPr lang="en-US" sz="1400"/>
              <a:t> </a:t>
            </a:r>
            <a:r>
              <a:rPr lang="en-US"/>
              <a:t>= 0.05</a:t>
            </a:r>
          </a:p>
        </p:txBody>
      </p:sp>
      <p:sp>
        <p:nvSpPr>
          <p:cNvPr id="2" name="TextBox 1"/>
          <p:cNvSpPr txBox="1"/>
          <p:nvPr/>
        </p:nvSpPr>
        <p:spPr>
          <a:xfrm>
            <a:off x="6248399" y="4038600"/>
            <a:ext cx="2734841" cy="369332"/>
          </a:xfrm>
          <a:prstGeom prst="rect">
            <a:avLst/>
          </a:prstGeom>
          <a:noFill/>
        </p:spPr>
        <p:txBody>
          <a:bodyPr wrap="square" rtlCol="0">
            <a:spAutoFit/>
          </a:bodyPr>
          <a:lstStyle/>
          <a:p>
            <a:r>
              <a:rPr lang="en-US"/>
              <a:t>“Familywise Error Rate”</a:t>
            </a:r>
          </a:p>
        </p:txBody>
      </p:sp>
    </p:spTree>
    <p:extLst>
      <p:ext uri="{BB962C8B-B14F-4D97-AF65-F5344CB8AC3E}">
        <p14:creationId xmlns:p14="http://schemas.microsoft.com/office/powerpoint/2010/main" val="396473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Familywise Error Rate Corrections</a:t>
            </a:r>
          </a:p>
        </p:txBody>
      </p:sp>
      <p:sp>
        <p:nvSpPr>
          <p:cNvPr id="8" name="Content Placeholder 7"/>
          <p:cNvSpPr>
            <a:spLocks noGrp="1"/>
          </p:cNvSpPr>
          <p:nvPr>
            <p:ph idx="1"/>
          </p:nvPr>
        </p:nvSpPr>
        <p:spPr/>
        <p:txBody>
          <a:bodyPr/>
          <a:lstStyle/>
          <a:p>
            <a:r>
              <a:rPr lang="en-US" sz="2400"/>
              <a:t>Bonferroni Correction</a:t>
            </a:r>
          </a:p>
          <a:p>
            <a:pPr lvl="1"/>
            <a:r>
              <a:rPr lang="en-US" sz="2000"/>
              <a:t>Just divide by the number of hypotheses</a:t>
            </a:r>
          </a:p>
          <a:p>
            <a:pPr lvl="1"/>
            <a:endParaRPr lang="en-US" sz="2000"/>
          </a:p>
          <a:p>
            <a:r>
              <a:rPr lang="en-US" sz="2400"/>
              <a:t>Šidák Correction</a:t>
            </a:r>
          </a:p>
          <a:p>
            <a:pPr lvl="1"/>
            <a:r>
              <a:rPr lang="en-US" sz="2000"/>
              <a:t>Asserts independence</a:t>
            </a:r>
          </a:p>
          <a:p>
            <a:pPr lvl="1"/>
            <a:endParaRPr lang="en-US" sz="2000"/>
          </a:p>
        </p:txBody>
      </p:sp>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15</a:t>
            </a:fld>
            <a:endParaRPr lang="en-US"/>
          </a:p>
        </p:txBody>
      </p:sp>
      <p:pic>
        <p:nvPicPr>
          <p:cNvPr id="7" name="Picture 6"/>
          <p:cNvPicPr>
            <a:picLocks noChangeAspect="1"/>
          </p:cNvPicPr>
          <p:nvPr/>
        </p:nvPicPr>
        <p:blipFill>
          <a:blip r:embed="rId3"/>
          <a:stretch>
            <a:fillRect/>
          </a:stretch>
        </p:blipFill>
        <p:spPr>
          <a:xfrm>
            <a:off x="6629400" y="1905000"/>
            <a:ext cx="1435100" cy="838200"/>
          </a:xfrm>
          <a:prstGeom prst="rect">
            <a:avLst/>
          </a:prstGeom>
        </p:spPr>
      </p:pic>
      <p:pic>
        <p:nvPicPr>
          <p:cNvPr id="9" name="Picture 8"/>
          <p:cNvPicPr>
            <a:picLocks noChangeAspect="1"/>
          </p:cNvPicPr>
          <p:nvPr/>
        </p:nvPicPr>
        <p:blipFill>
          <a:blip r:embed="rId4"/>
          <a:stretch>
            <a:fillRect/>
          </a:stretch>
        </p:blipFill>
        <p:spPr>
          <a:xfrm>
            <a:off x="4505826" y="4953000"/>
            <a:ext cx="3530600" cy="584200"/>
          </a:xfrm>
          <a:prstGeom prst="rect">
            <a:avLst/>
          </a:prstGeom>
        </p:spPr>
      </p:pic>
      <p:pic>
        <p:nvPicPr>
          <p:cNvPr id="10" name="Picture 9"/>
          <p:cNvPicPr>
            <a:picLocks noChangeAspect="1"/>
          </p:cNvPicPr>
          <p:nvPr/>
        </p:nvPicPr>
        <p:blipFill>
          <a:blip r:embed="rId5"/>
          <a:stretch>
            <a:fillRect/>
          </a:stretch>
        </p:blipFill>
        <p:spPr>
          <a:xfrm>
            <a:off x="4724400" y="3619500"/>
            <a:ext cx="3479800" cy="533400"/>
          </a:xfrm>
          <a:prstGeom prst="rect">
            <a:avLst/>
          </a:prstGeom>
        </p:spPr>
      </p:pic>
    </p:spTree>
    <p:extLst>
      <p:ext uri="{BB962C8B-B14F-4D97-AF65-F5344CB8AC3E}">
        <p14:creationId xmlns:p14="http://schemas.microsoft.com/office/powerpoint/2010/main" val="141055384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False Discovery Rate</a:t>
            </a:r>
          </a:p>
        </p:txBody>
      </p:sp>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16</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923161542"/>
              </p:ext>
            </p:extLst>
          </p:nvPr>
        </p:nvGraphicFramePr>
        <p:xfrm>
          <a:off x="533400" y="2057400"/>
          <a:ext cx="8229600" cy="2063808"/>
        </p:xfrm>
        <a:graphic>
          <a:graphicData uri="http://schemas.openxmlformats.org/drawingml/2006/table">
            <a:tbl>
              <a:tblPr firstRow="1" bandRow="1">
                <a:tableStyleId>{5C22544A-7EE6-4342-B048-85BDC9FD1C3A}</a:tableStyleId>
              </a:tblPr>
              <a:tblGrid>
                <a:gridCol w="1899138"/>
                <a:gridCol w="1606062"/>
                <a:gridCol w="2514600"/>
                <a:gridCol w="2209800"/>
              </a:tblGrid>
              <a:tr h="376729">
                <a:tc>
                  <a:txBody>
                    <a:bodyPr/>
                    <a:lstStyle/>
                    <a:p>
                      <a:endParaRPr lang="en-US" sz="2400"/>
                    </a:p>
                  </a:txBody>
                  <a:tcPr>
                    <a:solidFill>
                      <a:schemeClr val="bg1"/>
                    </a:solidFill>
                  </a:tcPr>
                </a:tc>
                <a:tc>
                  <a:txBody>
                    <a:bodyPr/>
                    <a:lstStyle/>
                    <a:p>
                      <a:r>
                        <a:rPr lang="en-US" sz="2400"/>
                        <a:t>Reject H0</a:t>
                      </a:r>
                    </a:p>
                  </a:txBody>
                  <a:tcPr/>
                </a:tc>
                <a:tc>
                  <a:txBody>
                    <a:bodyPr/>
                    <a:lstStyle/>
                    <a:p>
                      <a:r>
                        <a:rPr lang="en-US" sz="2400"/>
                        <a:t>Do Not Reject H0</a:t>
                      </a:r>
                    </a:p>
                  </a:txBody>
                  <a:tcPr/>
                </a:tc>
                <a:tc>
                  <a:txBody>
                    <a:bodyPr/>
                    <a:lstStyle/>
                    <a:p>
                      <a:r>
                        <a:rPr lang="en-US" sz="2400"/>
                        <a:t>Total</a:t>
                      </a:r>
                    </a:p>
                  </a:txBody>
                  <a:tcPr/>
                </a:tc>
              </a:tr>
              <a:tr h="535536">
                <a:tc>
                  <a:txBody>
                    <a:bodyPr/>
                    <a:lstStyle/>
                    <a:p>
                      <a:pPr algn="r"/>
                      <a:r>
                        <a:rPr lang="en-US" sz="2400" b="1">
                          <a:solidFill>
                            <a:schemeClr val="bg1"/>
                          </a:solidFill>
                        </a:rPr>
                        <a:t>H0 is true</a:t>
                      </a:r>
                    </a:p>
                  </a:txBody>
                  <a:tcPr>
                    <a:solidFill>
                      <a:schemeClr val="accent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400" i="1">
                          <a:latin typeface="Times"/>
                          <a:cs typeface="Times"/>
                        </a:rPr>
                        <a:t>FD</a:t>
                      </a:r>
                    </a:p>
                  </a:txBody>
                  <a:tcPr/>
                </a:tc>
                <a:tc>
                  <a:txBody>
                    <a:bodyPr/>
                    <a:lstStyle/>
                    <a:p>
                      <a:pPr algn="ctr"/>
                      <a:r>
                        <a:rPr lang="en-US" sz="2400" i="1">
                          <a:latin typeface="Times"/>
                          <a:cs typeface="Times"/>
                        </a:rPr>
                        <a:t>TN</a:t>
                      </a:r>
                    </a:p>
                  </a:txBody>
                  <a:tcPr/>
                </a:tc>
                <a:tc>
                  <a:txBody>
                    <a:bodyPr/>
                    <a:lstStyle/>
                    <a:p>
                      <a:pPr algn="ctr"/>
                      <a:r>
                        <a:rPr lang="en-US" sz="2400" i="1">
                          <a:latin typeface="Times"/>
                          <a:cs typeface="Times"/>
                        </a:rPr>
                        <a:t>T</a:t>
                      </a:r>
                    </a:p>
                  </a:txBody>
                  <a:tcPr/>
                </a:tc>
              </a:tr>
              <a:tr h="535536">
                <a:tc>
                  <a:txBody>
                    <a:bodyPr/>
                    <a:lstStyle/>
                    <a:p>
                      <a:pPr algn="r"/>
                      <a:r>
                        <a:rPr lang="en-US" sz="2400" b="1">
                          <a:solidFill>
                            <a:schemeClr val="bg1"/>
                          </a:solidFill>
                        </a:rPr>
                        <a:t>H0 is false</a:t>
                      </a:r>
                    </a:p>
                  </a:txBody>
                  <a:tcPr>
                    <a:solidFill>
                      <a:schemeClr val="accent1"/>
                    </a:solidFill>
                  </a:tcPr>
                </a:tc>
                <a:tc>
                  <a:txBody>
                    <a:bodyPr/>
                    <a:lstStyle/>
                    <a:p>
                      <a:pPr algn="ctr"/>
                      <a:r>
                        <a:rPr lang="en-US" sz="2400" i="1">
                          <a:latin typeface="Times"/>
                          <a:cs typeface="Times"/>
                        </a:rPr>
                        <a:t>TD</a:t>
                      </a:r>
                    </a:p>
                  </a:txBody>
                  <a:tcPr/>
                </a:tc>
                <a:tc>
                  <a:txBody>
                    <a:bodyPr/>
                    <a:lstStyle/>
                    <a:p>
                      <a:pPr algn="ctr"/>
                      <a:r>
                        <a:rPr lang="en-US" sz="2400" i="1">
                          <a:latin typeface="Times"/>
                          <a:cs typeface="Times"/>
                        </a:rPr>
                        <a:t>FN</a:t>
                      </a:r>
                    </a:p>
                  </a:txBody>
                  <a:tcPr/>
                </a:tc>
                <a:tc>
                  <a:txBody>
                    <a:bodyPr/>
                    <a:lstStyle/>
                    <a:p>
                      <a:pPr algn="ctr"/>
                      <a:r>
                        <a:rPr lang="en-US" sz="2400" i="1">
                          <a:latin typeface="Times"/>
                          <a:cs typeface="Times"/>
                        </a:rPr>
                        <a:t>F</a:t>
                      </a:r>
                    </a:p>
                  </a:txBody>
                  <a:tcPr/>
                </a:tc>
              </a:tr>
              <a:tr h="535536">
                <a:tc>
                  <a:txBody>
                    <a:bodyPr/>
                    <a:lstStyle/>
                    <a:p>
                      <a:pPr algn="r"/>
                      <a:r>
                        <a:rPr lang="en-US" sz="2400" b="1">
                          <a:solidFill>
                            <a:schemeClr val="bg1"/>
                          </a:solidFill>
                        </a:rPr>
                        <a:t>Total</a:t>
                      </a:r>
                    </a:p>
                  </a:txBody>
                  <a:tcPr>
                    <a:solidFill>
                      <a:schemeClr val="accent1"/>
                    </a:solidFill>
                  </a:tcPr>
                </a:tc>
                <a:tc>
                  <a:txBody>
                    <a:bodyPr/>
                    <a:lstStyle/>
                    <a:p>
                      <a:pPr algn="ctr"/>
                      <a:r>
                        <a:rPr lang="en-US" sz="2400" i="1">
                          <a:latin typeface="Times"/>
                          <a:cs typeface="Times"/>
                        </a:rPr>
                        <a:t>D</a:t>
                      </a:r>
                    </a:p>
                  </a:txBody>
                  <a:tcPr/>
                </a:tc>
                <a:tc>
                  <a:txBody>
                    <a:bodyPr/>
                    <a:lstStyle/>
                    <a:p>
                      <a:pPr algn="ctr"/>
                      <a:r>
                        <a:rPr lang="en-US" sz="2400" i="1">
                          <a:latin typeface="Times"/>
                          <a:cs typeface="Times"/>
                        </a:rPr>
                        <a:t>N</a:t>
                      </a:r>
                    </a:p>
                  </a:txBody>
                  <a:tcPr/>
                </a:tc>
                <a:tc>
                  <a:txBody>
                    <a:bodyPr/>
                    <a:lstStyle/>
                    <a:p>
                      <a:pPr algn="ctr"/>
                      <a:r>
                        <a:rPr lang="en-US" sz="2400" i="1">
                          <a:latin typeface="Times"/>
                          <a:cs typeface="Times"/>
                        </a:rPr>
                        <a:t>TFDN</a:t>
                      </a:r>
                    </a:p>
                  </a:txBody>
                  <a:tcPr/>
                </a:tc>
              </a:tr>
            </a:tbl>
          </a:graphicData>
        </a:graphic>
      </p:graphicFrame>
      <p:sp>
        <p:nvSpPr>
          <p:cNvPr id="10" name="TextBox 9"/>
          <p:cNvSpPr txBox="1"/>
          <p:nvPr/>
        </p:nvSpPr>
        <p:spPr>
          <a:xfrm>
            <a:off x="1981199" y="4445701"/>
            <a:ext cx="4079875" cy="646331"/>
          </a:xfrm>
          <a:prstGeom prst="rect">
            <a:avLst/>
          </a:prstGeom>
          <a:noFill/>
        </p:spPr>
        <p:txBody>
          <a:bodyPr wrap="square" rtlCol="0">
            <a:spAutoFit/>
          </a:bodyPr>
          <a:lstStyle/>
          <a:p>
            <a:r>
              <a:rPr lang="en-US"/>
              <a:t>T/F = True/False</a:t>
            </a:r>
          </a:p>
          <a:p>
            <a:r>
              <a:rPr lang="en-US"/>
              <a:t>D/N = Discovery/Nondiscovery</a:t>
            </a:r>
          </a:p>
        </p:txBody>
      </p:sp>
      <p:pic>
        <p:nvPicPr>
          <p:cNvPr id="12" name="Picture 11"/>
          <p:cNvPicPr>
            <a:picLocks noChangeAspect="1"/>
          </p:cNvPicPr>
          <p:nvPr/>
        </p:nvPicPr>
        <p:blipFill>
          <a:blip r:embed="rId2"/>
          <a:stretch>
            <a:fillRect/>
          </a:stretch>
        </p:blipFill>
        <p:spPr>
          <a:xfrm>
            <a:off x="2152650" y="5314600"/>
            <a:ext cx="3257550" cy="882999"/>
          </a:xfrm>
          <a:prstGeom prst="rect">
            <a:avLst/>
          </a:prstGeom>
        </p:spPr>
      </p:pic>
    </p:spTree>
    <p:extLst>
      <p:ext uri="{BB962C8B-B14F-4D97-AF65-F5344CB8AC3E}">
        <p14:creationId xmlns:p14="http://schemas.microsoft.com/office/powerpoint/2010/main" val="38777652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FDR (2)</a:t>
            </a:r>
          </a:p>
        </p:txBody>
      </p:sp>
      <p:sp>
        <p:nvSpPr>
          <p:cNvPr id="3" name="Content Placeholder 2"/>
          <p:cNvSpPr>
            <a:spLocks noGrp="1"/>
          </p:cNvSpPr>
          <p:nvPr>
            <p:ph idx="1"/>
          </p:nvPr>
        </p:nvSpPr>
        <p:spPr>
          <a:xfrm>
            <a:off x="685800" y="1828800"/>
            <a:ext cx="8229600" cy="4297363"/>
          </a:xfrm>
        </p:spPr>
        <p:txBody>
          <a:bodyPr/>
          <a:lstStyle/>
          <a:p>
            <a:r>
              <a:rPr lang="en-US" sz="2000"/>
              <a:t>Bonferroni correction and other FWER corrections tend to wipe out evidence of the most interesting effects; they suffer from low power.</a:t>
            </a:r>
          </a:p>
          <a:p>
            <a:r>
              <a:rPr lang="en-US" sz="2000"/>
              <a:t>FDR control offers a way to increase power while maintaining a bound on the ratio of wrong conclusions</a:t>
            </a:r>
          </a:p>
          <a:p>
            <a:r>
              <a:rPr lang="en-US" sz="2000"/>
              <a:t>Intuition:</a:t>
            </a:r>
          </a:p>
          <a:p>
            <a:pPr lvl="1"/>
            <a:r>
              <a:rPr lang="en-US" sz="1600"/>
              <a:t>4 false discoveries out of 10 rejected null hypotheses</a:t>
            </a:r>
            <a:endParaRPr lang="en-US" sz="2000"/>
          </a:p>
          <a:p>
            <a:pPr marL="0" indent="0">
              <a:buNone/>
            </a:pPr>
            <a:r>
              <a:rPr lang="en-US" sz="2000"/>
              <a:t>     is a more serious error than</a:t>
            </a:r>
          </a:p>
          <a:p>
            <a:pPr lvl="1"/>
            <a:r>
              <a:rPr lang="en-US" sz="1600"/>
              <a:t>20 false discoveries out of 100 rejected null hypotheses.</a:t>
            </a:r>
          </a:p>
        </p:txBody>
      </p:sp>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17</a:t>
            </a:fld>
            <a:endParaRPr lang="en-US"/>
          </a:p>
        </p:txBody>
      </p:sp>
      <p:sp>
        <p:nvSpPr>
          <p:cNvPr id="7" name="Rectangle 6"/>
          <p:cNvSpPr/>
          <p:nvPr/>
        </p:nvSpPr>
        <p:spPr>
          <a:xfrm>
            <a:off x="504207" y="5932321"/>
            <a:ext cx="4476479" cy="338554"/>
          </a:xfrm>
          <a:prstGeom prst="rect">
            <a:avLst/>
          </a:prstGeom>
        </p:spPr>
        <p:txBody>
          <a:bodyPr wrap="none">
            <a:spAutoFit/>
          </a:bodyPr>
          <a:lstStyle/>
          <a:p>
            <a:r>
              <a:rPr lang="en-US" sz="1600" i="1"/>
              <a:t>adapted from a slide by Christopher Genovese</a:t>
            </a:r>
          </a:p>
        </p:txBody>
      </p:sp>
    </p:spTree>
    <p:extLst>
      <p:ext uri="{BB962C8B-B14F-4D97-AF65-F5344CB8AC3E}">
        <p14:creationId xmlns:p14="http://schemas.microsoft.com/office/powerpoint/2010/main" val="5958801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Benjamini-Hochberg Procedure</a:t>
            </a:r>
          </a:p>
        </p:txBody>
      </p:sp>
      <p:sp>
        <p:nvSpPr>
          <p:cNvPr id="7" name="Content Placeholder 6"/>
          <p:cNvSpPr>
            <a:spLocks noGrp="1"/>
          </p:cNvSpPr>
          <p:nvPr>
            <p:ph idx="1"/>
          </p:nvPr>
        </p:nvSpPr>
        <p:spPr>
          <a:xfrm>
            <a:off x="685800" y="1828800"/>
            <a:ext cx="8153399" cy="4297363"/>
          </a:xfrm>
        </p:spPr>
        <p:txBody>
          <a:bodyPr/>
          <a:lstStyle/>
          <a:p>
            <a:r>
              <a:rPr lang="en-US" sz="2400"/>
              <a:t>Compute the p-value of m hypotheses</a:t>
            </a:r>
          </a:p>
          <a:p>
            <a:r>
              <a:rPr lang="en-US" sz="2400"/>
              <a:t>Order them in increasing order of p-value</a:t>
            </a:r>
          </a:p>
          <a:p>
            <a:pPr lvl="1"/>
            <a:r>
              <a:rPr lang="en-US" sz="2000"/>
              <a:t>That is, most likely hypotheses are first</a:t>
            </a:r>
          </a:p>
        </p:txBody>
      </p:sp>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18</a:t>
            </a:fld>
            <a:endParaRPr lang="en-US"/>
          </a:p>
        </p:txBody>
      </p:sp>
      <p:pic>
        <p:nvPicPr>
          <p:cNvPr id="8" name="Picture 7"/>
          <p:cNvPicPr>
            <a:picLocks noChangeAspect="1"/>
          </p:cNvPicPr>
          <p:nvPr/>
        </p:nvPicPr>
        <p:blipFill>
          <a:blip r:embed="rId3"/>
          <a:stretch>
            <a:fillRect/>
          </a:stretch>
        </p:blipFill>
        <p:spPr>
          <a:xfrm>
            <a:off x="1866232" y="3581400"/>
            <a:ext cx="1828800" cy="939800"/>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2417424078"/>
              </p:ext>
            </p:extLst>
          </p:nvPr>
        </p:nvGraphicFramePr>
        <p:xfrm>
          <a:off x="5638800" y="3497849"/>
          <a:ext cx="2286000" cy="2682240"/>
        </p:xfrm>
        <a:graphic>
          <a:graphicData uri="http://schemas.openxmlformats.org/drawingml/2006/table">
            <a:tbl>
              <a:tblPr firstRow="1" bandRow="1">
                <a:tableStyleId>{2D5ABB26-0587-4C30-8999-92F81FD0307C}</a:tableStyleId>
              </a:tblPr>
              <a:tblGrid>
                <a:gridCol w="1143000"/>
                <a:gridCol w="1143000"/>
              </a:tblGrid>
              <a:tr h="370840">
                <a:tc>
                  <a:txBody>
                    <a:bodyPr/>
                    <a:lstStyle/>
                    <a:p>
                      <a:pPr algn="ctr"/>
                      <a:r>
                        <a:rPr lang="en-US" sz="2400" i="1" dirty="0" err="1">
                          <a:latin typeface="Times"/>
                          <a:cs typeface="Times"/>
                        </a:rPr>
                        <a:t>i</a:t>
                      </a:r>
                      <a:endParaRPr lang="en-US" sz="2400" i="1" dirty="0">
                        <a:latin typeface="Times"/>
                        <a:cs typeface="Times"/>
                      </a:endParaRPr>
                    </a:p>
                  </a:txBody>
                  <a:tcPr/>
                </a:tc>
                <a:tc>
                  <a:txBody>
                    <a:bodyPr/>
                    <a:lstStyle/>
                    <a:p>
                      <a:endParaRPr lang="en-US" dirty="0"/>
                    </a:p>
                  </a:txBody>
                  <a:tcPr/>
                </a:tc>
              </a:tr>
              <a:tr h="370840">
                <a:tc>
                  <a:txBody>
                    <a:bodyPr/>
                    <a:lstStyle/>
                    <a:p>
                      <a:pPr algn="ctr"/>
                      <a:r>
                        <a:rPr lang="en-US"/>
                        <a:t>1</a:t>
                      </a:r>
                    </a:p>
                  </a:txBody>
                  <a:tcPr/>
                </a:tc>
                <a:tc>
                  <a:txBody>
                    <a:bodyPr/>
                    <a:lstStyle/>
                    <a:p>
                      <a:pPr algn="ctr"/>
                      <a:r>
                        <a:rPr lang="en-US"/>
                        <a:t>0.001</a:t>
                      </a:r>
                    </a:p>
                  </a:txBody>
                  <a:tcPr/>
                </a:tc>
              </a:tr>
              <a:tr h="370840">
                <a:tc>
                  <a:txBody>
                    <a:bodyPr/>
                    <a:lstStyle/>
                    <a:p>
                      <a:pPr algn="ctr"/>
                      <a:r>
                        <a:rPr lang="en-US"/>
                        <a:t>2</a:t>
                      </a:r>
                    </a:p>
                  </a:txBody>
                  <a:tcPr/>
                </a:tc>
                <a:tc>
                  <a:txBody>
                    <a:bodyPr/>
                    <a:lstStyle/>
                    <a:p>
                      <a:pPr algn="ctr"/>
                      <a:r>
                        <a:rPr lang="en-US"/>
                        <a:t>0.002</a:t>
                      </a:r>
                    </a:p>
                  </a:txBody>
                  <a:tcPr/>
                </a:tc>
              </a:tr>
              <a:tr h="370840">
                <a:tc>
                  <a:txBody>
                    <a:bodyPr/>
                    <a:lstStyle/>
                    <a:p>
                      <a:pPr algn="ctr"/>
                      <a:r>
                        <a:rPr lang="en-US"/>
                        <a:t>3</a:t>
                      </a:r>
                    </a:p>
                  </a:txBody>
                  <a:tcPr/>
                </a:tc>
                <a:tc>
                  <a:txBody>
                    <a:bodyPr/>
                    <a:lstStyle/>
                    <a:p>
                      <a:pPr algn="ctr"/>
                      <a:r>
                        <a:rPr lang="en-US"/>
                        <a:t>0.003</a:t>
                      </a:r>
                    </a:p>
                  </a:txBody>
                  <a:tcPr/>
                </a:tc>
              </a:tr>
              <a:tr h="370840">
                <a:tc>
                  <a:txBody>
                    <a:bodyPr/>
                    <a:lstStyle/>
                    <a:p>
                      <a:pPr algn="ctr"/>
                      <a:r>
                        <a:rPr lang="en-US"/>
                        <a:t>…</a:t>
                      </a:r>
                    </a:p>
                  </a:txBody>
                  <a:tcPr/>
                </a:tc>
                <a:tc>
                  <a:txBody>
                    <a:bodyPr/>
                    <a:lstStyle/>
                    <a:p>
                      <a:pPr algn="ctr"/>
                      <a:endParaRPr lang="en-US"/>
                    </a:p>
                  </a:txBody>
                  <a:tcPr/>
                </a:tc>
              </a:tr>
              <a:tr h="370840">
                <a:tc>
                  <a:txBody>
                    <a:bodyPr/>
                    <a:lstStyle/>
                    <a:p>
                      <a:pPr algn="ctr"/>
                      <a:r>
                        <a:rPr lang="en-US"/>
                        <a:t>20</a:t>
                      </a:r>
                    </a:p>
                  </a:txBody>
                  <a:tcPr/>
                </a:tc>
                <a:tc>
                  <a:txBody>
                    <a:bodyPr/>
                    <a:lstStyle/>
                    <a:p>
                      <a:pPr algn="ctr"/>
                      <a:r>
                        <a:rPr lang="en-US"/>
                        <a:t>0.020</a:t>
                      </a:r>
                    </a:p>
                  </a:txBody>
                  <a:tcPr/>
                </a:tc>
              </a:tr>
              <a:tr h="370840">
                <a:tc>
                  <a:txBody>
                    <a:bodyPr/>
                    <a:lstStyle/>
                    <a:p>
                      <a:pPr algn="ctr"/>
                      <a:r>
                        <a:rPr lang="en-US"/>
                        <a:t>…</a:t>
                      </a:r>
                    </a:p>
                  </a:txBody>
                  <a:tcPr/>
                </a:tc>
                <a:tc>
                  <a:txBody>
                    <a:bodyPr/>
                    <a:lstStyle/>
                    <a:p>
                      <a:pPr algn="ctr"/>
                      <a:endParaRPr lang="en-US" dirty="0"/>
                    </a:p>
                  </a:txBody>
                  <a:tcPr/>
                </a:tc>
              </a:tr>
            </a:tbl>
          </a:graphicData>
        </a:graphic>
      </p:graphicFrame>
      <p:cxnSp>
        <p:nvCxnSpPr>
          <p:cNvPr id="13" name="Straight Connector 12"/>
          <p:cNvCxnSpPr/>
          <p:nvPr/>
        </p:nvCxnSpPr>
        <p:spPr>
          <a:xfrm>
            <a:off x="6137275" y="3997828"/>
            <a:ext cx="1482725"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7122358" y="3429000"/>
            <a:ext cx="577850" cy="469900"/>
          </a:xfrm>
          <a:prstGeom prst="rect">
            <a:avLst/>
          </a:prstGeom>
        </p:spPr>
      </p:pic>
      <p:pic>
        <p:nvPicPr>
          <p:cNvPr id="16" name="Picture 15"/>
          <p:cNvPicPr>
            <a:picLocks noChangeAspect="1"/>
          </p:cNvPicPr>
          <p:nvPr/>
        </p:nvPicPr>
        <p:blipFill>
          <a:blip r:embed="rId5"/>
          <a:stretch>
            <a:fillRect/>
          </a:stretch>
        </p:blipFill>
        <p:spPr>
          <a:xfrm>
            <a:off x="1743075" y="5327632"/>
            <a:ext cx="2152650" cy="827942"/>
          </a:xfrm>
          <a:prstGeom prst="rect">
            <a:avLst/>
          </a:prstGeom>
        </p:spPr>
      </p:pic>
      <p:sp>
        <p:nvSpPr>
          <p:cNvPr id="9" name="TextBox 8"/>
          <p:cNvSpPr txBox="1"/>
          <p:nvPr/>
        </p:nvSpPr>
        <p:spPr>
          <a:xfrm>
            <a:off x="7130802" y="3690051"/>
            <a:ext cx="423046" cy="276999"/>
          </a:xfrm>
          <a:prstGeom prst="rect">
            <a:avLst/>
          </a:prstGeom>
          <a:solidFill>
            <a:schemeClr val="bg1"/>
          </a:solidFill>
        </p:spPr>
        <p:txBody>
          <a:bodyPr wrap="square" rtlCol="0">
            <a:spAutoFit/>
          </a:bodyPr>
          <a:lstStyle/>
          <a:p>
            <a:r>
              <a:rPr lang="en-US" sz="1200" i="1" dirty="0" smtClean="0"/>
              <a:t>50</a:t>
            </a:r>
            <a:endParaRPr lang="en-US" sz="1200" i="1" dirty="0"/>
          </a:p>
        </p:txBody>
      </p:sp>
    </p:spTree>
    <p:extLst>
      <p:ext uri="{BB962C8B-B14F-4D97-AF65-F5344CB8AC3E}">
        <p14:creationId xmlns:p14="http://schemas.microsoft.com/office/powerpoint/2010/main" val="253141319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54696" cy="914400"/>
          </a:xfrm>
        </p:spPr>
        <p:txBody>
          <a:bodyPr/>
          <a:lstStyle/>
          <a:p>
            <a:r>
              <a:rPr lang="en-US"/>
              <a:t>Benjamini-Hochberg Procedure</a:t>
            </a:r>
          </a:p>
        </p:txBody>
      </p:sp>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19</a:t>
            </a:fld>
            <a:endParaRPr lang="en-US"/>
          </a:p>
        </p:txBody>
      </p:sp>
      <p:pic>
        <p:nvPicPr>
          <p:cNvPr id="13" name="Picture 12" descr="fdr.p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49" y="1401762"/>
            <a:ext cx="7092951" cy="5319713"/>
          </a:xfrm>
          <a:prstGeom prst="rect">
            <a:avLst/>
          </a:prstGeom>
        </p:spPr>
      </p:pic>
      <p:sp>
        <p:nvSpPr>
          <p:cNvPr id="14" name="TextBox 13"/>
          <p:cNvSpPr txBox="1"/>
          <p:nvPr/>
        </p:nvSpPr>
        <p:spPr>
          <a:xfrm>
            <a:off x="7391400" y="2590800"/>
            <a:ext cx="1149096" cy="646331"/>
          </a:xfrm>
          <a:prstGeom prst="rect">
            <a:avLst/>
          </a:prstGeom>
          <a:noFill/>
        </p:spPr>
        <p:txBody>
          <a:bodyPr wrap="square" rtlCol="0">
            <a:spAutoFit/>
          </a:bodyPr>
          <a:lstStyle/>
          <a:p>
            <a:r>
              <a:rPr lang="en-US" i="1"/>
              <a:t>m </a:t>
            </a:r>
            <a:r>
              <a:rPr lang="en-US"/>
              <a:t>= 50</a:t>
            </a:r>
          </a:p>
          <a:p>
            <a:r>
              <a:rPr lang="en-US"/>
              <a:t>α = 0.05</a:t>
            </a:r>
          </a:p>
        </p:txBody>
      </p:sp>
    </p:spTree>
    <p:extLst>
      <p:ext uri="{BB962C8B-B14F-4D97-AF65-F5344CB8AC3E}">
        <p14:creationId xmlns:p14="http://schemas.microsoft.com/office/powerpoint/2010/main" val="117206997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US" sz="3600"/>
              <a:t>Reason 1: Publication Bias</a:t>
            </a:r>
          </a:p>
        </p:txBody>
      </p:sp>
      <p:sp>
        <p:nvSpPr>
          <p:cNvPr id="4" name="Date Placeholder 3"/>
          <p:cNvSpPr>
            <a:spLocks noGrp="1"/>
          </p:cNvSpPr>
          <p:nvPr>
            <p:ph type="dt" sz="half" idx="10"/>
          </p:nvPr>
        </p:nvSpPr>
        <p:spPr/>
        <p:txBody>
          <a:bodyPr/>
          <a:lstStyle/>
          <a:p>
            <a:fld id="{EB55BD4A-5E58-A445-97ED-31E8F1534B1D}"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Data Science, Autumn 2012</a:t>
            </a:r>
            <a:endParaRPr lang="en-US"/>
          </a:p>
        </p:txBody>
      </p:sp>
      <p:sp>
        <p:nvSpPr>
          <p:cNvPr id="6" name="Slide Number Placeholder 5"/>
          <p:cNvSpPr>
            <a:spLocks noGrp="1"/>
          </p:cNvSpPr>
          <p:nvPr>
            <p:ph type="sldNum" sz="quarter" idx="12"/>
          </p:nvPr>
        </p:nvSpPr>
        <p:spPr/>
        <p:txBody>
          <a:bodyPr/>
          <a:lstStyle/>
          <a:p>
            <a:fld id="{692883AC-E72C-294B-86D2-A63D5043FD85}" type="slidenum">
              <a:rPr lang="en-US"/>
              <a:pPr/>
              <a:t>2</a:t>
            </a:fld>
            <a:endParaRPr lang="en-US"/>
          </a:p>
        </p:txBody>
      </p:sp>
      <p:sp>
        <p:nvSpPr>
          <p:cNvPr id="9" name="Rectangle 8"/>
          <p:cNvSpPr/>
          <p:nvPr/>
        </p:nvSpPr>
        <p:spPr>
          <a:xfrm>
            <a:off x="685546" y="1676400"/>
            <a:ext cx="7833561" cy="923330"/>
          </a:xfrm>
          <a:prstGeom prst="rect">
            <a:avLst/>
          </a:prstGeom>
        </p:spPr>
        <p:txBody>
          <a:bodyPr wrap="square">
            <a:spAutoFit/>
          </a:bodyPr>
          <a:lstStyle/>
          <a:p>
            <a:r>
              <a:rPr lang="en-US"/>
              <a:t>“In the last few years, several meta-analyses have reappraised the efficacy and safety of antidepressants and concluded that the therapeutic value of these drugs may have been significantly overestimated.” </a:t>
            </a:r>
          </a:p>
        </p:txBody>
      </p:sp>
      <p:sp>
        <p:nvSpPr>
          <p:cNvPr id="10" name="Rectangle 9"/>
          <p:cNvSpPr/>
          <p:nvPr/>
        </p:nvSpPr>
        <p:spPr>
          <a:xfrm>
            <a:off x="457200" y="6043136"/>
            <a:ext cx="7473950" cy="738664"/>
          </a:xfrm>
          <a:prstGeom prst="rect">
            <a:avLst/>
          </a:prstGeom>
          <a:solidFill>
            <a:schemeClr val="bg1"/>
          </a:solidFill>
        </p:spPr>
        <p:txBody>
          <a:bodyPr wrap="square">
            <a:spAutoFit/>
          </a:bodyPr>
          <a:lstStyle/>
          <a:p>
            <a:r>
              <a:rPr lang="en-US" sz="1400" b="1" i="1"/>
              <a:t>Publication bias: What are the challenges and can they be overcome?</a:t>
            </a:r>
          </a:p>
          <a:p>
            <a:r>
              <a:rPr lang="en-US" sz="1400" i="1"/>
              <a:t>Ridha Joober, Norbert Schmitz, Lawrence Annable, and Patricia Boksa</a:t>
            </a:r>
          </a:p>
          <a:p>
            <a:r>
              <a:rPr lang="en-US" sz="1400" i="1"/>
              <a:t>J Psychiatry Neurosci. 2012 May; 37(3): 149–152. doi:  10.1503/jpn.120065</a:t>
            </a:r>
          </a:p>
        </p:txBody>
      </p:sp>
      <p:sp>
        <p:nvSpPr>
          <p:cNvPr id="11" name="Rectangle 10"/>
          <p:cNvSpPr/>
          <p:nvPr/>
        </p:nvSpPr>
        <p:spPr>
          <a:xfrm>
            <a:off x="658810" y="2750532"/>
            <a:ext cx="7370011" cy="923330"/>
          </a:xfrm>
          <a:prstGeom prst="rect">
            <a:avLst/>
          </a:prstGeom>
        </p:spPr>
        <p:txBody>
          <a:bodyPr wrap="square">
            <a:spAutoFit/>
          </a:bodyPr>
          <a:lstStyle/>
          <a:p>
            <a:r>
              <a:rPr lang="en-US"/>
              <a:t>“Although publication bias has been documented in the literature for decades and its origins and consequences debated extensively, there is evidence suggesting that this bias is increasing.”</a:t>
            </a:r>
          </a:p>
        </p:txBody>
      </p:sp>
      <p:sp>
        <p:nvSpPr>
          <p:cNvPr id="8" name="Rectangle 7"/>
          <p:cNvSpPr/>
          <p:nvPr/>
        </p:nvSpPr>
        <p:spPr>
          <a:xfrm>
            <a:off x="709863" y="3850957"/>
            <a:ext cx="7696200" cy="923330"/>
          </a:xfrm>
          <a:prstGeom prst="rect">
            <a:avLst/>
          </a:prstGeom>
        </p:spPr>
        <p:txBody>
          <a:bodyPr wrap="square">
            <a:spAutoFit/>
          </a:bodyPr>
          <a:lstStyle/>
          <a:p>
            <a:r>
              <a:rPr lang="en-US"/>
              <a:t>“A case in point is the field of biomedical research in autism spectrum disorder (ASD), which suggests that </a:t>
            </a:r>
            <a:r>
              <a:rPr lang="en-US" b="1"/>
              <a:t>in some areas negative results are completely absent</a:t>
            </a:r>
            <a:r>
              <a:rPr lang="en-US"/>
              <a:t>”</a:t>
            </a:r>
          </a:p>
        </p:txBody>
      </p:sp>
      <p:sp>
        <p:nvSpPr>
          <p:cNvPr id="12" name="TextBox 11"/>
          <p:cNvSpPr txBox="1"/>
          <p:nvPr/>
        </p:nvSpPr>
        <p:spPr>
          <a:xfrm>
            <a:off x="3081188" y="4468101"/>
            <a:ext cx="1898548" cy="276999"/>
          </a:xfrm>
          <a:prstGeom prst="rect">
            <a:avLst/>
          </a:prstGeom>
          <a:noFill/>
        </p:spPr>
        <p:txBody>
          <a:bodyPr wrap="square" rtlCol="0">
            <a:spAutoFit/>
          </a:bodyPr>
          <a:lstStyle/>
          <a:p>
            <a:r>
              <a:rPr lang="en-US" sz="1200" i="1"/>
              <a:t>(emphasis mine)</a:t>
            </a:r>
          </a:p>
        </p:txBody>
      </p:sp>
      <p:sp>
        <p:nvSpPr>
          <p:cNvPr id="13" name="Rectangle 12"/>
          <p:cNvSpPr/>
          <p:nvPr/>
        </p:nvSpPr>
        <p:spPr>
          <a:xfrm>
            <a:off x="750304" y="5051991"/>
            <a:ext cx="7860296" cy="646331"/>
          </a:xfrm>
          <a:prstGeom prst="rect">
            <a:avLst/>
          </a:prstGeom>
        </p:spPr>
        <p:txBody>
          <a:bodyPr wrap="square">
            <a:spAutoFit/>
          </a:bodyPr>
          <a:lstStyle/>
          <a:p>
            <a:r>
              <a:rPr lang="en-US"/>
              <a:t>“… a highly significant correlation (R</a:t>
            </a:r>
            <a:r>
              <a:rPr lang="en-US" baseline="30000"/>
              <a:t>2</a:t>
            </a:r>
            <a:r>
              <a:rPr lang="en-US"/>
              <a:t>= 0.13, p &lt; 0.001) between impact factor and overestimation of effect sizes has been reported.”</a:t>
            </a:r>
          </a:p>
        </p:txBody>
      </p:sp>
    </p:spTree>
    <p:extLst>
      <p:ext uri="{BB962C8B-B14F-4D97-AF65-F5344CB8AC3E}">
        <p14:creationId xmlns:p14="http://schemas.microsoft.com/office/powerpoint/2010/main" val="1342931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a:t>What about Big Data?</a:t>
            </a:r>
          </a:p>
        </p:txBody>
      </p:sp>
      <p:sp>
        <p:nvSpPr>
          <p:cNvPr id="3" name="Date Placeholder 2"/>
          <p:cNvSpPr>
            <a:spLocks noGrp="1"/>
          </p:cNvSpPr>
          <p:nvPr>
            <p:ph type="dt" sz="half" idx="10"/>
          </p:nvPr>
        </p:nvSpPr>
        <p:spPr/>
        <p:txBody>
          <a:bodyPr/>
          <a:lstStyle/>
          <a:p>
            <a:fld id="{5FAD730A-05AE-A044-8CC4-DF62E469CCCB}" type="datetime1">
              <a:t>6/22/15</a:t>
            </a:fld>
            <a:endParaRPr lang="en-US"/>
          </a:p>
        </p:txBody>
      </p:sp>
      <p:sp>
        <p:nvSpPr>
          <p:cNvPr id="4" name="Footer Placeholder 3"/>
          <p:cNvSpPr>
            <a:spLocks noGrp="1"/>
          </p:cNvSpPr>
          <p:nvPr>
            <p:ph type="ftr" sz="quarter" idx="11"/>
          </p:nvPr>
        </p:nvSpPr>
        <p:spPr/>
        <p:txBody>
          <a:bodyPr/>
          <a:lstStyle/>
          <a:p>
            <a:pPr>
              <a:defRPr/>
            </a:pPr>
            <a:r>
              <a:rPr lang="en-US" smtClean="0"/>
              <a:t>Bill Howe, Data Science, Autumn 2012</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20</a:t>
            </a:fld>
            <a:endParaRPr lang="en-US"/>
          </a:p>
        </p:txBody>
      </p:sp>
      <p:sp>
        <p:nvSpPr>
          <p:cNvPr id="6" name="Rectangle 5"/>
          <p:cNvSpPr/>
          <p:nvPr/>
        </p:nvSpPr>
        <p:spPr>
          <a:xfrm>
            <a:off x="581526" y="5894685"/>
            <a:ext cx="6809874" cy="307777"/>
          </a:xfrm>
          <a:prstGeom prst="rect">
            <a:avLst/>
          </a:prstGeom>
        </p:spPr>
        <p:txBody>
          <a:bodyPr wrap="square">
            <a:spAutoFit/>
          </a:bodyPr>
          <a:lstStyle/>
          <a:p>
            <a:r>
              <a:rPr lang="en-US" sz="1400"/>
              <a:t>http://www-stat.stanford.edu/~ckirby/brad/papers/2005BayesFreqSci.pdf</a:t>
            </a:r>
          </a:p>
        </p:txBody>
      </p:sp>
      <p:sp>
        <p:nvSpPr>
          <p:cNvPr id="7" name="Rectangle 6"/>
          <p:cNvSpPr/>
          <p:nvPr/>
        </p:nvSpPr>
        <p:spPr>
          <a:xfrm>
            <a:off x="784728" y="2204243"/>
            <a:ext cx="7162800" cy="646331"/>
          </a:xfrm>
          <a:prstGeom prst="rect">
            <a:avLst/>
          </a:prstGeom>
        </p:spPr>
        <p:txBody>
          <a:bodyPr wrap="square">
            <a:spAutoFit/>
          </a:bodyPr>
          <a:lstStyle/>
          <a:p>
            <a:r>
              <a:rPr lang="en-US"/>
              <a:t>“Classical statistics was fashioned for small problems, a few hundred data points at most, a few parameters.”</a:t>
            </a:r>
          </a:p>
        </p:txBody>
      </p:sp>
      <p:sp>
        <p:nvSpPr>
          <p:cNvPr id="8" name="Rectangle 7"/>
          <p:cNvSpPr/>
          <p:nvPr/>
        </p:nvSpPr>
        <p:spPr>
          <a:xfrm>
            <a:off x="735264" y="3191470"/>
            <a:ext cx="7696199" cy="923330"/>
          </a:xfrm>
          <a:prstGeom prst="rect">
            <a:avLst/>
          </a:prstGeom>
        </p:spPr>
        <p:txBody>
          <a:bodyPr wrap="square">
            <a:spAutoFit/>
          </a:bodyPr>
          <a:lstStyle/>
          <a:p>
            <a:r>
              <a:rPr lang="en-US"/>
              <a:t>“The bottom line is that we have entered an era of massive scientiﬁc data collection, with a demand for answers to large-scale inference problems that lie beyond the scope of classical statistics.”</a:t>
            </a:r>
          </a:p>
        </p:txBody>
      </p:sp>
      <p:sp>
        <p:nvSpPr>
          <p:cNvPr id="9" name="Rectangle 8"/>
          <p:cNvSpPr/>
          <p:nvPr/>
        </p:nvSpPr>
        <p:spPr>
          <a:xfrm>
            <a:off x="735264" y="5181600"/>
            <a:ext cx="6248400" cy="646331"/>
          </a:xfrm>
          <a:prstGeom prst="rect">
            <a:avLst/>
          </a:prstGeom>
        </p:spPr>
        <p:txBody>
          <a:bodyPr wrap="square">
            <a:spAutoFit/>
          </a:bodyPr>
          <a:lstStyle/>
          <a:p>
            <a:r>
              <a:rPr lang="en-US"/>
              <a:t>Bradley Efron, </a:t>
            </a:r>
          </a:p>
          <a:p>
            <a:r>
              <a:rPr lang="en-US"/>
              <a:t>Bayesians, Frequentists, and Scientists</a:t>
            </a:r>
          </a:p>
        </p:txBody>
      </p:sp>
    </p:spTree>
    <p:extLst>
      <p:ext uri="{BB962C8B-B14F-4D97-AF65-F5344CB8AC3E}">
        <p14:creationId xmlns:p14="http://schemas.microsoft.com/office/powerpoint/2010/main" val="153455565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AD730A-05AE-A044-8CC4-DF62E469CCCB}" type="datetime1">
              <a:rPr lang="en-US"/>
              <a:t>6/22/15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21</a:t>
            </a:fld>
            <a:endParaRPr lang="en-US"/>
          </a:p>
        </p:txBody>
      </p:sp>
      <p:pic>
        <p:nvPicPr>
          <p:cNvPr id="6" name="Picture 5"/>
          <p:cNvPicPr>
            <a:picLocks noChangeAspect="1"/>
          </p:cNvPicPr>
          <p:nvPr/>
        </p:nvPicPr>
        <p:blipFill>
          <a:blip r:embed="rId2"/>
          <a:stretch>
            <a:fillRect/>
          </a:stretch>
        </p:blipFill>
        <p:spPr>
          <a:xfrm>
            <a:off x="1368926" y="838200"/>
            <a:ext cx="6350000" cy="4762500"/>
          </a:xfrm>
          <a:prstGeom prst="rect">
            <a:avLst/>
          </a:prstGeom>
        </p:spPr>
      </p:pic>
    </p:spTree>
    <p:extLst>
      <p:ext uri="{BB962C8B-B14F-4D97-AF65-F5344CB8AC3E}">
        <p14:creationId xmlns:p14="http://schemas.microsoft.com/office/powerpoint/2010/main" val="242787664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Positive Correlations</a:t>
            </a:r>
          </a:p>
        </p:txBody>
      </p:sp>
      <p:sp>
        <p:nvSpPr>
          <p:cNvPr id="7" name="Content Placeholder 6"/>
          <p:cNvSpPr>
            <a:spLocks noGrp="1"/>
          </p:cNvSpPr>
          <p:nvPr>
            <p:ph idx="1"/>
          </p:nvPr>
        </p:nvSpPr>
        <p:spPr/>
        <p:txBody>
          <a:bodyPr/>
          <a:lstStyle/>
          <a:p>
            <a:r>
              <a:rPr lang="en-US"/>
              <a:t>Number of police officers and number of crimes (Glass &amp; Hopkins, 1996)</a:t>
            </a:r>
          </a:p>
          <a:p>
            <a:r>
              <a:rPr lang="en-US"/>
              <a:t>Amount of ice cream sold and deaths by drownings </a:t>
            </a:r>
            <a:r>
              <a:rPr lang="nl-NL"/>
              <a:t>(Moore, 1993)</a:t>
            </a:r>
          </a:p>
          <a:p>
            <a:r>
              <a:rPr lang="nl-NL"/>
              <a:t>Stork sightings and population increase</a:t>
            </a:r>
          </a:p>
          <a:p>
            <a:pPr marL="0" indent="0">
              <a:buNone/>
            </a:pPr>
            <a:r>
              <a:rPr lang="nl-NL"/>
              <a:t> (Box, Hunter, Hunter, 1978)</a:t>
            </a:r>
            <a:endParaRPr lang="en-US"/>
          </a:p>
        </p:txBody>
      </p:sp>
      <p:sp>
        <p:nvSpPr>
          <p:cNvPr id="3" name="Date Placeholder 2"/>
          <p:cNvSpPr>
            <a:spLocks noGrp="1"/>
          </p:cNvSpPr>
          <p:nvPr>
            <p:ph type="dt" sz="half" idx="10"/>
          </p:nvPr>
        </p:nvSpPr>
        <p:spPr/>
        <p:txBody>
          <a:bodyPr/>
          <a:lstStyle/>
          <a:p>
            <a:fld id="{5FAD730A-05AE-A044-8CC4-DF62E469CCCB}" type="datetime1">
              <a:rPr lang="en-US"/>
              <a:t>6/22/15</a:t>
            </a:fld>
            <a:endParaRPr lang="en-US"/>
          </a:p>
        </p:txBody>
      </p:sp>
      <p:sp>
        <p:nvSpPr>
          <p:cNvPr id="4" name="Footer Placeholder 3"/>
          <p:cNvSpPr>
            <a:spLocks noGrp="1"/>
          </p:cNvSpPr>
          <p:nvPr>
            <p:ph type="ftr" sz="quarter" idx="11"/>
          </p:nvPr>
        </p:nvSpPr>
        <p:spPr/>
        <p:txBody>
          <a:bodyPr/>
          <a:lstStyle/>
          <a:p>
            <a:pPr>
              <a:defRPr/>
            </a:pPr>
            <a:r>
              <a:rPr lang="en-US" smtClean="0"/>
              <a:t>Bill Howe, UW</a:t>
            </a:r>
            <a:endParaRPr lang="en-US"/>
          </a:p>
        </p:txBody>
      </p:sp>
      <p:sp>
        <p:nvSpPr>
          <p:cNvPr id="5" name="Slide Number Placeholder 4"/>
          <p:cNvSpPr>
            <a:spLocks noGrp="1"/>
          </p:cNvSpPr>
          <p:nvPr>
            <p:ph type="sldNum" sz="quarter" idx="12"/>
          </p:nvPr>
        </p:nvSpPr>
        <p:spPr/>
        <p:txBody>
          <a:bodyPr/>
          <a:lstStyle/>
          <a:p>
            <a:fld id="{707BE93F-5C7A-5B41-A729-CD25FF97C964}" type="slidenum">
              <a:rPr lang="en-US"/>
              <a:pPr/>
              <a:t>22</a:t>
            </a:fld>
            <a:endParaRPr lang="en-US"/>
          </a:p>
        </p:txBody>
      </p:sp>
    </p:spTree>
    <p:extLst>
      <p:ext uri="{BB962C8B-B14F-4D97-AF65-F5344CB8AC3E}">
        <p14:creationId xmlns:p14="http://schemas.microsoft.com/office/powerpoint/2010/main" val="237113153"/>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The “curse” of Big Data?</a:t>
            </a:r>
          </a:p>
        </p:txBody>
      </p:sp>
      <p:sp>
        <p:nvSpPr>
          <p:cNvPr id="4" name="Date Placeholder 3"/>
          <p:cNvSpPr>
            <a:spLocks noGrp="1"/>
          </p:cNvSpPr>
          <p:nvPr>
            <p:ph type="dt" sz="half" idx="10"/>
          </p:nvPr>
        </p:nvSpPr>
        <p:spPr/>
        <p:txBody>
          <a:bodyPr/>
          <a:lstStyle/>
          <a:p>
            <a:fld id="{EB55BD4A-5E58-A445-97ED-31E8F1534B1D}"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Data Science, Autumn 2012</a:t>
            </a:r>
            <a:endParaRPr lang="en-US"/>
          </a:p>
        </p:txBody>
      </p:sp>
      <p:sp>
        <p:nvSpPr>
          <p:cNvPr id="6" name="Slide Number Placeholder 5"/>
          <p:cNvSpPr>
            <a:spLocks noGrp="1"/>
          </p:cNvSpPr>
          <p:nvPr>
            <p:ph type="sldNum" sz="quarter" idx="12"/>
          </p:nvPr>
        </p:nvSpPr>
        <p:spPr/>
        <p:txBody>
          <a:bodyPr/>
          <a:lstStyle/>
          <a:p>
            <a:fld id="{692883AC-E72C-294B-86D2-A63D5043FD85}" type="slidenum">
              <a:rPr lang="en-US"/>
              <a:pPr/>
              <a:t>23</a:t>
            </a:fld>
            <a:endParaRPr lang="en-US"/>
          </a:p>
        </p:txBody>
      </p:sp>
      <p:sp>
        <p:nvSpPr>
          <p:cNvPr id="9" name="Rectangle 8"/>
          <p:cNvSpPr/>
          <p:nvPr/>
        </p:nvSpPr>
        <p:spPr>
          <a:xfrm>
            <a:off x="1295400" y="5774561"/>
            <a:ext cx="6857999" cy="369332"/>
          </a:xfrm>
          <a:prstGeom prst="rect">
            <a:avLst/>
          </a:prstGeom>
        </p:spPr>
        <p:txBody>
          <a:bodyPr wrap="square">
            <a:spAutoFit/>
          </a:bodyPr>
          <a:lstStyle/>
          <a:p>
            <a:r>
              <a:rPr lang="en-US"/>
              <a:t>http://www.analyticbridge.com/profiles/blogs/the-curse-of-big-data</a:t>
            </a:r>
          </a:p>
        </p:txBody>
      </p:sp>
      <p:sp>
        <p:nvSpPr>
          <p:cNvPr id="10" name="Rectangle 9"/>
          <p:cNvSpPr/>
          <p:nvPr/>
        </p:nvSpPr>
        <p:spPr>
          <a:xfrm>
            <a:off x="1066800" y="2743200"/>
            <a:ext cx="6553199" cy="1200329"/>
          </a:xfrm>
          <a:prstGeom prst="rect">
            <a:avLst/>
          </a:prstGeom>
        </p:spPr>
        <p:txBody>
          <a:bodyPr wrap="square">
            <a:spAutoFit/>
          </a:bodyPr>
          <a:lstStyle/>
          <a:p>
            <a:r>
              <a:rPr lang="en-US"/>
              <a:t>“…the curse of big data is the fact that when you search for patterns in very, very large data sets with billions or trillions of data points and thousands of metrics, you are bound to identify coincidences that have no predictive power.”</a:t>
            </a:r>
          </a:p>
        </p:txBody>
      </p:sp>
      <p:sp>
        <p:nvSpPr>
          <p:cNvPr id="11" name="Rectangle 10"/>
          <p:cNvSpPr/>
          <p:nvPr/>
        </p:nvSpPr>
        <p:spPr>
          <a:xfrm>
            <a:off x="4724400" y="4267200"/>
            <a:ext cx="1938201" cy="369332"/>
          </a:xfrm>
          <a:prstGeom prst="rect">
            <a:avLst/>
          </a:prstGeom>
        </p:spPr>
        <p:txBody>
          <a:bodyPr wrap="none">
            <a:spAutoFit/>
          </a:bodyPr>
          <a:lstStyle/>
          <a:p>
            <a:r>
              <a:rPr lang="en-US"/>
              <a:t>Vincent Granville</a:t>
            </a:r>
          </a:p>
        </p:txBody>
      </p:sp>
    </p:spTree>
    <p:extLst>
      <p:ext uri="{BB962C8B-B14F-4D97-AF65-F5344CB8AC3E}">
        <p14:creationId xmlns:p14="http://schemas.microsoft.com/office/powerpoint/2010/main" val="287545776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Vincent Granville’s Example</a:t>
            </a:r>
          </a:p>
        </p:txBody>
      </p:sp>
      <p:sp>
        <p:nvSpPr>
          <p:cNvPr id="3" name="Content Placeholder 2"/>
          <p:cNvSpPr>
            <a:spLocks noGrp="1"/>
          </p:cNvSpPr>
          <p:nvPr>
            <p:ph idx="1"/>
          </p:nvPr>
        </p:nvSpPr>
        <p:spPr/>
        <p:txBody>
          <a:bodyPr/>
          <a:lstStyle/>
          <a:p>
            <a:r>
              <a:rPr lang="en-US"/>
              <a:t>Consider stock prices for 500 companies over a 1-month period</a:t>
            </a:r>
          </a:p>
          <a:p>
            <a:r>
              <a:rPr lang="en-US"/>
              <a:t>Check for correlations in all pairs</a:t>
            </a:r>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24</a:t>
            </a:fld>
            <a:endParaRPr lang="en-US"/>
          </a:p>
        </p:txBody>
      </p:sp>
    </p:spTree>
    <p:extLst>
      <p:ext uri="{BB962C8B-B14F-4D97-AF65-F5344CB8AC3E}">
        <p14:creationId xmlns:p14="http://schemas.microsoft.com/office/powerpoint/2010/main" val="93075056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Aside: Very Basic Timeseries Analysis (1)</a:t>
            </a:r>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25</a:t>
            </a:fld>
            <a:endParaRPr lang="en-US"/>
          </a:p>
        </p:txBody>
      </p:sp>
      <p:pic>
        <p:nvPicPr>
          <p:cNvPr id="7" name="Picture 6"/>
          <p:cNvPicPr>
            <a:picLocks noChangeAspect="1"/>
          </p:cNvPicPr>
          <p:nvPr/>
        </p:nvPicPr>
        <p:blipFill>
          <a:blip r:embed="rId3"/>
          <a:stretch>
            <a:fillRect/>
          </a:stretch>
        </p:blipFill>
        <p:spPr>
          <a:xfrm>
            <a:off x="1371600" y="2209800"/>
            <a:ext cx="5181600" cy="855312"/>
          </a:xfrm>
          <a:prstGeom prst="rect">
            <a:avLst/>
          </a:prstGeom>
        </p:spPr>
      </p:pic>
      <p:pic>
        <p:nvPicPr>
          <p:cNvPr id="8" name="Picture 7"/>
          <p:cNvPicPr>
            <a:picLocks noChangeAspect="1"/>
          </p:cNvPicPr>
          <p:nvPr/>
        </p:nvPicPr>
        <p:blipFill>
          <a:blip r:embed="rId4"/>
          <a:stretch>
            <a:fillRect/>
          </a:stretch>
        </p:blipFill>
        <p:spPr>
          <a:xfrm>
            <a:off x="1371599" y="3505200"/>
            <a:ext cx="6634483" cy="1140599"/>
          </a:xfrm>
          <a:prstGeom prst="rect">
            <a:avLst/>
          </a:prstGeom>
        </p:spPr>
      </p:pic>
      <p:sp>
        <p:nvSpPr>
          <p:cNvPr id="9" name="Rectangular Callout 8"/>
          <p:cNvSpPr/>
          <p:nvPr/>
        </p:nvSpPr>
        <p:spPr>
          <a:xfrm>
            <a:off x="7010400" y="5334000"/>
            <a:ext cx="1530096" cy="685800"/>
          </a:xfrm>
          <a:prstGeom prst="wedgeRectCallout">
            <a:avLst>
              <a:gd name="adj1" fmla="val -48791"/>
              <a:gd name="adj2" fmla="val -148026"/>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rgbClr val="000000"/>
                </a:solidFill>
              </a:rPr>
              <a:t>standard deviation</a:t>
            </a:r>
          </a:p>
        </p:txBody>
      </p:sp>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3934440" y="2695320"/>
              <a:ext cx="2438640" cy="101520"/>
            </p14:xfrm>
          </p:contentPart>
        </mc:Choice>
        <mc:Fallback xmlns="">
          <p:pic>
            <p:nvPicPr>
              <p:cNvPr id="3" name="Ink 2"/>
              <p:cNvPicPr/>
              <p:nvPr/>
            </p:nvPicPr>
            <p:blipFill>
              <a:blip r:embed="rId6"/>
              <a:stretch>
                <a:fillRect/>
              </a:stretch>
            </p:blipFill>
            <p:spPr>
              <a:xfrm>
                <a:off x="3929760" y="2688480"/>
                <a:ext cx="2446560" cy="111960"/>
              </a:xfrm>
              <a:prstGeom prst="rect">
                <a:avLst/>
              </a:prstGeom>
            </p:spPr>
          </p:pic>
        </mc:Fallback>
      </mc:AlternateContent>
    </p:spTree>
    <p:extLst>
      <p:ext uri="{BB962C8B-B14F-4D97-AF65-F5344CB8AC3E}">
        <p14:creationId xmlns:p14="http://schemas.microsoft.com/office/powerpoint/2010/main" val="1018853663"/>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26</a:t>
            </a:fld>
            <a:endParaRPr lang="en-US"/>
          </a:p>
        </p:txBody>
      </p:sp>
      <p:pic>
        <p:nvPicPr>
          <p:cNvPr id="8" name="Picture 7" descr="spurious_correlations.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869401"/>
            <a:ext cx="7315932" cy="5486949"/>
          </a:xfrm>
          <a:prstGeom prst="rect">
            <a:avLst/>
          </a:prstGeom>
        </p:spPr>
      </p:pic>
      <p:sp>
        <p:nvSpPr>
          <p:cNvPr id="9" name="TextBox 8"/>
          <p:cNvSpPr txBox="1"/>
          <p:nvPr/>
        </p:nvSpPr>
        <p:spPr>
          <a:xfrm>
            <a:off x="2350232" y="704165"/>
            <a:ext cx="5867400" cy="646331"/>
          </a:xfrm>
          <a:prstGeom prst="rect">
            <a:avLst/>
          </a:prstGeom>
          <a:noFill/>
        </p:spPr>
        <p:txBody>
          <a:bodyPr wrap="square" rtlCol="0">
            <a:spAutoFit/>
          </a:bodyPr>
          <a:lstStyle/>
          <a:p>
            <a:r>
              <a:rPr lang="en-US"/>
              <a:t>random walk</a:t>
            </a:r>
          </a:p>
          <a:p>
            <a:r>
              <a:rPr lang="en-US"/>
              <a:t>each step is normally distributed @ 1% of current price </a:t>
            </a:r>
          </a:p>
        </p:txBody>
      </p:sp>
    </p:spTree>
    <p:extLst>
      <p:ext uri="{BB962C8B-B14F-4D97-AF65-F5344CB8AC3E}">
        <p14:creationId xmlns:p14="http://schemas.microsoft.com/office/powerpoint/2010/main" val="22412504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27</a:t>
            </a:fld>
            <a:endParaRPr lang="en-US"/>
          </a:p>
        </p:txBody>
      </p:sp>
      <p:pic>
        <p:nvPicPr>
          <p:cNvPr id="7" name="Picture 6" descr="spurious_correlations.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673100"/>
            <a:ext cx="7315932" cy="5486949"/>
          </a:xfrm>
          <a:prstGeom prst="rect">
            <a:avLst/>
          </a:prstGeom>
        </p:spPr>
      </p:pic>
      <p:sp>
        <p:nvSpPr>
          <p:cNvPr id="8" name="TextBox 7"/>
          <p:cNvSpPr txBox="1"/>
          <p:nvPr/>
        </p:nvSpPr>
        <p:spPr>
          <a:xfrm>
            <a:off x="2438400" y="1752600"/>
            <a:ext cx="3352800" cy="369332"/>
          </a:xfrm>
          <a:prstGeom prst="rect">
            <a:avLst/>
          </a:prstGeom>
          <a:noFill/>
        </p:spPr>
        <p:txBody>
          <a:bodyPr wrap="square" rtlCol="0">
            <a:spAutoFit/>
          </a:bodyPr>
          <a:lstStyle/>
          <a:p>
            <a:r>
              <a:rPr lang="en-US"/>
              <a:t>correlation threshold = 0.9</a:t>
            </a:r>
          </a:p>
        </p:txBody>
      </p:sp>
    </p:spTree>
    <p:extLst>
      <p:ext uri="{BB962C8B-B14F-4D97-AF65-F5344CB8AC3E}">
        <p14:creationId xmlns:p14="http://schemas.microsoft.com/office/powerpoint/2010/main" val="36740192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Big Data different?</a:t>
            </a:r>
          </a:p>
        </p:txBody>
      </p:sp>
      <p:sp>
        <p:nvSpPr>
          <p:cNvPr id="3" name="Content Placeholder 2"/>
          <p:cNvSpPr>
            <a:spLocks noGrp="1"/>
          </p:cNvSpPr>
          <p:nvPr>
            <p:ph idx="1"/>
          </p:nvPr>
        </p:nvSpPr>
        <p:spPr>
          <a:xfrm>
            <a:off x="685800" y="1660358"/>
            <a:ext cx="8229599" cy="4297363"/>
          </a:xfrm>
        </p:spPr>
        <p:txBody>
          <a:bodyPr/>
          <a:lstStyle/>
          <a:p>
            <a:r>
              <a:rPr lang="en-US" sz="2000"/>
              <a:t>Big P vs. Big N</a:t>
            </a:r>
          </a:p>
          <a:p>
            <a:pPr lvl="1"/>
            <a:r>
              <a:rPr lang="en-US" sz="1800"/>
              <a:t>P = number of variables (columns)</a:t>
            </a:r>
          </a:p>
          <a:p>
            <a:pPr lvl="1"/>
            <a:r>
              <a:rPr lang="en-US" sz="1800"/>
              <a:t>N = number of records</a:t>
            </a:r>
            <a:endParaRPr lang="en-US" sz="2000"/>
          </a:p>
          <a:p>
            <a:r>
              <a:rPr lang="en-US" sz="2000"/>
              <a:t>Marginal cost of increasing N is essentially zero!</a:t>
            </a:r>
          </a:p>
          <a:p>
            <a:r>
              <a:rPr lang="en-US" sz="2000"/>
              <a:t>But while &gt;N decreases variance, it amplifies bias</a:t>
            </a:r>
          </a:p>
          <a:p>
            <a:pPr lvl="1"/>
            <a:r>
              <a:rPr lang="en-US" sz="2000"/>
              <a:t>Ex: You log all clicks to your website to model user behavior, but this only samples current users, not the users you want to attract.</a:t>
            </a:r>
          </a:p>
          <a:p>
            <a:pPr lvl="1"/>
            <a:r>
              <a:rPr lang="en-US" sz="2000"/>
              <a:t>Ex: Using mobile data to infer buying behavior</a:t>
            </a:r>
          </a:p>
          <a:p>
            <a:r>
              <a:rPr lang="en-US" sz="2400"/>
              <a:t>Beware multiple hypothesis tests </a:t>
            </a:r>
          </a:p>
          <a:p>
            <a:pPr lvl="1"/>
            <a:r>
              <a:rPr lang="en-US" sz="2000"/>
              <a:t>“Green jelly beans cause acne”	</a:t>
            </a:r>
          </a:p>
          <a:p>
            <a:r>
              <a:rPr lang="en-US" sz="2400"/>
              <a:t>Taleb’s “Black Swan” events</a:t>
            </a:r>
          </a:p>
          <a:p>
            <a:pPr lvl="1"/>
            <a:r>
              <a:rPr lang="en-US" sz="2000"/>
              <a:t>The turkey’s model of human behavior</a:t>
            </a:r>
          </a:p>
        </p:txBody>
      </p:sp>
      <p:sp>
        <p:nvSpPr>
          <p:cNvPr id="4" name="Date Placeholder 3"/>
          <p:cNvSpPr>
            <a:spLocks noGrp="1"/>
          </p:cNvSpPr>
          <p:nvPr>
            <p:ph type="dt" sz="half" idx="10"/>
          </p:nvPr>
        </p:nvSpPr>
        <p:spPr/>
        <p:txBody>
          <a:bodyPr/>
          <a:lstStyle/>
          <a:p>
            <a:fld id="{C9A95E4C-AF23-CE49-AB06-9E0E679776B1}" type="datetime1">
              <a:rPr lang="en-US"/>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28</a:t>
            </a:fld>
            <a:endParaRPr lang="en-US"/>
          </a:p>
        </p:txBody>
      </p:sp>
    </p:spTree>
    <p:extLst>
      <p:ext uri="{BB962C8B-B14F-4D97-AF65-F5344CB8AC3E}">
        <p14:creationId xmlns:p14="http://schemas.microsoft.com/office/powerpoint/2010/main" val="335657429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Publication Bias (2)</a:t>
            </a:r>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3</a:t>
            </a:fld>
            <a:endParaRPr lang="en-US"/>
          </a:p>
        </p:txBody>
      </p:sp>
      <p:pic>
        <p:nvPicPr>
          <p:cNvPr id="9" name="Picture 8" descr="funnel_plot.py_bias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837651"/>
            <a:ext cx="7315932" cy="5486949"/>
          </a:xfrm>
          <a:prstGeom prst="rect">
            <a:avLst/>
          </a:prstGeom>
        </p:spPr>
      </p:pic>
      <p:sp>
        <p:nvSpPr>
          <p:cNvPr id="11" name="TextBox 10"/>
          <p:cNvSpPr txBox="1"/>
          <p:nvPr/>
        </p:nvSpPr>
        <p:spPr>
          <a:xfrm>
            <a:off x="3810000" y="1536151"/>
            <a:ext cx="4340225" cy="369332"/>
          </a:xfrm>
          <a:prstGeom prst="rect">
            <a:avLst/>
          </a:prstGeom>
          <a:noFill/>
        </p:spPr>
        <p:txBody>
          <a:bodyPr wrap="square" rtlCol="0">
            <a:spAutoFit/>
          </a:bodyPr>
          <a:lstStyle/>
          <a:p>
            <a:r>
              <a:rPr lang="en-US">
                <a:solidFill>
                  <a:srgbClr val="0000FF"/>
                </a:solidFill>
              </a:rPr>
              <a:t>“decline effect” </a:t>
            </a:r>
          </a:p>
        </p:txBody>
      </p:sp>
    </p:spTree>
    <p:extLst>
      <p:ext uri="{BB962C8B-B14F-4D97-AF65-F5344CB8AC3E}">
        <p14:creationId xmlns:p14="http://schemas.microsoft.com/office/powerpoint/2010/main" val="405821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4</a:t>
            </a:fld>
            <a:endParaRPr lang="en-US"/>
          </a:p>
        </p:txBody>
      </p:sp>
      <p:pic>
        <p:nvPicPr>
          <p:cNvPr id="7" name="Picture 6" descr="funnel_plot.py_al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00" y="673100"/>
            <a:ext cx="7315932" cy="5486949"/>
          </a:xfrm>
          <a:prstGeom prst="rect">
            <a:avLst/>
          </a:prstGeom>
        </p:spPr>
      </p:pic>
      <p:sp>
        <p:nvSpPr>
          <p:cNvPr id="8" name="TextBox 7"/>
          <p:cNvSpPr txBox="1"/>
          <p:nvPr/>
        </p:nvSpPr>
        <p:spPr>
          <a:xfrm>
            <a:off x="3810000" y="1371600"/>
            <a:ext cx="4340225" cy="369332"/>
          </a:xfrm>
          <a:prstGeom prst="rect">
            <a:avLst/>
          </a:prstGeom>
          <a:noFill/>
        </p:spPr>
        <p:txBody>
          <a:bodyPr wrap="square" rtlCol="0">
            <a:spAutoFit/>
          </a:bodyPr>
          <a:lstStyle/>
          <a:p>
            <a:r>
              <a:rPr lang="en-US">
                <a:solidFill>
                  <a:srgbClr val="0000FF"/>
                </a:solidFill>
              </a:rPr>
              <a:t>“decline effect” = publication bias! </a:t>
            </a:r>
          </a:p>
        </p:txBody>
      </p:sp>
      <p:cxnSp>
        <p:nvCxnSpPr>
          <p:cNvPr id="10" name="Straight Connector 9"/>
          <p:cNvCxnSpPr/>
          <p:nvPr/>
        </p:nvCxnSpPr>
        <p:spPr>
          <a:xfrm>
            <a:off x="1828800" y="3429000"/>
            <a:ext cx="5638800" cy="0"/>
          </a:xfrm>
          <a:prstGeom prst="line">
            <a:avLst/>
          </a:prstGeom>
          <a:ln>
            <a:solidFill>
              <a:srgbClr val="0000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51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36" y="762000"/>
            <a:ext cx="7854696" cy="914400"/>
          </a:xfrm>
        </p:spPr>
        <p:txBody>
          <a:bodyPr/>
          <a:lstStyle/>
          <a:p>
            <a:r>
              <a:rPr lang="en-US"/>
              <a:t>Reason 2: Mistakes and Fraud</a:t>
            </a:r>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5</a:t>
            </a:fld>
            <a:endParaRPr lang="en-US"/>
          </a:p>
        </p:txBody>
      </p:sp>
      <p:pic>
        <p:nvPicPr>
          <p:cNvPr id="9" name="Picture 8" descr="Screen Shot 2013-05-24 at 10.47.4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18730"/>
            <a:ext cx="8229600" cy="3389311"/>
          </a:xfrm>
          <a:prstGeom prst="rect">
            <a:avLst/>
          </a:prstGeom>
        </p:spPr>
      </p:pic>
      <p:sp>
        <p:nvSpPr>
          <p:cNvPr id="10" name="Rectangle 9"/>
          <p:cNvSpPr/>
          <p:nvPr/>
        </p:nvSpPr>
        <p:spPr>
          <a:xfrm>
            <a:off x="685800" y="6343421"/>
            <a:ext cx="6324600" cy="369332"/>
          </a:xfrm>
          <a:prstGeom prst="rect">
            <a:avLst/>
          </a:prstGeom>
          <a:solidFill>
            <a:schemeClr val="bg1"/>
          </a:solidFill>
        </p:spPr>
        <p:txBody>
          <a:bodyPr wrap="square">
            <a:spAutoFit/>
          </a:bodyPr>
          <a:lstStyle/>
          <a:p>
            <a:r>
              <a:rPr lang="pl-PL"/>
              <a:t>http://www.nature.com/news/2011/111005/pdf/478026a.pdf</a:t>
            </a:r>
            <a:endParaRPr lang="en-US"/>
          </a:p>
        </p:txBody>
      </p:sp>
      <p:sp>
        <p:nvSpPr>
          <p:cNvPr id="11" name="Rectangle 10"/>
          <p:cNvSpPr/>
          <p:nvPr/>
        </p:nvSpPr>
        <p:spPr>
          <a:xfrm>
            <a:off x="685800" y="5697090"/>
            <a:ext cx="4336797" cy="646331"/>
          </a:xfrm>
          <a:prstGeom prst="rect">
            <a:avLst/>
          </a:prstGeom>
        </p:spPr>
        <p:txBody>
          <a:bodyPr wrap="none">
            <a:spAutoFit/>
          </a:bodyPr>
          <a:lstStyle/>
          <a:p>
            <a:r>
              <a:rPr lang="en-US"/>
              <a:t>Richard Van Noorden, 2011, Nature 478</a:t>
            </a:r>
            <a:endParaRPr lang="en-US" b="1" i="1"/>
          </a:p>
          <a:p>
            <a:r>
              <a:rPr lang="en-US" b="1" i="1"/>
              <a:t>The Rise of the Retractions</a:t>
            </a:r>
          </a:p>
        </p:txBody>
      </p:sp>
      <p:sp>
        <p:nvSpPr>
          <p:cNvPr id="12" name="TextBox 11"/>
          <p:cNvSpPr txBox="1"/>
          <p:nvPr/>
        </p:nvSpPr>
        <p:spPr>
          <a:xfrm>
            <a:off x="4529303" y="1562341"/>
            <a:ext cx="3886200" cy="646331"/>
          </a:xfrm>
          <a:prstGeom prst="rect">
            <a:avLst/>
          </a:prstGeom>
          <a:noFill/>
        </p:spPr>
        <p:txBody>
          <a:bodyPr wrap="square" rtlCol="0">
            <a:spAutoFit/>
          </a:bodyPr>
          <a:lstStyle/>
          <a:p>
            <a:pPr marL="285750" indent="-285750">
              <a:buFont typeface="Arial"/>
              <a:buChar char="•"/>
            </a:pPr>
            <a:r>
              <a:rPr lang="en-US"/>
              <a:t>10X increase in retractions </a:t>
            </a:r>
          </a:p>
          <a:p>
            <a:pPr marL="285750" indent="-285750">
              <a:buFont typeface="Arial"/>
              <a:buChar char="•"/>
            </a:pPr>
            <a:r>
              <a:rPr lang="en-US"/>
              <a:t>only 1.44X increase in papers</a:t>
            </a:r>
          </a:p>
        </p:txBody>
      </p:sp>
      <p:sp>
        <p:nvSpPr>
          <p:cNvPr id="13" name="Rectangle 12"/>
          <p:cNvSpPr/>
          <p:nvPr/>
        </p:nvSpPr>
        <p:spPr>
          <a:xfrm>
            <a:off x="3097298" y="1537368"/>
            <a:ext cx="1515334" cy="369332"/>
          </a:xfrm>
          <a:prstGeom prst="rect">
            <a:avLst/>
          </a:prstGeom>
        </p:spPr>
        <p:txBody>
          <a:bodyPr wrap="none">
            <a:spAutoFit/>
          </a:bodyPr>
          <a:lstStyle/>
          <a:p>
            <a:r>
              <a:rPr lang="en-US"/>
              <a:t>2001 – 2011: </a:t>
            </a:r>
          </a:p>
        </p:txBody>
      </p:sp>
    </p:spTree>
    <p:extLst>
      <p:ext uri="{BB962C8B-B14F-4D97-AF65-F5344CB8AC3E}">
        <p14:creationId xmlns:p14="http://schemas.microsoft.com/office/powerpoint/2010/main" val="3771094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Benford’s Law: potential tool for fraud detection</a:t>
            </a:r>
          </a:p>
        </p:txBody>
      </p:sp>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6</a:t>
            </a:fld>
            <a:endParaRPr lang="en-US"/>
          </a:p>
        </p:txBody>
      </p:sp>
      <p:pic>
        <p:nvPicPr>
          <p:cNvPr id="7" name="Picture 6" descr="just_benford.py.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0400" y="1669716"/>
            <a:ext cx="6160232" cy="4620174"/>
          </a:xfrm>
          <a:prstGeom prst="rect">
            <a:avLst/>
          </a:prstGeom>
        </p:spPr>
      </p:pic>
      <p:sp>
        <p:nvSpPr>
          <p:cNvPr id="9" name="Rectangle 8"/>
          <p:cNvSpPr/>
          <p:nvPr/>
        </p:nvSpPr>
        <p:spPr>
          <a:xfrm>
            <a:off x="346075" y="2160467"/>
            <a:ext cx="2819400" cy="2031325"/>
          </a:xfrm>
          <a:prstGeom prst="rect">
            <a:avLst/>
          </a:prstGeom>
        </p:spPr>
        <p:txBody>
          <a:bodyPr wrap="square">
            <a:spAutoFit/>
          </a:bodyPr>
          <a:lstStyle/>
          <a:p>
            <a:r>
              <a:rPr lang="pl-PL" sz="1400"/>
              <a:t>New York		</a:t>
            </a:r>
            <a:r>
              <a:rPr lang="pl-PL" sz="1400" b="1" u="sng">
                <a:solidFill>
                  <a:srgbClr val="FF0000"/>
                </a:solidFill>
              </a:rPr>
              <a:t>8</a:t>
            </a:r>
            <a:r>
              <a:rPr lang="pl-PL" sz="1400"/>
              <a:t>,336,697	</a:t>
            </a:r>
          </a:p>
          <a:p>
            <a:r>
              <a:rPr lang="pl-PL" sz="1400"/>
              <a:t>Los Angeles	</a:t>
            </a:r>
            <a:r>
              <a:rPr lang="pl-PL" sz="1400" b="1" u="sng">
                <a:solidFill>
                  <a:srgbClr val="FF0000"/>
                </a:solidFill>
              </a:rPr>
              <a:t>3</a:t>
            </a:r>
            <a:r>
              <a:rPr lang="pl-PL" sz="1400"/>
              <a:t>,857,799	</a:t>
            </a:r>
          </a:p>
          <a:p>
            <a:r>
              <a:rPr lang="pl-PL" sz="1400"/>
              <a:t>Chicago 		</a:t>
            </a:r>
            <a:r>
              <a:rPr lang="pl-PL" sz="1400" b="1" u="sng">
                <a:solidFill>
                  <a:srgbClr val="FF0000"/>
                </a:solidFill>
              </a:rPr>
              <a:t>2</a:t>
            </a:r>
            <a:r>
              <a:rPr lang="pl-PL" sz="1400"/>
              <a:t>,714,856	</a:t>
            </a:r>
          </a:p>
          <a:p>
            <a:r>
              <a:rPr lang="pl-PL" sz="1400"/>
              <a:t>Houston		</a:t>
            </a:r>
            <a:r>
              <a:rPr lang="pl-PL" sz="1400" b="1" u="sng">
                <a:solidFill>
                  <a:srgbClr val="FF0000"/>
                </a:solidFill>
              </a:rPr>
              <a:t>2</a:t>
            </a:r>
            <a:r>
              <a:rPr lang="pl-PL" sz="1400"/>
              <a:t>,160,821</a:t>
            </a:r>
          </a:p>
          <a:p>
            <a:r>
              <a:rPr lang="pl-PL" sz="1400"/>
              <a:t>Philadelphia	</a:t>
            </a:r>
            <a:r>
              <a:rPr lang="pl-PL" sz="1400" b="1" u="sng">
                <a:solidFill>
                  <a:srgbClr val="FF0000"/>
                </a:solidFill>
              </a:rPr>
              <a:t>1</a:t>
            </a:r>
            <a:r>
              <a:rPr lang="pl-PL" sz="1400"/>
              <a:t>,547,607</a:t>
            </a:r>
          </a:p>
          <a:p>
            <a:r>
              <a:rPr lang="pl-PL" sz="1400"/>
              <a:t>Phoenix		</a:t>
            </a:r>
            <a:r>
              <a:rPr lang="pl-PL" sz="1400" b="1" u="sng">
                <a:solidFill>
                  <a:srgbClr val="FF0000"/>
                </a:solidFill>
              </a:rPr>
              <a:t>1</a:t>
            </a:r>
            <a:r>
              <a:rPr lang="pl-PL" sz="1400"/>
              <a:t>,488,750	</a:t>
            </a:r>
          </a:p>
          <a:p>
            <a:r>
              <a:rPr lang="pl-PL" sz="1400"/>
              <a:t>San Antonio	</a:t>
            </a:r>
            <a:r>
              <a:rPr lang="pl-PL" sz="1400" b="1" u="sng">
                <a:solidFill>
                  <a:srgbClr val="FF0000"/>
                </a:solidFill>
              </a:rPr>
              <a:t>1</a:t>
            </a:r>
            <a:r>
              <a:rPr lang="pl-PL" sz="1400"/>
              <a:t>,382,951</a:t>
            </a:r>
          </a:p>
          <a:p>
            <a:r>
              <a:rPr lang="pl-PL" sz="1400"/>
              <a:t>San Diego		</a:t>
            </a:r>
            <a:r>
              <a:rPr lang="pl-PL" sz="1400" b="1" u="sng">
                <a:solidFill>
                  <a:srgbClr val="FF0000"/>
                </a:solidFill>
              </a:rPr>
              <a:t>1</a:t>
            </a:r>
            <a:r>
              <a:rPr lang="pl-PL" sz="1400"/>
              <a:t>,338,348</a:t>
            </a:r>
          </a:p>
          <a:p>
            <a:r>
              <a:rPr lang="pl-PL" sz="1400"/>
              <a:t>Dallas		</a:t>
            </a:r>
            <a:r>
              <a:rPr lang="pl-PL" sz="1400" b="1" u="sng">
                <a:solidFill>
                  <a:srgbClr val="FF0000"/>
                </a:solidFill>
              </a:rPr>
              <a:t>1</a:t>
            </a:r>
            <a:r>
              <a:rPr lang="pl-PL" sz="1400"/>
              <a:t>,241,162</a:t>
            </a:r>
            <a:endParaRPr lang="en-US" sz="1400"/>
          </a:p>
        </p:txBody>
      </p:sp>
    </p:spTree>
    <p:extLst>
      <p:ext uri="{BB962C8B-B14F-4D97-AF65-F5344CB8AC3E}">
        <p14:creationId xmlns:p14="http://schemas.microsoft.com/office/powerpoint/2010/main" val="348020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7</a:t>
            </a:fld>
            <a:endParaRPr lang="en-US"/>
          </a:p>
        </p:txBody>
      </p:sp>
      <p:pic>
        <p:nvPicPr>
          <p:cNvPr id="7" name="Picture 6" descr="Screen Shot 2013-05-24 at 11.39.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50" y="660400"/>
            <a:ext cx="8540750" cy="5164175"/>
          </a:xfrm>
          <a:prstGeom prst="rect">
            <a:avLst/>
          </a:prstGeom>
        </p:spPr>
      </p:pic>
      <p:sp>
        <p:nvSpPr>
          <p:cNvPr id="8" name="Rectangle 7"/>
          <p:cNvSpPr/>
          <p:nvPr/>
        </p:nvSpPr>
        <p:spPr>
          <a:xfrm>
            <a:off x="2332242" y="5824575"/>
            <a:ext cx="3844249" cy="369332"/>
          </a:xfrm>
          <a:prstGeom prst="rect">
            <a:avLst/>
          </a:prstGeom>
        </p:spPr>
        <p:txBody>
          <a:bodyPr wrap="none">
            <a:spAutoFit/>
          </a:bodyPr>
          <a:lstStyle/>
          <a:p>
            <a:r>
              <a:rPr lang="en-US" i="1"/>
              <a:t>src: http://testingbenfordslaw.com/x</a:t>
            </a:r>
          </a:p>
        </p:txBody>
      </p:sp>
    </p:spTree>
    <p:extLst>
      <p:ext uri="{BB962C8B-B14F-4D97-AF65-F5344CB8AC3E}">
        <p14:creationId xmlns:p14="http://schemas.microsoft.com/office/powerpoint/2010/main" val="3728392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8</a:t>
            </a:fld>
            <a:endParaRPr lang="en-US"/>
          </a:p>
        </p:txBody>
      </p:sp>
      <p:pic>
        <p:nvPicPr>
          <p:cNvPr id="7" name="Picture 6" descr="Screen Shot 2013-05-24 at 11.40.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93821"/>
            <a:ext cx="8305800" cy="4979159"/>
          </a:xfrm>
          <a:prstGeom prst="rect">
            <a:avLst/>
          </a:prstGeom>
        </p:spPr>
      </p:pic>
      <p:sp>
        <p:nvSpPr>
          <p:cNvPr id="8" name="Rectangle 7"/>
          <p:cNvSpPr/>
          <p:nvPr/>
        </p:nvSpPr>
        <p:spPr>
          <a:xfrm>
            <a:off x="2332242" y="5824575"/>
            <a:ext cx="3844249" cy="369332"/>
          </a:xfrm>
          <a:prstGeom prst="rect">
            <a:avLst/>
          </a:prstGeom>
        </p:spPr>
        <p:txBody>
          <a:bodyPr wrap="none">
            <a:spAutoFit/>
          </a:bodyPr>
          <a:lstStyle/>
          <a:p>
            <a:r>
              <a:rPr lang="en-US" i="1"/>
              <a:t>src: http://testingbenfordslaw.com/x</a:t>
            </a:r>
          </a:p>
        </p:txBody>
      </p:sp>
    </p:spTree>
    <p:extLst>
      <p:ext uri="{BB962C8B-B14F-4D97-AF65-F5344CB8AC3E}">
        <p14:creationId xmlns:p14="http://schemas.microsoft.com/office/powerpoint/2010/main" val="341839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A95E4C-AF23-CE49-AB06-9E0E679776B1}" type="datetime1">
              <a:t>6/22/15</a:t>
            </a:fld>
            <a:endParaRPr lang="en-US"/>
          </a:p>
        </p:txBody>
      </p:sp>
      <p:sp>
        <p:nvSpPr>
          <p:cNvPr id="5" name="Footer Placeholder 4"/>
          <p:cNvSpPr>
            <a:spLocks noGrp="1"/>
          </p:cNvSpPr>
          <p:nvPr>
            <p:ph type="ftr" sz="quarter" idx="11"/>
          </p:nvPr>
        </p:nvSpPr>
        <p:spPr/>
        <p:txBody>
          <a:bodyPr/>
          <a:lstStyle/>
          <a:p>
            <a:pPr>
              <a:defRPr/>
            </a:pPr>
            <a:r>
              <a:rPr lang="en-US" smtClean="0"/>
              <a:t>Bill Howe, UW</a:t>
            </a:r>
            <a:endParaRPr lang="en-US" dirty="0"/>
          </a:p>
        </p:txBody>
      </p:sp>
      <p:sp>
        <p:nvSpPr>
          <p:cNvPr id="6" name="Slide Number Placeholder 5"/>
          <p:cNvSpPr>
            <a:spLocks noGrp="1"/>
          </p:cNvSpPr>
          <p:nvPr>
            <p:ph type="sldNum" sz="quarter" idx="12"/>
          </p:nvPr>
        </p:nvSpPr>
        <p:spPr/>
        <p:txBody>
          <a:bodyPr/>
          <a:lstStyle/>
          <a:p>
            <a:fld id="{A12D6CCC-2396-634D-8A9D-DFA1A30244AA}" type="slidenum">
              <a:rPr lang="en-US"/>
              <a:pPr/>
              <a:t>9</a:t>
            </a:fld>
            <a:endParaRPr lang="en-US"/>
          </a:p>
        </p:txBody>
      </p:sp>
      <p:sp>
        <p:nvSpPr>
          <p:cNvPr id="8" name="Rectangle 7"/>
          <p:cNvSpPr/>
          <p:nvPr/>
        </p:nvSpPr>
        <p:spPr>
          <a:xfrm>
            <a:off x="2332242" y="5824575"/>
            <a:ext cx="3844249" cy="369332"/>
          </a:xfrm>
          <a:prstGeom prst="rect">
            <a:avLst/>
          </a:prstGeom>
        </p:spPr>
        <p:txBody>
          <a:bodyPr wrap="none">
            <a:spAutoFit/>
          </a:bodyPr>
          <a:lstStyle/>
          <a:p>
            <a:r>
              <a:rPr lang="en-US" i="1"/>
              <a:t>src: http://testingbenfordslaw.com/x</a:t>
            </a:r>
          </a:p>
        </p:txBody>
      </p:sp>
      <p:pic>
        <p:nvPicPr>
          <p:cNvPr id="2" name="Picture 1" descr="Screen Shot 2013-05-24 at 11.40.2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36600"/>
            <a:ext cx="8113621" cy="4902200"/>
          </a:xfrm>
          <a:prstGeom prst="rect">
            <a:avLst/>
          </a:prstGeom>
        </p:spPr>
      </p:pic>
    </p:spTree>
    <p:extLst>
      <p:ext uri="{BB962C8B-B14F-4D97-AF65-F5344CB8AC3E}">
        <p14:creationId xmlns:p14="http://schemas.microsoft.com/office/powerpoint/2010/main" val="27679989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2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63790</TotalTime>
  <Words>2100</Words>
  <Application>Microsoft Macintosh PowerPoint</Application>
  <PresentationFormat>On-screen Show (4:3)</PresentationFormat>
  <Paragraphs>288</Paragraphs>
  <Slides>28</Slides>
  <Notes>9</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Reason 1: Publication Bias</vt:lpstr>
      <vt:lpstr>Publication Bias (2)</vt:lpstr>
      <vt:lpstr>PowerPoint Presentation</vt:lpstr>
      <vt:lpstr>Reason 2: Mistakes and Fraud</vt:lpstr>
      <vt:lpstr>Benford’s Law: potential tool for fraud detection</vt:lpstr>
      <vt:lpstr>PowerPoint Presentation</vt:lpstr>
      <vt:lpstr>PowerPoint Presentation</vt:lpstr>
      <vt:lpstr>PowerPoint Presentation</vt:lpstr>
      <vt:lpstr>PowerPoint Presentation</vt:lpstr>
      <vt:lpstr>Benford’s Law to Detect Fraud</vt:lpstr>
      <vt:lpstr>Benford’s Law Intuition</vt:lpstr>
      <vt:lpstr>Reason 3: Multiple Hypothesis Testing</vt:lpstr>
      <vt:lpstr>PowerPoint Presentation</vt:lpstr>
      <vt:lpstr>Familywise Error Rate Corrections</vt:lpstr>
      <vt:lpstr>False Discovery Rate</vt:lpstr>
      <vt:lpstr>FDR (2)</vt:lpstr>
      <vt:lpstr>Benjamini-Hochberg Procedure</vt:lpstr>
      <vt:lpstr>Benjamini-Hochberg Procedure</vt:lpstr>
      <vt:lpstr>What about Big Data?</vt:lpstr>
      <vt:lpstr>PowerPoint Presentation</vt:lpstr>
      <vt:lpstr>Positive Correlations</vt:lpstr>
      <vt:lpstr>The “curse” of Big Data?</vt:lpstr>
      <vt:lpstr>Vincent Granville’s Example</vt:lpstr>
      <vt:lpstr>Aside: Very Basic Timeseries Analysis (1)</vt:lpstr>
      <vt:lpstr>PowerPoint Presentation</vt:lpstr>
      <vt:lpstr>PowerPoint Presentation</vt:lpstr>
      <vt:lpstr>Is Big Data different?</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Bill Howe</cp:lastModifiedBy>
  <cp:revision>1102</cp:revision>
  <cp:lastPrinted>2012-12-03T21:20:47Z</cp:lastPrinted>
  <dcterms:created xsi:type="dcterms:W3CDTF">2009-09-22T17:54:40Z</dcterms:created>
  <dcterms:modified xsi:type="dcterms:W3CDTF">2015-06-22T08:53:36Z</dcterms:modified>
</cp:coreProperties>
</file>