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02" r:id="rId2"/>
  </p:sldMasterIdLst>
  <p:notesMasterIdLst>
    <p:notesMasterId r:id="rId46"/>
  </p:notesMasterIdLst>
  <p:handoutMasterIdLst>
    <p:handoutMasterId r:id="rId47"/>
  </p:handoutMasterIdLst>
  <p:sldIdLst>
    <p:sldId id="256" r:id="rId3"/>
    <p:sldId id="327" r:id="rId4"/>
    <p:sldId id="328" r:id="rId5"/>
    <p:sldId id="329" r:id="rId6"/>
    <p:sldId id="315" r:id="rId7"/>
    <p:sldId id="318" r:id="rId8"/>
    <p:sldId id="316" r:id="rId9"/>
    <p:sldId id="317" r:id="rId10"/>
    <p:sldId id="322" r:id="rId11"/>
    <p:sldId id="320" r:id="rId12"/>
    <p:sldId id="280" r:id="rId13"/>
    <p:sldId id="281" r:id="rId14"/>
    <p:sldId id="282" r:id="rId15"/>
    <p:sldId id="325" r:id="rId16"/>
    <p:sldId id="326" r:id="rId17"/>
    <p:sldId id="283" r:id="rId18"/>
    <p:sldId id="285" r:id="rId19"/>
    <p:sldId id="286" r:id="rId20"/>
    <p:sldId id="287" r:id="rId21"/>
    <p:sldId id="288" r:id="rId22"/>
    <p:sldId id="289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14" r:id="rId42"/>
    <p:sldId id="312" r:id="rId43"/>
    <p:sldId id="313" r:id="rId44"/>
    <p:sldId id="330" r:id="rId45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CFF"/>
    <a:srgbClr val="D7C896"/>
    <a:srgbClr val="39275B"/>
    <a:srgbClr val="C79900"/>
    <a:srgbClr val="F4F4F4"/>
    <a:srgbClr val="D7A900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9"/>
    <p:restoredTop sz="91973" autoAdjust="0"/>
  </p:normalViewPr>
  <p:slideViewPr>
    <p:cSldViewPr snapToObjects="1">
      <p:cViewPr varScale="1">
        <p:scale>
          <a:sx n="117" d="100"/>
          <a:sy n="117" d="100"/>
        </p:scale>
        <p:origin x="16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86E03-FF8F-F043-A96F-D7A5AEA854C0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52214-2CEE-284F-AE70-A49E5EAB5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0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07555-D59D-914D-83F8-C070483982F1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C4DC8-0FA3-3C40-B18F-539AC781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2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9" name="Shape 6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“yes” response is either when (1) truth=yes and C1=tails, with a probability of p x1/2, or (2) both coins land heads, which occurs with probability 1/4.  In case (2), we have 1/4 x p people for whom truth = yes and 1/4 x (1-p) people for whom truth = no.  </a:t>
            </a:r>
          </a:p>
        </p:txBody>
      </p:sp>
    </p:spTree>
    <p:extLst>
      <p:ext uri="{BB962C8B-B14F-4D97-AF65-F5344CB8AC3E}">
        <p14:creationId xmlns:p14="http://schemas.microsoft.com/office/powerpoint/2010/main" val="387253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bg1">
                <a:lumMod val="85000"/>
              </a:schemeClr>
            </a:gs>
            <a:gs pos="4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113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684412_high_Purp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7" descr="UW.Wordmark_ctr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86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284D85-FEAC-6D4D-ADD9-3BD8F167427A}" type="datetime1">
              <a:rPr lang="en-US" smtClean="0"/>
              <a:t>7/11/19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2300" y="635635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2883AC-E72C-294B-86D2-A63D5043F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44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00AE5-584D-C440-9AD8-C8FC349C2170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2025F-BD38-A44C-A022-81B9B849CB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3D354-CDAA-004A-BBB7-92BEBA53B5C0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648DF-5E37-9E4E-8E74-0E0631D04E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82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71450" y="0"/>
            <a:ext cx="8972550" cy="6858000"/>
          </a:xfrm>
          <a:custGeom>
            <a:avLst/>
            <a:gdLst/>
            <a:ahLst/>
            <a:cxnLst/>
            <a:rect l="l" t="t" r="r" b="b"/>
            <a:pathLst>
              <a:path w="8972550" h="6858000">
                <a:moveTo>
                  <a:pt x="0" y="6857999"/>
                </a:moveTo>
                <a:lnTo>
                  <a:pt x="8972550" y="6857999"/>
                </a:lnTo>
                <a:lnTo>
                  <a:pt x="897255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9275B">
              <a:alpha val="5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71450" cy="180975"/>
          </a:xfrm>
          <a:custGeom>
            <a:avLst/>
            <a:gdLst/>
            <a:ahLst/>
            <a:cxnLst/>
            <a:rect l="l" t="t" r="r" b="b"/>
            <a:pathLst>
              <a:path w="171450" h="180975">
                <a:moveTo>
                  <a:pt x="0" y="180975"/>
                </a:moveTo>
                <a:lnTo>
                  <a:pt x="171450" y="180975"/>
                </a:lnTo>
                <a:lnTo>
                  <a:pt x="171450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39275B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38175"/>
            <a:ext cx="171450" cy="6219825"/>
          </a:xfrm>
          <a:custGeom>
            <a:avLst/>
            <a:gdLst/>
            <a:ahLst/>
            <a:cxnLst/>
            <a:rect l="l" t="t" r="r" b="b"/>
            <a:pathLst>
              <a:path w="171450" h="6219825">
                <a:moveTo>
                  <a:pt x="0" y="6219824"/>
                </a:moveTo>
                <a:lnTo>
                  <a:pt x="171450" y="6219824"/>
                </a:lnTo>
                <a:lnTo>
                  <a:pt x="171450" y="0"/>
                </a:lnTo>
                <a:lnTo>
                  <a:pt x="0" y="0"/>
                </a:lnTo>
                <a:lnTo>
                  <a:pt x="0" y="6219824"/>
                </a:lnTo>
                <a:close/>
              </a:path>
            </a:pathLst>
          </a:custGeom>
          <a:solidFill>
            <a:srgbClr val="39275B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800" y="352425"/>
            <a:ext cx="2551112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173562"/>
            <a:ext cx="639233" cy="5418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180975"/>
            <a:ext cx="576580" cy="457200"/>
          </a:xfrm>
          <a:custGeom>
            <a:avLst/>
            <a:gdLst/>
            <a:ahLst/>
            <a:cxnLst/>
            <a:rect l="l" t="t" r="r" b="b"/>
            <a:pathLst>
              <a:path w="576580" h="457200">
                <a:moveTo>
                  <a:pt x="0" y="0"/>
                </a:moveTo>
                <a:lnTo>
                  <a:pt x="576262" y="0"/>
                </a:lnTo>
                <a:lnTo>
                  <a:pt x="57626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3927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9063" y="295275"/>
            <a:ext cx="338136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26169" y="2496312"/>
            <a:ext cx="429166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3163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4568599"/>
            <a:ext cx="1600200" cy="186267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859991"/>
            <a:ext cx="6972300" cy="3522341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45" y="6035979"/>
            <a:ext cx="915616" cy="822020"/>
          </a:xfrm>
          <a:prstGeom prst="rect">
            <a:avLst/>
          </a:prstGeom>
        </p:spPr>
      </p:pic>
      <p:pic>
        <p:nvPicPr>
          <p:cNvPr id="11" name="Picture 10" descr="ischool-primary-purple-01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9347" y="6018063"/>
            <a:ext cx="2771474" cy="7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47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4568599"/>
            <a:ext cx="1600200" cy="186267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859991"/>
            <a:ext cx="6972300" cy="3522341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6" name="Picture 5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45" y="6035979"/>
            <a:ext cx="915616" cy="822020"/>
          </a:xfrm>
          <a:prstGeom prst="rect">
            <a:avLst/>
          </a:prstGeom>
        </p:spPr>
      </p:pic>
      <p:pic>
        <p:nvPicPr>
          <p:cNvPr id="11" name="Picture 10" descr="ischool-primary-purple-01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9347" y="6018063"/>
            <a:ext cx="2771474" cy="7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2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382" y="1819205"/>
            <a:ext cx="1103781" cy="128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032" y="1676237"/>
            <a:ext cx="1103781" cy="128483"/>
          </a:xfrm>
          <a:prstGeom prst="rect">
            <a:avLst/>
          </a:prstGeom>
        </p:spPr>
      </p:pic>
      <p:sp>
        <p:nvSpPr>
          <p:cNvPr id="2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495347"/>
            <a:ext cx="8184662" cy="1322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3093653"/>
            <a:ext cx="8197114" cy="3002348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2307557"/>
            <a:ext cx="8184662" cy="548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" charset="0"/>
                <a:ea typeface="Uni Sans" charset="0"/>
                <a:cs typeface="Uni Sans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10" name="Picture 9" descr="W Logo_Purple_2685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45" y="6035979"/>
            <a:ext cx="915616" cy="822020"/>
          </a:xfrm>
          <a:prstGeom prst="rect">
            <a:avLst/>
          </a:prstGeom>
        </p:spPr>
      </p:pic>
      <p:pic>
        <p:nvPicPr>
          <p:cNvPr id="13" name="Picture 12" descr="ischool-primary-purple-01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9347" y="6018063"/>
            <a:ext cx="2771474" cy="7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03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2" y="1818011"/>
            <a:ext cx="1103781" cy="128483"/>
          </a:xfrm>
          <a:prstGeom prst="rect">
            <a:avLst/>
          </a:prstGeom>
        </p:spPr>
      </p:pic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07557"/>
            <a:ext cx="8197114" cy="3154535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495347"/>
            <a:ext cx="8184662" cy="1322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11" name="Picture 10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45" y="6035979"/>
            <a:ext cx="915616" cy="822020"/>
          </a:xfrm>
          <a:prstGeom prst="rect">
            <a:avLst/>
          </a:prstGeom>
        </p:spPr>
      </p:pic>
      <p:pic>
        <p:nvPicPr>
          <p:cNvPr id="12" name="Picture 11" descr="ischool-primary-purple-01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9347" y="6018063"/>
            <a:ext cx="2771474" cy="7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11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2" y="1818011"/>
            <a:ext cx="1103781" cy="128483"/>
          </a:xfrm>
          <a:prstGeom prst="rect">
            <a:avLst/>
          </a:prstGeom>
        </p:spPr>
      </p:pic>
      <p:sp>
        <p:nvSpPr>
          <p:cNvPr id="10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3" y="2299970"/>
            <a:ext cx="8184662" cy="3948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495347"/>
            <a:ext cx="8184662" cy="1322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11" name="Picture 10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45" y="6035979"/>
            <a:ext cx="915616" cy="822020"/>
          </a:xfrm>
          <a:prstGeom prst="rect">
            <a:avLst/>
          </a:prstGeom>
        </p:spPr>
      </p:pic>
      <p:pic>
        <p:nvPicPr>
          <p:cNvPr id="12" name="Picture 11" descr="ischool-primary-purple-01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9347" y="6018063"/>
            <a:ext cx="2771474" cy="7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2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854696" cy="91440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28800"/>
            <a:ext cx="7854696" cy="4297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B55FEDD-6FD9-7942-8E57-CDDA6D5C3512}" type="datetime1">
              <a:rPr lang="en-US" smtClean="0"/>
              <a:t>7/11/19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5475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715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12D6CCC-2396-634D-8A9D-DFA1A3024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60E162-5E18-CC42-AEFF-80654EBA5EC9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0DD67-BB51-4341-BE04-6FACCCE28F1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55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959A-35A8-9348-83C4-31B0671CA6F4}" type="datetime1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4E72A-CE54-AB49-9729-B884B92568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82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399"/>
            <a:ext cx="4040188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6399"/>
            <a:ext cx="4041775" cy="498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ED5640-A054-AD43-A009-5122F633A555}" type="datetime1">
              <a:rPr lang="en-US" smtClean="0"/>
              <a:t>7/11/19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80FAF-06AB-7741-A545-C8911F3DDE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1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14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44F366-C044-4B4C-9ED0-43C134576ECA}" type="datetime1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BE93F-5C7A-5B41-A729-CD25FF97C9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44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FCB4E5-F5CA-CD47-9AE3-A07BD6AB5419}" type="datetime1">
              <a:rPr lang="en-US" smtClean="0"/>
              <a:t>7/11/19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DEEC5-EA09-464B-9CF2-C5C5C68E1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449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7E3BA-6CFD-3F4B-B6A9-0E95C2C35C95}" type="datetime1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139CD-AAD3-944F-B5E6-7F016C31DF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50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1999"/>
            <a:ext cx="5486400" cy="39655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999BE-CC0D-BA40-AC64-6591B8579716}" type="datetime1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78931-4823-DD4F-8A70-63C081F74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7BC5C81F-24D6-B24D-AABC-683A945C8813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Frutiger 55 Roman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Bill Howe, UW eScience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BE813726-3EE7-B74D-9376-57C8D899FE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808" r:id="rId12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05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times.com/2006/08/09/technology/09aol.html?pagewanted=all&amp;amp;_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rstechnica.com/tech-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0.png"/><Relationship Id="rId7" Type="http://schemas.openxmlformats.org/officeDocument/2006/relationships/image" Target="../media/image2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42.png"/><Relationship Id="rId10" Type="http://schemas.openxmlformats.org/officeDocument/2006/relationships/image" Target="../media/image32.png"/><Relationship Id="rId4" Type="http://schemas.openxmlformats.org/officeDocument/2006/relationships/image" Target="../media/image41.png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4.png"/><Relationship Id="rId7" Type="http://schemas.openxmlformats.org/officeDocument/2006/relationships/image" Target="../media/image2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42.png"/><Relationship Id="rId10" Type="http://schemas.openxmlformats.org/officeDocument/2006/relationships/image" Target="../media/image32.png"/><Relationship Id="rId4" Type="http://schemas.openxmlformats.org/officeDocument/2006/relationships/image" Target="../media/image41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4.png"/><Relationship Id="rId7" Type="http://schemas.openxmlformats.org/officeDocument/2006/relationships/image" Target="../media/image2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42.png"/><Relationship Id="rId10" Type="http://schemas.openxmlformats.org/officeDocument/2006/relationships/image" Target="../media/image32.png"/><Relationship Id="rId4" Type="http://schemas.openxmlformats.org/officeDocument/2006/relationships/image" Target="../media/image41.png"/><Relationship Id="rId9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03683" y="2529819"/>
            <a:ext cx="481283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1935480" algn="l"/>
                <a:tab pos="2881630" algn="l"/>
              </a:tabLst>
            </a:pPr>
            <a:r>
              <a:rPr lang="en-US" spc="-5" dirty="0"/>
              <a:t>Differential Privacy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03683" y="3906520"/>
            <a:ext cx="511151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ACM Summer School 2019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6387" y="6430518"/>
            <a:ext cx="987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Bill Howe,</a:t>
            </a:r>
            <a:r>
              <a:rPr sz="1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UW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2790" y="6430518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236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B911-05BB-EE49-BC2A-37C202E2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4</a:t>
            </a:r>
            <a:r>
              <a:rPr lang="en-US" sz="2800" baseline="30000" dirty="0"/>
              <a:t>th</a:t>
            </a:r>
            <a:r>
              <a:rPr lang="en-US" sz="2800" dirty="0"/>
              <a:t> Attempt: Control the questions one may ask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51A9A-7DA0-9346-A517-FB5A0366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24C77-4D89-2B48-9ACC-2C4C3458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A714C-9C3F-6F44-B89C-E150994A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[Kleinberg, Papadimitriou, Raghavan, PODS 2000]">
            <a:extLst>
              <a:ext uri="{FF2B5EF4-FFF2-40B4-BE49-F238E27FC236}">
                <a16:creationId xmlns:a16="http://schemas.microsoft.com/office/drawing/2014/main" id="{AD42BA43-28FD-2943-81B0-0B6FFBAED04E}"/>
              </a:ext>
            </a:extLst>
          </p:cNvPr>
          <p:cNvSpPr txBox="1"/>
          <p:nvPr/>
        </p:nvSpPr>
        <p:spPr>
          <a:xfrm>
            <a:off x="1752600" y="4343400"/>
            <a:ext cx="64334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[Kleinberg, Papadimitriou, Raghavan, </a:t>
            </a:r>
            <a:r>
              <a:rPr i="1" dirty="0">
                <a:latin typeface="+mj-lt"/>
                <a:ea typeface="+mj-ea"/>
                <a:cs typeface="+mj-cs"/>
                <a:sym typeface="Helvetica"/>
              </a:rPr>
              <a:t>PODS 2000</a:t>
            </a:r>
            <a:r>
              <a:rPr dirty="0"/>
              <a:t>]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E357F1-8D51-FA44-920A-3F33E181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sym typeface="Helvetica"/>
              </a:rPr>
              <a:t>A basic differencing attack</a:t>
            </a:r>
            <a:r>
              <a:rPr lang="en-US" sz="1800" dirty="0"/>
              <a:t>: (1) </a:t>
            </a:r>
            <a:r>
              <a:rPr lang="en-US" sz="1800" b="1" dirty="0">
                <a:sym typeface="Helvetica"/>
              </a:rPr>
              <a:t>X</a:t>
            </a:r>
            <a:r>
              <a:rPr lang="en-US" sz="1800" dirty="0"/>
              <a:t>: count the number of HIV-positive people in </a:t>
            </a:r>
            <a:r>
              <a:rPr lang="en-US" sz="1800" b="1" i="1" dirty="0">
                <a:sym typeface="Helvetica"/>
              </a:rPr>
              <a:t>D</a:t>
            </a:r>
            <a:r>
              <a:rPr lang="en-US" sz="1800" dirty="0"/>
              <a:t>; (2) </a:t>
            </a:r>
            <a:r>
              <a:rPr lang="en-US" sz="1800" b="1" dirty="0">
                <a:sym typeface="Helvetica"/>
              </a:rPr>
              <a:t>Y</a:t>
            </a:r>
            <a:r>
              <a:rPr lang="en-US" sz="1800" dirty="0"/>
              <a:t>: count the number of HIV-positive people in </a:t>
            </a:r>
            <a:r>
              <a:rPr lang="en-US" sz="1800" b="1" i="1" dirty="0">
                <a:sym typeface="Helvetica"/>
              </a:rPr>
              <a:t>D</a:t>
            </a:r>
            <a:r>
              <a:rPr lang="en-US" sz="1800" dirty="0"/>
              <a:t> not named </a:t>
            </a:r>
            <a:r>
              <a:rPr lang="en-US" sz="1800" i="1" dirty="0">
                <a:sym typeface="Helvetica"/>
              </a:rPr>
              <a:t>Freddie</a:t>
            </a:r>
            <a:r>
              <a:rPr lang="en-US" sz="1800" dirty="0"/>
              <a:t>; (3) </a:t>
            </a:r>
            <a:r>
              <a:rPr lang="en-US" sz="1800" b="1" dirty="0">
                <a:sym typeface="Helvetica"/>
              </a:rPr>
              <a:t>X - Y</a:t>
            </a:r>
            <a:r>
              <a:rPr lang="en-US" sz="1800" dirty="0"/>
              <a:t> tells you whether </a:t>
            </a:r>
            <a:r>
              <a:rPr lang="en-US" sz="1800" i="1" dirty="0">
                <a:sym typeface="Helvetica"/>
              </a:rPr>
              <a:t>Freddie</a:t>
            </a:r>
            <a:r>
              <a:rPr lang="en-US" sz="1800" dirty="0"/>
              <a:t> is HIV-positive</a:t>
            </a:r>
          </a:p>
          <a:p>
            <a:r>
              <a:rPr lang="en-US" sz="1800" dirty="0"/>
              <a:t>Monitor the queries; each query is granted or denied depending on what other queries were answered in the past (e.g., a differencing attack)</a:t>
            </a:r>
          </a:p>
          <a:p>
            <a:endParaRPr lang="en-US" sz="1800" dirty="0"/>
          </a:p>
          <a:p>
            <a:r>
              <a:rPr lang="en-US" sz="1800" dirty="0"/>
              <a:t>But: Refusal to respond to a query may itself be disclosive</a:t>
            </a:r>
          </a:p>
          <a:p>
            <a:r>
              <a:rPr lang="en-US" sz="1800" dirty="0"/>
              <a:t>And: Some formulations of this problem are computationally infeasible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30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062" y="714616"/>
            <a:ext cx="5105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Times New Roman"/>
                <a:cs typeface="Times New Roman"/>
              </a:rPr>
              <a:t>An </a:t>
            </a:r>
            <a:r>
              <a:rPr sz="3600" b="0" spc="-5" dirty="0">
                <a:latin typeface="Times New Roman"/>
                <a:cs typeface="Times New Roman"/>
              </a:rPr>
              <a:t>example </a:t>
            </a:r>
            <a:r>
              <a:rPr sz="3600" b="0" dirty="0">
                <a:latin typeface="Times New Roman"/>
                <a:cs typeface="Times New Roman"/>
              </a:rPr>
              <a:t>of </a:t>
            </a:r>
            <a:r>
              <a:rPr sz="3600" b="0" spc="-5" dirty="0">
                <a:latin typeface="Times New Roman"/>
                <a:cs typeface="Times New Roman"/>
              </a:rPr>
              <a:t>privacy</a:t>
            </a:r>
            <a:r>
              <a:rPr sz="3600" b="0" spc="-25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leak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7965" y="6517433"/>
            <a:ext cx="2892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adapted from </a:t>
            </a:r>
            <a:r>
              <a:rPr sz="1800" i="1" spc="-10" dirty="0">
                <a:latin typeface="Arial"/>
                <a:cs typeface="Arial"/>
              </a:rPr>
              <a:t>WANG</a:t>
            </a:r>
            <a:r>
              <a:rPr sz="1800" i="1" spc="-10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Yuxian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1" y="1806766"/>
            <a:ext cx="7519034" cy="300697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525780" indent="-342900">
              <a:lnSpc>
                <a:spcPct val="900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Netflix Prize dataset: Movie </a:t>
            </a:r>
            <a:r>
              <a:rPr sz="2700" dirty="0">
                <a:latin typeface="Times New Roman"/>
                <a:cs typeface="Times New Roman"/>
              </a:rPr>
              <a:t>preferences by </a:t>
            </a:r>
            <a:r>
              <a:rPr sz="2700" spc="-5" dirty="0">
                <a:latin typeface="Times New Roman"/>
                <a:cs typeface="Times New Roman"/>
              </a:rPr>
              <a:t>user  released to spur </a:t>
            </a:r>
            <a:r>
              <a:rPr sz="2700" dirty="0">
                <a:latin typeface="Times New Roman"/>
                <a:cs typeface="Times New Roman"/>
              </a:rPr>
              <a:t>a </a:t>
            </a:r>
            <a:r>
              <a:rPr sz="2700" spc="-5" dirty="0">
                <a:latin typeface="Times New Roman"/>
                <a:cs typeface="Times New Roman"/>
              </a:rPr>
              <a:t>movie recommendation data  science competition</a:t>
            </a:r>
            <a:endParaRPr sz="2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Can </a:t>
            </a:r>
            <a:r>
              <a:rPr sz="2700" dirty="0">
                <a:latin typeface="Times New Roman"/>
                <a:cs typeface="Times New Roman"/>
              </a:rPr>
              <a:t>we </a:t>
            </a:r>
            <a:r>
              <a:rPr sz="2700" spc="-5" dirty="0">
                <a:latin typeface="Times New Roman"/>
                <a:cs typeface="Times New Roman"/>
              </a:rPr>
              <a:t>de-anonymize the Netflix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data?</a:t>
            </a:r>
            <a:endParaRPr sz="2700" dirty="0">
              <a:latin typeface="Times New Roman"/>
              <a:cs typeface="Times New Roman"/>
            </a:endParaRPr>
          </a:p>
          <a:p>
            <a:pPr marL="85725" marR="133985" lvl="1">
              <a:lnSpc>
                <a:spcPct val="99500"/>
              </a:lnSpc>
              <a:spcBef>
                <a:spcPts val="1830"/>
              </a:spcBef>
              <a:buAutoNum type="alphaUcPeriod"/>
              <a:tabLst>
                <a:tab pos="365760" algn="l"/>
              </a:tabLst>
            </a:pP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Narayanan and </a:t>
            </a:r>
            <a:r>
              <a:rPr sz="1800" i="1" spc="-70" dirty="0">
                <a:solidFill>
                  <a:srgbClr val="FF0000"/>
                </a:solidFill>
                <a:latin typeface="Arial"/>
                <a:cs typeface="Arial"/>
              </a:rPr>
              <a:t>V. </a:t>
            </a:r>
            <a:r>
              <a:rPr sz="1800" i="1" spc="-20" dirty="0">
                <a:solidFill>
                  <a:srgbClr val="FF0000"/>
                </a:solidFill>
                <a:latin typeface="Arial"/>
                <a:cs typeface="Arial"/>
              </a:rPr>
              <a:t>Shmatikov,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“Robust </a:t>
            </a:r>
            <a:r>
              <a:rPr sz="1800" i="1" spc="-40" dirty="0">
                <a:solidFill>
                  <a:srgbClr val="FF0000"/>
                </a:solidFill>
                <a:latin typeface="Arial"/>
                <a:cs typeface="Arial"/>
              </a:rPr>
              <a:t>de-­anonymization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of large  sparse datasets (how to break anonymity of the netflix prize dataset),”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in 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Proc. 29</a:t>
            </a:r>
            <a:r>
              <a:rPr sz="1800" i="1" spc="-7" baseline="25462" dirty="0">
                <a:solidFill>
                  <a:srgbClr val="FF0000"/>
                </a:solidFill>
                <a:latin typeface="Arial"/>
                <a:cs typeface="Arial"/>
              </a:rPr>
              <a:t>th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IEEE Symposium on Security and </a:t>
            </a:r>
            <a:r>
              <a:rPr sz="1800" i="1" spc="-20" dirty="0">
                <a:solidFill>
                  <a:srgbClr val="FF0000"/>
                </a:solidFill>
                <a:latin typeface="Arial"/>
                <a:cs typeface="Arial"/>
              </a:rPr>
              <a:t>Privacy,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2008.</a:t>
            </a:r>
            <a:endParaRPr sz="18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463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949960"/>
            <a:ext cx="52317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Times New Roman"/>
                <a:cs typeface="Times New Roman"/>
              </a:rPr>
              <a:t>High-dimensional data is</a:t>
            </a:r>
            <a:r>
              <a:rPr sz="3200" b="0" spc="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Times New Roman"/>
                <a:cs typeface="Times New Roman"/>
              </a:rPr>
              <a:t>sparse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1" y="1849120"/>
            <a:ext cx="7692390" cy="2900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45819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As </a:t>
            </a:r>
            <a:r>
              <a:rPr sz="3200" spc="-5" dirty="0">
                <a:latin typeface="Times New Roman"/>
                <a:cs typeface="Times New Roman"/>
              </a:rPr>
              <a:t>the number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dimensions increases,  everything becomes further</a:t>
            </a:r>
            <a:r>
              <a:rPr sz="3200" spc="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apart</a:t>
            </a:r>
            <a:endParaRPr sz="3200" dirty="0">
              <a:latin typeface="Times New Roman"/>
              <a:cs typeface="Times New Roman"/>
            </a:endParaRPr>
          </a:p>
          <a:p>
            <a:pPr marL="755650" marR="174625" lvl="1" indent="-28575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 spc="-5" dirty="0">
                <a:latin typeface="Times New Roman"/>
                <a:cs typeface="Times New Roman"/>
              </a:rPr>
              <a:t>two people are really all that similar in their  movie preferences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there are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lot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movies</a:t>
            </a:r>
            <a:endParaRPr sz="2800" dirty="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8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 spc="-5" dirty="0">
                <a:latin typeface="Times New Roman"/>
                <a:cs typeface="Times New Roman"/>
              </a:rPr>
              <a:t>two documents look </a:t>
            </a:r>
            <a:r>
              <a:rPr sz="2800" spc="-10" dirty="0">
                <a:latin typeface="Times New Roman"/>
                <a:cs typeface="Times New Roman"/>
              </a:rPr>
              <a:t>exactly </a:t>
            </a:r>
            <a:r>
              <a:rPr sz="2800" spc="-5" dirty="0">
                <a:latin typeface="Times New Roman"/>
                <a:cs typeface="Times New Roman"/>
              </a:rPr>
              <a:t>the same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there  are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lot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326623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915226"/>
            <a:ext cx="538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De-anonymizing Netflix data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1" y="1849120"/>
            <a:ext cx="7279640" cy="3535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271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Times New Roman"/>
                <a:cs typeface="Times New Roman"/>
              </a:rPr>
              <a:t>With </a:t>
            </a:r>
            <a:r>
              <a:rPr sz="3200" spc="-15" dirty="0">
                <a:latin typeface="Times New Roman"/>
                <a:cs typeface="Times New Roman"/>
              </a:rPr>
              <a:t>large </a:t>
            </a:r>
            <a:r>
              <a:rPr sz="3200" spc="-20" dirty="0">
                <a:latin typeface="Times New Roman"/>
                <a:cs typeface="Times New Roman"/>
              </a:rPr>
              <a:t>probability, </a:t>
            </a:r>
            <a:r>
              <a:rPr sz="3200" dirty="0">
                <a:latin typeface="Times New Roman"/>
                <a:cs typeface="Times New Roman"/>
              </a:rPr>
              <a:t>no </a:t>
            </a:r>
            <a:r>
              <a:rPr sz="3200" spc="-5" dirty="0">
                <a:latin typeface="Times New Roman"/>
                <a:cs typeface="Times New Roman"/>
              </a:rPr>
              <a:t>two profiles are  similar </a:t>
            </a:r>
            <a:r>
              <a:rPr sz="3200" dirty="0">
                <a:latin typeface="Times New Roman"/>
                <a:cs typeface="Times New Roman"/>
              </a:rPr>
              <a:t>up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Cambria Math"/>
                <a:cs typeface="Cambria Math"/>
              </a:rPr>
              <a:t>𝜖</a:t>
            </a:r>
            <a:r>
              <a:rPr sz="3200" spc="-5" dirty="0">
                <a:latin typeface="Times New Roman"/>
                <a:cs typeface="Times New Roman"/>
              </a:rPr>
              <a:t>. In Netflix data, </a:t>
            </a:r>
            <a:r>
              <a:rPr sz="3200" dirty="0">
                <a:latin typeface="Times New Roman"/>
                <a:cs typeface="Times New Roman"/>
              </a:rPr>
              <a:t>no </a:t>
            </a:r>
            <a:r>
              <a:rPr sz="3200" spc="-5" dirty="0">
                <a:latin typeface="Times New Roman"/>
                <a:cs typeface="Times New Roman"/>
              </a:rPr>
              <a:t>two  records are more than </a:t>
            </a:r>
            <a:r>
              <a:rPr sz="3200" dirty="0">
                <a:latin typeface="Times New Roman"/>
                <a:cs typeface="Times New Roman"/>
              </a:rPr>
              <a:t>50%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similar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99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If the profile </a:t>
            </a:r>
            <a:r>
              <a:rPr sz="3200" dirty="0">
                <a:latin typeface="Times New Roman"/>
                <a:cs typeface="Times New Roman"/>
              </a:rPr>
              <a:t>can be </a:t>
            </a:r>
            <a:r>
              <a:rPr sz="3200" spc="-5" dirty="0">
                <a:latin typeface="Times New Roman"/>
                <a:cs typeface="Times New Roman"/>
              </a:rPr>
              <a:t>matched </a:t>
            </a:r>
            <a:r>
              <a:rPr sz="3200" dirty="0">
                <a:latin typeface="Times New Roman"/>
                <a:cs typeface="Times New Roman"/>
              </a:rPr>
              <a:t>up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50%  </a:t>
            </a:r>
            <a:r>
              <a:rPr sz="3200" spc="-5" dirty="0">
                <a:latin typeface="Times New Roman"/>
                <a:cs typeface="Times New Roman"/>
              </a:rPr>
              <a:t>similarity to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profile in, </a:t>
            </a:r>
            <a:r>
              <a:rPr sz="3200" spc="-55" dirty="0">
                <a:latin typeface="Times New Roman"/>
                <a:cs typeface="Times New Roman"/>
              </a:rPr>
              <a:t>say, </a:t>
            </a:r>
            <a:r>
              <a:rPr sz="3200" spc="-5" dirty="0">
                <a:latin typeface="Times New Roman"/>
                <a:cs typeface="Times New Roman"/>
              </a:rPr>
              <a:t>IMDB, then  the adversary </a:t>
            </a:r>
            <a:r>
              <a:rPr sz="3200" dirty="0">
                <a:latin typeface="Times New Roman"/>
                <a:cs typeface="Times New Roman"/>
              </a:rPr>
              <a:t>knows </a:t>
            </a:r>
            <a:r>
              <a:rPr sz="3200" spc="-5" dirty="0">
                <a:latin typeface="Times New Roman"/>
                <a:cs typeface="Times New Roman"/>
              </a:rPr>
              <a:t>with </a:t>
            </a:r>
            <a:r>
              <a:rPr sz="3200" dirty="0">
                <a:latin typeface="Times New Roman"/>
                <a:cs typeface="Times New Roman"/>
              </a:rPr>
              <a:t>good chance </a:t>
            </a:r>
            <a:r>
              <a:rPr sz="3200" spc="-5" dirty="0">
                <a:latin typeface="Times New Roman"/>
                <a:cs typeface="Times New Roman"/>
              </a:rPr>
              <a:t>the  true identity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the profile.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5801" y="6517433"/>
            <a:ext cx="1609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Arial"/>
                <a:cs typeface="Arial"/>
              </a:rPr>
              <a:t>WANG</a:t>
            </a:r>
            <a:r>
              <a:rPr sz="1800" i="1" spc="-10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Yuxiang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074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97201-8AE7-E94D-84A9-43875F37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44DC-57F1-DD45-80D4-85A85675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2FC90-4FC2-8E4D-9237-BB58B6F6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Screen Shot 2019-03-07 at 3.46.06 PM.png" descr="Screen Shot 2019-03-07 at 3.46.06 PM.png">
            <a:extLst>
              <a:ext uri="{FF2B5EF4-FFF2-40B4-BE49-F238E27FC236}">
                <a16:creationId xmlns:a16="http://schemas.microsoft.com/office/drawing/2014/main" id="{A7F2DDE7-77CE-8F45-8470-8921514A0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4390"/>
            <a:ext cx="4982766" cy="3536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Screen Shot 2019-03-03 at 4.48.17 PM.png" descr="Screen Shot 2019-03-03 at 4.48.17 PM.png">
            <a:extLst>
              <a:ext uri="{FF2B5EF4-FFF2-40B4-BE49-F238E27FC236}">
                <a16:creationId xmlns:a16="http://schemas.microsoft.com/office/drawing/2014/main" id="{8D9FFB81-5529-164A-B611-FFE0E4723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547" y="1524000"/>
            <a:ext cx="4020453" cy="41830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Screen Shot 2019-03-03 at 4.44.34 PM.png" descr="Screen Shot 2019-03-03 at 4.44.34 PM.png">
            <a:extLst>
              <a:ext uri="{FF2B5EF4-FFF2-40B4-BE49-F238E27FC236}">
                <a16:creationId xmlns:a16="http://schemas.microsoft.com/office/drawing/2014/main" id="{A5928801-4998-874D-B336-146F8BCE4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71" y="1388836"/>
            <a:ext cx="1625204" cy="4286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56300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16BDE-A4E7-004E-A96E-3192D604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2C3E0-E14B-FF4E-8604-E567FA62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7F41-EC45-2741-AD81-8F802D2F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Screen Shot 2019-03-03 at 4.44.28 PM.png" descr="Screen Shot 2019-03-03 at 4.44.28 PM.png">
            <a:extLst>
              <a:ext uri="{FF2B5EF4-FFF2-40B4-BE49-F238E27FC236}">
                <a16:creationId xmlns:a16="http://schemas.microsoft.com/office/drawing/2014/main" id="{E18288D3-1724-C74D-85CB-6E164A6CE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085" y="1073082"/>
            <a:ext cx="4977538" cy="48623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2302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682257"/>
            <a:ext cx="4566285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Times New Roman"/>
                <a:cs typeface="Times New Roman"/>
              </a:rPr>
              <a:t>Example: Thelma Arnold</a:t>
            </a:r>
            <a:r>
              <a:rPr sz="3200" b="0" spc="-26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Times New Roman"/>
                <a:cs typeface="Times New Roman"/>
              </a:rPr>
              <a:t>in  “anonymized” </a:t>
            </a:r>
            <a:r>
              <a:rPr sz="3200" b="0" dirty="0">
                <a:latin typeface="Times New Roman"/>
                <a:cs typeface="Times New Roman"/>
              </a:rPr>
              <a:t>AOL</a:t>
            </a:r>
            <a:r>
              <a:rPr sz="3200" b="0" spc="-305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Times New Roman"/>
                <a:cs typeface="Times New Roman"/>
              </a:rPr>
              <a:t>Data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8" y="1842643"/>
            <a:ext cx="8274050" cy="3985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User number </a:t>
            </a:r>
            <a:r>
              <a:rPr sz="2700" dirty="0">
                <a:latin typeface="Times New Roman"/>
                <a:cs typeface="Times New Roman"/>
              </a:rPr>
              <a:t>4417749 </a:t>
            </a:r>
            <a:r>
              <a:rPr sz="2700" spc="-5" dirty="0">
                <a:latin typeface="Times New Roman"/>
                <a:cs typeface="Times New Roman"/>
              </a:rPr>
              <a:t>search history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included</a:t>
            </a:r>
            <a:endParaRPr sz="27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“landscapers in Lilburn,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Ga,”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several people with the last name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“Arnold”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“homes sold in shadow lake subdivision gwinnett county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georgia.”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600"/>
              </a:lnSpc>
              <a:spcBef>
                <a:spcPts val="1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Heuristics clearly helped: People tend to search </a:t>
            </a:r>
            <a:r>
              <a:rPr sz="2700" dirty="0">
                <a:latin typeface="Times New Roman"/>
                <a:cs typeface="Times New Roman"/>
              </a:rPr>
              <a:t>for </a:t>
            </a:r>
            <a:r>
              <a:rPr sz="2700" spc="-5" dirty="0">
                <a:latin typeface="Times New Roman"/>
                <a:cs typeface="Times New Roman"/>
              </a:rPr>
              <a:t>topics  related to their name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address</a:t>
            </a: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But two fundamental “ingredients” </a:t>
            </a:r>
            <a:r>
              <a:rPr sz="2700" dirty="0">
                <a:latin typeface="Times New Roman"/>
                <a:cs typeface="Times New Roman"/>
              </a:rPr>
              <a:t>for </a:t>
            </a:r>
            <a:r>
              <a:rPr sz="2700" spc="-5" dirty="0">
                <a:latin typeface="Times New Roman"/>
                <a:cs typeface="Times New Roman"/>
              </a:rPr>
              <a:t>privacy</a:t>
            </a:r>
            <a:r>
              <a:rPr sz="2700" spc="55" dirty="0">
                <a:latin typeface="Times New Roman"/>
                <a:cs typeface="Times New Roman"/>
              </a:rPr>
              <a:t> </a:t>
            </a:r>
            <a:r>
              <a:rPr lang="en-US" sz="2700" spc="-5" dirty="0">
                <a:latin typeface="Times New Roman"/>
                <a:cs typeface="Times New Roman"/>
              </a:rPr>
              <a:t>attacks</a:t>
            </a:r>
            <a:endParaRPr sz="27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high-dimensional dataset (search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history)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Linkage</a:t>
            </a:r>
            <a:r>
              <a:rPr sz="2000" spc="-5" dirty="0">
                <a:latin typeface="Times New Roman"/>
                <a:cs typeface="Times New Roman"/>
              </a:rPr>
              <a:t> with another data source (phone</a:t>
            </a:r>
            <a:r>
              <a:rPr sz="2000" dirty="0">
                <a:latin typeface="Times New Roman"/>
                <a:cs typeface="Times New Roman"/>
              </a:rPr>
              <a:t> book)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4882" y="6517433"/>
            <a:ext cx="80079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Arial"/>
                <a:cs typeface="Arial"/>
                <a:hlinkClick r:id="rId2"/>
              </a:rPr>
              <a:t>http://www.nytimes.com/2006/08/09/technology/09aol.html?pagewanted=all&amp;_r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0596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082"/>
            <a:ext cx="653859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latin typeface="Times New Roman"/>
                <a:cs typeface="Times New Roman"/>
              </a:rPr>
              <a:t>Example: </a:t>
            </a:r>
            <a:r>
              <a:rPr sz="2800" b="0" dirty="0">
                <a:latin typeface="Times New Roman"/>
                <a:cs typeface="Times New Roman"/>
              </a:rPr>
              <a:t>MA </a:t>
            </a:r>
            <a:r>
              <a:rPr sz="2800" b="0" spc="-5" dirty="0">
                <a:latin typeface="Times New Roman"/>
                <a:cs typeface="Times New Roman"/>
              </a:rPr>
              <a:t>Governor identified in</a:t>
            </a:r>
            <a:r>
              <a:rPr sz="2800" b="0" spc="-18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an  </a:t>
            </a:r>
            <a:r>
              <a:rPr sz="2800" b="0" spc="-5" dirty="0">
                <a:latin typeface="Times New Roman"/>
                <a:cs typeface="Times New Roman"/>
              </a:rPr>
              <a:t>“anonymized” medical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database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157" y="6502610"/>
            <a:ext cx="8454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60" dirty="0">
                <a:latin typeface="Arial"/>
                <a:cs typeface="Arial"/>
                <a:hlinkClick r:id="rId2"/>
              </a:rPr>
              <a:t>http://arstechnica.com/tech-­</a:t>
            </a:r>
            <a:r>
              <a:rPr sz="1800" i="1" spc="-60" dirty="0">
                <a:latin typeface="Arial"/>
                <a:cs typeface="Arial"/>
              </a:rPr>
              <a:t>policy/2009/09/your-­secrets-­live-­online-­in-­databases-­of-­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269" y="1611172"/>
            <a:ext cx="4152900" cy="107759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42545" rIns="0" bIns="0" rtlCol="0">
            <a:spAutoFit/>
          </a:bodyPr>
          <a:lstStyle/>
          <a:p>
            <a:pPr marL="216535" marR="208279" algn="ctr">
              <a:lnSpc>
                <a:spcPct val="99500"/>
              </a:lnSpc>
              <a:spcBef>
                <a:spcPts val="335"/>
              </a:spcBef>
            </a:pP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1997, Massachusetts Group Insurance  Commission released "anonymized" data  on state employees that showed every  single hospital visit!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7093" y="2349842"/>
            <a:ext cx="3443604" cy="83121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41910" rIns="0" bIns="0" rtlCol="0">
            <a:spAutoFit/>
          </a:bodyPr>
          <a:lstStyle/>
          <a:p>
            <a:pPr marL="169545" marR="161925" indent="-1270" algn="ctr">
              <a:lnSpc>
                <a:spcPct val="99800"/>
              </a:lnSpc>
              <a:spcBef>
                <a:spcPts val="330"/>
              </a:spcBef>
            </a:pPr>
            <a:r>
              <a:rPr sz="1600" spc="-5" dirty="0">
                <a:latin typeface="Arial"/>
                <a:cs typeface="Arial"/>
              </a:rPr>
              <a:t>Latanya </a:t>
            </a:r>
            <a:r>
              <a:rPr sz="1600" spc="-20" dirty="0">
                <a:latin typeface="Arial"/>
                <a:cs typeface="Arial"/>
              </a:rPr>
              <a:t>Sweeney,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grad student,  sought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show the ineffectiveness  of this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“anonymization.”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4659" y="3204717"/>
            <a:ext cx="3484245" cy="107759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42545" rIns="0" bIns="0" rtlCol="0">
            <a:spAutoFit/>
          </a:bodyPr>
          <a:lstStyle/>
          <a:p>
            <a:pPr marL="316865" marR="308610" indent="-635" algn="ctr">
              <a:lnSpc>
                <a:spcPct val="99500"/>
              </a:lnSpc>
              <a:spcBef>
                <a:spcPts val="335"/>
              </a:spcBef>
            </a:pPr>
            <a:r>
              <a:rPr sz="1600" spc="-5" dirty="0">
                <a:latin typeface="Arial"/>
                <a:cs typeface="Arial"/>
              </a:rPr>
              <a:t>She knew that Governor </a:t>
            </a:r>
            <a:r>
              <a:rPr sz="1600" spc="-15" dirty="0">
                <a:latin typeface="Arial"/>
                <a:cs typeface="Arial"/>
              </a:rPr>
              <a:t>Weld  </a:t>
            </a:r>
            <a:r>
              <a:rPr sz="1600" spc="-5" dirty="0">
                <a:latin typeface="Arial"/>
                <a:cs typeface="Arial"/>
              </a:rPr>
              <a:t>resided in Cambridge,  Massachusetts,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city of 54,000  residents and seven ZIP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codes.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0" y="3841534"/>
            <a:ext cx="4176395" cy="132397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41910" rIns="0" bIns="0" rtlCol="0">
            <a:spAutoFit/>
          </a:bodyPr>
          <a:lstStyle/>
          <a:p>
            <a:pPr marL="167005" marR="160020" indent="635" algn="ctr">
              <a:lnSpc>
                <a:spcPct val="99800"/>
              </a:lnSpc>
              <a:spcBef>
                <a:spcPts val="330"/>
              </a:spcBef>
            </a:pPr>
            <a:r>
              <a:rPr sz="1600" spc="-5" dirty="0">
                <a:latin typeface="Arial"/>
                <a:cs typeface="Arial"/>
              </a:rPr>
              <a:t>For twenty dollars, she purchased the  complete voter rolls from the city of  Cambridge,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database containing, among  other things, the name, address, ZIP code,  birth date, and sex of every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voter.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269" y="4879365"/>
            <a:ext cx="3639185" cy="1077595"/>
          </a:xfrm>
          <a:prstGeom prst="rect">
            <a:avLst/>
          </a:prstGeom>
          <a:solidFill>
            <a:srgbClr val="B7DEE8"/>
          </a:solidFill>
        </p:spPr>
        <p:txBody>
          <a:bodyPr vert="horz" wrap="square" lIns="0" tIns="42545" rIns="0" bIns="0" rtlCol="0">
            <a:spAutoFit/>
          </a:bodyPr>
          <a:lstStyle/>
          <a:p>
            <a:pPr marL="111125" marR="104139" indent="635" algn="ctr">
              <a:lnSpc>
                <a:spcPct val="99500"/>
              </a:lnSpc>
              <a:spcBef>
                <a:spcPts val="335"/>
              </a:spcBef>
            </a:pPr>
            <a:r>
              <a:rPr sz="1600" spc="-5" dirty="0">
                <a:latin typeface="Arial"/>
                <a:cs typeface="Arial"/>
              </a:rPr>
              <a:t>Only six people in Cambridge shared  his birth date, only three of them men,  and of them, only he lived in his ZIP  code.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0740" y="5739134"/>
            <a:ext cx="3980179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Follow up: ZIP code, birthdate, and sex  sufficient to identify 87% of</a:t>
            </a:r>
            <a:r>
              <a:rPr sz="1800" i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Americans!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993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915226"/>
            <a:ext cx="7651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85" dirty="0">
                <a:latin typeface="Times New Roman"/>
                <a:cs typeface="Times New Roman"/>
              </a:rPr>
              <a:t>Two </a:t>
            </a:r>
            <a:r>
              <a:rPr sz="3600" b="0" spc="-5" dirty="0">
                <a:latin typeface="Times New Roman"/>
                <a:cs typeface="Times New Roman"/>
              </a:rPr>
              <a:t>recurring features </a:t>
            </a:r>
            <a:r>
              <a:rPr sz="3600" b="0" dirty="0">
                <a:latin typeface="Times New Roman"/>
                <a:cs typeface="Times New Roman"/>
              </a:rPr>
              <a:t>of </a:t>
            </a:r>
            <a:r>
              <a:rPr sz="3600" b="0" spc="-5" dirty="0">
                <a:latin typeface="Times New Roman"/>
                <a:cs typeface="Times New Roman"/>
              </a:rPr>
              <a:t>privacy</a:t>
            </a:r>
            <a:r>
              <a:rPr sz="3600" b="0" spc="125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failures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399" y="1849120"/>
            <a:ext cx="8763001" cy="20851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081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High-dimensional data to distinguish individuals</a:t>
            </a:r>
            <a:endParaRPr sz="2800" dirty="0">
              <a:latin typeface="Times New Roman"/>
              <a:cs typeface="Times New Roman"/>
            </a:endParaRPr>
          </a:p>
          <a:p>
            <a:pPr marL="355600" marR="946785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Combination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multiple datasets to re-identify those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individuals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8283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bk object 17">
            <a:extLst>
              <a:ext uri="{FF2B5EF4-FFF2-40B4-BE49-F238E27FC236}">
                <a16:creationId xmlns:a16="http://schemas.microsoft.com/office/drawing/2014/main" id="{E203684E-A4AA-4447-A83C-190F01C3C1FB}"/>
              </a:ext>
            </a:extLst>
          </p:cNvPr>
          <p:cNvSpPr/>
          <p:nvPr/>
        </p:nvSpPr>
        <p:spPr>
          <a:xfrm>
            <a:off x="472927" y="786227"/>
            <a:ext cx="1485265" cy="5194300"/>
          </a:xfrm>
          <a:custGeom>
            <a:avLst/>
            <a:gdLst/>
            <a:ahLst/>
            <a:cxnLst/>
            <a:rect l="l" t="t" r="r" b="b"/>
            <a:pathLst>
              <a:path w="1485264" h="5194300">
                <a:moveTo>
                  <a:pt x="484968" y="114300"/>
                </a:moveTo>
                <a:lnTo>
                  <a:pt x="449413" y="114300"/>
                </a:lnTo>
                <a:lnTo>
                  <a:pt x="424262" y="127000"/>
                </a:lnTo>
                <a:lnTo>
                  <a:pt x="378008" y="177800"/>
                </a:lnTo>
                <a:lnTo>
                  <a:pt x="338266" y="241300"/>
                </a:lnTo>
                <a:lnTo>
                  <a:pt x="321254" y="292100"/>
                </a:lnTo>
                <a:lnTo>
                  <a:pt x="306371" y="330200"/>
                </a:lnTo>
                <a:lnTo>
                  <a:pt x="293785" y="393700"/>
                </a:lnTo>
                <a:lnTo>
                  <a:pt x="283662" y="444500"/>
                </a:lnTo>
                <a:lnTo>
                  <a:pt x="276168" y="508000"/>
                </a:lnTo>
                <a:lnTo>
                  <a:pt x="271473" y="571500"/>
                </a:lnTo>
                <a:lnTo>
                  <a:pt x="269741" y="635000"/>
                </a:lnTo>
                <a:lnTo>
                  <a:pt x="271141" y="698500"/>
                </a:lnTo>
                <a:lnTo>
                  <a:pt x="266779" y="698500"/>
                </a:lnTo>
                <a:lnTo>
                  <a:pt x="264617" y="711200"/>
                </a:lnTo>
                <a:lnTo>
                  <a:pt x="245347" y="736600"/>
                </a:lnTo>
                <a:lnTo>
                  <a:pt x="227121" y="774700"/>
                </a:lnTo>
                <a:lnTo>
                  <a:pt x="209954" y="812800"/>
                </a:lnTo>
                <a:lnTo>
                  <a:pt x="193861" y="850900"/>
                </a:lnTo>
                <a:lnTo>
                  <a:pt x="178856" y="889000"/>
                </a:lnTo>
                <a:lnTo>
                  <a:pt x="164953" y="939800"/>
                </a:lnTo>
                <a:lnTo>
                  <a:pt x="152167" y="977900"/>
                </a:lnTo>
                <a:lnTo>
                  <a:pt x="140513" y="1028700"/>
                </a:lnTo>
                <a:lnTo>
                  <a:pt x="130004" y="1079500"/>
                </a:lnTo>
                <a:lnTo>
                  <a:pt x="120656" y="1117600"/>
                </a:lnTo>
                <a:lnTo>
                  <a:pt x="112484" y="1168400"/>
                </a:lnTo>
                <a:lnTo>
                  <a:pt x="105500" y="1231900"/>
                </a:lnTo>
                <a:lnTo>
                  <a:pt x="99721" y="1282700"/>
                </a:lnTo>
                <a:lnTo>
                  <a:pt x="95160" y="1333500"/>
                </a:lnTo>
                <a:lnTo>
                  <a:pt x="91832" y="1384300"/>
                </a:lnTo>
                <a:lnTo>
                  <a:pt x="89752" y="1447800"/>
                </a:lnTo>
                <a:lnTo>
                  <a:pt x="88934" y="1498600"/>
                </a:lnTo>
                <a:lnTo>
                  <a:pt x="89393" y="1549400"/>
                </a:lnTo>
                <a:lnTo>
                  <a:pt x="91142" y="1612900"/>
                </a:lnTo>
                <a:lnTo>
                  <a:pt x="94198" y="1663700"/>
                </a:lnTo>
                <a:lnTo>
                  <a:pt x="98573" y="1714500"/>
                </a:lnTo>
                <a:lnTo>
                  <a:pt x="104283" y="1778000"/>
                </a:lnTo>
                <a:lnTo>
                  <a:pt x="111342" y="1828800"/>
                </a:lnTo>
                <a:lnTo>
                  <a:pt x="119765" y="1879600"/>
                </a:lnTo>
                <a:lnTo>
                  <a:pt x="129566" y="1930400"/>
                </a:lnTo>
                <a:lnTo>
                  <a:pt x="140759" y="1981200"/>
                </a:lnTo>
                <a:lnTo>
                  <a:pt x="121052" y="2019300"/>
                </a:lnTo>
                <a:lnTo>
                  <a:pt x="102594" y="2057400"/>
                </a:lnTo>
                <a:lnTo>
                  <a:pt x="85448" y="2108200"/>
                </a:lnTo>
                <a:lnTo>
                  <a:pt x="69679" y="2146300"/>
                </a:lnTo>
                <a:lnTo>
                  <a:pt x="55348" y="2197100"/>
                </a:lnTo>
                <a:lnTo>
                  <a:pt x="42518" y="2247900"/>
                </a:lnTo>
                <a:lnTo>
                  <a:pt x="31253" y="2311400"/>
                </a:lnTo>
                <a:lnTo>
                  <a:pt x="21616" y="2362200"/>
                </a:lnTo>
                <a:lnTo>
                  <a:pt x="13670" y="2425700"/>
                </a:lnTo>
                <a:lnTo>
                  <a:pt x="7653" y="2476500"/>
                </a:lnTo>
                <a:lnTo>
                  <a:pt x="3396" y="2540000"/>
                </a:lnTo>
                <a:lnTo>
                  <a:pt x="859" y="2603500"/>
                </a:lnTo>
                <a:lnTo>
                  <a:pt x="0" y="2654300"/>
                </a:lnTo>
                <a:lnTo>
                  <a:pt x="778" y="2717800"/>
                </a:lnTo>
                <a:lnTo>
                  <a:pt x="3153" y="2768600"/>
                </a:lnTo>
                <a:lnTo>
                  <a:pt x="7085" y="2832100"/>
                </a:lnTo>
                <a:lnTo>
                  <a:pt x="12531" y="2882900"/>
                </a:lnTo>
                <a:lnTo>
                  <a:pt x="19451" y="2933700"/>
                </a:lnTo>
                <a:lnTo>
                  <a:pt x="27805" y="2997200"/>
                </a:lnTo>
                <a:lnTo>
                  <a:pt x="37552" y="3048000"/>
                </a:lnTo>
                <a:lnTo>
                  <a:pt x="48650" y="3086100"/>
                </a:lnTo>
                <a:lnTo>
                  <a:pt x="61058" y="3136900"/>
                </a:lnTo>
                <a:lnTo>
                  <a:pt x="74737" y="3187700"/>
                </a:lnTo>
                <a:lnTo>
                  <a:pt x="89645" y="3225800"/>
                </a:lnTo>
                <a:lnTo>
                  <a:pt x="105741" y="3263900"/>
                </a:lnTo>
                <a:lnTo>
                  <a:pt x="122984" y="3302000"/>
                </a:lnTo>
                <a:lnTo>
                  <a:pt x="141334" y="3340100"/>
                </a:lnTo>
                <a:lnTo>
                  <a:pt x="181189" y="3390900"/>
                </a:lnTo>
                <a:lnTo>
                  <a:pt x="224980" y="3441700"/>
                </a:lnTo>
                <a:lnTo>
                  <a:pt x="214412" y="3479800"/>
                </a:lnTo>
                <a:lnTo>
                  <a:pt x="205368" y="3530600"/>
                </a:lnTo>
                <a:lnTo>
                  <a:pt x="197875" y="3581400"/>
                </a:lnTo>
                <a:lnTo>
                  <a:pt x="191962" y="3632200"/>
                </a:lnTo>
                <a:lnTo>
                  <a:pt x="187655" y="3695700"/>
                </a:lnTo>
                <a:lnTo>
                  <a:pt x="184982" y="3746500"/>
                </a:lnTo>
                <a:lnTo>
                  <a:pt x="183971" y="3797300"/>
                </a:lnTo>
                <a:lnTo>
                  <a:pt x="184999" y="3860800"/>
                </a:lnTo>
                <a:lnTo>
                  <a:pt x="188433" y="3937000"/>
                </a:lnTo>
                <a:lnTo>
                  <a:pt x="194160" y="4000500"/>
                </a:lnTo>
                <a:lnTo>
                  <a:pt x="202066" y="4051300"/>
                </a:lnTo>
                <a:lnTo>
                  <a:pt x="212041" y="4114800"/>
                </a:lnTo>
                <a:lnTo>
                  <a:pt x="223972" y="4165600"/>
                </a:lnTo>
                <a:lnTo>
                  <a:pt x="237745" y="4216400"/>
                </a:lnTo>
                <a:lnTo>
                  <a:pt x="253250" y="4267200"/>
                </a:lnTo>
                <a:lnTo>
                  <a:pt x="270372" y="4318000"/>
                </a:lnTo>
                <a:lnTo>
                  <a:pt x="289001" y="4356100"/>
                </a:lnTo>
                <a:lnTo>
                  <a:pt x="309024" y="4394200"/>
                </a:lnTo>
                <a:lnTo>
                  <a:pt x="352801" y="4445000"/>
                </a:lnTo>
                <a:lnTo>
                  <a:pt x="400804" y="4483100"/>
                </a:lnTo>
                <a:lnTo>
                  <a:pt x="426109" y="4495800"/>
                </a:lnTo>
                <a:lnTo>
                  <a:pt x="452134" y="4495800"/>
                </a:lnTo>
                <a:lnTo>
                  <a:pt x="455667" y="4546600"/>
                </a:lnTo>
                <a:lnTo>
                  <a:pt x="460466" y="4597400"/>
                </a:lnTo>
                <a:lnTo>
                  <a:pt x="466508" y="4648200"/>
                </a:lnTo>
                <a:lnTo>
                  <a:pt x="473769" y="4699000"/>
                </a:lnTo>
                <a:lnTo>
                  <a:pt x="482223" y="4749800"/>
                </a:lnTo>
                <a:lnTo>
                  <a:pt x="491847" y="4800600"/>
                </a:lnTo>
                <a:lnTo>
                  <a:pt x="502616" y="4838700"/>
                </a:lnTo>
                <a:lnTo>
                  <a:pt x="514506" y="4876800"/>
                </a:lnTo>
                <a:lnTo>
                  <a:pt x="533099" y="4940300"/>
                </a:lnTo>
                <a:lnTo>
                  <a:pt x="553245" y="4991100"/>
                </a:lnTo>
                <a:lnTo>
                  <a:pt x="574786" y="5041900"/>
                </a:lnTo>
                <a:lnTo>
                  <a:pt x="597567" y="5080000"/>
                </a:lnTo>
                <a:lnTo>
                  <a:pt x="621430" y="5118100"/>
                </a:lnTo>
                <a:lnTo>
                  <a:pt x="671775" y="5168900"/>
                </a:lnTo>
                <a:lnTo>
                  <a:pt x="724567" y="5194300"/>
                </a:lnTo>
                <a:lnTo>
                  <a:pt x="805598" y="5194300"/>
                </a:lnTo>
                <a:lnTo>
                  <a:pt x="859018" y="5168900"/>
                </a:lnTo>
                <a:lnTo>
                  <a:pt x="885077" y="5143500"/>
                </a:lnTo>
                <a:lnTo>
                  <a:pt x="910493" y="5105400"/>
                </a:lnTo>
                <a:lnTo>
                  <a:pt x="935109" y="5080000"/>
                </a:lnTo>
                <a:lnTo>
                  <a:pt x="958769" y="5029200"/>
                </a:lnTo>
                <a:lnTo>
                  <a:pt x="1158388" y="5029200"/>
                </a:lnTo>
                <a:lnTo>
                  <a:pt x="1170088" y="5016500"/>
                </a:lnTo>
                <a:lnTo>
                  <a:pt x="1192289" y="4978400"/>
                </a:lnTo>
                <a:lnTo>
                  <a:pt x="1213105" y="4940300"/>
                </a:lnTo>
                <a:lnTo>
                  <a:pt x="1232348" y="4902200"/>
                </a:lnTo>
                <a:lnTo>
                  <a:pt x="1249830" y="4851400"/>
                </a:lnTo>
                <a:lnTo>
                  <a:pt x="1265366" y="4800600"/>
                </a:lnTo>
                <a:lnTo>
                  <a:pt x="1278767" y="4737100"/>
                </a:lnTo>
                <a:lnTo>
                  <a:pt x="1289846" y="4673600"/>
                </a:lnTo>
                <a:lnTo>
                  <a:pt x="1298417" y="4610100"/>
                </a:lnTo>
                <a:lnTo>
                  <a:pt x="1328830" y="4597400"/>
                </a:lnTo>
                <a:lnTo>
                  <a:pt x="1357692" y="4559300"/>
                </a:lnTo>
                <a:lnTo>
                  <a:pt x="1384619" y="4521200"/>
                </a:lnTo>
                <a:lnTo>
                  <a:pt x="1409223" y="4470400"/>
                </a:lnTo>
                <a:lnTo>
                  <a:pt x="1431120" y="4419600"/>
                </a:lnTo>
                <a:lnTo>
                  <a:pt x="1444440" y="4368800"/>
                </a:lnTo>
                <a:lnTo>
                  <a:pt x="1455846" y="4318000"/>
                </a:lnTo>
                <a:lnTo>
                  <a:pt x="1465350" y="4267200"/>
                </a:lnTo>
                <a:lnTo>
                  <a:pt x="1472962" y="4229100"/>
                </a:lnTo>
                <a:lnTo>
                  <a:pt x="1478693" y="4165600"/>
                </a:lnTo>
                <a:lnTo>
                  <a:pt x="1482555" y="4114800"/>
                </a:lnTo>
                <a:lnTo>
                  <a:pt x="1484558" y="4064000"/>
                </a:lnTo>
                <a:lnTo>
                  <a:pt x="1484713" y="4013200"/>
                </a:lnTo>
                <a:lnTo>
                  <a:pt x="1483031" y="3962400"/>
                </a:lnTo>
                <a:lnTo>
                  <a:pt x="1479524" y="3911600"/>
                </a:lnTo>
                <a:lnTo>
                  <a:pt x="1474202" y="3860800"/>
                </a:lnTo>
                <a:lnTo>
                  <a:pt x="1467077" y="3810000"/>
                </a:lnTo>
                <a:lnTo>
                  <a:pt x="1458158" y="3759200"/>
                </a:lnTo>
                <a:lnTo>
                  <a:pt x="1447459" y="3708400"/>
                </a:lnTo>
                <a:lnTo>
                  <a:pt x="1434988" y="3670300"/>
                </a:lnTo>
                <a:lnTo>
                  <a:pt x="1420758" y="3632200"/>
                </a:lnTo>
                <a:lnTo>
                  <a:pt x="1404780" y="3594100"/>
                </a:lnTo>
                <a:lnTo>
                  <a:pt x="1422501" y="3556000"/>
                </a:lnTo>
                <a:lnTo>
                  <a:pt x="1438325" y="3505200"/>
                </a:lnTo>
                <a:lnTo>
                  <a:pt x="1452109" y="3454400"/>
                </a:lnTo>
                <a:lnTo>
                  <a:pt x="1463708" y="3403600"/>
                </a:lnTo>
                <a:lnTo>
                  <a:pt x="1472570" y="3352800"/>
                </a:lnTo>
                <a:lnTo>
                  <a:pt x="1479051" y="3302000"/>
                </a:lnTo>
                <a:lnTo>
                  <a:pt x="1483208" y="3251200"/>
                </a:lnTo>
                <a:lnTo>
                  <a:pt x="1485095" y="3187700"/>
                </a:lnTo>
                <a:lnTo>
                  <a:pt x="1484769" y="3136900"/>
                </a:lnTo>
                <a:lnTo>
                  <a:pt x="1482286" y="3086100"/>
                </a:lnTo>
                <a:lnTo>
                  <a:pt x="1477702" y="3035300"/>
                </a:lnTo>
                <a:lnTo>
                  <a:pt x="1471072" y="2984500"/>
                </a:lnTo>
                <a:lnTo>
                  <a:pt x="1462453" y="2933700"/>
                </a:lnTo>
                <a:lnTo>
                  <a:pt x="1451901" y="2882900"/>
                </a:lnTo>
                <a:lnTo>
                  <a:pt x="1439470" y="2844800"/>
                </a:lnTo>
                <a:lnTo>
                  <a:pt x="1425218" y="2794000"/>
                </a:lnTo>
                <a:lnTo>
                  <a:pt x="1409200" y="2768600"/>
                </a:lnTo>
                <a:lnTo>
                  <a:pt x="1391472" y="2730500"/>
                </a:lnTo>
                <a:lnTo>
                  <a:pt x="1372090" y="2705100"/>
                </a:lnTo>
                <a:lnTo>
                  <a:pt x="1384287" y="2667000"/>
                </a:lnTo>
                <a:lnTo>
                  <a:pt x="1395476" y="2628900"/>
                </a:lnTo>
                <a:lnTo>
                  <a:pt x="1405614" y="2590800"/>
                </a:lnTo>
                <a:lnTo>
                  <a:pt x="1414660" y="2552700"/>
                </a:lnTo>
                <a:lnTo>
                  <a:pt x="1424421" y="2501900"/>
                </a:lnTo>
                <a:lnTo>
                  <a:pt x="1432163" y="2451100"/>
                </a:lnTo>
                <a:lnTo>
                  <a:pt x="1437923" y="2387600"/>
                </a:lnTo>
                <a:lnTo>
                  <a:pt x="1441737" y="2336800"/>
                </a:lnTo>
                <a:lnTo>
                  <a:pt x="1443641" y="2286000"/>
                </a:lnTo>
                <a:lnTo>
                  <a:pt x="1443673" y="2222500"/>
                </a:lnTo>
                <a:lnTo>
                  <a:pt x="1441869" y="2171700"/>
                </a:lnTo>
                <a:lnTo>
                  <a:pt x="1438265" y="2120900"/>
                </a:lnTo>
                <a:lnTo>
                  <a:pt x="1432898" y="2057400"/>
                </a:lnTo>
                <a:lnTo>
                  <a:pt x="1425804" y="2006600"/>
                </a:lnTo>
                <a:lnTo>
                  <a:pt x="1417019" y="1955800"/>
                </a:lnTo>
                <a:lnTo>
                  <a:pt x="1406581" y="1917700"/>
                </a:lnTo>
                <a:lnTo>
                  <a:pt x="1394526" y="1866900"/>
                </a:lnTo>
                <a:lnTo>
                  <a:pt x="1380890" y="1828800"/>
                </a:lnTo>
                <a:lnTo>
                  <a:pt x="1365710" y="1790700"/>
                </a:lnTo>
                <a:lnTo>
                  <a:pt x="1349022" y="1752600"/>
                </a:lnTo>
                <a:lnTo>
                  <a:pt x="1330863" y="1714500"/>
                </a:lnTo>
                <a:lnTo>
                  <a:pt x="1311270" y="1689100"/>
                </a:lnTo>
                <a:lnTo>
                  <a:pt x="1321340" y="1638300"/>
                </a:lnTo>
                <a:lnTo>
                  <a:pt x="1330108" y="1587500"/>
                </a:lnTo>
                <a:lnTo>
                  <a:pt x="1337559" y="1536700"/>
                </a:lnTo>
                <a:lnTo>
                  <a:pt x="1343680" y="1485900"/>
                </a:lnTo>
                <a:lnTo>
                  <a:pt x="1348457" y="1435100"/>
                </a:lnTo>
                <a:lnTo>
                  <a:pt x="1351876" y="1384300"/>
                </a:lnTo>
                <a:lnTo>
                  <a:pt x="1353925" y="1320800"/>
                </a:lnTo>
                <a:lnTo>
                  <a:pt x="1354588" y="1270000"/>
                </a:lnTo>
                <a:lnTo>
                  <a:pt x="1353853" y="1219200"/>
                </a:lnTo>
                <a:lnTo>
                  <a:pt x="1351707" y="1168400"/>
                </a:lnTo>
                <a:lnTo>
                  <a:pt x="1346885" y="1092200"/>
                </a:lnTo>
                <a:lnTo>
                  <a:pt x="1339916" y="1028700"/>
                </a:lnTo>
                <a:lnTo>
                  <a:pt x="1330906" y="965200"/>
                </a:lnTo>
                <a:lnTo>
                  <a:pt x="1319961" y="901700"/>
                </a:lnTo>
                <a:lnTo>
                  <a:pt x="1307189" y="850900"/>
                </a:lnTo>
                <a:lnTo>
                  <a:pt x="1292696" y="787400"/>
                </a:lnTo>
                <a:lnTo>
                  <a:pt x="1276588" y="736600"/>
                </a:lnTo>
                <a:lnTo>
                  <a:pt x="1258973" y="685800"/>
                </a:lnTo>
                <a:lnTo>
                  <a:pt x="1239957" y="647700"/>
                </a:lnTo>
                <a:lnTo>
                  <a:pt x="1219646" y="609600"/>
                </a:lnTo>
                <a:lnTo>
                  <a:pt x="1198148" y="571500"/>
                </a:lnTo>
                <a:lnTo>
                  <a:pt x="1152017" y="520700"/>
                </a:lnTo>
                <a:lnTo>
                  <a:pt x="1102416" y="482600"/>
                </a:lnTo>
                <a:lnTo>
                  <a:pt x="1076581" y="469900"/>
                </a:lnTo>
                <a:lnTo>
                  <a:pt x="991598" y="469900"/>
                </a:lnTo>
                <a:lnTo>
                  <a:pt x="987688" y="406400"/>
                </a:lnTo>
                <a:lnTo>
                  <a:pt x="981056" y="342900"/>
                </a:lnTo>
                <a:lnTo>
                  <a:pt x="971838" y="292100"/>
                </a:lnTo>
                <a:lnTo>
                  <a:pt x="964834" y="254000"/>
                </a:lnTo>
                <a:lnTo>
                  <a:pt x="612090" y="254000"/>
                </a:lnTo>
                <a:lnTo>
                  <a:pt x="584096" y="190500"/>
                </a:lnTo>
                <a:lnTo>
                  <a:pt x="553070" y="152400"/>
                </a:lnTo>
                <a:lnTo>
                  <a:pt x="519774" y="127000"/>
                </a:lnTo>
                <a:lnTo>
                  <a:pt x="484968" y="114300"/>
                </a:lnTo>
                <a:close/>
              </a:path>
              <a:path w="1485264" h="5194300">
                <a:moveTo>
                  <a:pt x="1158388" y="5029200"/>
                </a:moveTo>
                <a:lnTo>
                  <a:pt x="958769" y="5029200"/>
                </a:lnTo>
                <a:lnTo>
                  <a:pt x="966825" y="5041900"/>
                </a:lnTo>
                <a:lnTo>
                  <a:pt x="974988" y="5054600"/>
                </a:lnTo>
                <a:lnTo>
                  <a:pt x="983248" y="5054600"/>
                </a:lnTo>
                <a:lnTo>
                  <a:pt x="991598" y="5067300"/>
                </a:lnTo>
                <a:lnTo>
                  <a:pt x="1018260" y="5080000"/>
                </a:lnTo>
                <a:lnTo>
                  <a:pt x="1097041" y="5080000"/>
                </a:lnTo>
                <a:lnTo>
                  <a:pt x="1122277" y="5067300"/>
                </a:lnTo>
                <a:lnTo>
                  <a:pt x="1146688" y="5041900"/>
                </a:lnTo>
                <a:lnTo>
                  <a:pt x="1158388" y="5029200"/>
                </a:lnTo>
                <a:close/>
              </a:path>
              <a:path w="1485264" h="5194300">
                <a:moveTo>
                  <a:pt x="1050200" y="457200"/>
                </a:moveTo>
                <a:lnTo>
                  <a:pt x="1023377" y="457200"/>
                </a:lnTo>
                <a:lnTo>
                  <a:pt x="996221" y="469900"/>
                </a:lnTo>
                <a:lnTo>
                  <a:pt x="1076581" y="469900"/>
                </a:lnTo>
                <a:lnTo>
                  <a:pt x="1050200" y="457200"/>
                </a:lnTo>
                <a:close/>
              </a:path>
              <a:path w="1485264" h="5194300">
                <a:moveTo>
                  <a:pt x="807705" y="0"/>
                </a:moveTo>
                <a:lnTo>
                  <a:pt x="750637" y="0"/>
                </a:lnTo>
                <a:lnTo>
                  <a:pt x="723063" y="25400"/>
                </a:lnTo>
                <a:lnTo>
                  <a:pt x="671998" y="88900"/>
                </a:lnTo>
                <a:lnTo>
                  <a:pt x="649371" y="139700"/>
                </a:lnTo>
                <a:lnTo>
                  <a:pt x="629257" y="190500"/>
                </a:lnTo>
                <a:lnTo>
                  <a:pt x="612090" y="254000"/>
                </a:lnTo>
                <a:lnTo>
                  <a:pt x="964834" y="254000"/>
                </a:lnTo>
                <a:lnTo>
                  <a:pt x="960166" y="228600"/>
                </a:lnTo>
                <a:lnTo>
                  <a:pt x="946174" y="190500"/>
                </a:lnTo>
                <a:lnTo>
                  <a:pt x="929998" y="139700"/>
                </a:lnTo>
                <a:lnTo>
                  <a:pt x="911769" y="101600"/>
                </a:lnTo>
                <a:lnTo>
                  <a:pt x="891624" y="63500"/>
                </a:lnTo>
                <a:lnTo>
                  <a:pt x="864452" y="38100"/>
                </a:lnTo>
                <a:lnTo>
                  <a:pt x="836335" y="12700"/>
                </a:lnTo>
                <a:lnTo>
                  <a:pt x="807705" y="0"/>
                </a:lnTo>
                <a:close/>
              </a:path>
            </a:pathLst>
          </a:custGeom>
          <a:solidFill>
            <a:srgbClr val="D7E4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025801" y="1614411"/>
            <a:ext cx="459740" cy="31603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spc="-15" dirty="0">
                <a:latin typeface="Calibri"/>
                <a:cs typeface="Calibri"/>
              </a:rPr>
              <a:t>Population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Interest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21495" y="1184325"/>
            <a:ext cx="394970" cy="542290"/>
          </a:xfrm>
          <a:custGeom>
            <a:avLst/>
            <a:gdLst/>
            <a:ahLst/>
            <a:cxnLst/>
            <a:rect l="l" t="t" r="r" b="b"/>
            <a:pathLst>
              <a:path w="394969" h="542289">
                <a:moveTo>
                  <a:pt x="0" y="0"/>
                </a:moveTo>
                <a:lnTo>
                  <a:pt x="394474" y="0"/>
                </a:lnTo>
                <a:lnTo>
                  <a:pt x="394474" y="542213"/>
                </a:lnTo>
                <a:lnTo>
                  <a:pt x="0" y="542213"/>
                </a:lnTo>
                <a:lnTo>
                  <a:pt x="0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1495" y="1184325"/>
            <a:ext cx="394970" cy="542290"/>
          </a:xfrm>
          <a:custGeom>
            <a:avLst/>
            <a:gdLst/>
            <a:ahLst/>
            <a:cxnLst/>
            <a:rect l="l" t="t" r="r" b="b"/>
            <a:pathLst>
              <a:path w="394969" h="542289">
                <a:moveTo>
                  <a:pt x="0" y="0"/>
                </a:moveTo>
                <a:lnTo>
                  <a:pt x="394485" y="0"/>
                </a:lnTo>
                <a:lnTo>
                  <a:pt x="394485" y="542219"/>
                </a:lnTo>
                <a:lnTo>
                  <a:pt x="0" y="54221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1495" y="2178583"/>
            <a:ext cx="394970" cy="542290"/>
          </a:xfrm>
          <a:custGeom>
            <a:avLst/>
            <a:gdLst/>
            <a:ahLst/>
            <a:cxnLst/>
            <a:rect l="l" t="t" r="r" b="b"/>
            <a:pathLst>
              <a:path w="394969" h="542289">
                <a:moveTo>
                  <a:pt x="0" y="0"/>
                </a:moveTo>
                <a:lnTo>
                  <a:pt x="394474" y="0"/>
                </a:lnTo>
                <a:lnTo>
                  <a:pt x="394474" y="542226"/>
                </a:lnTo>
                <a:lnTo>
                  <a:pt x="0" y="542226"/>
                </a:lnTo>
                <a:lnTo>
                  <a:pt x="0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1495" y="2178583"/>
            <a:ext cx="394970" cy="542290"/>
          </a:xfrm>
          <a:custGeom>
            <a:avLst/>
            <a:gdLst/>
            <a:ahLst/>
            <a:cxnLst/>
            <a:rect l="l" t="t" r="r" b="b"/>
            <a:pathLst>
              <a:path w="394969" h="542289">
                <a:moveTo>
                  <a:pt x="0" y="0"/>
                </a:moveTo>
                <a:lnTo>
                  <a:pt x="394485" y="0"/>
                </a:lnTo>
                <a:lnTo>
                  <a:pt x="394485" y="542219"/>
                </a:lnTo>
                <a:lnTo>
                  <a:pt x="0" y="54221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21495" y="3315538"/>
            <a:ext cx="394970" cy="542290"/>
          </a:xfrm>
          <a:custGeom>
            <a:avLst/>
            <a:gdLst/>
            <a:ahLst/>
            <a:cxnLst/>
            <a:rect l="l" t="t" r="r" b="b"/>
            <a:pathLst>
              <a:path w="394969" h="542289">
                <a:moveTo>
                  <a:pt x="0" y="0"/>
                </a:moveTo>
                <a:lnTo>
                  <a:pt x="394474" y="0"/>
                </a:lnTo>
                <a:lnTo>
                  <a:pt x="394474" y="542226"/>
                </a:lnTo>
                <a:lnTo>
                  <a:pt x="0" y="542226"/>
                </a:lnTo>
                <a:lnTo>
                  <a:pt x="0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1495" y="3315538"/>
            <a:ext cx="394970" cy="542290"/>
          </a:xfrm>
          <a:custGeom>
            <a:avLst/>
            <a:gdLst/>
            <a:ahLst/>
            <a:cxnLst/>
            <a:rect l="l" t="t" r="r" b="b"/>
            <a:pathLst>
              <a:path w="394969" h="542289">
                <a:moveTo>
                  <a:pt x="0" y="0"/>
                </a:moveTo>
                <a:lnTo>
                  <a:pt x="394485" y="0"/>
                </a:lnTo>
                <a:lnTo>
                  <a:pt x="394485" y="542219"/>
                </a:lnTo>
                <a:lnTo>
                  <a:pt x="0" y="54221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1495" y="4252734"/>
            <a:ext cx="394970" cy="542290"/>
          </a:xfrm>
          <a:custGeom>
            <a:avLst/>
            <a:gdLst/>
            <a:ahLst/>
            <a:cxnLst/>
            <a:rect l="l" t="t" r="r" b="b"/>
            <a:pathLst>
              <a:path w="394969" h="542289">
                <a:moveTo>
                  <a:pt x="0" y="0"/>
                </a:moveTo>
                <a:lnTo>
                  <a:pt x="394474" y="0"/>
                </a:lnTo>
                <a:lnTo>
                  <a:pt x="394474" y="542213"/>
                </a:lnTo>
                <a:lnTo>
                  <a:pt x="0" y="542213"/>
                </a:lnTo>
                <a:lnTo>
                  <a:pt x="0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1495" y="4252734"/>
            <a:ext cx="394970" cy="542290"/>
          </a:xfrm>
          <a:custGeom>
            <a:avLst/>
            <a:gdLst/>
            <a:ahLst/>
            <a:cxnLst/>
            <a:rect l="l" t="t" r="r" b="b"/>
            <a:pathLst>
              <a:path w="394969" h="542289">
                <a:moveTo>
                  <a:pt x="0" y="0"/>
                </a:moveTo>
                <a:lnTo>
                  <a:pt x="394485" y="0"/>
                </a:lnTo>
                <a:lnTo>
                  <a:pt x="394485" y="542219"/>
                </a:lnTo>
                <a:lnTo>
                  <a:pt x="0" y="54221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21495" y="5218455"/>
            <a:ext cx="394970" cy="542290"/>
          </a:xfrm>
          <a:custGeom>
            <a:avLst/>
            <a:gdLst/>
            <a:ahLst/>
            <a:cxnLst/>
            <a:rect l="l" t="t" r="r" b="b"/>
            <a:pathLst>
              <a:path w="394969" h="542289">
                <a:moveTo>
                  <a:pt x="0" y="0"/>
                </a:moveTo>
                <a:lnTo>
                  <a:pt x="394474" y="0"/>
                </a:lnTo>
                <a:lnTo>
                  <a:pt x="394474" y="542223"/>
                </a:lnTo>
                <a:lnTo>
                  <a:pt x="0" y="542223"/>
                </a:lnTo>
                <a:lnTo>
                  <a:pt x="0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21495" y="5218455"/>
            <a:ext cx="394970" cy="542290"/>
          </a:xfrm>
          <a:custGeom>
            <a:avLst/>
            <a:gdLst/>
            <a:ahLst/>
            <a:cxnLst/>
            <a:rect l="l" t="t" r="r" b="b"/>
            <a:pathLst>
              <a:path w="394969" h="542289">
                <a:moveTo>
                  <a:pt x="0" y="0"/>
                </a:moveTo>
                <a:lnTo>
                  <a:pt x="394485" y="0"/>
                </a:lnTo>
                <a:lnTo>
                  <a:pt x="394485" y="542219"/>
                </a:lnTo>
                <a:lnTo>
                  <a:pt x="0" y="54221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3103" y="1726539"/>
            <a:ext cx="799465" cy="3296285"/>
          </a:xfrm>
          <a:custGeom>
            <a:avLst/>
            <a:gdLst/>
            <a:ahLst/>
            <a:cxnLst/>
            <a:rect l="l" t="t" r="r" b="b"/>
            <a:pathLst>
              <a:path w="799464" h="3296285">
                <a:moveTo>
                  <a:pt x="0" y="0"/>
                </a:moveTo>
                <a:lnTo>
                  <a:pt x="799172" y="0"/>
                </a:lnTo>
                <a:lnTo>
                  <a:pt x="799172" y="3296119"/>
                </a:lnTo>
                <a:lnTo>
                  <a:pt x="0" y="3296119"/>
                </a:lnTo>
                <a:lnTo>
                  <a:pt x="0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53103" y="1726539"/>
            <a:ext cx="799465" cy="3296285"/>
          </a:xfrm>
          <a:custGeom>
            <a:avLst/>
            <a:gdLst/>
            <a:ahLst/>
            <a:cxnLst/>
            <a:rect l="l" t="t" r="r" b="b"/>
            <a:pathLst>
              <a:path w="799464" h="3296285">
                <a:moveTo>
                  <a:pt x="0" y="0"/>
                </a:moveTo>
                <a:lnTo>
                  <a:pt x="799164" y="0"/>
                </a:lnTo>
                <a:lnTo>
                  <a:pt x="799164" y="3296121"/>
                </a:lnTo>
                <a:lnTo>
                  <a:pt x="0" y="329612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44655" y="6517433"/>
            <a:ext cx="2938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adapted from Christine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spc="-35" dirty="0">
                <a:latin typeface="Arial"/>
                <a:cs typeface="Arial"/>
              </a:rPr>
              <a:t>Task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51754" y="2825242"/>
            <a:ext cx="728345" cy="770890"/>
          </a:xfrm>
          <a:custGeom>
            <a:avLst/>
            <a:gdLst/>
            <a:ahLst/>
            <a:cxnLst/>
            <a:rect l="l" t="t" r="r" b="b"/>
            <a:pathLst>
              <a:path w="728345" h="770889">
                <a:moveTo>
                  <a:pt x="606501" y="0"/>
                </a:moveTo>
                <a:lnTo>
                  <a:pt x="121297" y="0"/>
                </a:lnTo>
                <a:lnTo>
                  <a:pt x="74082" y="9533"/>
                </a:lnTo>
                <a:lnTo>
                  <a:pt x="35526" y="35533"/>
                </a:lnTo>
                <a:lnTo>
                  <a:pt x="9531" y="74093"/>
                </a:lnTo>
                <a:lnTo>
                  <a:pt x="0" y="121310"/>
                </a:lnTo>
                <a:lnTo>
                  <a:pt x="0" y="649224"/>
                </a:lnTo>
                <a:lnTo>
                  <a:pt x="9531" y="696439"/>
                </a:lnTo>
                <a:lnTo>
                  <a:pt x="35526" y="734995"/>
                </a:lnTo>
                <a:lnTo>
                  <a:pt x="74082" y="760989"/>
                </a:lnTo>
                <a:lnTo>
                  <a:pt x="121297" y="770521"/>
                </a:lnTo>
                <a:lnTo>
                  <a:pt x="606501" y="770521"/>
                </a:lnTo>
                <a:lnTo>
                  <a:pt x="653716" y="760989"/>
                </a:lnTo>
                <a:lnTo>
                  <a:pt x="692272" y="734995"/>
                </a:lnTo>
                <a:lnTo>
                  <a:pt x="718266" y="696439"/>
                </a:lnTo>
                <a:lnTo>
                  <a:pt x="727798" y="649224"/>
                </a:lnTo>
                <a:lnTo>
                  <a:pt x="727798" y="121310"/>
                </a:lnTo>
                <a:lnTo>
                  <a:pt x="718266" y="74093"/>
                </a:lnTo>
                <a:lnTo>
                  <a:pt x="692272" y="35533"/>
                </a:lnTo>
                <a:lnTo>
                  <a:pt x="653716" y="9533"/>
                </a:lnTo>
                <a:lnTo>
                  <a:pt x="606501" y="0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51754" y="2825242"/>
            <a:ext cx="728345" cy="770890"/>
          </a:xfrm>
          <a:custGeom>
            <a:avLst/>
            <a:gdLst/>
            <a:ahLst/>
            <a:cxnLst/>
            <a:rect l="l" t="t" r="r" b="b"/>
            <a:pathLst>
              <a:path w="728345" h="770889">
                <a:moveTo>
                  <a:pt x="0" y="121304"/>
                </a:moveTo>
                <a:lnTo>
                  <a:pt x="9532" y="74087"/>
                </a:lnTo>
                <a:lnTo>
                  <a:pt x="35529" y="35529"/>
                </a:lnTo>
                <a:lnTo>
                  <a:pt x="74087" y="9532"/>
                </a:lnTo>
                <a:lnTo>
                  <a:pt x="121304" y="0"/>
                </a:lnTo>
                <a:lnTo>
                  <a:pt x="606505" y="0"/>
                </a:lnTo>
                <a:lnTo>
                  <a:pt x="653722" y="9532"/>
                </a:lnTo>
                <a:lnTo>
                  <a:pt x="692280" y="35529"/>
                </a:lnTo>
                <a:lnTo>
                  <a:pt x="718276" y="74087"/>
                </a:lnTo>
                <a:lnTo>
                  <a:pt x="727809" y="121304"/>
                </a:lnTo>
                <a:lnTo>
                  <a:pt x="727809" y="649218"/>
                </a:lnTo>
                <a:lnTo>
                  <a:pt x="718276" y="696435"/>
                </a:lnTo>
                <a:lnTo>
                  <a:pt x="692280" y="734993"/>
                </a:lnTo>
                <a:lnTo>
                  <a:pt x="653722" y="760989"/>
                </a:lnTo>
                <a:lnTo>
                  <a:pt x="606505" y="770522"/>
                </a:lnTo>
                <a:lnTo>
                  <a:pt x="121304" y="770522"/>
                </a:lnTo>
                <a:lnTo>
                  <a:pt x="74087" y="760989"/>
                </a:lnTo>
                <a:lnTo>
                  <a:pt x="35529" y="734993"/>
                </a:lnTo>
                <a:lnTo>
                  <a:pt x="9532" y="696435"/>
                </a:lnTo>
                <a:lnTo>
                  <a:pt x="0" y="649218"/>
                </a:lnTo>
                <a:lnTo>
                  <a:pt x="0" y="12130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38529" y="690032"/>
            <a:ext cx="1172632" cy="530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96200" y="2188629"/>
            <a:ext cx="1159932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87885" y="719278"/>
            <a:ext cx="1071245" cy="5205730"/>
          </a:xfrm>
          <a:custGeom>
            <a:avLst/>
            <a:gdLst/>
            <a:ahLst/>
            <a:cxnLst/>
            <a:rect l="l" t="t" r="r" b="b"/>
            <a:pathLst>
              <a:path w="1071245" h="5205730">
                <a:moveTo>
                  <a:pt x="355981" y="119271"/>
                </a:moveTo>
                <a:lnTo>
                  <a:pt x="305867" y="131874"/>
                </a:lnTo>
                <a:lnTo>
                  <a:pt x="272522" y="177332"/>
                </a:lnTo>
                <a:lnTo>
                  <a:pt x="243870" y="248472"/>
                </a:lnTo>
                <a:lnTo>
                  <a:pt x="231586" y="292396"/>
                </a:lnTo>
                <a:lnTo>
                  <a:pt x="220876" y="340927"/>
                </a:lnTo>
                <a:lnTo>
                  <a:pt x="211802" y="393784"/>
                </a:lnTo>
                <a:lnTo>
                  <a:pt x="204503" y="450332"/>
                </a:lnTo>
                <a:lnTo>
                  <a:pt x="199100" y="510026"/>
                </a:lnTo>
                <a:lnTo>
                  <a:pt x="195714" y="572320"/>
                </a:lnTo>
                <a:lnTo>
                  <a:pt x="194466" y="636668"/>
                </a:lnTo>
                <a:lnTo>
                  <a:pt x="195474" y="702524"/>
                </a:lnTo>
                <a:lnTo>
                  <a:pt x="192325" y="709014"/>
                </a:lnTo>
                <a:lnTo>
                  <a:pt x="176870" y="744197"/>
                </a:lnTo>
                <a:lnTo>
                  <a:pt x="151354" y="815447"/>
                </a:lnTo>
                <a:lnTo>
                  <a:pt x="139752" y="854556"/>
                </a:lnTo>
                <a:lnTo>
                  <a:pt x="128934" y="895787"/>
                </a:lnTo>
                <a:lnTo>
                  <a:pt x="118911" y="938991"/>
                </a:lnTo>
                <a:lnTo>
                  <a:pt x="109693" y="984020"/>
                </a:lnTo>
                <a:lnTo>
                  <a:pt x="101291" y="1030724"/>
                </a:lnTo>
                <a:lnTo>
                  <a:pt x="93715" y="1078953"/>
                </a:lnTo>
                <a:lnTo>
                  <a:pt x="86976" y="1128558"/>
                </a:lnTo>
                <a:lnTo>
                  <a:pt x="81084" y="1179390"/>
                </a:lnTo>
                <a:lnTo>
                  <a:pt x="76049" y="1231300"/>
                </a:lnTo>
                <a:lnTo>
                  <a:pt x="71883" y="1284137"/>
                </a:lnTo>
                <a:lnTo>
                  <a:pt x="68595" y="1337752"/>
                </a:lnTo>
                <a:lnTo>
                  <a:pt x="66195" y="1391997"/>
                </a:lnTo>
                <a:lnTo>
                  <a:pt x="64696" y="1446722"/>
                </a:lnTo>
                <a:lnTo>
                  <a:pt x="64106" y="1501777"/>
                </a:lnTo>
                <a:lnTo>
                  <a:pt x="64437" y="1557014"/>
                </a:lnTo>
                <a:lnTo>
                  <a:pt x="65698" y="1612282"/>
                </a:lnTo>
                <a:lnTo>
                  <a:pt x="67901" y="1667432"/>
                </a:lnTo>
                <a:lnTo>
                  <a:pt x="71055" y="1722315"/>
                </a:lnTo>
                <a:lnTo>
                  <a:pt x="75171" y="1776782"/>
                </a:lnTo>
                <a:lnTo>
                  <a:pt x="80261" y="1830683"/>
                </a:lnTo>
                <a:lnTo>
                  <a:pt x="86333" y="1883869"/>
                </a:lnTo>
                <a:lnTo>
                  <a:pt x="93399" y="1936190"/>
                </a:lnTo>
                <a:lnTo>
                  <a:pt x="101469" y="1987498"/>
                </a:lnTo>
                <a:lnTo>
                  <a:pt x="87261" y="2024199"/>
                </a:lnTo>
                <a:lnTo>
                  <a:pt x="73954" y="2064460"/>
                </a:lnTo>
                <a:lnTo>
                  <a:pt x="61592" y="2108063"/>
                </a:lnTo>
                <a:lnTo>
                  <a:pt x="50222" y="2154790"/>
                </a:lnTo>
                <a:lnTo>
                  <a:pt x="39890" y="2204422"/>
                </a:lnTo>
                <a:lnTo>
                  <a:pt x="30640" y="2256741"/>
                </a:lnTo>
                <a:lnTo>
                  <a:pt x="22517" y="2311530"/>
                </a:lnTo>
                <a:lnTo>
                  <a:pt x="15568" y="2368569"/>
                </a:lnTo>
                <a:lnTo>
                  <a:pt x="9838" y="2427642"/>
                </a:lnTo>
                <a:lnTo>
                  <a:pt x="5326" y="2489138"/>
                </a:lnTo>
                <a:lnTo>
                  <a:pt x="2204" y="2550737"/>
                </a:lnTo>
                <a:lnTo>
                  <a:pt x="440" y="2612214"/>
                </a:lnTo>
                <a:lnTo>
                  <a:pt x="0" y="2673342"/>
                </a:lnTo>
                <a:lnTo>
                  <a:pt x="849" y="2733898"/>
                </a:lnTo>
                <a:lnTo>
                  <a:pt x="2954" y="2793654"/>
                </a:lnTo>
                <a:lnTo>
                  <a:pt x="6280" y="2852387"/>
                </a:lnTo>
                <a:lnTo>
                  <a:pt x="10795" y="2909871"/>
                </a:lnTo>
                <a:lnTo>
                  <a:pt x="16464" y="2965881"/>
                </a:lnTo>
                <a:lnTo>
                  <a:pt x="23254" y="3020191"/>
                </a:lnTo>
                <a:lnTo>
                  <a:pt x="31129" y="3072576"/>
                </a:lnTo>
                <a:lnTo>
                  <a:pt x="40072" y="3122880"/>
                </a:lnTo>
                <a:lnTo>
                  <a:pt x="50005" y="3170669"/>
                </a:lnTo>
                <a:lnTo>
                  <a:pt x="60937" y="3215928"/>
                </a:lnTo>
                <a:lnTo>
                  <a:pt x="72819" y="3258360"/>
                </a:lnTo>
                <a:lnTo>
                  <a:pt x="85619" y="3297741"/>
                </a:lnTo>
                <a:lnTo>
                  <a:pt x="99302" y="3333844"/>
                </a:lnTo>
                <a:lnTo>
                  <a:pt x="129182" y="3395321"/>
                </a:lnTo>
                <a:lnTo>
                  <a:pt x="162188" y="3440987"/>
                </a:lnTo>
                <a:lnTo>
                  <a:pt x="154571" y="3488680"/>
                </a:lnTo>
                <a:lnTo>
                  <a:pt x="148052" y="3538174"/>
                </a:lnTo>
                <a:lnTo>
                  <a:pt x="142651" y="3589226"/>
                </a:lnTo>
                <a:lnTo>
                  <a:pt x="138387" y="3641592"/>
                </a:lnTo>
                <a:lnTo>
                  <a:pt x="135281" y="3695030"/>
                </a:lnTo>
                <a:lnTo>
                  <a:pt x="133353" y="3749295"/>
                </a:lnTo>
                <a:lnTo>
                  <a:pt x="132622" y="3804144"/>
                </a:lnTo>
                <a:lnTo>
                  <a:pt x="133468" y="3875365"/>
                </a:lnTo>
                <a:lnTo>
                  <a:pt x="136267" y="3944586"/>
                </a:lnTo>
                <a:lnTo>
                  <a:pt x="140920" y="4011454"/>
                </a:lnTo>
                <a:lnTo>
                  <a:pt x="147330" y="4075615"/>
                </a:lnTo>
                <a:lnTo>
                  <a:pt x="155401" y="4136717"/>
                </a:lnTo>
                <a:lnTo>
                  <a:pt x="165035" y="4194407"/>
                </a:lnTo>
                <a:lnTo>
                  <a:pt x="176135" y="4248333"/>
                </a:lnTo>
                <a:lnTo>
                  <a:pt x="188604" y="4298140"/>
                </a:lnTo>
                <a:lnTo>
                  <a:pt x="202344" y="4343478"/>
                </a:lnTo>
                <a:lnTo>
                  <a:pt x="217258" y="4383992"/>
                </a:lnTo>
                <a:lnTo>
                  <a:pt x="233250" y="4419331"/>
                </a:lnTo>
                <a:lnTo>
                  <a:pt x="268077" y="4473068"/>
                </a:lnTo>
                <a:lnTo>
                  <a:pt x="306046" y="4501868"/>
                </a:lnTo>
                <a:lnTo>
                  <a:pt x="325967" y="4506035"/>
                </a:lnTo>
                <a:lnTo>
                  <a:pt x="328515" y="4557704"/>
                </a:lnTo>
                <a:lnTo>
                  <a:pt x="331975" y="4608526"/>
                </a:lnTo>
                <a:lnTo>
                  <a:pt x="336331" y="4658351"/>
                </a:lnTo>
                <a:lnTo>
                  <a:pt x="341565" y="4707030"/>
                </a:lnTo>
                <a:lnTo>
                  <a:pt x="347660" y="4754416"/>
                </a:lnTo>
                <a:lnTo>
                  <a:pt x="354599" y="4800361"/>
                </a:lnTo>
                <a:lnTo>
                  <a:pt x="362364" y="4844715"/>
                </a:lnTo>
                <a:lnTo>
                  <a:pt x="370937" y="4887331"/>
                </a:lnTo>
                <a:lnTo>
                  <a:pt x="386099" y="4950891"/>
                </a:lnTo>
                <a:lnTo>
                  <a:pt x="402660" y="5007579"/>
                </a:lnTo>
                <a:lnTo>
                  <a:pt x="420459" y="5057318"/>
                </a:lnTo>
                <a:lnTo>
                  <a:pt x="439334" y="5100034"/>
                </a:lnTo>
                <a:lnTo>
                  <a:pt x="459125" y="5135650"/>
                </a:lnTo>
                <a:lnTo>
                  <a:pt x="500812" y="5185285"/>
                </a:lnTo>
                <a:lnTo>
                  <a:pt x="544230" y="5205619"/>
                </a:lnTo>
                <a:lnTo>
                  <a:pt x="566187" y="5204610"/>
                </a:lnTo>
                <a:lnTo>
                  <a:pt x="609789" y="5179861"/>
                </a:lnTo>
                <a:lnTo>
                  <a:pt x="651904" y="5124304"/>
                </a:lnTo>
                <a:lnTo>
                  <a:pt x="672001" y="5084783"/>
                </a:lnTo>
                <a:lnTo>
                  <a:pt x="691244" y="5037334"/>
                </a:lnTo>
                <a:lnTo>
                  <a:pt x="833153" y="5037334"/>
                </a:lnTo>
                <a:lnTo>
                  <a:pt x="868306" y="4966346"/>
                </a:lnTo>
                <a:lnTo>
                  <a:pt x="883664" y="4921793"/>
                </a:lnTo>
                <a:lnTo>
                  <a:pt x="897620" y="4871255"/>
                </a:lnTo>
                <a:lnTo>
                  <a:pt x="910009" y="4815070"/>
                </a:lnTo>
                <a:lnTo>
                  <a:pt x="920665" y="4753576"/>
                </a:lnTo>
                <a:lnTo>
                  <a:pt x="929421" y="4687113"/>
                </a:lnTo>
                <a:lnTo>
                  <a:pt x="936113" y="4616017"/>
                </a:lnTo>
                <a:lnTo>
                  <a:pt x="963361" y="4589586"/>
                </a:lnTo>
                <a:lnTo>
                  <a:pt x="988754" y="4547138"/>
                </a:lnTo>
                <a:lnTo>
                  <a:pt x="1011747" y="4489794"/>
                </a:lnTo>
                <a:lnTo>
                  <a:pt x="1031795" y="4418671"/>
                </a:lnTo>
                <a:lnTo>
                  <a:pt x="1041398" y="4373991"/>
                </a:lnTo>
                <a:lnTo>
                  <a:pt x="1049622" y="4327110"/>
                </a:lnTo>
                <a:lnTo>
                  <a:pt x="1056474" y="4278375"/>
                </a:lnTo>
                <a:lnTo>
                  <a:pt x="1061962" y="4228130"/>
                </a:lnTo>
                <a:lnTo>
                  <a:pt x="1066094" y="4176720"/>
                </a:lnTo>
                <a:lnTo>
                  <a:pt x="1068877" y="4124492"/>
                </a:lnTo>
                <a:lnTo>
                  <a:pt x="1070321" y="4071791"/>
                </a:lnTo>
                <a:lnTo>
                  <a:pt x="1070433" y="4018961"/>
                </a:lnTo>
                <a:lnTo>
                  <a:pt x="1069220" y="3966348"/>
                </a:lnTo>
                <a:lnTo>
                  <a:pt x="1066691" y="3914297"/>
                </a:lnTo>
                <a:lnTo>
                  <a:pt x="1062854" y="3863154"/>
                </a:lnTo>
                <a:lnTo>
                  <a:pt x="1057716" y="3813264"/>
                </a:lnTo>
                <a:lnTo>
                  <a:pt x="1051285" y="3764973"/>
                </a:lnTo>
                <a:lnTo>
                  <a:pt x="1043570" y="3718625"/>
                </a:lnTo>
                <a:lnTo>
                  <a:pt x="1034578" y="3674566"/>
                </a:lnTo>
                <a:lnTo>
                  <a:pt x="1024317" y="3633141"/>
                </a:lnTo>
                <a:lnTo>
                  <a:pt x="1012795" y="3594695"/>
                </a:lnTo>
                <a:lnTo>
                  <a:pt x="1025575" y="3555620"/>
                </a:lnTo>
                <a:lnTo>
                  <a:pt x="1036986" y="3511752"/>
                </a:lnTo>
                <a:lnTo>
                  <a:pt x="1046925" y="3463540"/>
                </a:lnTo>
                <a:lnTo>
                  <a:pt x="1055290" y="3411434"/>
                </a:lnTo>
                <a:lnTo>
                  <a:pt x="1062070" y="3355028"/>
                </a:lnTo>
                <a:lnTo>
                  <a:pt x="1066883" y="3297441"/>
                </a:lnTo>
                <a:lnTo>
                  <a:pt x="1069778" y="3239201"/>
                </a:lnTo>
                <a:lnTo>
                  <a:pt x="1070805" y="3180838"/>
                </a:lnTo>
                <a:lnTo>
                  <a:pt x="1070010" y="3122810"/>
                </a:lnTo>
                <a:lnTo>
                  <a:pt x="1067453" y="3065857"/>
                </a:lnTo>
                <a:lnTo>
                  <a:pt x="1063173" y="3010297"/>
                </a:lnTo>
                <a:lnTo>
                  <a:pt x="1057223" y="2956729"/>
                </a:lnTo>
                <a:lnTo>
                  <a:pt x="1049654" y="2905681"/>
                </a:lnTo>
                <a:lnTo>
                  <a:pt x="1040513" y="2857683"/>
                </a:lnTo>
                <a:lnTo>
                  <a:pt x="1029851" y="2813263"/>
                </a:lnTo>
                <a:lnTo>
                  <a:pt x="1017719" y="2772951"/>
                </a:lnTo>
                <a:lnTo>
                  <a:pt x="1004164" y="2737274"/>
                </a:lnTo>
                <a:lnTo>
                  <a:pt x="989237" y="2706762"/>
                </a:lnTo>
                <a:lnTo>
                  <a:pt x="998028" y="2672511"/>
                </a:lnTo>
                <a:lnTo>
                  <a:pt x="1013401" y="2597775"/>
                </a:lnTo>
                <a:lnTo>
                  <a:pt x="1019920" y="2557588"/>
                </a:lnTo>
                <a:lnTo>
                  <a:pt x="1026958" y="2504757"/>
                </a:lnTo>
                <a:lnTo>
                  <a:pt x="1032540" y="2450834"/>
                </a:lnTo>
                <a:lnTo>
                  <a:pt x="1036694" y="2396125"/>
                </a:lnTo>
                <a:lnTo>
                  <a:pt x="1039444" y="2340937"/>
                </a:lnTo>
                <a:lnTo>
                  <a:pt x="1040817" y="2285575"/>
                </a:lnTo>
                <a:lnTo>
                  <a:pt x="1040841" y="2230347"/>
                </a:lnTo>
                <a:lnTo>
                  <a:pt x="1039540" y="2175559"/>
                </a:lnTo>
                <a:lnTo>
                  <a:pt x="1036942" y="2121516"/>
                </a:lnTo>
                <a:lnTo>
                  <a:pt x="1033073" y="2068527"/>
                </a:lnTo>
                <a:lnTo>
                  <a:pt x="1027958" y="2016896"/>
                </a:lnTo>
                <a:lnTo>
                  <a:pt x="1021625" y="1966932"/>
                </a:lnTo>
                <a:lnTo>
                  <a:pt x="1014100" y="1918939"/>
                </a:lnTo>
                <a:lnTo>
                  <a:pt x="1005408" y="1873225"/>
                </a:lnTo>
                <a:lnTo>
                  <a:pt x="995577" y="1830095"/>
                </a:lnTo>
                <a:lnTo>
                  <a:pt x="984633" y="1789857"/>
                </a:lnTo>
                <a:lnTo>
                  <a:pt x="972602" y="1752817"/>
                </a:lnTo>
                <a:lnTo>
                  <a:pt x="945384" y="1689556"/>
                </a:lnTo>
                <a:lnTo>
                  <a:pt x="952644" y="1641712"/>
                </a:lnTo>
                <a:lnTo>
                  <a:pt x="958965" y="1592465"/>
                </a:lnTo>
                <a:lnTo>
                  <a:pt x="964337" y="1541991"/>
                </a:lnTo>
                <a:lnTo>
                  <a:pt x="968749" y="1490466"/>
                </a:lnTo>
                <a:lnTo>
                  <a:pt x="972194" y="1438065"/>
                </a:lnTo>
                <a:lnTo>
                  <a:pt x="974659" y="1384966"/>
                </a:lnTo>
                <a:lnTo>
                  <a:pt x="976137" y="1331344"/>
                </a:lnTo>
                <a:lnTo>
                  <a:pt x="976616" y="1277374"/>
                </a:lnTo>
                <a:lnTo>
                  <a:pt x="976088" y="1223233"/>
                </a:lnTo>
                <a:lnTo>
                  <a:pt x="974543" y="1169097"/>
                </a:lnTo>
                <a:lnTo>
                  <a:pt x="970827" y="1096236"/>
                </a:lnTo>
                <a:lnTo>
                  <a:pt x="965390" y="1026088"/>
                </a:lnTo>
                <a:lnTo>
                  <a:pt x="958324" y="958900"/>
                </a:lnTo>
                <a:lnTo>
                  <a:pt x="949718" y="894917"/>
                </a:lnTo>
                <a:lnTo>
                  <a:pt x="939662" y="834384"/>
                </a:lnTo>
                <a:lnTo>
                  <a:pt x="928249" y="777547"/>
                </a:lnTo>
                <a:lnTo>
                  <a:pt x="915567" y="724653"/>
                </a:lnTo>
                <a:lnTo>
                  <a:pt x="901707" y="675946"/>
                </a:lnTo>
                <a:lnTo>
                  <a:pt x="886761" y="631673"/>
                </a:lnTo>
                <a:lnTo>
                  <a:pt x="870817" y="592078"/>
                </a:lnTo>
                <a:lnTo>
                  <a:pt x="853968" y="557408"/>
                </a:lnTo>
                <a:lnTo>
                  <a:pt x="817911" y="503824"/>
                </a:lnTo>
                <a:lnTo>
                  <a:pt x="779868" y="473239"/>
                </a:lnTo>
                <a:lnTo>
                  <a:pt x="718244" y="473239"/>
                </a:lnTo>
                <a:lnTo>
                  <a:pt x="714904" y="468857"/>
                </a:lnTo>
                <a:lnTo>
                  <a:pt x="712086" y="407633"/>
                </a:lnTo>
                <a:lnTo>
                  <a:pt x="707306" y="348635"/>
                </a:lnTo>
                <a:lnTo>
                  <a:pt x="700646" y="292308"/>
                </a:lnTo>
                <a:lnTo>
                  <a:pt x="695227" y="258215"/>
                </a:lnTo>
                <a:lnTo>
                  <a:pt x="441295" y="258215"/>
                </a:lnTo>
                <a:lnTo>
                  <a:pt x="415699" y="189569"/>
                </a:lnTo>
                <a:lnTo>
                  <a:pt x="386904" y="142834"/>
                </a:lnTo>
                <a:lnTo>
                  <a:pt x="355981" y="119271"/>
                </a:lnTo>
                <a:close/>
              </a:path>
              <a:path w="1071245" h="5205730">
                <a:moveTo>
                  <a:pt x="833153" y="5037334"/>
                </a:moveTo>
                <a:lnTo>
                  <a:pt x="691244" y="5037334"/>
                </a:lnTo>
                <a:lnTo>
                  <a:pt x="697049" y="5045781"/>
                </a:lnTo>
                <a:lnTo>
                  <a:pt x="735510" y="5082234"/>
                </a:lnTo>
                <a:lnTo>
                  <a:pt x="756029" y="5089044"/>
                </a:lnTo>
                <a:lnTo>
                  <a:pt x="776308" y="5087502"/>
                </a:lnTo>
                <a:lnTo>
                  <a:pt x="796183" y="5077947"/>
                </a:lnTo>
                <a:lnTo>
                  <a:pt x="815486" y="5060715"/>
                </a:lnTo>
                <a:lnTo>
                  <a:pt x="833153" y="5037334"/>
                </a:lnTo>
                <a:close/>
              </a:path>
              <a:path w="1071245" h="5205730">
                <a:moveTo>
                  <a:pt x="759292" y="466523"/>
                </a:moveTo>
                <a:lnTo>
                  <a:pt x="738905" y="466559"/>
                </a:lnTo>
                <a:lnTo>
                  <a:pt x="718244" y="473239"/>
                </a:lnTo>
                <a:lnTo>
                  <a:pt x="779868" y="473239"/>
                </a:lnTo>
                <a:lnTo>
                  <a:pt x="779316" y="472886"/>
                </a:lnTo>
                <a:lnTo>
                  <a:pt x="759292" y="466523"/>
                </a:lnTo>
                <a:close/>
              </a:path>
              <a:path w="1071245" h="5205730">
                <a:moveTo>
                  <a:pt x="561624" y="0"/>
                </a:moveTo>
                <a:lnTo>
                  <a:pt x="521302" y="26951"/>
                </a:lnTo>
                <a:lnTo>
                  <a:pt x="484487" y="92519"/>
                </a:lnTo>
                <a:lnTo>
                  <a:pt x="468174" y="139061"/>
                </a:lnTo>
                <a:lnTo>
                  <a:pt x="453673" y="194390"/>
                </a:lnTo>
                <a:lnTo>
                  <a:pt x="441295" y="258215"/>
                </a:lnTo>
                <a:lnTo>
                  <a:pt x="695227" y="258215"/>
                </a:lnTo>
                <a:lnTo>
                  <a:pt x="682156" y="190322"/>
                </a:lnTo>
                <a:lnTo>
                  <a:pt x="670492" y="145552"/>
                </a:lnTo>
                <a:lnTo>
                  <a:pt x="657347" y="105670"/>
                </a:lnTo>
                <a:lnTo>
                  <a:pt x="623231" y="37043"/>
                </a:lnTo>
                <a:lnTo>
                  <a:pt x="582322" y="1729"/>
                </a:lnTo>
                <a:lnTo>
                  <a:pt x="561624" y="0"/>
                </a:lnTo>
                <a:close/>
              </a:path>
            </a:pathLst>
          </a:custGeom>
          <a:solidFill>
            <a:srgbClr val="CCC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87888" y="719276"/>
            <a:ext cx="1071245" cy="5205730"/>
          </a:xfrm>
          <a:custGeom>
            <a:avLst/>
            <a:gdLst/>
            <a:ahLst/>
            <a:cxnLst/>
            <a:rect l="l" t="t" r="r" b="b"/>
            <a:pathLst>
              <a:path w="1071245" h="5205730">
                <a:moveTo>
                  <a:pt x="718234" y="473240"/>
                </a:moveTo>
                <a:lnTo>
                  <a:pt x="738894" y="466559"/>
                </a:lnTo>
                <a:lnTo>
                  <a:pt x="759282" y="466523"/>
                </a:lnTo>
                <a:lnTo>
                  <a:pt x="779306" y="472885"/>
                </a:lnTo>
                <a:lnTo>
                  <a:pt x="817903" y="503823"/>
                </a:lnTo>
                <a:lnTo>
                  <a:pt x="853959" y="557407"/>
                </a:lnTo>
                <a:lnTo>
                  <a:pt x="870809" y="592077"/>
                </a:lnTo>
                <a:lnTo>
                  <a:pt x="886753" y="631672"/>
                </a:lnTo>
                <a:lnTo>
                  <a:pt x="901700" y="675946"/>
                </a:lnTo>
                <a:lnTo>
                  <a:pt x="915559" y="724653"/>
                </a:lnTo>
                <a:lnTo>
                  <a:pt x="928241" y="777548"/>
                </a:lnTo>
                <a:lnTo>
                  <a:pt x="939655" y="834385"/>
                </a:lnTo>
                <a:lnTo>
                  <a:pt x="949710" y="894918"/>
                </a:lnTo>
                <a:lnTo>
                  <a:pt x="958316" y="958902"/>
                </a:lnTo>
                <a:lnTo>
                  <a:pt x="965382" y="1026091"/>
                </a:lnTo>
                <a:lnTo>
                  <a:pt x="970818" y="1096239"/>
                </a:lnTo>
                <a:lnTo>
                  <a:pt x="974533" y="1169101"/>
                </a:lnTo>
                <a:lnTo>
                  <a:pt x="976081" y="1223234"/>
                </a:lnTo>
                <a:lnTo>
                  <a:pt x="976611" y="1277373"/>
                </a:lnTo>
                <a:lnTo>
                  <a:pt x="976132" y="1331341"/>
                </a:lnTo>
                <a:lnTo>
                  <a:pt x="974655" y="1384962"/>
                </a:lnTo>
                <a:lnTo>
                  <a:pt x="972189" y="1438061"/>
                </a:lnTo>
                <a:lnTo>
                  <a:pt x="968745" y="1490462"/>
                </a:lnTo>
                <a:lnTo>
                  <a:pt x="964331" y="1541988"/>
                </a:lnTo>
                <a:lnTo>
                  <a:pt x="958959" y="1592464"/>
                </a:lnTo>
                <a:lnTo>
                  <a:pt x="952637" y="1641714"/>
                </a:lnTo>
                <a:lnTo>
                  <a:pt x="945376" y="1689561"/>
                </a:lnTo>
                <a:lnTo>
                  <a:pt x="959503" y="1719286"/>
                </a:lnTo>
                <a:lnTo>
                  <a:pt x="984629" y="1789860"/>
                </a:lnTo>
                <a:lnTo>
                  <a:pt x="995574" y="1830097"/>
                </a:lnTo>
                <a:lnTo>
                  <a:pt x="1005405" y="1873226"/>
                </a:lnTo>
                <a:lnTo>
                  <a:pt x="1014097" y="1918939"/>
                </a:lnTo>
                <a:lnTo>
                  <a:pt x="1021623" y="1966931"/>
                </a:lnTo>
                <a:lnTo>
                  <a:pt x="1027957" y="2016896"/>
                </a:lnTo>
                <a:lnTo>
                  <a:pt x="1033071" y="2068525"/>
                </a:lnTo>
                <a:lnTo>
                  <a:pt x="1036941" y="2121514"/>
                </a:lnTo>
                <a:lnTo>
                  <a:pt x="1039539" y="2175556"/>
                </a:lnTo>
                <a:lnTo>
                  <a:pt x="1040840" y="2230344"/>
                </a:lnTo>
                <a:lnTo>
                  <a:pt x="1040817" y="2285572"/>
                </a:lnTo>
                <a:lnTo>
                  <a:pt x="1039443" y="2340933"/>
                </a:lnTo>
                <a:lnTo>
                  <a:pt x="1036693" y="2396121"/>
                </a:lnTo>
                <a:lnTo>
                  <a:pt x="1032540" y="2450829"/>
                </a:lnTo>
                <a:lnTo>
                  <a:pt x="1026958" y="2504752"/>
                </a:lnTo>
                <a:lnTo>
                  <a:pt x="1019920" y="2557582"/>
                </a:lnTo>
                <a:lnTo>
                  <a:pt x="1013398" y="2597776"/>
                </a:lnTo>
                <a:lnTo>
                  <a:pt x="1006089" y="2636136"/>
                </a:lnTo>
                <a:lnTo>
                  <a:pt x="989228" y="2706762"/>
                </a:lnTo>
                <a:lnTo>
                  <a:pt x="1004157" y="2737275"/>
                </a:lnTo>
                <a:lnTo>
                  <a:pt x="1017713" y="2772952"/>
                </a:lnTo>
                <a:lnTo>
                  <a:pt x="1029847" y="2813265"/>
                </a:lnTo>
                <a:lnTo>
                  <a:pt x="1040509" y="2857685"/>
                </a:lnTo>
                <a:lnTo>
                  <a:pt x="1049650" y="2905683"/>
                </a:lnTo>
                <a:lnTo>
                  <a:pt x="1057220" y="2956730"/>
                </a:lnTo>
                <a:lnTo>
                  <a:pt x="1063169" y="3010298"/>
                </a:lnTo>
                <a:lnTo>
                  <a:pt x="1067449" y="3065858"/>
                </a:lnTo>
                <a:lnTo>
                  <a:pt x="1070009" y="3122881"/>
                </a:lnTo>
                <a:lnTo>
                  <a:pt x="1070801" y="3180838"/>
                </a:lnTo>
                <a:lnTo>
                  <a:pt x="1069773" y="3239200"/>
                </a:lnTo>
                <a:lnTo>
                  <a:pt x="1066877" y="3297439"/>
                </a:lnTo>
                <a:lnTo>
                  <a:pt x="1062064" y="3355026"/>
                </a:lnTo>
                <a:lnTo>
                  <a:pt x="1055283" y="3411432"/>
                </a:lnTo>
                <a:lnTo>
                  <a:pt x="1046922" y="3463538"/>
                </a:lnTo>
                <a:lnTo>
                  <a:pt x="1036984" y="3511751"/>
                </a:lnTo>
                <a:lnTo>
                  <a:pt x="1025573" y="3555619"/>
                </a:lnTo>
                <a:lnTo>
                  <a:pt x="1012795" y="3594692"/>
                </a:lnTo>
                <a:lnTo>
                  <a:pt x="1024315" y="3633139"/>
                </a:lnTo>
                <a:lnTo>
                  <a:pt x="1034575" y="3674565"/>
                </a:lnTo>
                <a:lnTo>
                  <a:pt x="1043566" y="3718625"/>
                </a:lnTo>
                <a:lnTo>
                  <a:pt x="1051281" y="3764974"/>
                </a:lnTo>
                <a:lnTo>
                  <a:pt x="1057711" y="3813266"/>
                </a:lnTo>
                <a:lnTo>
                  <a:pt x="1062849" y="3863157"/>
                </a:lnTo>
                <a:lnTo>
                  <a:pt x="1066686" y="3914300"/>
                </a:lnTo>
                <a:lnTo>
                  <a:pt x="1069215" y="3966351"/>
                </a:lnTo>
                <a:lnTo>
                  <a:pt x="1070428" y="4018964"/>
                </a:lnTo>
                <a:lnTo>
                  <a:pt x="1070316" y="4071794"/>
                </a:lnTo>
                <a:lnTo>
                  <a:pt x="1068873" y="4124496"/>
                </a:lnTo>
                <a:lnTo>
                  <a:pt x="1066089" y="4176724"/>
                </a:lnTo>
                <a:lnTo>
                  <a:pt x="1061956" y="4228133"/>
                </a:lnTo>
                <a:lnTo>
                  <a:pt x="1056468" y="4278378"/>
                </a:lnTo>
                <a:lnTo>
                  <a:pt x="1049616" y="4327113"/>
                </a:lnTo>
                <a:lnTo>
                  <a:pt x="1041392" y="4373993"/>
                </a:lnTo>
                <a:lnTo>
                  <a:pt x="1031787" y="4418673"/>
                </a:lnTo>
                <a:lnTo>
                  <a:pt x="1011741" y="4489798"/>
                </a:lnTo>
                <a:lnTo>
                  <a:pt x="988750" y="4547145"/>
                </a:lnTo>
                <a:lnTo>
                  <a:pt x="963359" y="4589594"/>
                </a:lnTo>
                <a:lnTo>
                  <a:pt x="936111" y="4616023"/>
                </a:lnTo>
                <a:lnTo>
                  <a:pt x="929420" y="4687118"/>
                </a:lnTo>
                <a:lnTo>
                  <a:pt x="920664" y="4753581"/>
                </a:lnTo>
                <a:lnTo>
                  <a:pt x="910009" y="4815074"/>
                </a:lnTo>
                <a:lnTo>
                  <a:pt x="897620" y="4871258"/>
                </a:lnTo>
                <a:lnTo>
                  <a:pt x="883664" y="4921796"/>
                </a:lnTo>
                <a:lnTo>
                  <a:pt x="868306" y="4966349"/>
                </a:lnTo>
                <a:lnTo>
                  <a:pt x="851712" y="5004578"/>
                </a:lnTo>
                <a:lnTo>
                  <a:pt x="815483" y="5060716"/>
                </a:lnTo>
                <a:lnTo>
                  <a:pt x="776304" y="5087503"/>
                </a:lnTo>
                <a:lnTo>
                  <a:pt x="756022" y="5089044"/>
                </a:lnTo>
                <a:lnTo>
                  <a:pt x="735501" y="5082234"/>
                </a:lnTo>
                <a:lnTo>
                  <a:pt x="702927" y="5053503"/>
                </a:lnTo>
                <a:lnTo>
                  <a:pt x="691235" y="5037333"/>
                </a:lnTo>
                <a:lnTo>
                  <a:pt x="671994" y="5084783"/>
                </a:lnTo>
                <a:lnTo>
                  <a:pt x="651897" y="5124304"/>
                </a:lnTo>
                <a:lnTo>
                  <a:pt x="609784" y="5179861"/>
                </a:lnTo>
                <a:lnTo>
                  <a:pt x="566182" y="5204610"/>
                </a:lnTo>
                <a:lnTo>
                  <a:pt x="544225" y="5205620"/>
                </a:lnTo>
                <a:lnTo>
                  <a:pt x="522379" y="5199153"/>
                </a:lnTo>
                <a:lnTo>
                  <a:pt x="479665" y="5164094"/>
                </a:lnTo>
                <a:lnTo>
                  <a:pt x="439326" y="5100035"/>
                </a:lnTo>
                <a:lnTo>
                  <a:pt x="420451" y="5057320"/>
                </a:lnTo>
                <a:lnTo>
                  <a:pt x="402652" y="5007581"/>
                </a:lnTo>
                <a:lnTo>
                  <a:pt x="386091" y="4950893"/>
                </a:lnTo>
                <a:lnTo>
                  <a:pt x="370929" y="4887333"/>
                </a:lnTo>
                <a:lnTo>
                  <a:pt x="362356" y="4844718"/>
                </a:lnTo>
                <a:lnTo>
                  <a:pt x="354592" y="4800364"/>
                </a:lnTo>
                <a:lnTo>
                  <a:pt x="347653" y="4754420"/>
                </a:lnTo>
                <a:lnTo>
                  <a:pt x="341558" y="4707033"/>
                </a:lnTo>
                <a:lnTo>
                  <a:pt x="336323" y="4658353"/>
                </a:lnTo>
                <a:lnTo>
                  <a:pt x="331967" y="4608527"/>
                </a:lnTo>
                <a:lnTo>
                  <a:pt x="328507" y="4557704"/>
                </a:lnTo>
                <a:lnTo>
                  <a:pt x="325960" y="4506033"/>
                </a:lnTo>
                <a:lnTo>
                  <a:pt x="306040" y="4501868"/>
                </a:lnTo>
                <a:lnTo>
                  <a:pt x="268072" y="4473070"/>
                </a:lnTo>
                <a:lnTo>
                  <a:pt x="233246" y="4419333"/>
                </a:lnTo>
                <a:lnTo>
                  <a:pt x="217254" y="4383995"/>
                </a:lnTo>
                <a:lnTo>
                  <a:pt x="202340" y="4343481"/>
                </a:lnTo>
                <a:lnTo>
                  <a:pt x="188600" y="4298144"/>
                </a:lnTo>
                <a:lnTo>
                  <a:pt x="176131" y="4248337"/>
                </a:lnTo>
                <a:lnTo>
                  <a:pt x="165032" y="4194412"/>
                </a:lnTo>
                <a:lnTo>
                  <a:pt x="155398" y="4136722"/>
                </a:lnTo>
                <a:lnTo>
                  <a:pt x="147327" y="4075620"/>
                </a:lnTo>
                <a:lnTo>
                  <a:pt x="140917" y="4011460"/>
                </a:lnTo>
                <a:lnTo>
                  <a:pt x="136264" y="3944593"/>
                </a:lnTo>
                <a:lnTo>
                  <a:pt x="133466" y="3875373"/>
                </a:lnTo>
                <a:lnTo>
                  <a:pt x="132620" y="3804153"/>
                </a:lnTo>
                <a:lnTo>
                  <a:pt x="133349" y="3749301"/>
                </a:lnTo>
                <a:lnTo>
                  <a:pt x="135276" y="3695034"/>
                </a:lnTo>
                <a:lnTo>
                  <a:pt x="138381" y="3641596"/>
                </a:lnTo>
                <a:lnTo>
                  <a:pt x="142644" y="3589230"/>
                </a:lnTo>
                <a:lnTo>
                  <a:pt x="148047" y="3538178"/>
                </a:lnTo>
                <a:lnTo>
                  <a:pt x="154567" y="3488684"/>
                </a:lnTo>
                <a:lnTo>
                  <a:pt x="162187" y="3440992"/>
                </a:lnTo>
                <a:lnTo>
                  <a:pt x="145310" y="3420247"/>
                </a:lnTo>
                <a:lnTo>
                  <a:pt x="113832" y="3366448"/>
                </a:lnTo>
                <a:lnTo>
                  <a:pt x="85617" y="3297741"/>
                </a:lnTo>
                <a:lnTo>
                  <a:pt x="72818" y="3258360"/>
                </a:lnTo>
                <a:lnTo>
                  <a:pt x="60935" y="3215927"/>
                </a:lnTo>
                <a:lnTo>
                  <a:pt x="50003" y="3170669"/>
                </a:lnTo>
                <a:lnTo>
                  <a:pt x="40056" y="3122810"/>
                </a:lnTo>
                <a:lnTo>
                  <a:pt x="31128" y="3072575"/>
                </a:lnTo>
                <a:lnTo>
                  <a:pt x="23252" y="3020190"/>
                </a:lnTo>
                <a:lnTo>
                  <a:pt x="16463" y="2965880"/>
                </a:lnTo>
                <a:lnTo>
                  <a:pt x="10794" y="2909871"/>
                </a:lnTo>
                <a:lnTo>
                  <a:pt x="6280" y="2852387"/>
                </a:lnTo>
                <a:lnTo>
                  <a:pt x="2953" y="2793654"/>
                </a:lnTo>
                <a:lnTo>
                  <a:pt x="848" y="2733897"/>
                </a:lnTo>
                <a:lnTo>
                  <a:pt x="0" y="2673342"/>
                </a:lnTo>
                <a:lnTo>
                  <a:pt x="440" y="2612214"/>
                </a:lnTo>
                <a:lnTo>
                  <a:pt x="2205" y="2550737"/>
                </a:lnTo>
                <a:lnTo>
                  <a:pt x="5326" y="2489138"/>
                </a:lnTo>
                <a:lnTo>
                  <a:pt x="9839" y="2427642"/>
                </a:lnTo>
                <a:lnTo>
                  <a:pt x="15567" y="2368572"/>
                </a:lnTo>
                <a:lnTo>
                  <a:pt x="22514" y="2311534"/>
                </a:lnTo>
                <a:lnTo>
                  <a:pt x="30635" y="2256747"/>
                </a:lnTo>
                <a:lnTo>
                  <a:pt x="39884" y="2204428"/>
                </a:lnTo>
                <a:lnTo>
                  <a:pt x="50216" y="2154797"/>
                </a:lnTo>
                <a:lnTo>
                  <a:pt x="61585" y="2108070"/>
                </a:lnTo>
                <a:lnTo>
                  <a:pt x="73947" y="2064466"/>
                </a:lnTo>
                <a:lnTo>
                  <a:pt x="87255" y="2024204"/>
                </a:lnTo>
                <a:lnTo>
                  <a:pt x="101465" y="1987502"/>
                </a:lnTo>
                <a:lnTo>
                  <a:pt x="93394" y="1936194"/>
                </a:lnTo>
                <a:lnTo>
                  <a:pt x="86328" y="1883872"/>
                </a:lnTo>
                <a:lnTo>
                  <a:pt x="80255" y="1830686"/>
                </a:lnTo>
                <a:lnTo>
                  <a:pt x="75165" y="1776785"/>
                </a:lnTo>
                <a:lnTo>
                  <a:pt x="71049" y="1722318"/>
                </a:lnTo>
                <a:lnTo>
                  <a:pt x="67894" y="1667434"/>
                </a:lnTo>
                <a:lnTo>
                  <a:pt x="65691" y="1612284"/>
                </a:lnTo>
                <a:lnTo>
                  <a:pt x="64430" y="1557016"/>
                </a:lnTo>
                <a:lnTo>
                  <a:pt x="64099" y="1501779"/>
                </a:lnTo>
                <a:lnTo>
                  <a:pt x="64689" y="1446723"/>
                </a:lnTo>
                <a:lnTo>
                  <a:pt x="66188" y="1391998"/>
                </a:lnTo>
                <a:lnTo>
                  <a:pt x="68587" y="1337753"/>
                </a:lnTo>
                <a:lnTo>
                  <a:pt x="71876" y="1284137"/>
                </a:lnTo>
                <a:lnTo>
                  <a:pt x="76042" y="1231300"/>
                </a:lnTo>
                <a:lnTo>
                  <a:pt x="81077" y="1179390"/>
                </a:lnTo>
                <a:lnTo>
                  <a:pt x="86970" y="1128558"/>
                </a:lnTo>
                <a:lnTo>
                  <a:pt x="93709" y="1078952"/>
                </a:lnTo>
                <a:lnTo>
                  <a:pt x="101286" y="1030723"/>
                </a:lnTo>
                <a:lnTo>
                  <a:pt x="109688" y="984019"/>
                </a:lnTo>
                <a:lnTo>
                  <a:pt x="118907" y="938990"/>
                </a:lnTo>
                <a:lnTo>
                  <a:pt x="128931" y="895785"/>
                </a:lnTo>
                <a:lnTo>
                  <a:pt x="139749" y="854554"/>
                </a:lnTo>
                <a:lnTo>
                  <a:pt x="151352" y="815445"/>
                </a:lnTo>
                <a:lnTo>
                  <a:pt x="163729" y="778609"/>
                </a:lnTo>
                <a:lnTo>
                  <a:pt x="190764" y="712352"/>
                </a:lnTo>
                <a:lnTo>
                  <a:pt x="195467" y="702530"/>
                </a:lnTo>
                <a:lnTo>
                  <a:pt x="194457" y="636673"/>
                </a:lnTo>
                <a:lnTo>
                  <a:pt x="195706" y="572324"/>
                </a:lnTo>
                <a:lnTo>
                  <a:pt x="199091" y="510029"/>
                </a:lnTo>
                <a:lnTo>
                  <a:pt x="204494" y="450335"/>
                </a:lnTo>
                <a:lnTo>
                  <a:pt x="211793" y="393786"/>
                </a:lnTo>
                <a:lnTo>
                  <a:pt x="220867" y="340928"/>
                </a:lnTo>
                <a:lnTo>
                  <a:pt x="231598" y="292308"/>
                </a:lnTo>
                <a:lnTo>
                  <a:pt x="243863" y="248471"/>
                </a:lnTo>
                <a:lnTo>
                  <a:pt x="257542" y="209963"/>
                </a:lnTo>
                <a:lnTo>
                  <a:pt x="288664" y="151117"/>
                </a:lnTo>
                <a:lnTo>
                  <a:pt x="323998" y="120135"/>
                </a:lnTo>
                <a:lnTo>
                  <a:pt x="355977" y="119266"/>
                </a:lnTo>
                <a:lnTo>
                  <a:pt x="386900" y="142830"/>
                </a:lnTo>
                <a:lnTo>
                  <a:pt x="415694" y="189565"/>
                </a:lnTo>
                <a:lnTo>
                  <a:pt x="441286" y="258210"/>
                </a:lnTo>
                <a:lnTo>
                  <a:pt x="453663" y="194386"/>
                </a:lnTo>
                <a:lnTo>
                  <a:pt x="468164" y="139058"/>
                </a:lnTo>
                <a:lnTo>
                  <a:pt x="484478" y="92517"/>
                </a:lnTo>
                <a:lnTo>
                  <a:pt x="502292" y="55052"/>
                </a:lnTo>
                <a:lnTo>
                  <a:pt x="541174" y="8503"/>
                </a:lnTo>
                <a:lnTo>
                  <a:pt x="561620" y="0"/>
                </a:lnTo>
                <a:lnTo>
                  <a:pt x="582318" y="1728"/>
                </a:lnTo>
                <a:lnTo>
                  <a:pt x="623230" y="37040"/>
                </a:lnTo>
                <a:lnTo>
                  <a:pt x="642819" y="71202"/>
                </a:lnTo>
                <a:lnTo>
                  <a:pt x="670489" y="145552"/>
                </a:lnTo>
                <a:lnTo>
                  <a:pt x="682153" y="190323"/>
                </a:lnTo>
                <a:lnTo>
                  <a:pt x="692241" y="239450"/>
                </a:lnTo>
                <a:lnTo>
                  <a:pt x="700656" y="292399"/>
                </a:lnTo>
                <a:lnTo>
                  <a:pt x="707302" y="348638"/>
                </a:lnTo>
                <a:lnTo>
                  <a:pt x="712082" y="407636"/>
                </a:lnTo>
                <a:lnTo>
                  <a:pt x="714900" y="468860"/>
                </a:lnTo>
                <a:lnTo>
                  <a:pt x="718234" y="4732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13194" y="983065"/>
            <a:ext cx="20320" cy="305435"/>
          </a:xfrm>
          <a:custGeom>
            <a:avLst/>
            <a:gdLst/>
            <a:ahLst/>
            <a:cxnLst/>
            <a:rect l="l" t="t" r="r" b="b"/>
            <a:pathLst>
              <a:path w="20320" h="305434">
                <a:moveTo>
                  <a:pt x="402" y="304901"/>
                </a:moveTo>
                <a:lnTo>
                  <a:pt x="0" y="251764"/>
                </a:lnTo>
                <a:lnTo>
                  <a:pt x="1109" y="199026"/>
                </a:lnTo>
                <a:lnTo>
                  <a:pt x="3704" y="147084"/>
                </a:lnTo>
                <a:lnTo>
                  <a:pt x="7759" y="96334"/>
                </a:lnTo>
                <a:lnTo>
                  <a:pt x="13249" y="47174"/>
                </a:lnTo>
                <a:lnTo>
                  <a:pt x="201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88052" y="1423584"/>
            <a:ext cx="9525" cy="133985"/>
          </a:xfrm>
          <a:custGeom>
            <a:avLst/>
            <a:gdLst/>
            <a:ahLst/>
            <a:cxnLst/>
            <a:rect l="l" t="t" r="r" b="b"/>
            <a:pathLst>
              <a:path w="9525" h="133984">
                <a:moveTo>
                  <a:pt x="9451" y="133401"/>
                </a:moveTo>
                <a:lnTo>
                  <a:pt x="6171" y="100939"/>
                </a:lnTo>
                <a:lnTo>
                  <a:pt x="3498" y="67813"/>
                </a:lnTo>
                <a:lnTo>
                  <a:pt x="1438" y="34131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93668" y="2626108"/>
            <a:ext cx="43180" cy="80645"/>
          </a:xfrm>
          <a:custGeom>
            <a:avLst/>
            <a:gdLst/>
            <a:ahLst/>
            <a:cxnLst/>
            <a:rect l="l" t="t" r="r" b="b"/>
            <a:pathLst>
              <a:path w="43179" h="80644">
                <a:moveTo>
                  <a:pt x="0" y="80380"/>
                </a:moveTo>
                <a:lnTo>
                  <a:pt x="10313" y="57228"/>
                </a:lnTo>
                <a:lnTo>
                  <a:pt x="20952" y="36087"/>
                </a:lnTo>
                <a:lnTo>
                  <a:pt x="31891" y="16997"/>
                </a:lnTo>
                <a:lnTo>
                  <a:pt x="4311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53866" y="4160789"/>
            <a:ext cx="47625" cy="32384"/>
          </a:xfrm>
          <a:custGeom>
            <a:avLst/>
            <a:gdLst/>
            <a:ahLst/>
            <a:cxnLst/>
            <a:rect l="l" t="t" r="r" b="b"/>
            <a:pathLst>
              <a:path w="47625" h="32385">
                <a:moveTo>
                  <a:pt x="47303" y="32100"/>
                </a:moveTo>
                <a:lnTo>
                  <a:pt x="35311" y="27424"/>
                </a:lnTo>
                <a:lnTo>
                  <a:pt x="23413" y="20505"/>
                </a:lnTo>
                <a:lnTo>
                  <a:pt x="11634" y="1135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16658" y="4831069"/>
            <a:ext cx="177165" cy="391795"/>
          </a:xfrm>
          <a:custGeom>
            <a:avLst/>
            <a:gdLst/>
            <a:ahLst/>
            <a:cxnLst/>
            <a:rect l="l" t="t" r="r" b="b"/>
            <a:pathLst>
              <a:path w="177165" h="391795">
                <a:moveTo>
                  <a:pt x="176790" y="0"/>
                </a:moveTo>
                <a:lnTo>
                  <a:pt x="165874" y="69642"/>
                </a:lnTo>
                <a:lnTo>
                  <a:pt x="152982" y="133552"/>
                </a:lnTo>
                <a:lnTo>
                  <a:pt x="138292" y="191337"/>
                </a:lnTo>
                <a:lnTo>
                  <a:pt x="121981" y="242605"/>
                </a:lnTo>
                <a:lnTo>
                  <a:pt x="104227" y="286962"/>
                </a:lnTo>
                <a:lnTo>
                  <a:pt x="85205" y="324017"/>
                </a:lnTo>
                <a:lnTo>
                  <a:pt x="44072" y="374649"/>
                </a:lnTo>
                <a:lnTo>
                  <a:pt x="22315" y="387441"/>
                </a:lnTo>
                <a:lnTo>
                  <a:pt x="0" y="3913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15451" y="5579900"/>
            <a:ext cx="66675" cy="174625"/>
          </a:xfrm>
          <a:custGeom>
            <a:avLst/>
            <a:gdLst/>
            <a:ahLst/>
            <a:cxnLst/>
            <a:rect l="l" t="t" r="r" b="b"/>
            <a:pathLst>
              <a:path w="66675" h="174625">
                <a:moveTo>
                  <a:pt x="66292" y="174260"/>
                </a:moveTo>
                <a:lnTo>
                  <a:pt x="47677" y="141172"/>
                </a:lnTo>
                <a:lnTo>
                  <a:pt x="30312" y="100806"/>
                </a:lnTo>
                <a:lnTo>
                  <a:pt x="14364" y="5360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96407" y="5336009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31308" y="0"/>
                </a:moveTo>
                <a:lnTo>
                  <a:pt x="23534" y="4323"/>
                </a:lnTo>
                <a:lnTo>
                  <a:pt x="15716" y="7300"/>
                </a:lnTo>
                <a:lnTo>
                  <a:pt x="7866" y="8926"/>
                </a:lnTo>
                <a:lnTo>
                  <a:pt x="0" y="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4235" y="4223099"/>
            <a:ext cx="40005" cy="89535"/>
          </a:xfrm>
          <a:custGeom>
            <a:avLst/>
            <a:gdLst/>
            <a:ahLst/>
            <a:cxnLst/>
            <a:rect l="l" t="t" r="r" b="b"/>
            <a:pathLst>
              <a:path w="40004" h="89535">
                <a:moveTo>
                  <a:pt x="0" y="0"/>
                </a:moveTo>
                <a:lnTo>
                  <a:pt x="10639" y="18397"/>
                </a:lnTo>
                <a:lnTo>
                  <a:pt x="20866" y="39467"/>
                </a:lnTo>
                <a:lnTo>
                  <a:pt x="30642" y="63120"/>
                </a:lnTo>
                <a:lnTo>
                  <a:pt x="39927" y="892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45208" y="3388118"/>
            <a:ext cx="34925" cy="43815"/>
          </a:xfrm>
          <a:custGeom>
            <a:avLst/>
            <a:gdLst/>
            <a:ahLst/>
            <a:cxnLst/>
            <a:rect l="l" t="t" r="r" b="b"/>
            <a:pathLst>
              <a:path w="34925" h="43814">
                <a:moveTo>
                  <a:pt x="0" y="0"/>
                </a:moveTo>
                <a:lnTo>
                  <a:pt x="8878" y="7927"/>
                </a:lnTo>
                <a:lnTo>
                  <a:pt x="17593" y="17798"/>
                </a:lnTo>
                <a:lnTo>
                  <a:pt x="26120" y="29580"/>
                </a:lnTo>
                <a:lnTo>
                  <a:pt x="34434" y="432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00106" y="2408218"/>
            <a:ext cx="33655" cy="156845"/>
          </a:xfrm>
          <a:custGeom>
            <a:avLst/>
            <a:gdLst/>
            <a:ahLst/>
            <a:cxnLst/>
            <a:rect l="l" t="t" r="r" b="b"/>
            <a:pathLst>
              <a:path w="33654" h="156844">
                <a:moveTo>
                  <a:pt x="33407" y="0"/>
                </a:moveTo>
                <a:lnTo>
                  <a:pt x="26064" y="41777"/>
                </a:lnTo>
                <a:lnTo>
                  <a:pt x="18034" y="81852"/>
                </a:lnTo>
                <a:lnTo>
                  <a:pt x="9338" y="120116"/>
                </a:lnTo>
                <a:lnTo>
                  <a:pt x="0" y="15646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70965" y="1192534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0" y="27305"/>
                </a:moveTo>
                <a:lnTo>
                  <a:pt x="8668" y="18621"/>
                </a:lnTo>
                <a:lnTo>
                  <a:pt x="17422" y="11170"/>
                </a:lnTo>
                <a:lnTo>
                  <a:pt x="26252" y="4960"/>
                </a:lnTo>
                <a:lnTo>
                  <a:pt x="351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033318" y="2504706"/>
            <a:ext cx="645795" cy="12674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4710"/>
              </a:lnSpc>
            </a:pPr>
            <a:r>
              <a:rPr sz="4000" spc="-10" dirty="0">
                <a:latin typeface="Calibri"/>
                <a:cs typeface="Calibri"/>
              </a:rPr>
              <a:t>Public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69579" y="1397749"/>
            <a:ext cx="852169" cy="116839"/>
          </a:xfrm>
          <a:custGeom>
            <a:avLst/>
            <a:gdLst/>
            <a:ahLst/>
            <a:cxnLst/>
            <a:rect l="l" t="t" r="r" b="b"/>
            <a:pathLst>
              <a:path w="852169" h="116840">
                <a:moveTo>
                  <a:pt x="747280" y="0"/>
                </a:moveTo>
                <a:lnTo>
                  <a:pt x="742238" y="2285"/>
                </a:lnTo>
                <a:lnTo>
                  <a:pt x="736066" y="12890"/>
                </a:lnTo>
                <a:lnTo>
                  <a:pt x="738111" y="20662"/>
                </a:lnTo>
                <a:lnTo>
                  <a:pt x="779792" y="44983"/>
                </a:lnTo>
                <a:lnTo>
                  <a:pt x="0" y="44983"/>
                </a:lnTo>
                <a:lnTo>
                  <a:pt x="0" y="70383"/>
                </a:lnTo>
                <a:lnTo>
                  <a:pt x="779792" y="70383"/>
                </a:lnTo>
                <a:lnTo>
                  <a:pt x="738111" y="94691"/>
                </a:lnTo>
                <a:lnTo>
                  <a:pt x="736053" y="102476"/>
                </a:lnTo>
                <a:lnTo>
                  <a:pt x="743127" y="114592"/>
                </a:lnTo>
                <a:lnTo>
                  <a:pt x="750900" y="116636"/>
                </a:lnTo>
                <a:lnTo>
                  <a:pt x="851966" y="57683"/>
                </a:lnTo>
                <a:lnTo>
                  <a:pt x="755446" y="1384"/>
                </a:lnTo>
                <a:lnTo>
                  <a:pt x="753821" y="838"/>
                </a:lnTo>
                <a:lnTo>
                  <a:pt x="747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69579" y="2392019"/>
            <a:ext cx="852169" cy="116839"/>
          </a:xfrm>
          <a:custGeom>
            <a:avLst/>
            <a:gdLst/>
            <a:ahLst/>
            <a:cxnLst/>
            <a:rect l="l" t="t" r="r" b="b"/>
            <a:pathLst>
              <a:path w="852169" h="116839">
                <a:moveTo>
                  <a:pt x="0" y="44970"/>
                </a:moveTo>
                <a:lnTo>
                  <a:pt x="0" y="70370"/>
                </a:lnTo>
                <a:lnTo>
                  <a:pt x="779792" y="70383"/>
                </a:lnTo>
                <a:lnTo>
                  <a:pt x="738111" y="94691"/>
                </a:lnTo>
                <a:lnTo>
                  <a:pt x="736053" y="102463"/>
                </a:lnTo>
                <a:lnTo>
                  <a:pt x="743127" y="114579"/>
                </a:lnTo>
                <a:lnTo>
                  <a:pt x="750900" y="116636"/>
                </a:lnTo>
                <a:lnTo>
                  <a:pt x="851966" y="57683"/>
                </a:lnTo>
                <a:lnTo>
                  <a:pt x="830198" y="44983"/>
                </a:lnTo>
                <a:lnTo>
                  <a:pt x="0" y="44970"/>
                </a:lnTo>
                <a:close/>
              </a:path>
              <a:path w="852169" h="116839">
                <a:moveTo>
                  <a:pt x="747280" y="0"/>
                </a:moveTo>
                <a:lnTo>
                  <a:pt x="742238" y="2286"/>
                </a:lnTo>
                <a:lnTo>
                  <a:pt x="736066" y="12890"/>
                </a:lnTo>
                <a:lnTo>
                  <a:pt x="738111" y="20662"/>
                </a:lnTo>
                <a:lnTo>
                  <a:pt x="779792" y="44983"/>
                </a:lnTo>
                <a:lnTo>
                  <a:pt x="830198" y="44983"/>
                </a:lnTo>
                <a:lnTo>
                  <a:pt x="755446" y="1371"/>
                </a:lnTo>
                <a:lnTo>
                  <a:pt x="753821" y="838"/>
                </a:lnTo>
                <a:lnTo>
                  <a:pt x="747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62950" y="3538092"/>
            <a:ext cx="659130" cy="116839"/>
          </a:xfrm>
          <a:custGeom>
            <a:avLst/>
            <a:gdLst/>
            <a:ahLst/>
            <a:cxnLst/>
            <a:rect l="l" t="t" r="r" b="b"/>
            <a:pathLst>
              <a:path w="659130" h="116839">
                <a:moveTo>
                  <a:pt x="553910" y="0"/>
                </a:moveTo>
                <a:lnTo>
                  <a:pt x="548868" y="2286"/>
                </a:lnTo>
                <a:lnTo>
                  <a:pt x="542696" y="12890"/>
                </a:lnTo>
                <a:lnTo>
                  <a:pt x="544741" y="20662"/>
                </a:lnTo>
                <a:lnTo>
                  <a:pt x="586422" y="44970"/>
                </a:lnTo>
                <a:lnTo>
                  <a:pt x="0" y="44970"/>
                </a:lnTo>
                <a:lnTo>
                  <a:pt x="0" y="70370"/>
                </a:lnTo>
                <a:lnTo>
                  <a:pt x="586422" y="70370"/>
                </a:lnTo>
                <a:lnTo>
                  <a:pt x="544741" y="94691"/>
                </a:lnTo>
                <a:lnTo>
                  <a:pt x="542683" y="102463"/>
                </a:lnTo>
                <a:lnTo>
                  <a:pt x="549757" y="114579"/>
                </a:lnTo>
                <a:lnTo>
                  <a:pt x="557530" y="116636"/>
                </a:lnTo>
                <a:lnTo>
                  <a:pt x="658596" y="57670"/>
                </a:lnTo>
                <a:lnTo>
                  <a:pt x="562076" y="1371"/>
                </a:lnTo>
                <a:lnTo>
                  <a:pt x="560451" y="838"/>
                </a:lnTo>
                <a:lnTo>
                  <a:pt x="5539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62772" y="4466297"/>
            <a:ext cx="659130" cy="116839"/>
          </a:xfrm>
          <a:custGeom>
            <a:avLst/>
            <a:gdLst/>
            <a:ahLst/>
            <a:cxnLst/>
            <a:rect l="l" t="t" r="r" b="b"/>
            <a:pathLst>
              <a:path w="659130" h="116839">
                <a:moveTo>
                  <a:pt x="636012" y="71246"/>
                </a:moveTo>
                <a:lnTo>
                  <a:pt x="586778" y="71246"/>
                </a:lnTo>
                <a:lnTo>
                  <a:pt x="545439" y="96126"/>
                </a:lnTo>
                <a:lnTo>
                  <a:pt x="543496" y="103936"/>
                </a:lnTo>
                <a:lnTo>
                  <a:pt x="549833" y="114452"/>
                </a:lnTo>
                <a:lnTo>
                  <a:pt x="554901" y="116662"/>
                </a:lnTo>
                <a:lnTo>
                  <a:pt x="561428" y="115735"/>
                </a:lnTo>
                <a:lnTo>
                  <a:pt x="563041" y="115176"/>
                </a:lnTo>
                <a:lnTo>
                  <a:pt x="636012" y="71246"/>
                </a:lnTo>
                <a:close/>
              </a:path>
              <a:path w="659130" h="116839">
                <a:moveTo>
                  <a:pt x="556907" y="0"/>
                </a:moveTo>
                <a:lnTo>
                  <a:pt x="549160" y="2146"/>
                </a:lnTo>
                <a:lnTo>
                  <a:pt x="542264" y="14363"/>
                </a:lnTo>
                <a:lnTo>
                  <a:pt x="544410" y="22110"/>
                </a:lnTo>
                <a:lnTo>
                  <a:pt x="586422" y="45846"/>
                </a:lnTo>
                <a:lnTo>
                  <a:pt x="0" y="53962"/>
                </a:lnTo>
                <a:lnTo>
                  <a:pt x="355" y="79362"/>
                </a:lnTo>
                <a:lnTo>
                  <a:pt x="586778" y="71246"/>
                </a:lnTo>
                <a:lnTo>
                  <a:pt x="636012" y="71246"/>
                </a:lnTo>
                <a:lnTo>
                  <a:pt x="658774" y="57543"/>
                </a:lnTo>
                <a:lnTo>
                  <a:pt x="556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69579" y="5431891"/>
            <a:ext cx="852169" cy="116839"/>
          </a:xfrm>
          <a:custGeom>
            <a:avLst/>
            <a:gdLst/>
            <a:ahLst/>
            <a:cxnLst/>
            <a:rect l="l" t="t" r="r" b="b"/>
            <a:pathLst>
              <a:path w="852169" h="116839">
                <a:moveTo>
                  <a:pt x="747280" y="0"/>
                </a:moveTo>
                <a:lnTo>
                  <a:pt x="742238" y="2286"/>
                </a:lnTo>
                <a:lnTo>
                  <a:pt x="736066" y="12890"/>
                </a:lnTo>
                <a:lnTo>
                  <a:pt x="738111" y="20662"/>
                </a:lnTo>
                <a:lnTo>
                  <a:pt x="779792" y="44983"/>
                </a:lnTo>
                <a:lnTo>
                  <a:pt x="0" y="44983"/>
                </a:lnTo>
                <a:lnTo>
                  <a:pt x="0" y="70383"/>
                </a:lnTo>
                <a:lnTo>
                  <a:pt x="779792" y="70383"/>
                </a:lnTo>
                <a:lnTo>
                  <a:pt x="738111" y="94691"/>
                </a:lnTo>
                <a:lnTo>
                  <a:pt x="736053" y="102476"/>
                </a:lnTo>
                <a:lnTo>
                  <a:pt x="743127" y="114592"/>
                </a:lnTo>
                <a:lnTo>
                  <a:pt x="750900" y="116636"/>
                </a:lnTo>
                <a:lnTo>
                  <a:pt x="851966" y="57683"/>
                </a:lnTo>
                <a:lnTo>
                  <a:pt x="755446" y="1371"/>
                </a:lnTo>
                <a:lnTo>
                  <a:pt x="753821" y="838"/>
                </a:lnTo>
                <a:lnTo>
                  <a:pt x="747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07677" y="1445818"/>
            <a:ext cx="845819" cy="733425"/>
          </a:xfrm>
          <a:custGeom>
            <a:avLst/>
            <a:gdLst/>
            <a:ahLst/>
            <a:cxnLst/>
            <a:rect l="l" t="t" r="r" b="b"/>
            <a:pathLst>
              <a:path w="845820" h="733425">
                <a:moveTo>
                  <a:pt x="735114" y="686384"/>
                </a:moveTo>
                <a:lnTo>
                  <a:pt x="728484" y="690930"/>
                </a:lnTo>
                <a:lnTo>
                  <a:pt x="725906" y="704723"/>
                </a:lnTo>
                <a:lnTo>
                  <a:pt x="730453" y="711352"/>
                </a:lnTo>
                <a:lnTo>
                  <a:pt x="845477" y="732802"/>
                </a:lnTo>
                <a:lnTo>
                  <a:pt x="832597" y="695236"/>
                </a:lnTo>
                <a:lnTo>
                  <a:pt x="782548" y="695236"/>
                </a:lnTo>
                <a:lnTo>
                  <a:pt x="735114" y="686384"/>
                </a:lnTo>
                <a:close/>
              </a:path>
              <a:path w="845820" h="733425">
                <a:moveTo>
                  <a:pt x="16598" y="0"/>
                </a:moveTo>
                <a:lnTo>
                  <a:pt x="0" y="19215"/>
                </a:lnTo>
                <a:lnTo>
                  <a:pt x="782548" y="695236"/>
                </a:lnTo>
                <a:lnTo>
                  <a:pt x="832597" y="695236"/>
                </a:lnTo>
                <a:lnTo>
                  <a:pt x="826004" y="676008"/>
                </a:lnTo>
                <a:lnTo>
                  <a:pt x="799160" y="676008"/>
                </a:lnTo>
                <a:lnTo>
                  <a:pt x="16598" y="0"/>
                </a:lnTo>
                <a:close/>
              </a:path>
              <a:path w="845820" h="733425">
                <a:moveTo>
                  <a:pt x="800315" y="618591"/>
                </a:moveTo>
                <a:lnTo>
                  <a:pt x="787044" y="623138"/>
                </a:lnTo>
                <a:lnTo>
                  <a:pt x="783513" y="630364"/>
                </a:lnTo>
                <a:lnTo>
                  <a:pt x="799160" y="676008"/>
                </a:lnTo>
                <a:lnTo>
                  <a:pt x="826004" y="676008"/>
                </a:lnTo>
                <a:lnTo>
                  <a:pt x="807529" y="622122"/>
                </a:lnTo>
                <a:lnTo>
                  <a:pt x="800315" y="618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10776" y="2438107"/>
            <a:ext cx="842644" cy="400050"/>
          </a:xfrm>
          <a:custGeom>
            <a:avLst/>
            <a:gdLst/>
            <a:ahLst/>
            <a:cxnLst/>
            <a:rect l="l" t="t" r="r" b="b"/>
            <a:pathLst>
              <a:path w="842645" h="400050">
                <a:moveTo>
                  <a:pt x="10401" y="0"/>
                </a:moveTo>
                <a:lnTo>
                  <a:pt x="0" y="23177"/>
                </a:lnTo>
                <a:lnTo>
                  <a:pt x="771334" y="369201"/>
                </a:lnTo>
                <a:lnTo>
                  <a:pt x="723353" y="374332"/>
                </a:lnTo>
                <a:lnTo>
                  <a:pt x="718299" y="380580"/>
                </a:lnTo>
                <a:lnTo>
                  <a:pt x="719785" y="394538"/>
                </a:lnTo>
                <a:lnTo>
                  <a:pt x="726046" y="399580"/>
                </a:lnTo>
                <a:lnTo>
                  <a:pt x="842391" y="387159"/>
                </a:lnTo>
                <a:lnTo>
                  <a:pt x="812965" y="346036"/>
                </a:lnTo>
                <a:lnTo>
                  <a:pt x="781723" y="346036"/>
                </a:lnTo>
                <a:lnTo>
                  <a:pt x="10401" y="0"/>
                </a:lnTo>
                <a:close/>
              </a:path>
              <a:path w="842645" h="400050">
                <a:moveTo>
                  <a:pt x="766368" y="290690"/>
                </a:moveTo>
                <a:lnTo>
                  <a:pt x="754964" y="298856"/>
                </a:lnTo>
                <a:lnTo>
                  <a:pt x="753643" y="306781"/>
                </a:lnTo>
                <a:lnTo>
                  <a:pt x="781723" y="346036"/>
                </a:lnTo>
                <a:lnTo>
                  <a:pt x="812965" y="346036"/>
                </a:lnTo>
                <a:lnTo>
                  <a:pt x="774306" y="292011"/>
                </a:lnTo>
                <a:lnTo>
                  <a:pt x="766368" y="290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15830" y="3536950"/>
            <a:ext cx="837565" cy="116839"/>
          </a:xfrm>
          <a:custGeom>
            <a:avLst/>
            <a:gdLst/>
            <a:ahLst/>
            <a:cxnLst/>
            <a:rect l="l" t="t" r="r" b="b"/>
            <a:pathLst>
              <a:path w="837564" h="116839">
                <a:moveTo>
                  <a:pt x="733285" y="0"/>
                </a:moveTo>
                <a:lnTo>
                  <a:pt x="728218" y="2235"/>
                </a:lnTo>
                <a:lnTo>
                  <a:pt x="721918" y="12763"/>
                </a:lnTo>
                <a:lnTo>
                  <a:pt x="723887" y="20561"/>
                </a:lnTo>
                <a:lnTo>
                  <a:pt x="765301" y="45338"/>
                </a:lnTo>
                <a:lnTo>
                  <a:pt x="187" y="45338"/>
                </a:lnTo>
                <a:lnTo>
                  <a:pt x="0" y="62395"/>
                </a:lnTo>
                <a:lnTo>
                  <a:pt x="765022" y="70726"/>
                </a:lnTo>
                <a:lnTo>
                  <a:pt x="723074" y="94589"/>
                </a:lnTo>
                <a:lnTo>
                  <a:pt x="720940" y="102349"/>
                </a:lnTo>
                <a:lnTo>
                  <a:pt x="727887" y="114541"/>
                </a:lnTo>
                <a:lnTo>
                  <a:pt x="735634" y="116674"/>
                </a:lnTo>
                <a:lnTo>
                  <a:pt x="837336" y="58813"/>
                </a:lnTo>
                <a:lnTo>
                  <a:pt x="814800" y="45338"/>
                </a:lnTo>
                <a:lnTo>
                  <a:pt x="765301" y="45338"/>
                </a:lnTo>
                <a:lnTo>
                  <a:pt x="279" y="37007"/>
                </a:lnTo>
                <a:lnTo>
                  <a:pt x="800867" y="37007"/>
                </a:lnTo>
                <a:lnTo>
                  <a:pt x="741438" y="1473"/>
                </a:lnTo>
                <a:lnTo>
                  <a:pt x="739813" y="914"/>
                </a:lnTo>
                <a:lnTo>
                  <a:pt x="733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10039" y="4076039"/>
            <a:ext cx="843280" cy="459105"/>
          </a:xfrm>
          <a:custGeom>
            <a:avLst/>
            <a:gdLst/>
            <a:ahLst/>
            <a:cxnLst/>
            <a:rect l="l" t="t" r="r" b="b"/>
            <a:pathLst>
              <a:path w="843279" h="459104">
                <a:moveTo>
                  <a:pt x="726224" y="0"/>
                </a:moveTo>
                <a:lnTo>
                  <a:pt x="720305" y="5448"/>
                </a:lnTo>
                <a:lnTo>
                  <a:pt x="719721" y="19456"/>
                </a:lnTo>
                <a:lnTo>
                  <a:pt x="725169" y="25374"/>
                </a:lnTo>
                <a:lnTo>
                  <a:pt x="773379" y="27381"/>
                </a:lnTo>
                <a:lnTo>
                  <a:pt x="0" y="436575"/>
                </a:lnTo>
                <a:lnTo>
                  <a:pt x="11874" y="459028"/>
                </a:lnTo>
                <a:lnTo>
                  <a:pt x="785266" y="49822"/>
                </a:lnTo>
                <a:lnTo>
                  <a:pt x="815164" y="49822"/>
                </a:lnTo>
                <a:lnTo>
                  <a:pt x="843114" y="4838"/>
                </a:lnTo>
                <a:lnTo>
                  <a:pt x="726224" y="0"/>
                </a:lnTo>
                <a:close/>
              </a:path>
              <a:path w="843279" h="459104">
                <a:moveTo>
                  <a:pt x="815164" y="49822"/>
                </a:moveTo>
                <a:lnTo>
                  <a:pt x="785266" y="49822"/>
                </a:lnTo>
                <a:lnTo>
                  <a:pt x="759790" y="90817"/>
                </a:lnTo>
                <a:lnTo>
                  <a:pt x="761619" y="98640"/>
                </a:lnTo>
                <a:lnTo>
                  <a:pt x="773531" y="106045"/>
                </a:lnTo>
                <a:lnTo>
                  <a:pt x="781367" y="104216"/>
                </a:lnTo>
                <a:lnTo>
                  <a:pt x="815164" y="49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07144" y="4680165"/>
            <a:ext cx="846455" cy="819150"/>
          </a:xfrm>
          <a:custGeom>
            <a:avLst/>
            <a:gdLst/>
            <a:ahLst/>
            <a:cxnLst/>
            <a:rect l="l" t="t" r="r" b="b"/>
            <a:pathLst>
              <a:path w="846454" h="819150">
                <a:moveTo>
                  <a:pt x="834467" y="41033"/>
                </a:moveTo>
                <a:lnTo>
                  <a:pt x="785291" y="41033"/>
                </a:lnTo>
                <a:lnTo>
                  <a:pt x="0" y="800277"/>
                </a:lnTo>
                <a:lnTo>
                  <a:pt x="17653" y="818540"/>
                </a:lnTo>
                <a:lnTo>
                  <a:pt x="802944" y="59296"/>
                </a:lnTo>
                <a:lnTo>
                  <a:pt x="829329" y="59296"/>
                </a:lnTo>
                <a:lnTo>
                  <a:pt x="834467" y="41033"/>
                </a:lnTo>
                <a:close/>
              </a:path>
              <a:path w="846454" h="819150">
                <a:moveTo>
                  <a:pt x="829329" y="59296"/>
                </a:moveTo>
                <a:lnTo>
                  <a:pt x="802944" y="59296"/>
                </a:lnTo>
                <a:lnTo>
                  <a:pt x="789876" y="105752"/>
                </a:lnTo>
                <a:lnTo>
                  <a:pt x="793813" y="112763"/>
                </a:lnTo>
                <a:lnTo>
                  <a:pt x="807313" y="116560"/>
                </a:lnTo>
                <a:lnTo>
                  <a:pt x="814324" y="112636"/>
                </a:lnTo>
                <a:lnTo>
                  <a:pt x="829329" y="59296"/>
                </a:lnTo>
                <a:close/>
              </a:path>
              <a:path w="846454" h="819150">
                <a:moveTo>
                  <a:pt x="846010" y="0"/>
                </a:moveTo>
                <a:lnTo>
                  <a:pt x="732370" y="27863"/>
                </a:lnTo>
                <a:lnTo>
                  <a:pt x="728205" y="34734"/>
                </a:lnTo>
                <a:lnTo>
                  <a:pt x="731545" y="48361"/>
                </a:lnTo>
                <a:lnTo>
                  <a:pt x="738416" y="52527"/>
                </a:lnTo>
                <a:lnTo>
                  <a:pt x="785291" y="41033"/>
                </a:lnTo>
                <a:lnTo>
                  <a:pt x="834467" y="41033"/>
                </a:lnTo>
                <a:lnTo>
                  <a:pt x="846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52276" y="3152825"/>
            <a:ext cx="499745" cy="116839"/>
          </a:xfrm>
          <a:custGeom>
            <a:avLst/>
            <a:gdLst/>
            <a:ahLst/>
            <a:cxnLst/>
            <a:rect l="l" t="t" r="r" b="b"/>
            <a:pathLst>
              <a:path w="499745" h="116839">
                <a:moveTo>
                  <a:pt x="394842" y="0"/>
                </a:moveTo>
                <a:lnTo>
                  <a:pt x="389813" y="2286"/>
                </a:lnTo>
                <a:lnTo>
                  <a:pt x="383628" y="12890"/>
                </a:lnTo>
                <a:lnTo>
                  <a:pt x="385673" y="20662"/>
                </a:lnTo>
                <a:lnTo>
                  <a:pt x="427354" y="44983"/>
                </a:lnTo>
                <a:lnTo>
                  <a:pt x="0" y="44983"/>
                </a:lnTo>
                <a:lnTo>
                  <a:pt x="0" y="70383"/>
                </a:lnTo>
                <a:lnTo>
                  <a:pt x="427354" y="70383"/>
                </a:lnTo>
                <a:lnTo>
                  <a:pt x="385673" y="94691"/>
                </a:lnTo>
                <a:lnTo>
                  <a:pt x="383616" y="102476"/>
                </a:lnTo>
                <a:lnTo>
                  <a:pt x="390690" y="114592"/>
                </a:lnTo>
                <a:lnTo>
                  <a:pt x="398462" y="116636"/>
                </a:lnTo>
                <a:lnTo>
                  <a:pt x="499529" y="57683"/>
                </a:lnTo>
                <a:lnTo>
                  <a:pt x="403009" y="1384"/>
                </a:lnTo>
                <a:lnTo>
                  <a:pt x="401383" y="838"/>
                </a:lnTo>
                <a:lnTo>
                  <a:pt x="394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79553" y="3152825"/>
            <a:ext cx="271780" cy="116839"/>
          </a:xfrm>
          <a:custGeom>
            <a:avLst/>
            <a:gdLst/>
            <a:ahLst/>
            <a:cxnLst/>
            <a:rect l="l" t="t" r="r" b="b"/>
            <a:pathLst>
              <a:path w="271779" h="116839">
                <a:moveTo>
                  <a:pt x="166522" y="0"/>
                </a:moveTo>
                <a:lnTo>
                  <a:pt x="161480" y="2286"/>
                </a:lnTo>
                <a:lnTo>
                  <a:pt x="155295" y="12890"/>
                </a:lnTo>
                <a:lnTo>
                  <a:pt x="157352" y="20662"/>
                </a:lnTo>
                <a:lnTo>
                  <a:pt x="199021" y="44983"/>
                </a:lnTo>
                <a:lnTo>
                  <a:pt x="0" y="44983"/>
                </a:lnTo>
                <a:lnTo>
                  <a:pt x="0" y="70383"/>
                </a:lnTo>
                <a:lnTo>
                  <a:pt x="199021" y="70383"/>
                </a:lnTo>
                <a:lnTo>
                  <a:pt x="157352" y="94691"/>
                </a:lnTo>
                <a:lnTo>
                  <a:pt x="155295" y="102476"/>
                </a:lnTo>
                <a:lnTo>
                  <a:pt x="162369" y="114592"/>
                </a:lnTo>
                <a:lnTo>
                  <a:pt x="170141" y="116636"/>
                </a:lnTo>
                <a:lnTo>
                  <a:pt x="271208" y="57683"/>
                </a:lnTo>
                <a:lnTo>
                  <a:pt x="174688" y="1384"/>
                </a:lnTo>
                <a:lnTo>
                  <a:pt x="173062" y="838"/>
                </a:lnTo>
                <a:lnTo>
                  <a:pt x="1665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66203" y="2178532"/>
            <a:ext cx="443865" cy="1036955"/>
          </a:xfrm>
          <a:custGeom>
            <a:avLst/>
            <a:gdLst/>
            <a:ahLst/>
            <a:cxnLst/>
            <a:rect l="l" t="t" r="r" b="b"/>
            <a:pathLst>
              <a:path w="443865" h="1036955">
                <a:moveTo>
                  <a:pt x="435931" y="62229"/>
                </a:moveTo>
                <a:lnTo>
                  <a:pt x="388086" y="62229"/>
                </a:lnTo>
                <a:lnTo>
                  <a:pt x="0" y="1027239"/>
                </a:lnTo>
                <a:lnTo>
                  <a:pt x="23571" y="1036713"/>
                </a:lnTo>
                <a:lnTo>
                  <a:pt x="411657" y="71704"/>
                </a:lnTo>
                <a:lnTo>
                  <a:pt x="437321" y="71704"/>
                </a:lnTo>
                <a:lnTo>
                  <a:pt x="435931" y="62229"/>
                </a:lnTo>
                <a:close/>
              </a:path>
              <a:path w="443865" h="1036955">
                <a:moveTo>
                  <a:pt x="437321" y="71704"/>
                </a:moveTo>
                <a:lnTo>
                  <a:pt x="411657" y="71704"/>
                </a:lnTo>
                <a:lnTo>
                  <a:pt x="418655" y="119456"/>
                </a:lnTo>
                <a:lnTo>
                  <a:pt x="425107" y="124244"/>
                </a:lnTo>
                <a:lnTo>
                  <a:pt x="438988" y="122212"/>
                </a:lnTo>
                <a:lnTo>
                  <a:pt x="443788" y="115760"/>
                </a:lnTo>
                <a:lnTo>
                  <a:pt x="437321" y="71704"/>
                </a:lnTo>
                <a:close/>
              </a:path>
              <a:path w="443865" h="1036955">
                <a:moveTo>
                  <a:pt x="426796" y="0"/>
                </a:moveTo>
                <a:lnTo>
                  <a:pt x="334391" y="71767"/>
                </a:lnTo>
                <a:lnTo>
                  <a:pt x="333387" y="79743"/>
                </a:lnTo>
                <a:lnTo>
                  <a:pt x="341998" y="90830"/>
                </a:lnTo>
                <a:lnTo>
                  <a:pt x="349973" y="91833"/>
                </a:lnTo>
                <a:lnTo>
                  <a:pt x="388086" y="62229"/>
                </a:lnTo>
                <a:lnTo>
                  <a:pt x="435931" y="62229"/>
                </a:lnTo>
                <a:lnTo>
                  <a:pt x="426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74673" y="3198253"/>
            <a:ext cx="418465" cy="155575"/>
          </a:xfrm>
          <a:custGeom>
            <a:avLst/>
            <a:gdLst/>
            <a:ahLst/>
            <a:cxnLst/>
            <a:rect l="l" t="t" r="r" b="b"/>
            <a:pathLst>
              <a:path w="418465" h="155575">
                <a:moveTo>
                  <a:pt x="6642" y="0"/>
                </a:moveTo>
                <a:lnTo>
                  <a:pt x="0" y="24511"/>
                </a:lnTo>
                <a:lnTo>
                  <a:pt x="345376" y="118135"/>
                </a:lnTo>
                <a:lnTo>
                  <a:pt x="298780" y="130695"/>
                </a:lnTo>
                <a:lnTo>
                  <a:pt x="294779" y="137667"/>
                </a:lnTo>
                <a:lnTo>
                  <a:pt x="298424" y="151206"/>
                </a:lnTo>
                <a:lnTo>
                  <a:pt x="305396" y="155219"/>
                </a:lnTo>
                <a:lnTo>
                  <a:pt x="418363" y="124764"/>
                </a:lnTo>
                <a:lnTo>
                  <a:pt x="387683" y="93624"/>
                </a:lnTo>
                <a:lnTo>
                  <a:pt x="352018" y="93624"/>
                </a:lnTo>
                <a:lnTo>
                  <a:pt x="6642" y="0"/>
                </a:lnTo>
                <a:close/>
              </a:path>
              <a:path w="418465" h="155575">
                <a:moveTo>
                  <a:pt x="328206" y="41363"/>
                </a:moveTo>
                <a:lnTo>
                  <a:pt x="318211" y="51206"/>
                </a:lnTo>
                <a:lnTo>
                  <a:pt x="318147" y="59245"/>
                </a:lnTo>
                <a:lnTo>
                  <a:pt x="352018" y="93624"/>
                </a:lnTo>
                <a:lnTo>
                  <a:pt x="387683" y="93624"/>
                </a:lnTo>
                <a:lnTo>
                  <a:pt x="336245" y="41414"/>
                </a:lnTo>
                <a:lnTo>
                  <a:pt x="328206" y="41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66165" y="3205886"/>
            <a:ext cx="544195" cy="1318260"/>
          </a:xfrm>
          <a:custGeom>
            <a:avLst/>
            <a:gdLst/>
            <a:ahLst/>
            <a:cxnLst/>
            <a:rect l="l" t="t" r="r" b="b"/>
            <a:pathLst>
              <a:path w="544195" h="1318260">
                <a:moveTo>
                  <a:pt x="449643" y="1225461"/>
                </a:moveTo>
                <a:lnTo>
                  <a:pt x="441655" y="1226388"/>
                </a:lnTo>
                <a:lnTo>
                  <a:pt x="432942" y="1237386"/>
                </a:lnTo>
                <a:lnTo>
                  <a:pt x="433870" y="1245361"/>
                </a:lnTo>
                <a:lnTo>
                  <a:pt x="525589" y="1318005"/>
                </a:lnTo>
                <a:lnTo>
                  <a:pt x="535380" y="1255420"/>
                </a:lnTo>
                <a:lnTo>
                  <a:pt x="487476" y="1255420"/>
                </a:lnTo>
                <a:lnTo>
                  <a:pt x="449643" y="1225461"/>
                </a:lnTo>
                <a:close/>
              </a:path>
              <a:path w="544195" h="1318260">
                <a:moveTo>
                  <a:pt x="23647" y="0"/>
                </a:moveTo>
                <a:lnTo>
                  <a:pt x="0" y="9245"/>
                </a:lnTo>
                <a:lnTo>
                  <a:pt x="487476" y="1255420"/>
                </a:lnTo>
                <a:lnTo>
                  <a:pt x="535380" y="1255420"/>
                </a:lnTo>
                <a:lnTo>
                  <a:pt x="536829" y="1246162"/>
                </a:lnTo>
                <a:lnTo>
                  <a:pt x="511124" y="1246162"/>
                </a:lnTo>
                <a:lnTo>
                  <a:pt x="23647" y="0"/>
                </a:lnTo>
                <a:close/>
              </a:path>
              <a:path w="544195" h="1318260">
                <a:moveTo>
                  <a:pt x="525081" y="1193749"/>
                </a:moveTo>
                <a:lnTo>
                  <a:pt x="518591" y="1198486"/>
                </a:lnTo>
                <a:lnTo>
                  <a:pt x="511124" y="1246162"/>
                </a:lnTo>
                <a:lnTo>
                  <a:pt x="536829" y="1246162"/>
                </a:lnTo>
                <a:lnTo>
                  <a:pt x="543674" y="1202410"/>
                </a:lnTo>
                <a:lnTo>
                  <a:pt x="538937" y="1195920"/>
                </a:lnTo>
                <a:lnTo>
                  <a:pt x="525081" y="1193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14400" y="6142251"/>
            <a:ext cx="855179" cy="37459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Po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47682" y="6050418"/>
            <a:ext cx="2048118" cy="361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     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Po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678569" y="6171233"/>
            <a:ext cx="268719" cy="2551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285083" y="5323590"/>
            <a:ext cx="267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baseline="-19097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335561" y="5364139"/>
            <a:ext cx="254000" cy="27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027170" y="5283313"/>
            <a:ext cx="205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213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baseline="-19097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baseline="-19097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| i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30495" y="2928569"/>
            <a:ext cx="2302928" cy="1290738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011555" marR="5080" indent="-957580">
              <a:lnSpc>
                <a:spcPts val="3290"/>
              </a:lnSpc>
              <a:spcBef>
                <a:spcPts val="665"/>
              </a:spcBef>
              <a:tabLst>
                <a:tab pos="1011555" algn="l"/>
              </a:tabLst>
            </a:pPr>
            <a:r>
              <a:rPr sz="3200" spc="-5" dirty="0">
                <a:latin typeface="Calibri"/>
                <a:cs typeface="Calibri"/>
              </a:rPr>
              <a:t>Q</a:t>
            </a:r>
            <a:r>
              <a:rPr sz="3200" dirty="0">
                <a:latin typeface="Calibri"/>
                <a:cs typeface="Calibri"/>
              </a:rPr>
              <a:t>?	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0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lt  </a:t>
            </a:r>
            <a:endParaRPr lang="en-US" sz="2800" dirty="0">
              <a:latin typeface="Arial"/>
              <a:cs typeface="Arial"/>
            </a:endParaRPr>
          </a:p>
          <a:p>
            <a:pPr marL="1011555" marR="5080" indent="-957580">
              <a:lnSpc>
                <a:spcPts val="3290"/>
              </a:lnSpc>
              <a:spcBef>
                <a:spcPts val="665"/>
              </a:spcBef>
              <a:tabLst>
                <a:tab pos="1011555" algn="l"/>
              </a:tabLst>
            </a:pPr>
            <a:endParaRPr sz="2800" dirty="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Q(D</a:t>
            </a:r>
            <a:r>
              <a:rPr sz="2400" b="1" spc="-7" baseline="-19097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739" y="0"/>
            <a:ext cx="6238402" cy="271272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Describing the context more</a:t>
            </a:r>
            <a:r>
              <a:rPr sz="2000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precisely….</a:t>
            </a:r>
            <a:endParaRPr sz="2000" dirty="0">
              <a:latin typeface="Arial"/>
              <a:cs typeface="Arial"/>
            </a:endParaRPr>
          </a:p>
          <a:p>
            <a:pPr marL="2353945" marR="2791460" indent="-635" algn="ctr">
              <a:lnSpc>
                <a:spcPts val="213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data 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rc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</a:p>
          <a:p>
            <a:pPr marL="3694429" marR="1254125" indent="-57150">
              <a:lnSpc>
                <a:spcPts val="2130"/>
              </a:lnSpc>
              <a:spcBef>
                <a:spcPts val="640"/>
              </a:spcBef>
            </a:pPr>
            <a:r>
              <a:rPr sz="1800" spc="-5">
                <a:latin typeface="Arial"/>
                <a:cs typeface="Arial"/>
              </a:rPr>
              <a:t>Agg</a:t>
            </a:r>
            <a:r>
              <a:rPr sz="1800">
                <a:latin typeface="Arial"/>
                <a:cs typeface="Arial"/>
              </a:rPr>
              <a:t>r</a:t>
            </a:r>
            <a:r>
              <a:rPr sz="1800" spc="-5">
                <a:latin typeface="Arial"/>
                <a:cs typeface="Arial"/>
              </a:rPr>
              <a:t>egate</a:t>
            </a:r>
            <a:r>
              <a:rPr sz="1800">
                <a:latin typeface="Arial"/>
                <a:cs typeface="Arial"/>
              </a:rPr>
              <a:t>d</a:t>
            </a:r>
            <a:r>
              <a:rPr sz="1800" spc="-5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dataset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5013325" marR="5080" indent="-76200">
              <a:lnSpc>
                <a:spcPts val="2130"/>
              </a:lnSpc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riv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dirty="0">
                <a:latin typeface="Arial"/>
                <a:cs typeface="Arial"/>
              </a:rPr>
              <a:t>iz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 </a:t>
            </a:r>
            <a:r>
              <a:rPr sz="1800" spc="-5" dirty="0">
                <a:latin typeface="Arial"/>
                <a:cs typeface="Arial"/>
              </a:rPr>
              <a:t>Analysis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049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5D2A62-FE68-984A-9582-814A3768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Setting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47E83-9189-024B-B1A0-B90290DE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343E1-8EAA-3A4A-8E16-083CAD3A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A15C-D4E2-AF4A-A2BF-E67395D2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spondents in the population seek protection of their personal data">
            <a:extLst>
              <a:ext uri="{FF2B5EF4-FFF2-40B4-BE49-F238E27FC236}">
                <a16:creationId xmlns:a16="http://schemas.microsoft.com/office/drawing/2014/main" id="{6F13BD16-842A-9747-946D-58B87DB9DBCD}"/>
              </a:ext>
            </a:extLst>
          </p:cNvPr>
          <p:cNvSpPr txBox="1"/>
          <p:nvPr/>
        </p:nvSpPr>
        <p:spPr>
          <a:xfrm>
            <a:off x="559691" y="4492425"/>
            <a:ext cx="2674872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 dirty="0">
                <a:latin typeface="+mj-lt"/>
                <a:ea typeface="+mj-ea"/>
                <a:cs typeface="+mj-cs"/>
                <a:sym typeface="Helvetica"/>
              </a:rPr>
              <a:t>respondents</a:t>
            </a:r>
            <a:r>
              <a:rPr dirty="0"/>
              <a:t> in the population seek protection of their personal data</a:t>
            </a:r>
          </a:p>
        </p:txBody>
      </p:sp>
      <p:sp>
        <p:nvSpPr>
          <p:cNvPr id="9" name="the curator is trusted to collect data and is responsible for safely releasing it">
            <a:extLst>
              <a:ext uri="{FF2B5EF4-FFF2-40B4-BE49-F238E27FC236}">
                <a16:creationId xmlns:a16="http://schemas.microsoft.com/office/drawing/2014/main" id="{456A2ADC-8C0D-414A-950B-6E104CC26D95}"/>
              </a:ext>
            </a:extLst>
          </p:cNvPr>
          <p:cNvSpPr txBox="1"/>
          <p:nvPr/>
        </p:nvSpPr>
        <p:spPr>
          <a:xfrm>
            <a:off x="3234563" y="4536031"/>
            <a:ext cx="2674871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curator</a:t>
            </a:r>
            <a:r>
              <a:t> is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trusted</a:t>
            </a:r>
            <a:r>
              <a:t> to collect data and is responsible for safely releasing it</a:t>
            </a:r>
          </a:p>
        </p:txBody>
      </p:sp>
      <p:sp>
        <p:nvSpPr>
          <p:cNvPr id="10" name="the analyst is untrusted and wants to gain the most accurate insights into the population">
            <a:extLst>
              <a:ext uri="{FF2B5EF4-FFF2-40B4-BE49-F238E27FC236}">
                <a16:creationId xmlns:a16="http://schemas.microsoft.com/office/drawing/2014/main" id="{FBEA7640-368D-2B4D-AFA4-8A289A92438B}"/>
              </a:ext>
            </a:extLst>
          </p:cNvPr>
          <p:cNvSpPr txBox="1"/>
          <p:nvPr/>
        </p:nvSpPr>
        <p:spPr>
          <a:xfrm>
            <a:off x="6119878" y="4536031"/>
            <a:ext cx="2674872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the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analyst</a:t>
            </a:r>
            <a:r>
              <a:rPr dirty="0"/>
              <a:t> is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untrusted</a:t>
            </a:r>
            <a:r>
              <a:rPr dirty="0"/>
              <a:t> and wants to gain the most accurate insights into the population</a:t>
            </a:r>
          </a:p>
        </p:txBody>
      </p:sp>
      <p:pic>
        <p:nvPicPr>
          <p:cNvPr id="11" name="Screen Shot 2019-03-03 at 12.21.31 PM.png" descr="Screen Shot 2019-03-03 at 12.21.31 PM.png">
            <a:extLst>
              <a:ext uri="{FF2B5EF4-FFF2-40B4-BE49-F238E27FC236}">
                <a16:creationId xmlns:a16="http://schemas.microsoft.com/office/drawing/2014/main" id="{93046486-F8A9-8744-95E1-EE213736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9" y="1458720"/>
            <a:ext cx="8445501" cy="305875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98973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754939"/>
            <a:ext cx="2350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spc="-5" dirty="0">
                <a:latin typeface="Times New Roman"/>
                <a:cs typeface="Times New Roman"/>
              </a:rPr>
              <a:t>First attempt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9049" y="5608168"/>
            <a:ext cx="3424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FF0000"/>
                </a:solidFill>
                <a:latin typeface="Arial"/>
                <a:cs typeface="Arial"/>
              </a:rPr>
              <a:t>Q(D</a:t>
            </a:r>
            <a:r>
              <a:rPr sz="3600" spc="-112" baseline="-19675" dirty="0">
                <a:solidFill>
                  <a:srgbClr val="FF0000"/>
                </a:solidFill>
                <a:latin typeface="Arial"/>
                <a:cs typeface="Arial"/>
              </a:rPr>
              <a:t>(I-­me)</a:t>
            </a:r>
            <a:r>
              <a:rPr sz="3600" spc="-7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Q(D</a:t>
            </a:r>
            <a:r>
              <a:rPr sz="3600" spc="-7" baseline="-1967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333" y="5608168"/>
            <a:ext cx="3129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27020" algn="l"/>
              </a:tabLst>
            </a:pP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Q(D</a:t>
            </a:r>
            <a:r>
              <a:rPr sz="3600" spc="-7" baseline="-1967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36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Q(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 D	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16627" y="5799928"/>
            <a:ext cx="567309" cy="367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52677" y="5985133"/>
            <a:ext cx="172420" cy="251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38" y="1531823"/>
            <a:ext cx="8271509" cy="306494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06045" marR="5080" algn="just">
              <a:lnSpc>
                <a:spcPts val="2870"/>
              </a:lnSpc>
              <a:spcBef>
                <a:spcPts val="200"/>
              </a:spcBef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10" dirty="0">
                <a:latin typeface="Times New Roman"/>
                <a:cs typeface="Times New Roman"/>
              </a:rPr>
              <a:t>don’t </a:t>
            </a:r>
            <a:r>
              <a:rPr sz="2400" spc="-5" dirty="0">
                <a:latin typeface="Times New Roman"/>
                <a:cs typeface="Times New Roman"/>
              </a:rPr>
              <a:t>mind if </a:t>
            </a:r>
            <a:r>
              <a:rPr sz="2400" spc="-15" dirty="0">
                <a:latin typeface="Times New Roman"/>
                <a:cs typeface="Times New Roman"/>
              </a:rPr>
              <a:t>sketchycompany.com </a:t>
            </a:r>
            <a:r>
              <a:rPr sz="2400" spc="-5" dirty="0">
                <a:latin typeface="Times New Roman"/>
                <a:cs typeface="Times New Roman"/>
              </a:rPr>
              <a:t>has my data if 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could </a:t>
            </a:r>
            <a:r>
              <a:rPr sz="2400" dirty="0">
                <a:latin typeface="Times New Roman"/>
                <a:cs typeface="Times New Roman"/>
              </a:rPr>
              <a:t>be sure 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any query anyone else might ask, my data would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10" dirty="0">
                <a:latin typeface="Times New Roman"/>
                <a:cs typeface="Times New Roman"/>
              </a:rPr>
              <a:t>affect 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results.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2066925">
              <a:lnSpc>
                <a:spcPct val="100000"/>
              </a:lnSpc>
              <a:spcBef>
                <a:spcPts val="5"/>
              </a:spcBef>
            </a:pPr>
            <a:r>
              <a:rPr sz="3600" spc="-75" dirty="0">
                <a:solidFill>
                  <a:srgbClr val="FF0000"/>
                </a:solidFill>
                <a:latin typeface="Arial"/>
                <a:cs typeface="Arial"/>
              </a:rPr>
              <a:t>Q(D</a:t>
            </a:r>
            <a:r>
              <a:rPr sz="3600" spc="-112" baseline="-19675" dirty="0">
                <a:solidFill>
                  <a:srgbClr val="FF0000"/>
                </a:solidFill>
                <a:latin typeface="Arial"/>
                <a:cs typeface="Arial"/>
              </a:rPr>
              <a:t>(I-­me)</a:t>
            </a:r>
            <a:r>
              <a:rPr sz="3600" spc="-7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36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Q(D</a:t>
            </a:r>
            <a:r>
              <a:rPr sz="3600" spc="-7" baseline="-1967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3600" dirty="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1750"/>
              </a:spcBef>
            </a:pP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this possible?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5B310-ACD8-9F45-9885-67D8A90680C7}"/>
              </a:ext>
            </a:extLst>
          </p:cNvPr>
          <p:cNvSpPr/>
          <p:nvPr/>
        </p:nvSpPr>
        <p:spPr>
          <a:xfrm>
            <a:off x="618862" y="4425014"/>
            <a:ext cx="7610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330200">
              <a:lnSpc>
                <a:spcPct val="100000"/>
              </a:lnSpc>
            </a:pPr>
            <a:r>
              <a:rPr lang="en-US" dirty="0">
                <a:latin typeface="Arial"/>
                <a:cs typeface="Arial"/>
              </a:rPr>
              <a:t>No: </a:t>
            </a:r>
            <a:r>
              <a:rPr lang="en-US" spc="-5" dirty="0">
                <a:latin typeface="Arial"/>
                <a:cs typeface="Arial"/>
              </a:rPr>
              <a:t>If my data </a:t>
            </a:r>
            <a:r>
              <a:rPr lang="en-US" dirty="0">
                <a:latin typeface="Arial"/>
                <a:cs typeface="Arial"/>
              </a:rPr>
              <a:t>had no </a:t>
            </a:r>
            <a:r>
              <a:rPr lang="en-US" spc="-10" dirty="0">
                <a:latin typeface="Arial"/>
                <a:cs typeface="Arial"/>
              </a:rPr>
              <a:t>effect, </a:t>
            </a:r>
            <a:r>
              <a:rPr lang="en-US" spc="-5" dirty="0">
                <a:latin typeface="Arial"/>
                <a:cs typeface="Arial"/>
              </a:rPr>
              <a:t>then </a:t>
            </a:r>
            <a:r>
              <a:rPr lang="en-US" dirty="0">
                <a:latin typeface="Arial"/>
                <a:cs typeface="Arial"/>
              </a:rPr>
              <a:t>no </a:t>
            </a:r>
            <a:r>
              <a:rPr lang="en-US" spc="-10" dirty="0">
                <a:latin typeface="Arial"/>
                <a:cs typeface="Arial"/>
              </a:rPr>
              <a:t>one’s </a:t>
            </a:r>
            <a:r>
              <a:rPr lang="en-US" spc="-5" dirty="0">
                <a:latin typeface="Arial"/>
                <a:cs typeface="Arial"/>
              </a:rPr>
              <a:t>data </a:t>
            </a:r>
            <a:r>
              <a:rPr lang="en-US" dirty="0">
                <a:latin typeface="Arial"/>
                <a:cs typeface="Arial"/>
              </a:rPr>
              <a:t>would have any</a:t>
            </a:r>
            <a:r>
              <a:rPr lang="en-US" spc="-13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effect,  </a:t>
            </a:r>
            <a:r>
              <a:rPr lang="en-US" dirty="0">
                <a:latin typeface="Arial"/>
                <a:cs typeface="Arial"/>
              </a:rPr>
              <a:t>and </a:t>
            </a:r>
            <a:r>
              <a:rPr lang="en-US" spc="-5" dirty="0">
                <a:latin typeface="Arial"/>
                <a:cs typeface="Arial"/>
              </a:rPr>
              <a:t>the results </a:t>
            </a:r>
            <a:r>
              <a:rPr lang="en-US" dirty="0">
                <a:latin typeface="Arial"/>
                <a:cs typeface="Arial"/>
              </a:rPr>
              <a:t>would be</a:t>
            </a:r>
            <a:r>
              <a:rPr lang="en-US" spc="-4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useless.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58C684-079F-2D41-ADFD-1260D364273D}"/>
              </a:ext>
            </a:extLst>
          </p:cNvPr>
          <p:cNvSpPr/>
          <p:nvPr/>
        </p:nvSpPr>
        <p:spPr>
          <a:xfrm>
            <a:off x="5114228" y="6367289"/>
            <a:ext cx="3289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3835">
              <a:lnSpc>
                <a:spcPct val="100000"/>
              </a:lnSpc>
              <a:spcBef>
                <a:spcPts val="2840"/>
              </a:spcBef>
            </a:pPr>
            <a:r>
              <a:rPr lang="en-US" i="1" spc="-5" dirty="0">
                <a:latin typeface="Arial"/>
                <a:cs typeface="Arial"/>
              </a:rPr>
              <a:t>adapted from Christine</a:t>
            </a:r>
            <a:r>
              <a:rPr lang="en-US" i="1" spc="-45" dirty="0">
                <a:latin typeface="Arial"/>
                <a:cs typeface="Arial"/>
              </a:rPr>
              <a:t> </a:t>
            </a:r>
            <a:r>
              <a:rPr lang="en-US" i="1" spc="-35" dirty="0">
                <a:latin typeface="Arial"/>
                <a:cs typeface="Arial"/>
              </a:rPr>
              <a:t>Task,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035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949612"/>
            <a:ext cx="4318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dirty="0">
                <a:latin typeface="Times New Roman"/>
                <a:cs typeface="Times New Roman"/>
              </a:rPr>
              <a:t>First attempt re</a:t>
            </a:r>
            <a:r>
              <a:rPr b="0" spc="-5" dirty="0">
                <a:latin typeface="Times New Roman"/>
                <a:cs typeface="Times New Roman"/>
              </a:rPr>
              <a:t>stated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4640" y="2158174"/>
            <a:ext cx="665162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“If the </a:t>
            </a:r>
            <a:r>
              <a:rPr sz="2400" dirty="0">
                <a:latin typeface="Arial"/>
                <a:cs typeface="Arial"/>
              </a:rPr>
              <a:t>release of </a:t>
            </a:r>
            <a:r>
              <a:rPr sz="2400" spc="-5" dirty="0">
                <a:latin typeface="Arial"/>
                <a:cs typeface="Arial"/>
              </a:rPr>
              <a:t>statistics </a:t>
            </a:r>
            <a:r>
              <a:rPr sz="2400" i="1" dirty="0">
                <a:latin typeface="Arial"/>
                <a:cs typeface="Arial"/>
              </a:rPr>
              <a:t>S </a:t>
            </a:r>
            <a:r>
              <a:rPr sz="2400" dirty="0">
                <a:latin typeface="Arial"/>
                <a:cs typeface="Arial"/>
              </a:rPr>
              <a:t>makes it possible </a:t>
            </a:r>
            <a:r>
              <a:rPr sz="2400" spc="-5" dirty="0">
                <a:latin typeface="Arial"/>
                <a:cs typeface="Arial"/>
              </a:rPr>
              <a:t>to  determine the </a:t>
            </a:r>
            <a:r>
              <a:rPr sz="2400" dirty="0">
                <a:latin typeface="Arial"/>
                <a:cs typeface="Arial"/>
              </a:rPr>
              <a:t>value </a:t>
            </a:r>
            <a:r>
              <a:rPr sz="2400" spc="-5" dirty="0">
                <a:latin typeface="Arial"/>
                <a:cs typeface="Arial"/>
              </a:rPr>
              <a:t>[of private information] </a:t>
            </a:r>
            <a:r>
              <a:rPr sz="2400" dirty="0">
                <a:latin typeface="Arial"/>
                <a:cs typeface="Arial"/>
              </a:rPr>
              <a:t>more  </a:t>
            </a:r>
            <a:r>
              <a:rPr sz="2400" spc="-5" dirty="0">
                <a:latin typeface="Arial"/>
                <a:cs typeface="Arial"/>
              </a:rPr>
              <a:t>accurately than </a:t>
            </a:r>
            <a:r>
              <a:rPr sz="2400" dirty="0">
                <a:latin typeface="Arial"/>
                <a:cs typeface="Arial"/>
              </a:rPr>
              <a:t>is possible </a:t>
            </a:r>
            <a:r>
              <a:rPr sz="2400" spc="-5" dirty="0">
                <a:latin typeface="Arial"/>
                <a:cs typeface="Arial"/>
              </a:rPr>
              <a:t>without </a:t>
            </a:r>
            <a:r>
              <a:rPr sz="2400" dirty="0">
                <a:latin typeface="Arial"/>
                <a:cs typeface="Arial"/>
              </a:rPr>
              <a:t>access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a  disclosure has </a:t>
            </a:r>
            <a:r>
              <a:rPr sz="2400" spc="-5" dirty="0">
                <a:latin typeface="Arial"/>
                <a:cs typeface="Arial"/>
              </a:rPr>
              <a:t>taken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place.”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Dalenius,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1977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640" y="5283086"/>
            <a:ext cx="6300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is not possible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achieve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this strong notion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000" i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privacy!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4051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316" y="625983"/>
            <a:ext cx="31718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imes New Roman"/>
                <a:cs typeface="Times New Roman"/>
              </a:rPr>
              <a:t>Second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attempt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26506" y="6517433"/>
            <a:ext cx="2938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adapted from Christine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spc="-35" dirty="0">
                <a:latin typeface="Arial"/>
                <a:cs typeface="Arial"/>
              </a:rPr>
              <a:t>Task,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42212"/>
            <a:ext cx="7884795" cy="448071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spc="-45" dirty="0">
                <a:latin typeface="Times New Roman"/>
                <a:cs typeface="Times New Roman"/>
              </a:rPr>
              <a:t>Well, </a:t>
            </a:r>
            <a:r>
              <a:rPr sz="2400" spc="-5" dirty="0">
                <a:latin typeface="Times New Roman"/>
                <a:cs typeface="Times New Roman"/>
              </a:rPr>
              <a:t>as long as 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knew that anyone </a:t>
            </a:r>
            <a:r>
              <a:rPr sz="2400" spc="-10" dirty="0">
                <a:latin typeface="Times New Roman"/>
                <a:cs typeface="Times New Roman"/>
              </a:rPr>
              <a:t>wouldn’t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able to discover  anything private about me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looking at the published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results.</a:t>
            </a:r>
            <a:endParaRPr sz="2400" dirty="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195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Pr(secret(me)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 R) =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Pr(secret(me))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70"/>
              </a:spcBef>
            </a:pP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this possible?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189230" marR="117919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No! If </a:t>
            </a:r>
            <a:r>
              <a:rPr sz="2000" dirty="0">
                <a:latin typeface="Arial"/>
                <a:cs typeface="Arial"/>
              </a:rPr>
              <a:t>R shows </a:t>
            </a:r>
            <a:r>
              <a:rPr sz="2000" spc="-10" dirty="0">
                <a:latin typeface="Arial"/>
                <a:cs typeface="Arial"/>
              </a:rPr>
              <a:t>there’s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strong trend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my population,  then with </a:t>
            </a:r>
            <a:r>
              <a:rPr sz="2000" dirty="0">
                <a:latin typeface="Arial"/>
                <a:cs typeface="Arial"/>
              </a:rPr>
              <a:t>high </a:t>
            </a:r>
            <a:r>
              <a:rPr sz="2000" spc="-15" dirty="0">
                <a:latin typeface="Arial"/>
                <a:cs typeface="Arial"/>
              </a:rPr>
              <a:t>probability, </a:t>
            </a:r>
            <a:r>
              <a:rPr sz="2000" spc="-5" dirty="0">
                <a:latin typeface="Arial"/>
                <a:cs typeface="Arial"/>
              </a:rPr>
              <a:t>the trend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true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me too (even  </a:t>
            </a:r>
            <a:r>
              <a:rPr sz="2000" dirty="0">
                <a:latin typeface="Arial"/>
                <a:cs typeface="Arial"/>
              </a:rPr>
              <a:t>if I don’t give you </a:t>
            </a:r>
            <a:r>
              <a:rPr sz="2000" spc="-5" dirty="0">
                <a:latin typeface="Arial"/>
                <a:cs typeface="Arial"/>
              </a:rPr>
              <a:t>my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  <a:spcBef>
                <a:spcPts val="168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Prob(secret(me)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secret(Pop)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) &gt;</a:t>
            </a:r>
            <a:r>
              <a:rPr sz="2400" spc="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Prob(secret(me))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186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9026"/>
            <a:ext cx="1651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Example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91372"/>
            <a:ext cx="7785100" cy="3685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23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Researchers show that </a:t>
            </a:r>
            <a:r>
              <a:rPr sz="2700" dirty="0">
                <a:latin typeface="Times New Roman"/>
                <a:cs typeface="Times New Roman"/>
              </a:rPr>
              <a:t>red </a:t>
            </a:r>
            <a:r>
              <a:rPr sz="2700" spc="-5" dirty="0">
                <a:latin typeface="Times New Roman"/>
                <a:cs typeface="Times New Roman"/>
              </a:rPr>
              <a:t>meat causes</a:t>
            </a:r>
            <a:r>
              <a:rPr sz="2700" dirty="0">
                <a:latin typeface="Times New Roman"/>
                <a:cs typeface="Times New Roman"/>
              </a:rPr>
              <a:t> cancer</a:t>
            </a:r>
          </a:p>
          <a:p>
            <a:pPr marL="355600" indent="-342900">
              <a:lnSpc>
                <a:spcPts val="32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70" dirty="0">
                <a:latin typeface="Times New Roman"/>
                <a:cs typeface="Times New Roman"/>
              </a:rPr>
              <a:t>Your </a:t>
            </a:r>
            <a:r>
              <a:rPr sz="2700" spc="-5" dirty="0">
                <a:latin typeface="Times New Roman"/>
                <a:cs typeface="Times New Roman"/>
              </a:rPr>
              <a:t>insurance company </a:t>
            </a:r>
            <a:r>
              <a:rPr sz="2700" dirty="0">
                <a:latin typeface="Times New Roman"/>
                <a:cs typeface="Times New Roman"/>
              </a:rPr>
              <a:t>knows you eat red</a:t>
            </a:r>
            <a:r>
              <a:rPr sz="2700" spc="6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meat</a:t>
            </a:r>
            <a:r>
              <a:rPr lang="en-US" sz="2700" spc="-5" dirty="0">
                <a:latin typeface="Times New Roman"/>
                <a:cs typeface="Times New Roman"/>
              </a:rPr>
              <a:t> based on your social media posts</a:t>
            </a:r>
            <a:endParaRPr sz="2700" dirty="0">
              <a:latin typeface="Times New Roman"/>
              <a:cs typeface="Times New Roman"/>
            </a:endParaRPr>
          </a:p>
          <a:p>
            <a:pPr marL="355600" marR="1020444" indent="-342900">
              <a:lnSpc>
                <a:spcPts val="26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company may </a:t>
            </a:r>
            <a:r>
              <a:rPr sz="2700" dirty="0">
                <a:latin typeface="Times New Roman"/>
                <a:cs typeface="Times New Roman"/>
              </a:rPr>
              <a:t>now </a:t>
            </a:r>
            <a:r>
              <a:rPr sz="2700" spc="-5" dirty="0">
                <a:latin typeface="Times New Roman"/>
                <a:cs typeface="Times New Roman"/>
              </a:rPr>
              <a:t>conclude </a:t>
            </a:r>
            <a:r>
              <a:rPr sz="2700" dirty="0">
                <a:latin typeface="Times New Roman"/>
                <a:cs typeface="Times New Roman"/>
              </a:rPr>
              <a:t>you are at an  </a:t>
            </a:r>
            <a:r>
              <a:rPr sz="2700" spc="-5" dirty="0">
                <a:latin typeface="Times New Roman"/>
                <a:cs typeface="Times New Roman"/>
              </a:rPr>
              <a:t>increased risk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cancer.</a:t>
            </a: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92710">
              <a:lnSpc>
                <a:spcPts val="2600"/>
              </a:lnSpc>
            </a:pPr>
            <a:r>
              <a:rPr sz="2700" spc="-70" dirty="0">
                <a:latin typeface="Times New Roman"/>
                <a:cs typeface="Times New Roman"/>
              </a:rPr>
              <a:t>Your </a:t>
            </a:r>
            <a:r>
              <a:rPr sz="2700" spc="-5" dirty="0">
                <a:latin typeface="Times New Roman"/>
                <a:cs typeface="Times New Roman"/>
              </a:rPr>
              <a:t>privacy </a:t>
            </a:r>
            <a:r>
              <a:rPr sz="2700" dirty="0">
                <a:latin typeface="Times New Roman"/>
                <a:cs typeface="Times New Roman"/>
              </a:rPr>
              <a:t>has been </a:t>
            </a:r>
            <a:r>
              <a:rPr sz="2700" spc="-5" dirty="0">
                <a:latin typeface="Times New Roman"/>
                <a:cs typeface="Times New Roman"/>
              </a:rPr>
              <a:t>violated </a:t>
            </a:r>
            <a:r>
              <a:rPr sz="2700" dirty="0">
                <a:latin typeface="Times New Roman"/>
                <a:cs typeface="Times New Roman"/>
              </a:rPr>
              <a:t>even </a:t>
            </a:r>
            <a:r>
              <a:rPr sz="2700" spc="-5" dirty="0">
                <a:latin typeface="Times New Roman"/>
                <a:cs typeface="Times New Roman"/>
              </a:rPr>
              <a:t>though </a:t>
            </a:r>
            <a:r>
              <a:rPr sz="2700" dirty="0">
                <a:latin typeface="Times New Roman"/>
                <a:cs typeface="Times New Roman"/>
              </a:rPr>
              <a:t>you </a:t>
            </a:r>
            <a:r>
              <a:rPr sz="2700" spc="-5" dirty="0">
                <a:latin typeface="Times New Roman"/>
                <a:cs typeface="Times New Roman"/>
              </a:rPr>
              <a:t>did </a:t>
            </a:r>
            <a:r>
              <a:rPr sz="2700" dirty="0">
                <a:latin typeface="Times New Roman"/>
                <a:cs typeface="Times New Roman"/>
              </a:rPr>
              <a:t>not  </a:t>
            </a:r>
            <a:r>
              <a:rPr sz="2700" spc="-5" dirty="0">
                <a:latin typeface="Times New Roman"/>
                <a:cs typeface="Times New Roman"/>
              </a:rPr>
              <a:t>participate in the</a:t>
            </a:r>
            <a:r>
              <a:rPr sz="2700" spc="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study</a:t>
            </a:r>
            <a:r>
              <a:rPr lang="en-US" sz="2700" spc="-5" dirty="0">
                <a:latin typeface="Times New Roman"/>
                <a:cs typeface="Times New Roman"/>
              </a:rPr>
              <a:t>.</a:t>
            </a: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33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6836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73227"/>
            <a:ext cx="25273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5" dirty="0">
                <a:latin typeface="Times New Roman"/>
                <a:cs typeface="Times New Roman"/>
              </a:rPr>
              <a:t>Another idea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29817"/>
            <a:ext cx="7896225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So we </a:t>
            </a:r>
            <a:r>
              <a:rPr sz="2000" spc="-10" dirty="0">
                <a:latin typeface="Times New Roman"/>
                <a:cs typeface="Times New Roman"/>
              </a:rPr>
              <a:t>can’t </a:t>
            </a:r>
            <a:r>
              <a:rPr sz="2000" spc="-5" dirty="0">
                <a:latin typeface="Times New Roman"/>
                <a:cs typeface="Times New Roman"/>
              </a:rPr>
              <a:t>promise that my data </a:t>
            </a:r>
            <a:r>
              <a:rPr sz="2000" spc="-10" dirty="0">
                <a:latin typeface="Times New Roman"/>
                <a:cs typeface="Times New Roman"/>
              </a:rPr>
              <a:t>won’t affect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results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And we </a:t>
            </a:r>
            <a:r>
              <a:rPr sz="2000" spc="-10" dirty="0">
                <a:latin typeface="Times New Roman"/>
                <a:cs typeface="Times New Roman"/>
              </a:rPr>
              <a:t>can’t </a:t>
            </a:r>
            <a:r>
              <a:rPr sz="2000" spc="-5" dirty="0">
                <a:latin typeface="Times New Roman"/>
                <a:cs typeface="Times New Roman"/>
              </a:rPr>
              <a:t>promise that an attacker </a:t>
            </a:r>
            <a:r>
              <a:rPr sz="2000" spc="-10" dirty="0">
                <a:latin typeface="Times New Roman"/>
                <a:cs typeface="Times New Roman"/>
              </a:rPr>
              <a:t>won’t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able to learn new information  about me from looking at 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results.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What if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promise that </a:t>
            </a:r>
            <a:r>
              <a:rPr sz="2000" dirty="0">
                <a:latin typeface="Times New Roman"/>
                <a:cs typeface="Times New Roman"/>
              </a:rPr>
              <a:t>your </a:t>
            </a:r>
            <a:r>
              <a:rPr sz="2000" spc="-5" dirty="0">
                <a:latin typeface="Times New Roman"/>
                <a:cs typeface="Times New Roman"/>
              </a:rPr>
              <a:t>information will </a:t>
            </a:r>
            <a:r>
              <a:rPr sz="2000" dirty="0">
                <a:latin typeface="Times New Roman"/>
                <a:cs typeface="Times New Roman"/>
              </a:rPr>
              <a:t>not </a:t>
            </a:r>
            <a:r>
              <a:rPr sz="2000" spc="-10" dirty="0">
                <a:latin typeface="Times New Roman"/>
                <a:cs typeface="Times New Roman"/>
              </a:rPr>
              <a:t>affect </a:t>
            </a:r>
            <a:r>
              <a:rPr sz="2000" spc="-5" dirty="0">
                <a:latin typeface="Times New Roman"/>
                <a:cs typeface="Times New Roman"/>
              </a:rPr>
              <a:t>the result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“much”?</a:t>
            </a:r>
            <a:endParaRPr sz="2000" dirty="0">
              <a:latin typeface="Times New Roman"/>
              <a:cs typeface="Times New Roman"/>
            </a:endParaRPr>
          </a:p>
          <a:p>
            <a:pPr marL="142240" marR="816610">
              <a:lnSpc>
                <a:spcPts val="2870"/>
              </a:lnSpc>
              <a:spcBef>
                <a:spcPts val="1660"/>
              </a:spcBef>
            </a:pP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If the 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result R were just about as likely 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occur</a:t>
            </a:r>
            <a:r>
              <a:rPr sz="2400" i="1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with  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without 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your 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data, 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you might as well provide</a:t>
            </a:r>
            <a:r>
              <a:rPr sz="24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it.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649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668" y="727616"/>
            <a:ext cx="4067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Times New Roman"/>
                <a:cs typeface="Times New Roman"/>
              </a:rPr>
              <a:t>Differential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Privacy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443" y="1575326"/>
            <a:ext cx="7635875" cy="12331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marR="136525" indent="-342900">
              <a:lnSpc>
                <a:spcPct val="795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Differential Privacy </a:t>
            </a:r>
            <a:r>
              <a:rPr sz="2200" dirty="0">
                <a:latin typeface="Times New Roman"/>
                <a:cs typeface="Times New Roman"/>
              </a:rPr>
              <a:t>is a </a:t>
            </a:r>
            <a:r>
              <a:rPr sz="2200" spc="-5" dirty="0">
                <a:latin typeface="Times New Roman"/>
                <a:cs typeface="Times New Roman"/>
              </a:rPr>
              <a:t>guarantee </a:t>
            </a:r>
            <a:r>
              <a:rPr sz="2200" dirty="0">
                <a:latin typeface="Times New Roman"/>
                <a:cs typeface="Times New Roman"/>
              </a:rPr>
              <a:t>from the </a:t>
            </a:r>
            <a:r>
              <a:rPr sz="2200" spc="-5" dirty="0">
                <a:latin typeface="Times New Roman"/>
                <a:cs typeface="Times New Roman"/>
              </a:rPr>
              <a:t>data collector </a:t>
            </a:r>
            <a:r>
              <a:rPr sz="2200" dirty="0">
                <a:latin typeface="Times New Roman"/>
                <a:cs typeface="Times New Roman"/>
              </a:rPr>
              <a:t>to the  </a:t>
            </a:r>
            <a:r>
              <a:rPr sz="2200" spc="-5" dirty="0">
                <a:latin typeface="Times New Roman"/>
                <a:cs typeface="Times New Roman"/>
              </a:rPr>
              <a:t>individuals </a:t>
            </a:r>
            <a:r>
              <a:rPr sz="2200" dirty="0">
                <a:latin typeface="Times New Roman"/>
                <a:cs typeface="Times New Roman"/>
              </a:rPr>
              <a:t>in 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dataset.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30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chance that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30" dirty="0">
                <a:latin typeface="Times New Roman"/>
                <a:cs typeface="Times New Roman"/>
              </a:rPr>
              <a:t>noisy, </a:t>
            </a:r>
            <a:r>
              <a:rPr sz="2200" spc="-5" dirty="0">
                <a:latin typeface="Times New Roman"/>
                <a:cs typeface="Times New Roman"/>
              </a:rPr>
              <a:t>publicized result will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i="1" dirty="0">
                <a:latin typeface="Times New Roman"/>
                <a:cs typeface="Times New Roman"/>
              </a:rPr>
              <a:t>R </a:t>
            </a:r>
            <a:r>
              <a:rPr sz="2200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about </a:t>
            </a:r>
            <a:r>
              <a:rPr sz="2200" dirty="0">
                <a:latin typeface="Times New Roman"/>
                <a:cs typeface="Times New Roman"/>
              </a:rPr>
              <a:t>the  </a:t>
            </a:r>
            <a:r>
              <a:rPr sz="2200" spc="-5" dirty="0">
                <a:latin typeface="Times New Roman"/>
                <a:cs typeface="Times New Roman"/>
              </a:rPr>
              <a:t>same whether </a:t>
            </a:r>
            <a:r>
              <a:rPr sz="2200" dirty="0">
                <a:latin typeface="Times New Roman"/>
                <a:cs typeface="Times New Roman"/>
              </a:rPr>
              <a:t>or not you </a:t>
            </a:r>
            <a:r>
              <a:rPr sz="2200" spc="-5" dirty="0">
                <a:latin typeface="Times New Roman"/>
                <a:cs typeface="Times New Roman"/>
              </a:rPr>
              <a:t>include </a:t>
            </a:r>
            <a:r>
              <a:rPr sz="2200" dirty="0">
                <a:latin typeface="Times New Roman"/>
                <a:cs typeface="Times New Roman"/>
              </a:rPr>
              <a:t>your </a:t>
            </a:r>
            <a:r>
              <a:rPr sz="2200" spc="-5" dirty="0">
                <a:latin typeface="Times New Roman"/>
                <a:cs typeface="Times New Roman"/>
              </a:rPr>
              <a:t>data.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1" y="4334040"/>
            <a:ext cx="7139305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63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i="1" dirty="0">
                <a:latin typeface="Times New Roman"/>
                <a:cs typeface="Times New Roman"/>
              </a:rPr>
              <a:t>Q </a:t>
            </a:r>
            <a:r>
              <a:rPr sz="2200" dirty="0">
                <a:latin typeface="Times New Roman"/>
                <a:cs typeface="Times New Roman"/>
              </a:rPr>
              <a:t>is the </a:t>
            </a:r>
            <a:r>
              <a:rPr sz="2200" spc="-5" dirty="0">
                <a:latin typeface="Times New Roman"/>
                <a:cs typeface="Times New Roman"/>
              </a:rPr>
              <a:t>privatized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query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6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i="1" dirty="0">
                <a:latin typeface="Times New Roman"/>
                <a:cs typeface="Times New Roman"/>
              </a:rPr>
              <a:t>A </a:t>
            </a:r>
            <a:r>
              <a:rPr sz="2200" dirty="0">
                <a:latin typeface="Times New Roman"/>
                <a:cs typeface="Times New Roman"/>
              </a:rPr>
              <a:t>is a </a:t>
            </a:r>
            <a:r>
              <a:rPr sz="2200" spc="-5" dirty="0">
                <a:latin typeface="Times New Roman"/>
                <a:cs typeface="Times New Roman"/>
              </a:rPr>
              <a:t>value very close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1.</a:t>
            </a:r>
            <a:endParaRPr sz="2200">
              <a:latin typeface="Times New Roman"/>
              <a:cs typeface="Times New Roman"/>
            </a:endParaRPr>
          </a:p>
          <a:p>
            <a:pPr marL="755015" marR="5080" indent="-285750">
              <a:lnSpc>
                <a:spcPct val="78900"/>
              </a:lnSpc>
              <a:spcBef>
                <a:spcPts val="505"/>
              </a:spcBef>
              <a:tabLst>
                <a:tab pos="755015" algn="l"/>
              </a:tabLst>
            </a:pPr>
            <a:r>
              <a:rPr sz="1900" dirty="0">
                <a:latin typeface="Arial"/>
                <a:cs typeface="Arial"/>
              </a:rPr>
              <a:t>–	</a:t>
            </a:r>
            <a:r>
              <a:rPr sz="1900" dirty="0">
                <a:latin typeface="Times New Roman"/>
                <a:cs typeface="Times New Roman"/>
              </a:rPr>
              <a:t>If </a:t>
            </a:r>
            <a:r>
              <a:rPr sz="1900" i="1" dirty="0">
                <a:latin typeface="Times New Roman"/>
                <a:cs typeface="Times New Roman"/>
              </a:rPr>
              <a:t>A </a:t>
            </a:r>
            <a:r>
              <a:rPr sz="1900" spc="-5" dirty="0">
                <a:latin typeface="Times New Roman"/>
                <a:cs typeface="Times New Roman"/>
              </a:rPr>
              <a:t>is </a:t>
            </a:r>
            <a:r>
              <a:rPr sz="1900" spc="-10" dirty="0">
                <a:latin typeface="Times New Roman"/>
                <a:cs typeface="Times New Roman"/>
              </a:rPr>
              <a:t>large, </a:t>
            </a:r>
            <a:r>
              <a:rPr sz="1900" dirty="0">
                <a:latin typeface="Times New Roman"/>
                <a:cs typeface="Times New Roman"/>
              </a:rPr>
              <a:t>no </a:t>
            </a:r>
            <a:r>
              <a:rPr sz="1900" spc="-5" dirty="0">
                <a:latin typeface="Times New Roman"/>
                <a:cs typeface="Times New Roman"/>
              </a:rPr>
              <a:t>privacy is provided. </a:t>
            </a:r>
            <a:r>
              <a:rPr sz="1900" dirty="0">
                <a:latin typeface="Times New Roman"/>
                <a:cs typeface="Times New Roman"/>
              </a:rPr>
              <a:t>If </a:t>
            </a:r>
            <a:r>
              <a:rPr sz="1900" i="1" dirty="0">
                <a:latin typeface="Times New Roman"/>
                <a:cs typeface="Times New Roman"/>
              </a:rPr>
              <a:t>A </a:t>
            </a:r>
            <a:r>
              <a:rPr sz="1900" dirty="0">
                <a:latin typeface="Times New Roman"/>
                <a:cs typeface="Times New Roman"/>
              </a:rPr>
              <a:t>= 1, </a:t>
            </a:r>
            <a:r>
              <a:rPr sz="1900" spc="-5" dirty="0">
                <a:latin typeface="Times New Roman"/>
                <a:cs typeface="Times New Roman"/>
              </a:rPr>
              <a:t>then the data has </a:t>
            </a:r>
            <a:r>
              <a:rPr sz="1900" dirty="0">
                <a:latin typeface="Times New Roman"/>
                <a:cs typeface="Times New Roman"/>
              </a:rPr>
              <a:t>no  </a:t>
            </a:r>
            <a:r>
              <a:rPr sz="1900" spc="-20" dirty="0">
                <a:latin typeface="Times New Roman"/>
                <a:cs typeface="Times New Roman"/>
              </a:rPr>
              <a:t>utility.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748" y="6539564"/>
            <a:ext cx="435885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Cynthia Dwork, </a:t>
            </a:r>
            <a:r>
              <a:rPr sz="1800" i="1" spc="-40" dirty="0">
                <a:latin typeface="Arial"/>
                <a:cs typeface="Arial"/>
              </a:rPr>
              <a:t>2011 </a:t>
            </a:r>
            <a:r>
              <a:rPr sz="1800" i="1" spc="-5" dirty="0">
                <a:latin typeface="Arial"/>
                <a:cs typeface="Arial"/>
              </a:rPr>
              <a:t>(and </a:t>
            </a:r>
            <a:r>
              <a:rPr sz="1800" i="1" spc="-5">
                <a:latin typeface="Arial"/>
                <a:cs typeface="Arial"/>
              </a:rPr>
              <a:t>many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5">
                <a:latin typeface="Arial"/>
                <a:cs typeface="Arial"/>
              </a:rPr>
              <a:t>related</a:t>
            </a:r>
            <a:r>
              <a:rPr lang="en-US" sz="1800" i="1" spc="-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8294" y="3436861"/>
            <a:ext cx="153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all </a:t>
            </a:r>
            <a:r>
              <a:rPr sz="2400" i="1" dirty="0">
                <a:latin typeface="Times New Roman"/>
                <a:cs typeface="Times New Roman"/>
              </a:rPr>
              <a:t>I, </a:t>
            </a:r>
            <a:r>
              <a:rPr sz="2400" i="1" spc="-5" dirty="0">
                <a:latin typeface="Times New Roman"/>
                <a:cs typeface="Times New Roman"/>
              </a:rPr>
              <a:t>i,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867" y="5509048"/>
            <a:ext cx="5044502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90" dirty="0">
                <a:latin typeface="Times New Roman"/>
                <a:cs typeface="Times New Roman"/>
              </a:rPr>
              <a:t>We </a:t>
            </a:r>
            <a:r>
              <a:rPr sz="2200" spc="-60" dirty="0">
                <a:latin typeface="Times New Roman"/>
                <a:cs typeface="Times New Roman"/>
              </a:rPr>
              <a:t>define</a:t>
            </a:r>
            <a:r>
              <a:rPr lang="en-US" sz="2200" spc="-60" dirty="0">
                <a:latin typeface="Times New Roman"/>
                <a:cs typeface="Times New Roman"/>
              </a:rPr>
              <a:t> </a:t>
            </a:r>
            <a:r>
              <a:rPr lang="en-US" sz="2200" i="1" spc="-60" dirty="0">
                <a:latin typeface="Times New Roman"/>
                <a:cs typeface="Times New Roman"/>
              </a:rPr>
              <a:t>A = e</a:t>
            </a:r>
            <a:r>
              <a:rPr lang="en-US" sz="2200" spc="-60" baseline="30000" dirty="0">
                <a:latin typeface="Times New Roman"/>
                <a:cs typeface="Times New Roman"/>
              </a:rPr>
              <a:t>𝜖</a:t>
            </a:r>
            <a:r>
              <a:rPr lang="en-US" sz="2200" spc="-60" dirty="0">
                <a:latin typeface="Times New Roman"/>
                <a:cs typeface="Times New Roman"/>
              </a:rPr>
              <a:t> for some small 𝜖 &gt; 0</a:t>
            </a:r>
            <a:endParaRPr sz="2475" baseline="45454" dirty="0">
              <a:latin typeface="MS Gothic"/>
              <a:cs typeface="MS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4290" y="3006474"/>
            <a:ext cx="32105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105" dirty="0" err="1">
                <a:latin typeface="MS UI Gothic"/>
                <a:cs typeface="MS UI Gothic"/>
              </a:rPr>
              <a:t>P</a:t>
            </a:r>
            <a:r>
              <a:rPr sz="3550" spc="425" dirty="0" err="1">
                <a:latin typeface="MS UI Gothic"/>
                <a:cs typeface="MS UI Gothic"/>
              </a:rPr>
              <a:t>r</a:t>
            </a:r>
            <a:r>
              <a:rPr sz="3550" spc="425" dirty="0">
                <a:latin typeface="Arial"/>
                <a:cs typeface="Arial"/>
              </a:rPr>
              <a:t>(</a:t>
            </a:r>
            <a:r>
              <a:rPr sz="3550" spc="425" dirty="0">
                <a:latin typeface="MS UI Gothic"/>
                <a:cs typeface="MS UI Gothic"/>
              </a:rPr>
              <a:t>Q</a:t>
            </a:r>
            <a:r>
              <a:rPr sz="3550" spc="425" dirty="0">
                <a:latin typeface="Arial"/>
                <a:cs typeface="Arial"/>
              </a:rPr>
              <a:t>(</a:t>
            </a:r>
            <a:r>
              <a:rPr sz="3550" spc="425" dirty="0">
                <a:latin typeface="MS UI Gothic"/>
                <a:cs typeface="MS UI Gothic"/>
              </a:rPr>
              <a:t>D</a:t>
            </a:r>
            <a:r>
              <a:rPr sz="3750" spc="637" baseline="-12222" dirty="0">
                <a:latin typeface="MS UI Gothic"/>
                <a:cs typeface="MS UI Gothic"/>
              </a:rPr>
              <a:t>I</a:t>
            </a:r>
            <a:r>
              <a:rPr sz="3550" spc="425" dirty="0">
                <a:latin typeface="Arial"/>
                <a:cs typeface="Arial"/>
              </a:rPr>
              <a:t>)</a:t>
            </a:r>
            <a:r>
              <a:rPr sz="3550" spc="-10" dirty="0">
                <a:latin typeface="Arial"/>
                <a:cs typeface="Arial"/>
              </a:rPr>
              <a:t> </a:t>
            </a:r>
            <a:r>
              <a:rPr sz="3550" spc="705" dirty="0">
                <a:latin typeface="Arial"/>
                <a:cs typeface="Arial"/>
              </a:rPr>
              <a:t>=</a:t>
            </a:r>
            <a:r>
              <a:rPr sz="3550" spc="-10" dirty="0">
                <a:latin typeface="Arial"/>
                <a:cs typeface="Arial"/>
              </a:rPr>
              <a:t> </a:t>
            </a:r>
            <a:r>
              <a:rPr sz="3550" spc="360" dirty="0">
                <a:latin typeface="MS UI Gothic"/>
                <a:cs typeface="MS UI Gothic"/>
              </a:rPr>
              <a:t>R</a:t>
            </a:r>
            <a:r>
              <a:rPr sz="3550" spc="360" dirty="0">
                <a:latin typeface="Arial"/>
                <a:cs typeface="Arial"/>
              </a:rPr>
              <a:t>)</a:t>
            </a:r>
            <a:endParaRPr sz="35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0202" y="3668966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8803" y="0"/>
                </a:lnTo>
              </a:path>
            </a:pathLst>
          </a:custGeom>
          <a:ln w="18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42804" y="3832030"/>
            <a:ext cx="62547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844" dirty="0">
                <a:latin typeface="MS UI Gothic"/>
                <a:cs typeface="MS UI Gothic"/>
              </a:rPr>
              <a:t>I</a:t>
            </a:r>
            <a:r>
              <a:rPr sz="2500" i="1" spc="185" dirty="0">
                <a:latin typeface="Verdana"/>
                <a:cs typeface="Verdana"/>
              </a:rPr>
              <a:t>±</a:t>
            </a:r>
            <a:r>
              <a:rPr sz="2500" spc="480" dirty="0">
                <a:latin typeface="MS UI Gothic"/>
                <a:cs typeface="MS UI Gothic"/>
              </a:rPr>
              <a:t>i</a:t>
            </a:r>
            <a:endParaRPr sz="25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498" y="3627031"/>
            <a:ext cx="362394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299970" algn="l"/>
              </a:tabLst>
            </a:pPr>
            <a:r>
              <a:rPr sz="3550" spc="105" dirty="0" err="1">
                <a:latin typeface="MS UI Gothic"/>
                <a:cs typeface="MS UI Gothic"/>
              </a:rPr>
              <a:t>P</a:t>
            </a:r>
            <a:r>
              <a:rPr sz="3550" spc="375" dirty="0" err="1">
                <a:latin typeface="MS UI Gothic"/>
                <a:cs typeface="MS UI Gothic"/>
              </a:rPr>
              <a:t>r</a:t>
            </a:r>
            <a:r>
              <a:rPr sz="3550" spc="375" dirty="0">
                <a:latin typeface="Arial"/>
                <a:cs typeface="Arial"/>
              </a:rPr>
              <a:t>(</a:t>
            </a:r>
            <a:r>
              <a:rPr sz="3550" spc="375" dirty="0">
                <a:latin typeface="MS UI Gothic"/>
                <a:cs typeface="MS UI Gothic"/>
              </a:rPr>
              <a:t>Q</a:t>
            </a:r>
            <a:r>
              <a:rPr sz="3550" spc="375" dirty="0">
                <a:latin typeface="Arial"/>
                <a:cs typeface="Arial"/>
              </a:rPr>
              <a:t>(</a:t>
            </a:r>
            <a:r>
              <a:rPr sz="3550" spc="375" dirty="0">
                <a:latin typeface="MS UI Gothic"/>
                <a:cs typeface="MS UI Gothic"/>
              </a:rPr>
              <a:t>D</a:t>
            </a:r>
            <a:r>
              <a:rPr lang="en-US" sz="3550" spc="375" dirty="0">
                <a:latin typeface="MS UI Gothic"/>
                <a:cs typeface="MS UI Gothic"/>
              </a:rPr>
              <a:t>	</a:t>
            </a:r>
            <a:r>
              <a:rPr sz="3550" spc="200" dirty="0">
                <a:latin typeface="Arial"/>
                <a:cs typeface="Arial"/>
              </a:rPr>
              <a:t>) </a:t>
            </a:r>
            <a:r>
              <a:rPr sz="3550" spc="705" dirty="0">
                <a:latin typeface="Arial"/>
                <a:cs typeface="Arial"/>
              </a:rPr>
              <a:t>=</a:t>
            </a:r>
            <a:r>
              <a:rPr sz="3550" spc="-265" dirty="0">
                <a:latin typeface="Arial"/>
                <a:cs typeface="Arial"/>
              </a:rPr>
              <a:t> </a:t>
            </a:r>
            <a:r>
              <a:rPr sz="3550" spc="360" dirty="0">
                <a:latin typeface="MS UI Gothic"/>
                <a:cs typeface="MS UI Gothic"/>
              </a:rPr>
              <a:t>R</a:t>
            </a:r>
            <a:r>
              <a:rPr sz="3550" spc="360" dirty="0">
                <a:latin typeface="Arial"/>
                <a:cs typeface="Arial"/>
              </a:rPr>
              <a:t>)</a:t>
            </a:r>
            <a:endParaRPr sz="35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08291" y="3493846"/>
            <a:ext cx="279399" cy="352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38282" y="3314581"/>
            <a:ext cx="36703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434" dirty="0">
                <a:latin typeface="MS UI Gothic"/>
                <a:cs typeface="MS UI Gothic"/>
              </a:rPr>
              <a:t>A</a:t>
            </a:r>
            <a:endParaRPr sz="3550">
              <a:latin typeface="MS UI Gothic"/>
              <a:cs typeface="MS UI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19366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568" y="552600"/>
            <a:ext cx="4067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Times New Roman"/>
                <a:cs typeface="Times New Roman"/>
              </a:rPr>
              <a:t>Differential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Privacy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602" y="6542210"/>
            <a:ext cx="43355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Cynthia Dwork, </a:t>
            </a:r>
            <a:r>
              <a:rPr sz="1800" i="1" spc="-40" dirty="0">
                <a:latin typeface="Arial"/>
                <a:cs typeface="Arial"/>
              </a:rPr>
              <a:t>2011 </a:t>
            </a:r>
            <a:r>
              <a:rPr sz="1800" i="1" spc="-5" dirty="0">
                <a:latin typeface="Arial"/>
                <a:cs typeface="Arial"/>
              </a:rPr>
              <a:t>(and </a:t>
            </a:r>
            <a:r>
              <a:rPr sz="1800" i="1" spc="-5">
                <a:latin typeface="Arial"/>
                <a:cs typeface="Arial"/>
              </a:rPr>
              <a:t>many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5">
                <a:latin typeface="Arial"/>
                <a:cs typeface="Arial"/>
              </a:rPr>
              <a:t>related</a:t>
            </a:r>
            <a:r>
              <a:rPr lang="en-US" sz="1800" i="1" spc="-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6548" y="6528013"/>
            <a:ext cx="357254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slide adapted from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Christine</a:t>
            </a:r>
            <a:r>
              <a:rPr lang="en-US" i="1" spc="-45" dirty="0">
                <a:latin typeface="Arial"/>
                <a:cs typeface="Arial"/>
              </a:rPr>
              <a:t> </a:t>
            </a:r>
            <a:r>
              <a:rPr lang="en-US" i="1" spc="-35" dirty="0">
                <a:latin typeface="Arial"/>
                <a:cs typeface="Arial"/>
              </a:rPr>
              <a:t>Task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6467" y="4842933"/>
            <a:ext cx="3018370" cy="138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8267" y="4974166"/>
            <a:ext cx="2002370" cy="112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8982" y="4870242"/>
            <a:ext cx="2914650" cy="1284605"/>
          </a:xfrm>
          <a:custGeom>
            <a:avLst/>
            <a:gdLst/>
            <a:ahLst/>
            <a:cxnLst/>
            <a:rect l="l" t="t" r="r" b="b"/>
            <a:pathLst>
              <a:path w="2914650" h="1284604">
                <a:moveTo>
                  <a:pt x="1868192" y="1162661"/>
                </a:moveTo>
                <a:lnTo>
                  <a:pt x="1112459" y="1162661"/>
                </a:lnTo>
                <a:lnTo>
                  <a:pt x="1150887" y="1192572"/>
                </a:lnTo>
                <a:lnTo>
                  <a:pt x="1195455" y="1218840"/>
                </a:lnTo>
                <a:lnTo>
                  <a:pt x="1245450" y="1241146"/>
                </a:lnTo>
                <a:lnTo>
                  <a:pt x="1300162" y="1259172"/>
                </a:lnTo>
                <a:lnTo>
                  <a:pt x="1358877" y="1272601"/>
                </a:lnTo>
                <a:lnTo>
                  <a:pt x="1414533" y="1280516"/>
                </a:lnTo>
                <a:lnTo>
                  <a:pt x="1470137" y="1284140"/>
                </a:lnTo>
                <a:lnTo>
                  <a:pt x="1525155" y="1283644"/>
                </a:lnTo>
                <a:lnTo>
                  <a:pt x="1579057" y="1279200"/>
                </a:lnTo>
                <a:lnTo>
                  <a:pt x="1631311" y="1270980"/>
                </a:lnTo>
                <a:lnTo>
                  <a:pt x="1681386" y="1259154"/>
                </a:lnTo>
                <a:lnTo>
                  <a:pt x="1728749" y="1243893"/>
                </a:lnTo>
                <a:lnTo>
                  <a:pt x="1772869" y="1225370"/>
                </a:lnTo>
                <a:lnTo>
                  <a:pt x="1813215" y="1203755"/>
                </a:lnTo>
                <a:lnTo>
                  <a:pt x="1849256" y="1179219"/>
                </a:lnTo>
                <a:lnTo>
                  <a:pt x="1868192" y="1162661"/>
                </a:lnTo>
                <a:close/>
              </a:path>
              <a:path w="2914650" h="1284604">
                <a:moveTo>
                  <a:pt x="2418736" y="1049872"/>
                </a:moveTo>
                <a:lnTo>
                  <a:pt x="393042" y="1049872"/>
                </a:lnTo>
                <a:lnTo>
                  <a:pt x="394842" y="1051766"/>
                </a:lnTo>
                <a:lnTo>
                  <a:pt x="428248" y="1082147"/>
                </a:lnTo>
                <a:lnTo>
                  <a:pt x="461618" y="1106371"/>
                </a:lnTo>
                <a:lnTo>
                  <a:pt x="498292" y="1128134"/>
                </a:lnTo>
                <a:lnTo>
                  <a:pt x="537912" y="1147384"/>
                </a:lnTo>
                <a:lnTo>
                  <a:pt x="580118" y="1164065"/>
                </a:lnTo>
                <a:lnTo>
                  <a:pt x="624551" y="1178124"/>
                </a:lnTo>
                <a:lnTo>
                  <a:pt x="670854" y="1189508"/>
                </a:lnTo>
                <a:lnTo>
                  <a:pt x="718666" y="1198161"/>
                </a:lnTo>
                <a:lnTo>
                  <a:pt x="767630" y="1204032"/>
                </a:lnTo>
                <a:lnTo>
                  <a:pt x="817386" y="1207065"/>
                </a:lnTo>
                <a:lnTo>
                  <a:pt x="867575" y="1207206"/>
                </a:lnTo>
                <a:lnTo>
                  <a:pt x="917838" y="1204403"/>
                </a:lnTo>
                <a:lnTo>
                  <a:pt x="967817" y="1198600"/>
                </a:lnTo>
                <a:lnTo>
                  <a:pt x="1017153" y="1189745"/>
                </a:lnTo>
                <a:lnTo>
                  <a:pt x="1065486" y="1177783"/>
                </a:lnTo>
                <a:lnTo>
                  <a:pt x="1112459" y="1162661"/>
                </a:lnTo>
                <a:lnTo>
                  <a:pt x="1868192" y="1162661"/>
                </a:lnTo>
                <a:lnTo>
                  <a:pt x="1880458" y="1151934"/>
                </a:lnTo>
                <a:lnTo>
                  <a:pt x="1906292" y="1122072"/>
                </a:lnTo>
                <a:lnTo>
                  <a:pt x="1926224" y="1089803"/>
                </a:lnTo>
                <a:lnTo>
                  <a:pt x="2338717" y="1089803"/>
                </a:lnTo>
                <a:lnTo>
                  <a:pt x="2342326" y="1088626"/>
                </a:lnTo>
                <a:lnTo>
                  <a:pt x="2386080" y="1069150"/>
                </a:lnTo>
                <a:lnTo>
                  <a:pt x="2418736" y="1049872"/>
                </a:lnTo>
                <a:close/>
              </a:path>
              <a:path w="2914650" h="1284604">
                <a:moveTo>
                  <a:pt x="2338717" y="1089803"/>
                </a:moveTo>
                <a:lnTo>
                  <a:pt x="1926224" y="1089803"/>
                </a:lnTo>
                <a:lnTo>
                  <a:pt x="1973623" y="1104938"/>
                </a:lnTo>
                <a:lnTo>
                  <a:pt x="2023797" y="1115981"/>
                </a:lnTo>
                <a:lnTo>
                  <a:pt x="2076016" y="1122804"/>
                </a:lnTo>
                <a:lnTo>
                  <a:pt x="2129551" y="1125280"/>
                </a:lnTo>
                <a:lnTo>
                  <a:pt x="2187193" y="1123021"/>
                </a:lnTo>
                <a:lnTo>
                  <a:pt x="2242274" y="1115920"/>
                </a:lnTo>
                <a:lnTo>
                  <a:pt x="2294188" y="1104336"/>
                </a:lnTo>
                <a:lnTo>
                  <a:pt x="2338717" y="1089803"/>
                </a:lnTo>
                <a:close/>
              </a:path>
              <a:path w="2914650" h="1284604">
                <a:moveTo>
                  <a:pt x="704780" y="112700"/>
                </a:moveTo>
                <a:lnTo>
                  <a:pt x="654261" y="115117"/>
                </a:lnTo>
                <a:lnTo>
                  <a:pt x="593632" y="122583"/>
                </a:lnTo>
                <a:lnTo>
                  <a:pt x="536577" y="134573"/>
                </a:lnTo>
                <a:lnTo>
                  <a:pt x="483558" y="150720"/>
                </a:lnTo>
                <a:lnTo>
                  <a:pt x="435042" y="170657"/>
                </a:lnTo>
                <a:lnTo>
                  <a:pt x="391491" y="194018"/>
                </a:lnTo>
                <a:lnTo>
                  <a:pt x="353370" y="220436"/>
                </a:lnTo>
                <a:lnTo>
                  <a:pt x="321143" y="249545"/>
                </a:lnTo>
                <a:lnTo>
                  <a:pt x="295275" y="280979"/>
                </a:lnTo>
                <a:lnTo>
                  <a:pt x="276229" y="314372"/>
                </a:lnTo>
                <a:lnTo>
                  <a:pt x="260461" y="385566"/>
                </a:lnTo>
                <a:lnTo>
                  <a:pt x="264668" y="422634"/>
                </a:lnTo>
                <a:lnTo>
                  <a:pt x="262216" y="426635"/>
                </a:lnTo>
                <a:lnTo>
                  <a:pt x="207951" y="433184"/>
                </a:lnTo>
                <a:lnTo>
                  <a:pt x="157335" y="445581"/>
                </a:lnTo>
                <a:lnTo>
                  <a:pt x="111587" y="463352"/>
                </a:lnTo>
                <a:lnTo>
                  <a:pt x="71896" y="486050"/>
                </a:lnTo>
                <a:lnTo>
                  <a:pt x="39578" y="513122"/>
                </a:lnTo>
                <a:lnTo>
                  <a:pt x="14891" y="545671"/>
                </a:lnTo>
                <a:lnTo>
                  <a:pt x="0" y="613639"/>
                </a:lnTo>
                <a:lnTo>
                  <a:pt x="8954" y="647113"/>
                </a:lnTo>
                <a:lnTo>
                  <a:pt x="28280" y="678951"/>
                </a:lnTo>
                <a:lnTo>
                  <a:pt x="57557" y="708181"/>
                </a:lnTo>
                <a:lnTo>
                  <a:pt x="96364" y="733831"/>
                </a:lnTo>
                <a:lnTo>
                  <a:pt x="144280" y="754929"/>
                </a:lnTo>
                <a:lnTo>
                  <a:pt x="105847" y="785635"/>
                </a:lnTo>
                <a:lnTo>
                  <a:pt x="79681" y="820182"/>
                </a:lnTo>
                <a:lnTo>
                  <a:pt x="66488" y="857284"/>
                </a:lnTo>
                <a:lnTo>
                  <a:pt x="66975" y="895655"/>
                </a:lnTo>
                <a:lnTo>
                  <a:pt x="103239" y="962054"/>
                </a:lnTo>
                <a:lnTo>
                  <a:pt x="135962" y="989843"/>
                </a:lnTo>
                <a:lnTo>
                  <a:pt x="176665" y="1013198"/>
                </a:lnTo>
                <a:lnTo>
                  <a:pt x="224035" y="1031498"/>
                </a:lnTo>
                <a:lnTo>
                  <a:pt x="276762" y="1044124"/>
                </a:lnTo>
                <a:lnTo>
                  <a:pt x="333535" y="1050455"/>
                </a:lnTo>
                <a:lnTo>
                  <a:pt x="2418736" y="1049872"/>
                </a:lnTo>
                <a:lnTo>
                  <a:pt x="2458007" y="1020335"/>
                </a:lnTo>
                <a:lnTo>
                  <a:pt x="2484964" y="991714"/>
                </a:lnTo>
                <a:lnTo>
                  <a:pt x="2517826" y="927838"/>
                </a:lnTo>
                <a:lnTo>
                  <a:pt x="2522515" y="893301"/>
                </a:lnTo>
                <a:lnTo>
                  <a:pt x="2579902" y="886093"/>
                </a:lnTo>
                <a:lnTo>
                  <a:pt x="2635054" y="874586"/>
                </a:lnTo>
                <a:lnTo>
                  <a:pt x="2687308" y="858947"/>
                </a:lnTo>
                <a:lnTo>
                  <a:pt x="2736002" y="839345"/>
                </a:lnTo>
                <a:lnTo>
                  <a:pt x="2782595" y="814707"/>
                </a:lnTo>
                <a:lnTo>
                  <a:pt x="2822323" y="787199"/>
                </a:lnTo>
                <a:lnTo>
                  <a:pt x="2855085" y="757279"/>
                </a:lnTo>
                <a:lnTo>
                  <a:pt x="2880782" y="725405"/>
                </a:lnTo>
                <a:lnTo>
                  <a:pt x="2899312" y="692035"/>
                </a:lnTo>
                <a:lnTo>
                  <a:pt x="2914474" y="622640"/>
                </a:lnTo>
                <a:lnTo>
                  <a:pt x="2910906" y="587531"/>
                </a:lnTo>
                <a:lnTo>
                  <a:pt x="2899772" y="552757"/>
                </a:lnTo>
                <a:lnTo>
                  <a:pt x="2880972" y="518777"/>
                </a:lnTo>
                <a:lnTo>
                  <a:pt x="2854377" y="486023"/>
                </a:lnTo>
                <a:lnTo>
                  <a:pt x="2819974" y="455032"/>
                </a:lnTo>
                <a:lnTo>
                  <a:pt x="2824705" y="448061"/>
                </a:lnTo>
                <a:lnTo>
                  <a:pt x="2847213" y="392041"/>
                </a:lnTo>
                <a:lnTo>
                  <a:pt x="2848605" y="357789"/>
                </a:lnTo>
                <a:lnTo>
                  <a:pt x="2841127" y="324414"/>
                </a:lnTo>
                <a:lnTo>
                  <a:pt x="2801643" y="262478"/>
                </a:lnTo>
                <a:lnTo>
                  <a:pt x="2770676" y="235010"/>
                </a:lnTo>
                <a:lnTo>
                  <a:pt x="2732918" y="210603"/>
                </a:lnTo>
                <a:lnTo>
                  <a:pt x="2688889" y="189805"/>
                </a:lnTo>
                <a:lnTo>
                  <a:pt x="2639109" y="173161"/>
                </a:lnTo>
                <a:lnTo>
                  <a:pt x="2584097" y="161218"/>
                </a:lnTo>
                <a:lnTo>
                  <a:pt x="2579067" y="150105"/>
                </a:lnTo>
                <a:lnTo>
                  <a:pt x="945657" y="150105"/>
                </a:lnTo>
                <a:lnTo>
                  <a:pt x="900565" y="136208"/>
                </a:lnTo>
                <a:lnTo>
                  <a:pt x="853475" y="125464"/>
                </a:lnTo>
                <a:lnTo>
                  <a:pt x="804843" y="117928"/>
                </a:lnTo>
                <a:lnTo>
                  <a:pt x="755127" y="113655"/>
                </a:lnTo>
                <a:lnTo>
                  <a:pt x="704780" y="112700"/>
                </a:lnTo>
                <a:close/>
              </a:path>
              <a:path w="2914650" h="1284604">
                <a:moveTo>
                  <a:pt x="1282164" y="35668"/>
                </a:moveTo>
                <a:lnTo>
                  <a:pt x="1231653" y="36214"/>
                </a:lnTo>
                <a:lnTo>
                  <a:pt x="1182052" y="40968"/>
                </a:lnTo>
                <a:lnTo>
                  <a:pt x="1134113" y="49791"/>
                </a:lnTo>
                <a:lnTo>
                  <a:pt x="1088588" y="62545"/>
                </a:lnTo>
                <a:lnTo>
                  <a:pt x="1046227" y="79092"/>
                </a:lnTo>
                <a:lnTo>
                  <a:pt x="1007784" y="99293"/>
                </a:lnTo>
                <a:lnTo>
                  <a:pt x="974010" y="123010"/>
                </a:lnTo>
                <a:lnTo>
                  <a:pt x="945657" y="150105"/>
                </a:lnTo>
                <a:lnTo>
                  <a:pt x="2579067" y="150105"/>
                </a:lnTo>
                <a:lnTo>
                  <a:pt x="2569297" y="128522"/>
                </a:lnTo>
                <a:lnTo>
                  <a:pt x="2545530" y="98057"/>
                </a:lnTo>
                <a:lnTo>
                  <a:pt x="2544854" y="97476"/>
                </a:lnTo>
                <a:lnTo>
                  <a:pt x="1515151" y="97476"/>
                </a:lnTo>
                <a:lnTo>
                  <a:pt x="1495979" y="86928"/>
                </a:lnTo>
                <a:lnTo>
                  <a:pt x="1454136" y="68485"/>
                </a:lnTo>
                <a:lnTo>
                  <a:pt x="1382907" y="47752"/>
                </a:lnTo>
                <a:lnTo>
                  <a:pt x="1332832" y="39468"/>
                </a:lnTo>
                <a:lnTo>
                  <a:pt x="1282164" y="35668"/>
                </a:lnTo>
                <a:close/>
              </a:path>
              <a:path w="2914650" h="1284604">
                <a:moveTo>
                  <a:pt x="1758900" y="0"/>
                </a:moveTo>
                <a:lnTo>
                  <a:pt x="1709208" y="4591"/>
                </a:lnTo>
                <a:lnTo>
                  <a:pt x="1661657" y="14142"/>
                </a:lnTo>
                <a:lnTo>
                  <a:pt x="1617362" y="28431"/>
                </a:lnTo>
                <a:lnTo>
                  <a:pt x="1577436" y="47232"/>
                </a:lnTo>
                <a:lnTo>
                  <a:pt x="1542994" y="70321"/>
                </a:lnTo>
                <a:lnTo>
                  <a:pt x="1515151" y="97476"/>
                </a:lnTo>
                <a:lnTo>
                  <a:pt x="2544854" y="97476"/>
                </a:lnTo>
                <a:lnTo>
                  <a:pt x="2513424" y="70474"/>
                </a:lnTo>
                <a:lnTo>
                  <a:pt x="2511325" y="69206"/>
                </a:lnTo>
                <a:lnTo>
                  <a:pt x="2012279" y="69206"/>
                </a:lnTo>
                <a:lnTo>
                  <a:pt x="1990404" y="53876"/>
                </a:lnTo>
                <a:lnTo>
                  <a:pt x="1938852" y="28258"/>
                </a:lnTo>
                <a:lnTo>
                  <a:pt x="1860249" y="6594"/>
                </a:lnTo>
                <a:lnTo>
                  <a:pt x="1809618" y="593"/>
                </a:lnTo>
                <a:lnTo>
                  <a:pt x="1758900" y="0"/>
                </a:lnTo>
                <a:close/>
              </a:path>
              <a:path w="2914650" h="1284604">
                <a:moveTo>
                  <a:pt x="2285313" y="410"/>
                </a:moveTo>
                <a:lnTo>
                  <a:pt x="2235015" y="593"/>
                </a:lnTo>
                <a:lnTo>
                  <a:pt x="2185449" y="5344"/>
                </a:lnTo>
                <a:lnTo>
                  <a:pt x="2137412" y="14631"/>
                </a:lnTo>
                <a:lnTo>
                  <a:pt x="2091838" y="28431"/>
                </a:lnTo>
                <a:lnTo>
                  <a:pt x="2049878" y="46609"/>
                </a:lnTo>
                <a:lnTo>
                  <a:pt x="2012279" y="69206"/>
                </a:lnTo>
                <a:lnTo>
                  <a:pt x="2511325" y="69206"/>
                </a:lnTo>
                <a:lnTo>
                  <a:pt x="2473607" y="46422"/>
                </a:lnTo>
                <a:lnTo>
                  <a:pt x="2430337" y="27817"/>
                </a:lnTo>
                <a:lnTo>
                  <a:pt x="2383898" y="13977"/>
                </a:lnTo>
                <a:lnTo>
                  <a:pt x="2335240" y="4858"/>
                </a:lnTo>
                <a:lnTo>
                  <a:pt x="2285313" y="410"/>
                </a:lnTo>
                <a:close/>
              </a:path>
            </a:pathLst>
          </a:custGeom>
          <a:solidFill>
            <a:srgbClr val="95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8982" y="4870244"/>
            <a:ext cx="2914650" cy="1284605"/>
          </a:xfrm>
          <a:custGeom>
            <a:avLst/>
            <a:gdLst/>
            <a:ahLst/>
            <a:cxnLst/>
            <a:rect l="l" t="t" r="r" b="b"/>
            <a:pathLst>
              <a:path w="2914650" h="1284604">
                <a:moveTo>
                  <a:pt x="264668" y="422631"/>
                </a:moveTo>
                <a:lnTo>
                  <a:pt x="260461" y="385563"/>
                </a:lnTo>
                <a:lnTo>
                  <a:pt x="264470" y="349353"/>
                </a:lnTo>
                <a:lnTo>
                  <a:pt x="276229" y="314370"/>
                </a:lnTo>
                <a:lnTo>
                  <a:pt x="295275" y="280977"/>
                </a:lnTo>
                <a:lnTo>
                  <a:pt x="321144" y="249543"/>
                </a:lnTo>
                <a:lnTo>
                  <a:pt x="353370" y="220434"/>
                </a:lnTo>
                <a:lnTo>
                  <a:pt x="391491" y="194015"/>
                </a:lnTo>
                <a:lnTo>
                  <a:pt x="435042" y="170654"/>
                </a:lnTo>
                <a:lnTo>
                  <a:pt x="483559" y="150717"/>
                </a:lnTo>
                <a:lnTo>
                  <a:pt x="536577" y="134570"/>
                </a:lnTo>
                <a:lnTo>
                  <a:pt x="593633" y="122579"/>
                </a:lnTo>
                <a:lnTo>
                  <a:pt x="654261" y="115112"/>
                </a:lnTo>
                <a:lnTo>
                  <a:pt x="704783" y="112695"/>
                </a:lnTo>
                <a:lnTo>
                  <a:pt x="755130" y="113651"/>
                </a:lnTo>
                <a:lnTo>
                  <a:pt x="804847" y="117924"/>
                </a:lnTo>
                <a:lnTo>
                  <a:pt x="853476" y="125458"/>
                </a:lnTo>
                <a:lnTo>
                  <a:pt x="900563" y="136201"/>
                </a:lnTo>
                <a:lnTo>
                  <a:pt x="945650" y="150096"/>
                </a:lnTo>
                <a:lnTo>
                  <a:pt x="974005" y="123002"/>
                </a:lnTo>
                <a:lnTo>
                  <a:pt x="1007780" y="99286"/>
                </a:lnTo>
                <a:lnTo>
                  <a:pt x="1046224" y="79086"/>
                </a:lnTo>
                <a:lnTo>
                  <a:pt x="1088585" y="62540"/>
                </a:lnTo>
                <a:lnTo>
                  <a:pt x="1134111" y="49786"/>
                </a:lnTo>
                <a:lnTo>
                  <a:pt x="1182051" y="40963"/>
                </a:lnTo>
                <a:lnTo>
                  <a:pt x="1231653" y="36210"/>
                </a:lnTo>
                <a:lnTo>
                  <a:pt x="1282164" y="35664"/>
                </a:lnTo>
                <a:lnTo>
                  <a:pt x="1332833" y="39464"/>
                </a:lnTo>
                <a:lnTo>
                  <a:pt x="1382909" y="47748"/>
                </a:lnTo>
                <a:lnTo>
                  <a:pt x="1431639" y="60654"/>
                </a:lnTo>
                <a:lnTo>
                  <a:pt x="1475614" y="77249"/>
                </a:lnTo>
                <a:lnTo>
                  <a:pt x="1515149" y="97480"/>
                </a:lnTo>
                <a:lnTo>
                  <a:pt x="1542993" y="70324"/>
                </a:lnTo>
                <a:lnTo>
                  <a:pt x="1577435" y="47234"/>
                </a:lnTo>
                <a:lnTo>
                  <a:pt x="1617361" y="28433"/>
                </a:lnTo>
                <a:lnTo>
                  <a:pt x="1661657" y="14144"/>
                </a:lnTo>
                <a:lnTo>
                  <a:pt x="1709208" y="4591"/>
                </a:lnTo>
                <a:lnTo>
                  <a:pt x="1758900" y="0"/>
                </a:lnTo>
                <a:lnTo>
                  <a:pt x="1809619" y="592"/>
                </a:lnTo>
                <a:lnTo>
                  <a:pt x="1860250" y="6592"/>
                </a:lnTo>
                <a:lnTo>
                  <a:pt x="1909679" y="18224"/>
                </a:lnTo>
                <a:lnTo>
                  <a:pt x="1965848" y="40180"/>
                </a:lnTo>
                <a:lnTo>
                  <a:pt x="2012289" y="69203"/>
                </a:lnTo>
                <a:lnTo>
                  <a:pt x="2049885" y="46604"/>
                </a:lnTo>
                <a:lnTo>
                  <a:pt x="2091910" y="28396"/>
                </a:lnTo>
                <a:lnTo>
                  <a:pt x="2137415" y="14624"/>
                </a:lnTo>
                <a:lnTo>
                  <a:pt x="2185451" y="5338"/>
                </a:lnTo>
                <a:lnTo>
                  <a:pt x="2235067" y="582"/>
                </a:lnTo>
                <a:lnTo>
                  <a:pt x="2285313" y="405"/>
                </a:lnTo>
                <a:lnTo>
                  <a:pt x="2335241" y="4852"/>
                </a:lnTo>
                <a:lnTo>
                  <a:pt x="2383899" y="13972"/>
                </a:lnTo>
                <a:lnTo>
                  <a:pt x="2430338" y="27811"/>
                </a:lnTo>
                <a:lnTo>
                  <a:pt x="2473609" y="46415"/>
                </a:lnTo>
                <a:lnTo>
                  <a:pt x="2513427" y="70468"/>
                </a:lnTo>
                <a:lnTo>
                  <a:pt x="2545534" y="98053"/>
                </a:lnTo>
                <a:lnTo>
                  <a:pt x="2569302" y="128518"/>
                </a:lnTo>
                <a:lnTo>
                  <a:pt x="2584099" y="161212"/>
                </a:lnTo>
                <a:lnTo>
                  <a:pt x="2639110" y="173156"/>
                </a:lnTo>
                <a:lnTo>
                  <a:pt x="2688889" y="189801"/>
                </a:lnTo>
                <a:lnTo>
                  <a:pt x="2732917" y="210600"/>
                </a:lnTo>
                <a:lnTo>
                  <a:pt x="2770675" y="235008"/>
                </a:lnTo>
                <a:lnTo>
                  <a:pt x="2801642" y="262477"/>
                </a:lnTo>
                <a:lnTo>
                  <a:pt x="2825300" y="292461"/>
                </a:lnTo>
                <a:lnTo>
                  <a:pt x="2848607" y="357790"/>
                </a:lnTo>
                <a:lnTo>
                  <a:pt x="2847217" y="392042"/>
                </a:lnTo>
                <a:lnTo>
                  <a:pt x="2832945" y="433850"/>
                </a:lnTo>
                <a:lnTo>
                  <a:pt x="2819980" y="455025"/>
                </a:lnTo>
                <a:lnTo>
                  <a:pt x="2854413" y="486044"/>
                </a:lnTo>
                <a:lnTo>
                  <a:pt x="2880979" y="518774"/>
                </a:lnTo>
                <a:lnTo>
                  <a:pt x="2899778" y="552754"/>
                </a:lnTo>
                <a:lnTo>
                  <a:pt x="2910911" y="587528"/>
                </a:lnTo>
                <a:lnTo>
                  <a:pt x="2914478" y="622638"/>
                </a:lnTo>
                <a:lnTo>
                  <a:pt x="2910578" y="657626"/>
                </a:lnTo>
                <a:lnTo>
                  <a:pt x="2880781" y="725403"/>
                </a:lnTo>
                <a:lnTo>
                  <a:pt x="2855084" y="757277"/>
                </a:lnTo>
                <a:lnTo>
                  <a:pt x="2822321" y="787196"/>
                </a:lnTo>
                <a:lnTo>
                  <a:pt x="2782593" y="814705"/>
                </a:lnTo>
                <a:lnTo>
                  <a:pt x="2735999" y="839343"/>
                </a:lnTo>
                <a:lnTo>
                  <a:pt x="2687308" y="858944"/>
                </a:lnTo>
                <a:lnTo>
                  <a:pt x="2635053" y="874583"/>
                </a:lnTo>
                <a:lnTo>
                  <a:pt x="2579901" y="886091"/>
                </a:lnTo>
                <a:lnTo>
                  <a:pt x="2522519" y="893299"/>
                </a:lnTo>
                <a:lnTo>
                  <a:pt x="2517830" y="927836"/>
                </a:lnTo>
                <a:lnTo>
                  <a:pt x="2484968" y="991713"/>
                </a:lnTo>
                <a:lnTo>
                  <a:pt x="2458011" y="1020334"/>
                </a:lnTo>
                <a:lnTo>
                  <a:pt x="2424847" y="1046266"/>
                </a:lnTo>
                <a:lnTo>
                  <a:pt x="2386085" y="1069149"/>
                </a:lnTo>
                <a:lnTo>
                  <a:pt x="2342331" y="1088624"/>
                </a:lnTo>
                <a:lnTo>
                  <a:pt x="2294194" y="1104333"/>
                </a:lnTo>
                <a:lnTo>
                  <a:pt x="2242281" y="1115918"/>
                </a:lnTo>
                <a:lnTo>
                  <a:pt x="2187200" y="1123018"/>
                </a:lnTo>
                <a:lnTo>
                  <a:pt x="2129559" y="1125275"/>
                </a:lnTo>
                <a:lnTo>
                  <a:pt x="2076020" y="1122803"/>
                </a:lnTo>
                <a:lnTo>
                  <a:pt x="2023799" y="1115981"/>
                </a:lnTo>
                <a:lnTo>
                  <a:pt x="1973626" y="1104939"/>
                </a:lnTo>
                <a:lnTo>
                  <a:pt x="1926229" y="1089805"/>
                </a:lnTo>
                <a:lnTo>
                  <a:pt x="1906297" y="1122072"/>
                </a:lnTo>
                <a:lnTo>
                  <a:pt x="1880463" y="1151934"/>
                </a:lnTo>
                <a:lnTo>
                  <a:pt x="1849260" y="1179218"/>
                </a:lnTo>
                <a:lnTo>
                  <a:pt x="1813219" y="1203753"/>
                </a:lnTo>
                <a:lnTo>
                  <a:pt x="1772873" y="1225368"/>
                </a:lnTo>
                <a:lnTo>
                  <a:pt x="1728751" y="1243891"/>
                </a:lnTo>
                <a:lnTo>
                  <a:pt x="1681387" y="1259152"/>
                </a:lnTo>
                <a:lnTo>
                  <a:pt x="1631312" y="1270978"/>
                </a:lnTo>
                <a:lnTo>
                  <a:pt x="1579058" y="1279199"/>
                </a:lnTo>
                <a:lnTo>
                  <a:pt x="1525155" y="1283642"/>
                </a:lnTo>
                <a:lnTo>
                  <a:pt x="1470137" y="1284137"/>
                </a:lnTo>
                <a:lnTo>
                  <a:pt x="1414534" y="1280512"/>
                </a:lnTo>
                <a:lnTo>
                  <a:pt x="1358879" y="1272595"/>
                </a:lnTo>
                <a:lnTo>
                  <a:pt x="1300167" y="1259168"/>
                </a:lnTo>
                <a:lnTo>
                  <a:pt x="1245457" y="1241141"/>
                </a:lnTo>
                <a:lnTo>
                  <a:pt x="1195460" y="1218834"/>
                </a:lnTo>
                <a:lnTo>
                  <a:pt x="1150890" y="1192566"/>
                </a:lnTo>
                <a:lnTo>
                  <a:pt x="1112459" y="1162655"/>
                </a:lnTo>
                <a:lnTo>
                  <a:pt x="1065486" y="1177778"/>
                </a:lnTo>
                <a:lnTo>
                  <a:pt x="1017152" y="1189741"/>
                </a:lnTo>
                <a:lnTo>
                  <a:pt x="967817" y="1198596"/>
                </a:lnTo>
                <a:lnTo>
                  <a:pt x="917838" y="1204399"/>
                </a:lnTo>
                <a:lnTo>
                  <a:pt x="867574" y="1207203"/>
                </a:lnTo>
                <a:lnTo>
                  <a:pt x="817385" y="1207062"/>
                </a:lnTo>
                <a:lnTo>
                  <a:pt x="767630" y="1204029"/>
                </a:lnTo>
                <a:lnTo>
                  <a:pt x="718666" y="1198159"/>
                </a:lnTo>
                <a:lnTo>
                  <a:pt x="670854" y="1189505"/>
                </a:lnTo>
                <a:lnTo>
                  <a:pt x="624551" y="1178122"/>
                </a:lnTo>
                <a:lnTo>
                  <a:pt x="580118" y="1164063"/>
                </a:lnTo>
                <a:lnTo>
                  <a:pt x="537912" y="1147382"/>
                </a:lnTo>
                <a:lnTo>
                  <a:pt x="498292" y="1128133"/>
                </a:lnTo>
                <a:lnTo>
                  <a:pt x="461618" y="1106369"/>
                </a:lnTo>
                <a:lnTo>
                  <a:pt x="428248" y="1082146"/>
                </a:lnTo>
                <a:lnTo>
                  <a:pt x="398541" y="1055515"/>
                </a:lnTo>
                <a:lnTo>
                  <a:pt x="393041" y="1049865"/>
                </a:lnTo>
                <a:lnTo>
                  <a:pt x="333534" y="1050450"/>
                </a:lnTo>
                <a:lnTo>
                  <a:pt x="276762" y="1044119"/>
                </a:lnTo>
                <a:lnTo>
                  <a:pt x="224035" y="1031494"/>
                </a:lnTo>
                <a:lnTo>
                  <a:pt x="176665" y="1013194"/>
                </a:lnTo>
                <a:lnTo>
                  <a:pt x="135962" y="989840"/>
                </a:lnTo>
                <a:lnTo>
                  <a:pt x="103239" y="962051"/>
                </a:lnTo>
                <a:lnTo>
                  <a:pt x="79806" y="930449"/>
                </a:lnTo>
                <a:lnTo>
                  <a:pt x="66488" y="857281"/>
                </a:lnTo>
                <a:lnTo>
                  <a:pt x="79681" y="820179"/>
                </a:lnTo>
                <a:lnTo>
                  <a:pt x="105847" y="785632"/>
                </a:lnTo>
                <a:lnTo>
                  <a:pt x="144279" y="754926"/>
                </a:lnTo>
                <a:lnTo>
                  <a:pt x="96363" y="733829"/>
                </a:lnTo>
                <a:lnTo>
                  <a:pt x="57557" y="708179"/>
                </a:lnTo>
                <a:lnTo>
                  <a:pt x="28280" y="678948"/>
                </a:lnTo>
                <a:lnTo>
                  <a:pt x="8954" y="647109"/>
                </a:lnTo>
                <a:lnTo>
                  <a:pt x="0" y="613634"/>
                </a:lnTo>
                <a:lnTo>
                  <a:pt x="1838" y="579495"/>
                </a:lnTo>
                <a:lnTo>
                  <a:pt x="39578" y="513117"/>
                </a:lnTo>
                <a:lnTo>
                  <a:pt x="71928" y="486018"/>
                </a:lnTo>
                <a:lnTo>
                  <a:pt x="111587" y="463346"/>
                </a:lnTo>
                <a:lnTo>
                  <a:pt x="157335" y="445575"/>
                </a:lnTo>
                <a:lnTo>
                  <a:pt x="207951" y="433178"/>
                </a:lnTo>
                <a:lnTo>
                  <a:pt x="262216" y="426631"/>
                </a:lnTo>
                <a:lnTo>
                  <a:pt x="264668" y="422631"/>
                </a:lnTo>
                <a:close/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6384" y="5620169"/>
            <a:ext cx="170815" cy="24130"/>
          </a:xfrm>
          <a:custGeom>
            <a:avLst/>
            <a:gdLst/>
            <a:ahLst/>
            <a:cxnLst/>
            <a:rect l="l" t="t" r="r" b="b"/>
            <a:pathLst>
              <a:path w="170815" h="24129">
                <a:moveTo>
                  <a:pt x="170706" y="23693"/>
                </a:moveTo>
                <a:lnTo>
                  <a:pt x="126151" y="23735"/>
                </a:lnTo>
                <a:lnTo>
                  <a:pt x="82349" y="19731"/>
                </a:lnTo>
                <a:lnTo>
                  <a:pt x="40048" y="11784"/>
                </a:lnTo>
                <a:lnTo>
                  <a:pt x="0" y="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3019" y="5903140"/>
            <a:ext cx="74930" cy="11430"/>
          </a:xfrm>
          <a:custGeom>
            <a:avLst/>
            <a:gdLst/>
            <a:ahLst/>
            <a:cxnLst/>
            <a:rect l="l" t="t" r="r" b="b"/>
            <a:pathLst>
              <a:path w="74930" h="11429">
                <a:moveTo>
                  <a:pt x="74687" y="0"/>
                </a:moveTo>
                <a:lnTo>
                  <a:pt x="56513" y="3936"/>
                </a:lnTo>
                <a:lnTo>
                  <a:pt x="37967" y="7143"/>
                </a:lnTo>
                <a:lnTo>
                  <a:pt x="19109" y="9614"/>
                </a:lnTo>
                <a:lnTo>
                  <a:pt x="0" y="1134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6281" y="5976000"/>
            <a:ext cx="45085" cy="52069"/>
          </a:xfrm>
          <a:custGeom>
            <a:avLst/>
            <a:gdLst/>
            <a:ahLst/>
            <a:cxnLst/>
            <a:rect l="l" t="t" r="r" b="b"/>
            <a:pathLst>
              <a:path w="45085" h="52070">
                <a:moveTo>
                  <a:pt x="45000" y="51730"/>
                </a:moveTo>
                <a:lnTo>
                  <a:pt x="32038" y="39353"/>
                </a:lnTo>
                <a:lnTo>
                  <a:pt x="20201" y="26588"/>
                </a:lnTo>
                <a:lnTo>
                  <a:pt x="9513" y="13461"/>
                </a:lnTo>
                <a:lnTo>
                  <a:pt x="0" y="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95511" y="5898740"/>
            <a:ext cx="18415" cy="57150"/>
          </a:xfrm>
          <a:custGeom>
            <a:avLst/>
            <a:gdLst/>
            <a:ahLst/>
            <a:cxnLst/>
            <a:rect l="l" t="t" r="r" b="b"/>
            <a:pathLst>
              <a:path w="18414" h="57150">
                <a:moveTo>
                  <a:pt x="17970" y="0"/>
                </a:moveTo>
                <a:lnTo>
                  <a:pt x="15346" y="14389"/>
                </a:lnTo>
                <a:lnTo>
                  <a:pt x="11471" y="28665"/>
                </a:lnTo>
                <a:lnTo>
                  <a:pt x="6352" y="42797"/>
                </a:lnTo>
                <a:lnTo>
                  <a:pt x="0" y="5676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66009" y="5543289"/>
            <a:ext cx="228645" cy="2216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90022" y="5322127"/>
            <a:ext cx="97790" cy="80010"/>
          </a:xfrm>
          <a:custGeom>
            <a:avLst/>
            <a:gdLst/>
            <a:ahLst/>
            <a:cxnLst/>
            <a:rect l="l" t="t" r="r" b="b"/>
            <a:pathLst>
              <a:path w="97789" h="80010">
                <a:moveTo>
                  <a:pt x="97570" y="0"/>
                </a:moveTo>
                <a:lnTo>
                  <a:pt x="79042" y="22334"/>
                </a:lnTo>
                <a:lnTo>
                  <a:pt x="56442" y="43169"/>
                </a:lnTo>
                <a:lnTo>
                  <a:pt x="30013" y="62304"/>
                </a:lnTo>
                <a:lnTo>
                  <a:pt x="0" y="7954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53472" y="5026998"/>
            <a:ext cx="5715" cy="38100"/>
          </a:xfrm>
          <a:custGeom>
            <a:avLst/>
            <a:gdLst/>
            <a:ahLst/>
            <a:cxnLst/>
            <a:rect l="l" t="t" r="r" b="b"/>
            <a:pathLst>
              <a:path w="5714" h="38100">
                <a:moveTo>
                  <a:pt x="0" y="0"/>
                </a:moveTo>
                <a:lnTo>
                  <a:pt x="2422" y="9327"/>
                </a:lnTo>
                <a:lnTo>
                  <a:pt x="4091" y="18708"/>
                </a:lnTo>
                <a:lnTo>
                  <a:pt x="5004" y="28126"/>
                </a:lnTo>
                <a:lnTo>
                  <a:pt x="5160" y="37565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30391" y="4935274"/>
            <a:ext cx="50165" cy="48260"/>
          </a:xfrm>
          <a:custGeom>
            <a:avLst/>
            <a:gdLst/>
            <a:ahLst/>
            <a:cxnLst/>
            <a:rect l="l" t="t" r="r" b="b"/>
            <a:pathLst>
              <a:path w="50164" h="48260">
                <a:moveTo>
                  <a:pt x="0" y="47906"/>
                </a:moveTo>
                <a:lnTo>
                  <a:pt x="10298" y="35140"/>
                </a:lnTo>
                <a:lnTo>
                  <a:pt x="22095" y="22869"/>
                </a:lnTo>
                <a:lnTo>
                  <a:pt x="35339" y="11140"/>
                </a:lnTo>
                <a:lnTo>
                  <a:pt x="49980" y="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62911" y="4964695"/>
            <a:ext cx="24765" cy="41910"/>
          </a:xfrm>
          <a:custGeom>
            <a:avLst/>
            <a:gdLst/>
            <a:ahLst/>
            <a:cxnLst/>
            <a:rect l="l" t="t" r="r" b="b"/>
            <a:pathLst>
              <a:path w="24764" h="41910">
                <a:moveTo>
                  <a:pt x="0" y="41315"/>
                </a:moveTo>
                <a:lnTo>
                  <a:pt x="4436" y="30662"/>
                </a:lnTo>
                <a:lnTo>
                  <a:pt x="9963" y="20205"/>
                </a:lnTo>
                <a:lnTo>
                  <a:pt x="16561" y="9974"/>
                </a:lnTo>
                <a:lnTo>
                  <a:pt x="24210" y="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14288" y="5020042"/>
            <a:ext cx="87630" cy="40640"/>
          </a:xfrm>
          <a:custGeom>
            <a:avLst/>
            <a:gdLst/>
            <a:ahLst/>
            <a:cxnLst/>
            <a:rect l="l" t="t" r="r" b="b"/>
            <a:pathLst>
              <a:path w="87630" h="40639">
                <a:moveTo>
                  <a:pt x="0" y="0"/>
                </a:moveTo>
                <a:lnTo>
                  <a:pt x="23390" y="8809"/>
                </a:lnTo>
                <a:lnTo>
                  <a:pt x="45828" y="18445"/>
                </a:lnTo>
                <a:lnTo>
                  <a:pt x="67252" y="28879"/>
                </a:lnTo>
                <a:lnTo>
                  <a:pt x="87603" y="40084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3660" y="5292886"/>
            <a:ext cx="15875" cy="42545"/>
          </a:xfrm>
          <a:custGeom>
            <a:avLst/>
            <a:gdLst/>
            <a:ahLst/>
            <a:cxnLst/>
            <a:rect l="l" t="t" r="r" b="b"/>
            <a:pathLst>
              <a:path w="15875" h="42545">
                <a:moveTo>
                  <a:pt x="15288" y="42172"/>
                </a:moveTo>
                <a:lnTo>
                  <a:pt x="10426" y="31771"/>
                </a:lnTo>
                <a:lnTo>
                  <a:pt x="6254" y="21267"/>
                </a:lnTo>
                <a:lnTo>
                  <a:pt x="2777" y="10673"/>
                </a:lnTo>
                <a:lnTo>
                  <a:pt x="0" y="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20044" y="5041163"/>
            <a:ext cx="160718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1905" algn="ctr">
              <a:lnSpc>
                <a:spcPct val="99500"/>
              </a:lnSpc>
              <a:spcBef>
                <a:spcPts val="11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Possible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world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my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  included in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50370" y="4800600"/>
            <a:ext cx="3018370" cy="138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35600" y="4931834"/>
            <a:ext cx="2048929" cy="11218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02508" y="4827439"/>
            <a:ext cx="2914650" cy="1284605"/>
          </a:xfrm>
          <a:custGeom>
            <a:avLst/>
            <a:gdLst/>
            <a:ahLst/>
            <a:cxnLst/>
            <a:rect l="l" t="t" r="r" b="b"/>
            <a:pathLst>
              <a:path w="2914650" h="1284604">
                <a:moveTo>
                  <a:pt x="1868196" y="1162657"/>
                </a:moveTo>
                <a:lnTo>
                  <a:pt x="1112464" y="1162657"/>
                </a:lnTo>
                <a:lnTo>
                  <a:pt x="1150892" y="1192568"/>
                </a:lnTo>
                <a:lnTo>
                  <a:pt x="1195460" y="1218836"/>
                </a:lnTo>
                <a:lnTo>
                  <a:pt x="1245456" y="1241142"/>
                </a:lnTo>
                <a:lnTo>
                  <a:pt x="1300167" y="1259168"/>
                </a:lnTo>
                <a:lnTo>
                  <a:pt x="1358882" y="1272597"/>
                </a:lnTo>
                <a:lnTo>
                  <a:pt x="1414536" y="1280512"/>
                </a:lnTo>
                <a:lnTo>
                  <a:pt x="1470138" y="1284136"/>
                </a:lnTo>
                <a:lnTo>
                  <a:pt x="1525155" y="1283640"/>
                </a:lnTo>
                <a:lnTo>
                  <a:pt x="1579057" y="1279197"/>
                </a:lnTo>
                <a:lnTo>
                  <a:pt x="1631311" y="1270976"/>
                </a:lnTo>
                <a:lnTo>
                  <a:pt x="1681386" y="1259150"/>
                </a:lnTo>
                <a:lnTo>
                  <a:pt x="1728750" y="1243889"/>
                </a:lnTo>
                <a:lnTo>
                  <a:pt x="1772871" y="1225366"/>
                </a:lnTo>
                <a:lnTo>
                  <a:pt x="1813218" y="1203751"/>
                </a:lnTo>
                <a:lnTo>
                  <a:pt x="1849259" y="1179215"/>
                </a:lnTo>
                <a:lnTo>
                  <a:pt x="1868196" y="1162657"/>
                </a:lnTo>
                <a:close/>
              </a:path>
              <a:path w="2914650" h="1284604">
                <a:moveTo>
                  <a:pt x="2418742" y="1049868"/>
                </a:moveTo>
                <a:lnTo>
                  <a:pt x="393047" y="1049868"/>
                </a:lnTo>
                <a:lnTo>
                  <a:pt x="394838" y="1051762"/>
                </a:lnTo>
                <a:lnTo>
                  <a:pt x="428254" y="1082143"/>
                </a:lnTo>
                <a:lnTo>
                  <a:pt x="461624" y="1106367"/>
                </a:lnTo>
                <a:lnTo>
                  <a:pt x="498298" y="1128130"/>
                </a:lnTo>
                <a:lnTo>
                  <a:pt x="537918" y="1147380"/>
                </a:lnTo>
                <a:lnTo>
                  <a:pt x="580124" y="1164061"/>
                </a:lnTo>
                <a:lnTo>
                  <a:pt x="624557" y="1178120"/>
                </a:lnTo>
                <a:lnTo>
                  <a:pt x="670860" y="1189504"/>
                </a:lnTo>
                <a:lnTo>
                  <a:pt x="718672" y="1198158"/>
                </a:lnTo>
                <a:lnTo>
                  <a:pt x="767636" y="1204028"/>
                </a:lnTo>
                <a:lnTo>
                  <a:pt x="817391" y="1207061"/>
                </a:lnTo>
                <a:lnTo>
                  <a:pt x="867580" y="1207202"/>
                </a:lnTo>
                <a:lnTo>
                  <a:pt x="917844" y="1204399"/>
                </a:lnTo>
                <a:lnTo>
                  <a:pt x="967823" y="1198597"/>
                </a:lnTo>
                <a:lnTo>
                  <a:pt x="1017158" y="1189741"/>
                </a:lnTo>
                <a:lnTo>
                  <a:pt x="1065492" y="1177779"/>
                </a:lnTo>
                <a:lnTo>
                  <a:pt x="1112464" y="1162657"/>
                </a:lnTo>
                <a:lnTo>
                  <a:pt x="1868196" y="1162657"/>
                </a:lnTo>
                <a:lnTo>
                  <a:pt x="1880463" y="1151931"/>
                </a:lnTo>
                <a:lnTo>
                  <a:pt x="1906297" y="1122068"/>
                </a:lnTo>
                <a:lnTo>
                  <a:pt x="1926230" y="1089800"/>
                </a:lnTo>
                <a:lnTo>
                  <a:pt x="2338723" y="1089800"/>
                </a:lnTo>
                <a:lnTo>
                  <a:pt x="2342331" y="1088622"/>
                </a:lnTo>
                <a:lnTo>
                  <a:pt x="2386086" y="1069146"/>
                </a:lnTo>
                <a:lnTo>
                  <a:pt x="2418742" y="1049868"/>
                </a:lnTo>
                <a:close/>
              </a:path>
              <a:path w="2914650" h="1284604">
                <a:moveTo>
                  <a:pt x="2338723" y="1089800"/>
                </a:moveTo>
                <a:lnTo>
                  <a:pt x="1926230" y="1089800"/>
                </a:lnTo>
                <a:lnTo>
                  <a:pt x="1973628" y="1104934"/>
                </a:lnTo>
                <a:lnTo>
                  <a:pt x="2023802" y="1115977"/>
                </a:lnTo>
                <a:lnTo>
                  <a:pt x="2076021" y="1122800"/>
                </a:lnTo>
                <a:lnTo>
                  <a:pt x="2129557" y="1125276"/>
                </a:lnTo>
                <a:lnTo>
                  <a:pt x="2187198" y="1123017"/>
                </a:lnTo>
                <a:lnTo>
                  <a:pt x="2242280" y="1115916"/>
                </a:lnTo>
                <a:lnTo>
                  <a:pt x="2294193" y="1104332"/>
                </a:lnTo>
                <a:lnTo>
                  <a:pt x="2338723" y="1089800"/>
                </a:lnTo>
                <a:close/>
              </a:path>
              <a:path w="2914650" h="1284604">
                <a:moveTo>
                  <a:pt x="704783" y="112691"/>
                </a:moveTo>
                <a:lnTo>
                  <a:pt x="654261" y="115108"/>
                </a:lnTo>
                <a:lnTo>
                  <a:pt x="593634" y="122577"/>
                </a:lnTo>
                <a:lnTo>
                  <a:pt x="536580" y="134569"/>
                </a:lnTo>
                <a:lnTo>
                  <a:pt x="483562" y="150716"/>
                </a:lnTo>
                <a:lnTo>
                  <a:pt x="435045" y="170654"/>
                </a:lnTo>
                <a:lnTo>
                  <a:pt x="391494" y="194014"/>
                </a:lnTo>
                <a:lnTo>
                  <a:pt x="353373" y="220432"/>
                </a:lnTo>
                <a:lnTo>
                  <a:pt x="321145" y="249540"/>
                </a:lnTo>
                <a:lnTo>
                  <a:pt x="295275" y="280973"/>
                </a:lnTo>
                <a:lnTo>
                  <a:pt x="276228" y="314365"/>
                </a:lnTo>
                <a:lnTo>
                  <a:pt x="260458" y="385557"/>
                </a:lnTo>
                <a:lnTo>
                  <a:pt x="264663" y="422625"/>
                </a:lnTo>
                <a:lnTo>
                  <a:pt x="262212" y="426626"/>
                </a:lnTo>
                <a:lnTo>
                  <a:pt x="207949" y="433175"/>
                </a:lnTo>
                <a:lnTo>
                  <a:pt x="157334" y="445572"/>
                </a:lnTo>
                <a:lnTo>
                  <a:pt x="111587" y="463343"/>
                </a:lnTo>
                <a:lnTo>
                  <a:pt x="71894" y="486044"/>
                </a:lnTo>
                <a:lnTo>
                  <a:pt x="39581" y="513113"/>
                </a:lnTo>
                <a:lnTo>
                  <a:pt x="14892" y="545663"/>
                </a:lnTo>
                <a:lnTo>
                  <a:pt x="0" y="613633"/>
                </a:lnTo>
                <a:lnTo>
                  <a:pt x="8953" y="647109"/>
                </a:lnTo>
                <a:lnTo>
                  <a:pt x="28279" y="678948"/>
                </a:lnTo>
                <a:lnTo>
                  <a:pt x="57556" y="708178"/>
                </a:lnTo>
                <a:lnTo>
                  <a:pt x="96364" y="733827"/>
                </a:lnTo>
                <a:lnTo>
                  <a:pt x="144280" y="754921"/>
                </a:lnTo>
                <a:lnTo>
                  <a:pt x="105848" y="785629"/>
                </a:lnTo>
                <a:lnTo>
                  <a:pt x="79681" y="820178"/>
                </a:lnTo>
                <a:lnTo>
                  <a:pt x="66488" y="857280"/>
                </a:lnTo>
                <a:lnTo>
                  <a:pt x="66975" y="895651"/>
                </a:lnTo>
                <a:lnTo>
                  <a:pt x="103242" y="962050"/>
                </a:lnTo>
                <a:lnTo>
                  <a:pt x="135965" y="989839"/>
                </a:lnTo>
                <a:lnTo>
                  <a:pt x="176666" y="1013194"/>
                </a:lnTo>
                <a:lnTo>
                  <a:pt x="224036" y="1031494"/>
                </a:lnTo>
                <a:lnTo>
                  <a:pt x="276764" y="1044120"/>
                </a:lnTo>
                <a:lnTo>
                  <a:pt x="333538" y="1050451"/>
                </a:lnTo>
                <a:lnTo>
                  <a:pt x="2418742" y="1049868"/>
                </a:lnTo>
                <a:lnTo>
                  <a:pt x="2458013" y="1020331"/>
                </a:lnTo>
                <a:lnTo>
                  <a:pt x="2484970" y="991710"/>
                </a:lnTo>
                <a:lnTo>
                  <a:pt x="2517831" y="927834"/>
                </a:lnTo>
                <a:lnTo>
                  <a:pt x="2522520" y="893298"/>
                </a:lnTo>
                <a:lnTo>
                  <a:pt x="2579901" y="886089"/>
                </a:lnTo>
                <a:lnTo>
                  <a:pt x="2635053" y="874582"/>
                </a:lnTo>
                <a:lnTo>
                  <a:pt x="2687307" y="858943"/>
                </a:lnTo>
                <a:lnTo>
                  <a:pt x="2735994" y="839342"/>
                </a:lnTo>
                <a:lnTo>
                  <a:pt x="2782588" y="814703"/>
                </a:lnTo>
                <a:lnTo>
                  <a:pt x="2822317" y="787195"/>
                </a:lnTo>
                <a:lnTo>
                  <a:pt x="2855080" y="757275"/>
                </a:lnTo>
                <a:lnTo>
                  <a:pt x="2880778" y="725402"/>
                </a:lnTo>
                <a:lnTo>
                  <a:pt x="2899309" y="692032"/>
                </a:lnTo>
                <a:lnTo>
                  <a:pt x="2914474" y="622638"/>
                </a:lnTo>
                <a:lnTo>
                  <a:pt x="2910908" y="587528"/>
                </a:lnTo>
                <a:lnTo>
                  <a:pt x="2899775" y="552754"/>
                </a:lnTo>
                <a:lnTo>
                  <a:pt x="2880976" y="518773"/>
                </a:lnTo>
                <a:lnTo>
                  <a:pt x="2854379" y="486014"/>
                </a:lnTo>
                <a:lnTo>
                  <a:pt x="2819979" y="455023"/>
                </a:lnTo>
                <a:lnTo>
                  <a:pt x="2824710" y="448057"/>
                </a:lnTo>
                <a:lnTo>
                  <a:pt x="2847215" y="392044"/>
                </a:lnTo>
                <a:lnTo>
                  <a:pt x="2848604" y="357792"/>
                </a:lnTo>
                <a:lnTo>
                  <a:pt x="2841124" y="324415"/>
                </a:lnTo>
                <a:lnTo>
                  <a:pt x="2801639" y="262475"/>
                </a:lnTo>
                <a:lnTo>
                  <a:pt x="2770672" y="235005"/>
                </a:lnTo>
                <a:lnTo>
                  <a:pt x="2732915" y="210597"/>
                </a:lnTo>
                <a:lnTo>
                  <a:pt x="2688888" y="189797"/>
                </a:lnTo>
                <a:lnTo>
                  <a:pt x="2639111" y="173152"/>
                </a:lnTo>
                <a:lnTo>
                  <a:pt x="2584102" y="161209"/>
                </a:lnTo>
                <a:lnTo>
                  <a:pt x="2579071" y="150096"/>
                </a:lnTo>
                <a:lnTo>
                  <a:pt x="945650" y="150096"/>
                </a:lnTo>
                <a:lnTo>
                  <a:pt x="900563" y="136199"/>
                </a:lnTo>
                <a:lnTo>
                  <a:pt x="853476" y="125455"/>
                </a:lnTo>
                <a:lnTo>
                  <a:pt x="804846" y="117919"/>
                </a:lnTo>
                <a:lnTo>
                  <a:pt x="755130" y="113646"/>
                </a:lnTo>
                <a:lnTo>
                  <a:pt x="704783" y="112691"/>
                </a:lnTo>
                <a:close/>
              </a:path>
              <a:path w="2914650" h="1284604">
                <a:moveTo>
                  <a:pt x="1282163" y="35659"/>
                </a:moveTo>
                <a:lnTo>
                  <a:pt x="1231652" y="36205"/>
                </a:lnTo>
                <a:lnTo>
                  <a:pt x="1182051" y="40959"/>
                </a:lnTo>
                <a:lnTo>
                  <a:pt x="1134112" y="49782"/>
                </a:lnTo>
                <a:lnTo>
                  <a:pt x="1088586" y="62536"/>
                </a:lnTo>
                <a:lnTo>
                  <a:pt x="1046226" y="79083"/>
                </a:lnTo>
                <a:lnTo>
                  <a:pt x="1007782" y="99284"/>
                </a:lnTo>
                <a:lnTo>
                  <a:pt x="974006" y="123001"/>
                </a:lnTo>
                <a:lnTo>
                  <a:pt x="945650" y="150096"/>
                </a:lnTo>
                <a:lnTo>
                  <a:pt x="2579071" y="150096"/>
                </a:lnTo>
                <a:lnTo>
                  <a:pt x="2569303" y="128518"/>
                </a:lnTo>
                <a:lnTo>
                  <a:pt x="2545535" y="98053"/>
                </a:lnTo>
                <a:lnTo>
                  <a:pt x="2544868" y="97480"/>
                </a:lnTo>
                <a:lnTo>
                  <a:pt x="1515156" y="97480"/>
                </a:lnTo>
                <a:lnTo>
                  <a:pt x="1495979" y="86930"/>
                </a:lnTo>
                <a:lnTo>
                  <a:pt x="1454139" y="68478"/>
                </a:lnTo>
                <a:lnTo>
                  <a:pt x="1382909" y="47743"/>
                </a:lnTo>
                <a:lnTo>
                  <a:pt x="1332833" y="39459"/>
                </a:lnTo>
                <a:lnTo>
                  <a:pt x="1282163" y="35659"/>
                </a:lnTo>
                <a:close/>
              </a:path>
              <a:path w="2914650" h="1284604">
                <a:moveTo>
                  <a:pt x="1758900" y="0"/>
                </a:moveTo>
                <a:lnTo>
                  <a:pt x="1709209" y="4592"/>
                </a:lnTo>
                <a:lnTo>
                  <a:pt x="1661659" y="14145"/>
                </a:lnTo>
                <a:lnTo>
                  <a:pt x="1617364" y="28434"/>
                </a:lnTo>
                <a:lnTo>
                  <a:pt x="1577439" y="47235"/>
                </a:lnTo>
                <a:lnTo>
                  <a:pt x="1542999" y="70325"/>
                </a:lnTo>
                <a:lnTo>
                  <a:pt x="1515156" y="97480"/>
                </a:lnTo>
                <a:lnTo>
                  <a:pt x="2544868" y="97480"/>
                </a:lnTo>
                <a:lnTo>
                  <a:pt x="2513429" y="70467"/>
                </a:lnTo>
                <a:lnTo>
                  <a:pt x="2511327" y="69197"/>
                </a:lnTo>
                <a:lnTo>
                  <a:pt x="2012285" y="69197"/>
                </a:lnTo>
                <a:lnTo>
                  <a:pt x="1990408" y="53868"/>
                </a:lnTo>
                <a:lnTo>
                  <a:pt x="1938852" y="28254"/>
                </a:lnTo>
                <a:lnTo>
                  <a:pt x="1860251" y="6589"/>
                </a:lnTo>
                <a:lnTo>
                  <a:pt x="1809619" y="591"/>
                </a:lnTo>
                <a:lnTo>
                  <a:pt x="1758900" y="0"/>
                </a:lnTo>
                <a:close/>
              </a:path>
              <a:path w="2914650" h="1284604">
                <a:moveTo>
                  <a:pt x="2285314" y="407"/>
                </a:moveTo>
                <a:lnTo>
                  <a:pt x="2234995" y="591"/>
                </a:lnTo>
                <a:lnTo>
                  <a:pt x="2185449" y="5338"/>
                </a:lnTo>
                <a:lnTo>
                  <a:pt x="2137412" y="14624"/>
                </a:lnTo>
                <a:lnTo>
                  <a:pt x="2091813" y="28434"/>
                </a:lnTo>
                <a:lnTo>
                  <a:pt x="2049880" y="46600"/>
                </a:lnTo>
                <a:lnTo>
                  <a:pt x="2012285" y="69197"/>
                </a:lnTo>
                <a:lnTo>
                  <a:pt x="2511327" y="69197"/>
                </a:lnTo>
                <a:lnTo>
                  <a:pt x="2473612" y="46413"/>
                </a:lnTo>
                <a:lnTo>
                  <a:pt x="2430342" y="27811"/>
                </a:lnTo>
                <a:lnTo>
                  <a:pt x="2383902" y="13973"/>
                </a:lnTo>
                <a:lnTo>
                  <a:pt x="2335243" y="4854"/>
                </a:lnTo>
                <a:lnTo>
                  <a:pt x="2285314" y="407"/>
                </a:lnTo>
                <a:close/>
              </a:path>
            </a:pathLst>
          </a:custGeom>
          <a:solidFill>
            <a:srgbClr val="779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02510" y="4827446"/>
            <a:ext cx="2914650" cy="1284605"/>
          </a:xfrm>
          <a:custGeom>
            <a:avLst/>
            <a:gdLst/>
            <a:ahLst/>
            <a:cxnLst/>
            <a:rect l="l" t="t" r="r" b="b"/>
            <a:pathLst>
              <a:path w="2914650" h="1284604">
                <a:moveTo>
                  <a:pt x="264668" y="422631"/>
                </a:moveTo>
                <a:lnTo>
                  <a:pt x="260461" y="385563"/>
                </a:lnTo>
                <a:lnTo>
                  <a:pt x="264470" y="349353"/>
                </a:lnTo>
                <a:lnTo>
                  <a:pt x="276229" y="314370"/>
                </a:lnTo>
                <a:lnTo>
                  <a:pt x="295275" y="280977"/>
                </a:lnTo>
                <a:lnTo>
                  <a:pt x="321144" y="249543"/>
                </a:lnTo>
                <a:lnTo>
                  <a:pt x="353370" y="220434"/>
                </a:lnTo>
                <a:lnTo>
                  <a:pt x="391491" y="194015"/>
                </a:lnTo>
                <a:lnTo>
                  <a:pt x="435042" y="170654"/>
                </a:lnTo>
                <a:lnTo>
                  <a:pt x="483559" y="150717"/>
                </a:lnTo>
                <a:lnTo>
                  <a:pt x="536577" y="134570"/>
                </a:lnTo>
                <a:lnTo>
                  <a:pt x="593633" y="122579"/>
                </a:lnTo>
                <a:lnTo>
                  <a:pt x="654261" y="115112"/>
                </a:lnTo>
                <a:lnTo>
                  <a:pt x="704783" y="112695"/>
                </a:lnTo>
                <a:lnTo>
                  <a:pt x="755130" y="113651"/>
                </a:lnTo>
                <a:lnTo>
                  <a:pt x="804847" y="117924"/>
                </a:lnTo>
                <a:lnTo>
                  <a:pt x="853476" y="125458"/>
                </a:lnTo>
                <a:lnTo>
                  <a:pt x="900563" y="136201"/>
                </a:lnTo>
                <a:lnTo>
                  <a:pt x="945650" y="150096"/>
                </a:lnTo>
                <a:lnTo>
                  <a:pt x="974005" y="123002"/>
                </a:lnTo>
                <a:lnTo>
                  <a:pt x="1007780" y="99286"/>
                </a:lnTo>
                <a:lnTo>
                  <a:pt x="1046224" y="79086"/>
                </a:lnTo>
                <a:lnTo>
                  <a:pt x="1088585" y="62540"/>
                </a:lnTo>
                <a:lnTo>
                  <a:pt x="1134111" y="49786"/>
                </a:lnTo>
                <a:lnTo>
                  <a:pt x="1182051" y="40963"/>
                </a:lnTo>
                <a:lnTo>
                  <a:pt x="1231653" y="36210"/>
                </a:lnTo>
                <a:lnTo>
                  <a:pt x="1282164" y="35664"/>
                </a:lnTo>
                <a:lnTo>
                  <a:pt x="1332833" y="39464"/>
                </a:lnTo>
                <a:lnTo>
                  <a:pt x="1382909" y="47748"/>
                </a:lnTo>
                <a:lnTo>
                  <a:pt x="1431639" y="60654"/>
                </a:lnTo>
                <a:lnTo>
                  <a:pt x="1475614" y="77249"/>
                </a:lnTo>
                <a:lnTo>
                  <a:pt x="1515149" y="97480"/>
                </a:lnTo>
                <a:lnTo>
                  <a:pt x="1542993" y="70324"/>
                </a:lnTo>
                <a:lnTo>
                  <a:pt x="1577435" y="47234"/>
                </a:lnTo>
                <a:lnTo>
                  <a:pt x="1617361" y="28433"/>
                </a:lnTo>
                <a:lnTo>
                  <a:pt x="1661657" y="14144"/>
                </a:lnTo>
                <a:lnTo>
                  <a:pt x="1709208" y="4591"/>
                </a:lnTo>
                <a:lnTo>
                  <a:pt x="1758900" y="0"/>
                </a:lnTo>
                <a:lnTo>
                  <a:pt x="1809619" y="592"/>
                </a:lnTo>
                <a:lnTo>
                  <a:pt x="1860250" y="6592"/>
                </a:lnTo>
                <a:lnTo>
                  <a:pt x="1909679" y="18224"/>
                </a:lnTo>
                <a:lnTo>
                  <a:pt x="1965848" y="40180"/>
                </a:lnTo>
                <a:lnTo>
                  <a:pt x="2012289" y="69203"/>
                </a:lnTo>
                <a:lnTo>
                  <a:pt x="2049885" y="46604"/>
                </a:lnTo>
                <a:lnTo>
                  <a:pt x="2091910" y="28396"/>
                </a:lnTo>
                <a:lnTo>
                  <a:pt x="2137415" y="14624"/>
                </a:lnTo>
                <a:lnTo>
                  <a:pt x="2185451" y="5338"/>
                </a:lnTo>
                <a:lnTo>
                  <a:pt x="2235067" y="582"/>
                </a:lnTo>
                <a:lnTo>
                  <a:pt x="2285313" y="405"/>
                </a:lnTo>
                <a:lnTo>
                  <a:pt x="2335241" y="4852"/>
                </a:lnTo>
                <a:lnTo>
                  <a:pt x="2383899" y="13972"/>
                </a:lnTo>
                <a:lnTo>
                  <a:pt x="2430338" y="27811"/>
                </a:lnTo>
                <a:lnTo>
                  <a:pt x="2473609" y="46415"/>
                </a:lnTo>
                <a:lnTo>
                  <a:pt x="2513427" y="70468"/>
                </a:lnTo>
                <a:lnTo>
                  <a:pt x="2545534" y="98053"/>
                </a:lnTo>
                <a:lnTo>
                  <a:pt x="2569302" y="128518"/>
                </a:lnTo>
                <a:lnTo>
                  <a:pt x="2584099" y="161212"/>
                </a:lnTo>
                <a:lnTo>
                  <a:pt x="2639110" y="173156"/>
                </a:lnTo>
                <a:lnTo>
                  <a:pt x="2688889" y="189801"/>
                </a:lnTo>
                <a:lnTo>
                  <a:pt x="2732917" y="210600"/>
                </a:lnTo>
                <a:lnTo>
                  <a:pt x="2770675" y="235008"/>
                </a:lnTo>
                <a:lnTo>
                  <a:pt x="2801642" y="262477"/>
                </a:lnTo>
                <a:lnTo>
                  <a:pt x="2825300" y="292461"/>
                </a:lnTo>
                <a:lnTo>
                  <a:pt x="2848607" y="357790"/>
                </a:lnTo>
                <a:lnTo>
                  <a:pt x="2847217" y="392042"/>
                </a:lnTo>
                <a:lnTo>
                  <a:pt x="2832945" y="433850"/>
                </a:lnTo>
                <a:lnTo>
                  <a:pt x="2819980" y="455025"/>
                </a:lnTo>
                <a:lnTo>
                  <a:pt x="2854413" y="486044"/>
                </a:lnTo>
                <a:lnTo>
                  <a:pt x="2880979" y="518774"/>
                </a:lnTo>
                <a:lnTo>
                  <a:pt x="2899778" y="552754"/>
                </a:lnTo>
                <a:lnTo>
                  <a:pt x="2910911" y="587528"/>
                </a:lnTo>
                <a:lnTo>
                  <a:pt x="2914478" y="622638"/>
                </a:lnTo>
                <a:lnTo>
                  <a:pt x="2910578" y="657626"/>
                </a:lnTo>
                <a:lnTo>
                  <a:pt x="2880781" y="725403"/>
                </a:lnTo>
                <a:lnTo>
                  <a:pt x="2855084" y="757277"/>
                </a:lnTo>
                <a:lnTo>
                  <a:pt x="2822321" y="787196"/>
                </a:lnTo>
                <a:lnTo>
                  <a:pt x="2782593" y="814705"/>
                </a:lnTo>
                <a:lnTo>
                  <a:pt x="2735999" y="839343"/>
                </a:lnTo>
                <a:lnTo>
                  <a:pt x="2687308" y="858944"/>
                </a:lnTo>
                <a:lnTo>
                  <a:pt x="2635053" y="874583"/>
                </a:lnTo>
                <a:lnTo>
                  <a:pt x="2579901" y="886091"/>
                </a:lnTo>
                <a:lnTo>
                  <a:pt x="2522519" y="893299"/>
                </a:lnTo>
                <a:lnTo>
                  <a:pt x="2517830" y="927836"/>
                </a:lnTo>
                <a:lnTo>
                  <a:pt x="2484968" y="991713"/>
                </a:lnTo>
                <a:lnTo>
                  <a:pt x="2458011" y="1020334"/>
                </a:lnTo>
                <a:lnTo>
                  <a:pt x="2424847" y="1046266"/>
                </a:lnTo>
                <a:lnTo>
                  <a:pt x="2386085" y="1069149"/>
                </a:lnTo>
                <a:lnTo>
                  <a:pt x="2342331" y="1088624"/>
                </a:lnTo>
                <a:lnTo>
                  <a:pt x="2294194" y="1104333"/>
                </a:lnTo>
                <a:lnTo>
                  <a:pt x="2242281" y="1115918"/>
                </a:lnTo>
                <a:lnTo>
                  <a:pt x="2187200" y="1123018"/>
                </a:lnTo>
                <a:lnTo>
                  <a:pt x="2129559" y="1125275"/>
                </a:lnTo>
                <a:lnTo>
                  <a:pt x="2076020" y="1122803"/>
                </a:lnTo>
                <a:lnTo>
                  <a:pt x="2023799" y="1115981"/>
                </a:lnTo>
                <a:lnTo>
                  <a:pt x="1973626" y="1104939"/>
                </a:lnTo>
                <a:lnTo>
                  <a:pt x="1926229" y="1089805"/>
                </a:lnTo>
                <a:lnTo>
                  <a:pt x="1906297" y="1122072"/>
                </a:lnTo>
                <a:lnTo>
                  <a:pt x="1880463" y="1151934"/>
                </a:lnTo>
                <a:lnTo>
                  <a:pt x="1849260" y="1179218"/>
                </a:lnTo>
                <a:lnTo>
                  <a:pt x="1813219" y="1203753"/>
                </a:lnTo>
                <a:lnTo>
                  <a:pt x="1772873" y="1225368"/>
                </a:lnTo>
                <a:lnTo>
                  <a:pt x="1728751" y="1243891"/>
                </a:lnTo>
                <a:lnTo>
                  <a:pt x="1681387" y="1259152"/>
                </a:lnTo>
                <a:lnTo>
                  <a:pt x="1631312" y="1270978"/>
                </a:lnTo>
                <a:lnTo>
                  <a:pt x="1579058" y="1279199"/>
                </a:lnTo>
                <a:lnTo>
                  <a:pt x="1525155" y="1283642"/>
                </a:lnTo>
                <a:lnTo>
                  <a:pt x="1470137" y="1284137"/>
                </a:lnTo>
                <a:lnTo>
                  <a:pt x="1414534" y="1280512"/>
                </a:lnTo>
                <a:lnTo>
                  <a:pt x="1358879" y="1272595"/>
                </a:lnTo>
                <a:lnTo>
                  <a:pt x="1300167" y="1259168"/>
                </a:lnTo>
                <a:lnTo>
                  <a:pt x="1245457" y="1241141"/>
                </a:lnTo>
                <a:lnTo>
                  <a:pt x="1195460" y="1218834"/>
                </a:lnTo>
                <a:lnTo>
                  <a:pt x="1150890" y="1192566"/>
                </a:lnTo>
                <a:lnTo>
                  <a:pt x="1112459" y="1162655"/>
                </a:lnTo>
                <a:lnTo>
                  <a:pt x="1065486" y="1177778"/>
                </a:lnTo>
                <a:lnTo>
                  <a:pt x="1017152" y="1189741"/>
                </a:lnTo>
                <a:lnTo>
                  <a:pt x="967817" y="1198596"/>
                </a:lnTo>
                <a:lnTo>
                  <a:pt x="917838" y="1204399"/>
                </a:lnTo>
                <a:lnTo>
                  <a:pt x="867574" y="1207203"/>
                </a:lnTo>
                <a:lnTo>
                  <a:pt x="817385" y="1207062"/>
                </a:lnTo>
                <a:lnTo>
                  <a:pt x="767630" y="1204029"/>
                </a:lnTo>
                <a:lnTo>
                  <a:pt x="718666" y="1198159"/>
                </a:lnTo>
                <a:lnTo>
                  <a:pt x="670854" y="1189505"/>
                </a:lnTo>
                <a:lnTo>
                  <a:pt x="624551" y="1178122"/>
                </a:lnTo>
                <a:lnTo>
                  <a:pt x="580118" y="1164063"/>
                </a:lnTo>
                <a:lnTo>
                  <a:pt x="537912" y="1147382"/>
                </a:lnTo>
                <a:lnTo>
                  <a:pt x="498292" y="1128133"/>
                </a:lnTo>
                <a:lnTo>
                  <a:pt x="461618" y="1106369"/>
                </a:lnTo>
                <a:lnTo>
                  <a:pt x="428248" y="1082146"/>
                </a:lnTo>
                <a:lnTo>
                  <a:pt x="398541" y="1055515"/>
                </a:lnTo>
                <a:lnTo>
                  <a:pt x="393041" y="1049865"/>
                </a:lnTo>
                <a:lnTo>
                  <a:pt x="333534" y="1050450"/>
                </a:lnTo>
                <a:lnTo>
                  <a:pt x="276762" y="1044119"/>
                </a:lnTo>
                <a:lnTo>
                  <a:pt x="224035" y="1031494"/>
                </a:lnTo>
                <a:lnTo>
                  <a:pt x="176665" y="1013194"/>
                </a:lnTo>
                <a:lnTo>
                  <a:pt x="135962" y="989840"/>
                </a:lnTo>
                <a:lnTo>
                  <a:pt x="103239" y="962051"/>
                </a:lnTo>
                <a:lnTo>
                  <a:pt x="79806" y="930449"/>
                </a:lnTo>
                <a:lnTo>
                  <a:pt x="66488" y="857281"/>
                </a:lnTo>
                <a:lnTo>
                  <a:pt x="79681" y="820179"/>
                </a:lnTo>
                <a:lnTo>
                  <a:pt x="105847" y="785632"/>
                </a:lnTo>
                <a:lnTo>
                  <a:pt x="144279" y="754926"/>
                </a:lnTo>
                <a:lnTo>
                  <a:pt x="96363" y="733829"/>
                </a:lnTo>
                <a:lnTo>
                  <a:pt x="57557" y="708179"/>
                </a:lnTo>
                <a:lnTo>
                  <a:pt x="28280" y="678948"/>
                </a:lnTo>
                <a:lnTo>
                  <a:pt x="8954" y="647109"/>
                </a:lnTo>
                <a:lnTo>
                  <a:pt x="0" y="613634"/>
                </a:lnTo>
                <a:lnTo>
                  <a:pt x="1838" y="579495"/>
                </a:lnTo>
                <a:lnTo>
                  <a:pt x="39578" y="513117"/>
                </a:lnTo>
                <a:lnTo>
                  <a:pt x="71928" y="486018"/>
                </a:lnTo>
                <a:lnTo>
                  <a:pt x="111587" y="463346"/>
                </a:lnTo>
                <a:lnTo>
                  <a:pt x="157335" y="445575"/>
                </a:lnTo>
                <a:lnTo>
                  <a:pt x="207951" y="433178"/>
                </a:lnTo>
                <a:lnTo>
                  <a:pt x="262216" y="426631"/>
                </a:lnTo>
                <a:lnTo>
                  <a:pt x="264668" y="422631"/>
                </a:lnTo>
                <a:close/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49912" y="5577370"/>
            <a:ext cx="170815" cy="24130"/>
          </a:xfrm>
          <a:custGeom>
            <a:avLst/>
            <a:gdLst/>
            <a:ahLst/>
            <a:cxnLst/>
            <a:rect l="l" t="t" r="r" b="b"/>
            <a:pathLst>
              <a:path w="170814" h="24129">
                <a:moveTo>
                  <a:pt x="170706" y="23693"/>
                </a:moveTo>
                <a:lnTo>
                  <a:pt x="126151" y="23735"/>
                </a:lnTo>
                <a:lnTo>
                  <a:pt x="82349" y="19731"/>
                </a:lnTo>
                <a:lnTo>
                  <a:pt x="40048" y="11784"/>
                </a:lnTo>
                <a:lnTo>
                  <a:pt x="0" y="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96547" y="5860341"/>
            <a:ext cx="74930" cy="11430"/>
          </a:xfrm>
          <a:custGeom>
            <a:avLst/>
            <a:gdLst/>
            <a:ahLst/>
            <a:cxnLst/>
            <a:rect l="l" t="t" r="r" b="b"/>
            <a:pathLst>
              <a:path w="74929" h="11429">
                <a:moveTo>
                  <a:pt x="74687" y="0"/>
                </a:moveTo>
                <a:lnTo>
                  <a:pt x="56513" y="3936"/>
                </a:lnTo>
                <a:lnTo>
                  <a:pt x="37967" y="7143"/>
                </a:lnTo>
                <a:lnTo>
                  <a:pt x="19109" y="9614"/>
                </a:lnTo>
                <a:lnTo>
                  <a:pt x="0" y="1134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69809" y="5933201"/>
            <a:ext cx="45085" cy="52069"/>
          </a:xfrm>
          <a:custGeom>
            <a:avLst/>
            <a:gdLst/>
            <a:ahLst/>
            <a:cxnLst/>
            <a:rect l="l" t="t" r="r" b="b"/>
            <a:pathLst>
              <a:path w="45085" h="52070">
                <a:moveTo>
                  <a:pt x="45000" y="51730"/>
                </a:moveTo>
                <a:lnTo>
                  <a:pt x="32038" y="39353"/>
                </a:lnTo>
                <a:lnTo>
                  <a:pt x="20201" y="26588"/>
                </a:lnTo>
                <a:lnTo>
                  <a:pt x="9513" y="13461"/>
                </a:lnTo>
                <a:lnTo>
                  <a:pt x="0" y="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29039" y="5855941"/>
            <a:ext cx="18415" cy="57150"/>
          </a:xfrm>
          <a:custGeom>
            <a:avLst/>
            <a:gdLst/>
            <a:ahLst/>
            <a:cxnLst/>
            <a:rect l="l" t="t" r="r" b="b"/>
            <a:pathLst>
              <a:path w="18415" h="57150">
                <a:moveTo>
                  <a:pt x="17970" y="0"/>
                </a:moveTo>
                <a:lnTo>
                  <a:pt x="15346" y="14389"/>
                </a:lnTo>
                <a:lnTo>
                  <a:pt x="11471" y="28665"/>
                </a:lnTo>
                <a:lnTo>
                  <a:pt x="6352" y="42797"/>
                </a:lnTo>
                <a:lnTo>
                  <a:pt x="0" y="5676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99537" y="5500491"/>
            <a:ext cx="228645" cy="2216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23550" y="5279328"/>
            <a:ext cx="97790" cy="80010"/>
          </a:xfrm>
          <a:custGeom>
            <a:avLst/>
            <a:gdLst/>
            <a:ahLst/>
            <a:cxnLst/>
            <a:rect l="l" t="t" r="r" b="b"/>
            <a:pathLst>
              <a:path w="97790" h="80010">
                <a:moveTo>
                  <a:pt x="97570" y="0"/>
                </a:moveTo>
                <a:lnTo>
                  <a:pt x="79042" y="22334"/>
                </a:lnTo>
                <a:lnTo>
                  <a:pt x="56442" y="43169"/>
                </a:lnTo>
                <a:lnTo>
                  <a:pt x="30013" y="62304"/>
                </a:lnTo>
                <a:lnTo>
                  <a:pt x="0" y="7954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86999" y="4984199"/>
            <a:ext cx="5715" cy="38100"/>
          </a:xfrm>
          <a:custGeom>
            <a:avLst/>
            <a:gdLst/>
            <a:ahLst/>
            <a:cxnLst/>
            <a:rect l="l" t="t" r="r" b="b"/>
            <a:pathLst>
              <a:path w="5715" h="38100">
                <a:moveTo>
                  <a:pt x="0" y="0"/>
                </a:moveTo>
                <a:lnTo>
                  <a:pt x="2422" y="9327"/>
                </a:lnTo>
                <a:lnTo>
                  <a:pt x="4091" y="18708"/>
                </a:lnTo>
                <a:lnTo>
                  <a:pt x="5004" y="28126"/>
                </a:lnTo>
                <a:lnTo>
                  <a:pt x="5160" y="37565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63919" y="4892475"/>
            <a:ext cx="50165" cy="48260"/>
          </a:xfrm>
          <a:custGeom>
            <a:avLst/>
            <a:gdLst/>
            <a:ahLst/>
            <a:cxnLst/>
            <a:rect l="l" t="t" r="r" b="b"/>
            <a:pathLst>
              <a:path w="50165" h="48260">
                <a:moveTo>
                  <a:pt x="0" y="47906"/>
                </a:moveTo>
                <a:lnTo>
                  <a:pt x="10298" y="35140"/>
                </a:lnTo>
                <a:lnTo>
                  <a:pt x="22095" y="22869"/>
                </a:lnTo>
                <a:lnTo>
                  <a:pt x="35339" y="11140"/>
                </a:lnTo>
                <a:lnTo>
                  <a:pt x="49980" y="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96439" y="4921896"/>
            <a:ext cx="24765" cy="41910"/>
          </a:xfrm>
          <a:custGeom>
            <a:avLst/>
            <a:gdLst/>
            <a:ahLst/>
            <a:cxnLst/>
            <a:rect l="l" t="t" r="r" b="b"/>
            <a:pathLst>
              <a:path w="24765" h="41910">
                <a:moveTo>
                  <a:pt x="0" y="41315"/>
                </a:moveTo>
                <a:lnTo>
                  <a:pt x="4436" y="30662"/>
                </a:lnTo>
                <a:lnTo>
                  <a:pt x="9963" y="20205"/>
                </a:lnTo>
                <a:lnTo>
                  <a:pt x="16561" y="9974"/>
                </a:lnTo>
                <a:lnTo>
                  <a:pt x="24210" y="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47816" y="4977243"/>
            <a:ext cx="87630" cy="40640"/>
          </a:xfrm>
          <a:custGeom>
            <a:avLst/>
            <a:gdLst/>
            <a:ahLst/>
            <a:cxnLst/>
            <a:rect l="l" t="t" r="r" b="b"/>
            <a:pathLst>
              <a:path w="87629" h="40639">
                <a:moveTo>
                  <a:pt x="0" y="0"/>
                </a:moveTo>
                <a:lnTo>
                  <a:pt x="23390" y="8809"/>
                </a:lnTo>
                <a:lnTo>
                  <a:pt x="45828" y="18445"/>
                </a:lnTo>
                <a:lnTo>
                  <a:pt x="67252" y="28879"/>
                </a:lnTo>
                <a:lnTo>
                  <a:pt x="87603" y="40084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67188" y="5250087"/>
            <a:ext cx="15875" cy="42545"/>
          </a:xfrm>
          <a:custGeom>
            <a:avLst/>
            <a:gdLst/>
            <a:ahLst/>
            <a:cxnLst/>
            <a:rect l="l" t="t" r="r" b="b"/>
            <a:pathLst>
              <a:path w="15875" h="42545">
                <a:moveTo>
                  <a:pt x="15288" y="42172"/>
                </a:moveTo>
                <a:lnTo>
                  <a:pt x="10426" y="31771"/>
                </a:lnTo>
                <a:lnTo>
                  <a:pt x="6254" y="21267"/>
                </a:lnTo>
                <a:lnTo>
                  <a:pt x="2777" y="10673"/>
                </a:lnTo>
                <a:lnTo>
                  <a:pt x="0" y="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606961" y="4998364"/>
            <a:ext cx="1697989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500"/>
              </a:lnSpc>
              <a:spcBef>
                <a:spcPts val="11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Possible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world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my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 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included in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27089" y="1457169"/>
            <a:ext cx="2738755" cy="491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50" spc="75" dirty="0" err="1">
                <a:latin typeface="MS UI Gothic"/>
                <a:cs typeface="MS UI Gothic"/>
              </a:rPr>
              <a:t>P</a:t>
            </a:r>
            <a:r>
              <a:rPr sz="3050" spc="350" dirty="0" err="1">
                <a:latin typeface="MS UI Gothic"/>
                <a:cs typeface="MS UI Gothic"/>
              </a:rPr>
              <a:t>r</a:t>
            </a:r>
            <a:r>
              <a:rPr sz="3050" spc="350" dirty="0">
                <a:latin typeface="Arial"/>
                <a:cs typeface="Arial"/>
              </a:rPr>
              <a:t>(</a:t>
            </a:r>
            <a:r>
              <a:rPr sz="3050" spc="350" dirty="0">
                <a:latin typeface="MS UI Gothic"/>
                <a:cs typeface="MS UI Gothic"/>
              </a:rPr>
              <a:t>Q</a:t>
            </a:r>
            <a:r>
              <a:rPr sz="3050" spc="350" dirty="0">
                <a:latin typeface="Arial"/>
                <a:cs typeface="Arial"/>
              </a:rPr>
              <a:t>(</a:t>
            </a:r>
            <a:r>
              <a:rPr sz="3050" spc="350" dirty="0">
                <a:latin typeface="MS UI Gothic"/>
                <a:cs typeface="MS UI Gothic"/>
              </a:rPr>
              <a:t>D</a:t>
            </a:r>
            <a:r>
              <a:rPr sz="3150" spc="525" baseline="-11904" dirty="0">
                <a:latin typeface="MS UI Gothic"/>
                <a:cs typeface="MS UI Gothic"/>
              </a:rPr>
              <a:t>I</a:t>
            </a:r>
            <a:r>
              <a:rPr sz="3050" spc="350" dirty="0">
                <a:latin typeface="Arial"/>
                <a:cs typeface="Arial"/>
              </a:rPr>
              <a:t>)</a:t>
            </a:r>
            <a:r>
              <a:rPr sz="3050" spc="-25" dirty="0">
                <a:latin typeface="Arial"/>
                <a:cs typeface="Arial"/>
              </a:rPr>
              <a:t> </a:t>
            </a:r>
            <a:r>
              <a:rPr sz="3050" spc="585" dirty="0">
                <a:latin typeface="Arial"/>
                <a:cs typeface="Arial"/>
              </a:rPr>
              <a:t>=</a:t>
            </a:r>
            <a:r>
              <a:rPr sz="3050" spc="-25" dirty="0">
                <a:latin typeface="Arial"/>
                <a:cs typeface="Arial"/>
              </a:rPr>
              <a:t> </a:t>
            </a:r>
            <a:r>
              <a:rPr sz="3050" spc="290" dirty="0">
                <a:latin typeface="MS UI Gothic"/>
                <a:cs typeface="MS UI Gothic"/>
              </a:rPr>
              <a:t>R</a:t>
            </a:r>
            <a:r>
              <a:rPr sz="3050" spc="290" dirty="0">
                <a:latin typeface="Arial"/>
                <a:cs typeface="Arial"/>
              </a:rPr>
              <a:t>)</a:t>
            </a:r>
            <a:endParaRPr sz="305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63615" y="2023338"/>
            <a:ext cx="3066415" cy="0"/>
          </a:xfrm>
          <a:custGeom>
            <a:avLst/>
            <a:gdLst/>
            <a:ahLst/>
            <a:cxnLst/>
            <a:rect l="l" t="t" r="r" b="b"/>
            <a:pathLst>
              <a:path w="3066415">
                <a:moveTo>
                  <a:pt x="0" y="0"/>
                </a:moveTo>
                <a:lnTo>
                  <a:pt x="3065891" y="0"/>
                </a:lnTo>
              </a:path>
            </a:pathLst>
          </a:custGeom>
          <a:ln w="15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269664" y="2160474"/>
            <a:ext cx="824990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725" dirty="0">
                <a:latin typeface="MS UI Gothic"/>
                <a:cs typeface="MS UI Gothic"/>
              </a:rPr>
              <a:t>I</a:t>
            </a:r>
            <a:r>
              <a:rPr sz="2100" i="1" spc="180" dirty="0">
                <a:latin typeface="Verdana"/>
                <a:cs typeface="Verdana"/>
              </a:rPr>
              <a:t>±</a:t>
            </a:r>
            <a:r>
              <a:rPr sz="2100" spc="415" dirty="0">
                <a:latin typeface="MS UI Gothic"/>
                <a:cs typeface="MS UI Gothic"/>
              </a:rPr>
              <a:t>i</a:t>
            </a:r>
            <a:endParaRPr sz="2100" dirty="0">
              <a:latin typeface="MS UI Gothic"/>
              <a:cs typeface="MS UI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0919" y="1985832"/>
            <a:ext cx="3091180" cy="491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61514" algn="l"/>
              </a:tabLst>
            </a:pPr>
            <a:r>
              <a:rPr sz="3050" spc="75" dirty="0" err="1">
                <a:latin typeface="MS UI Gothic"/>
                <a:cs typeface="MS UI Gothic"/>
              </a:rPr>
              <a:t>P</a:t>
            </a:r>
            <a:r>
              <a:rPr sz="3050" spc="300" dirty="0" err="1">
                <a:latin typeface="MS UI Gothic"/>
                <a:cs typeface="MS UI Gothic"/>
              </a:rPr>
              <a:t>r</a:t>
            </a:r>
            <a:r>
              <a:rPr lang="en-US" sz="3050" spc="300" dirty="0">
                <a:latin typeface="Arial"/>
                <a:cs typeface="Arial"/>
              </a:rPr>
              <a:t>(</a:t>
            </a:r>
            <a:r>
              <a:rPr sz="3050" spc="300" dirty="0">
                <a:latin typeface="MS UI Gothic"/>
                <a:cs typeface="MS UI Gothic"/>
              </a:rPr>
              <a:t>Q</a:t>
            </a:r>
            <a:r>
              <a:rPr sz="3050" spc="300" dirty="0">
                <a:latin typeface="Arial"/>
                <a:cs typeface="Arial"/>
              </a:rPr>
              <a:t>(</a:t>
            </a:r>
            <a:r>
              <a:rPr lang="en-US" sz="3050" spc="300" dirty="0">
                <a:latin typeface="MS UI Gothic"/>
                <a:cs typeface="MS UI Gothic"/>
              </a:rPr>
              <a:t>D</a:t>
            </a:r>
            <a:r>
              <a:rPr sz="3050" spc="300" dirty="0">
                <a:latin typeface="MS UI Gothic"/>
                <a:cs typeface="MS UI Gothic"/>
              </a:rPr>
              <a:t>	</a:t>
            </a:r>
            <a:r>
              <a:rPr sz="3050" spc="160" dirty="0">
                <a:latin typeface="Arial"/>
                <a:cs typeface="Arial"/>
              </a:rPr>
              <a:t>) </a:t>
            </a:r>
            <a:r>
              <a:rPr sz="3050" spc="585" dirty="0">
                <a:latin typeface="Arial"/>
                <a:cs typeface="Arial"/>
              </a:rPr>
              <a:t>=</a:t>
            </a:r>
            <a:r>
              <a:rPr sz="3050" spc="-240" dirty="0">
                <a:latin typeface="Arial"/>
                <a:cs typeface="Arial"/>
              </a:rPr>
              <a:t> </a:t>
            </a:r>
            <a:r>
              <a:rPr sz="3050" spc="290" dirty="0">
                <a:latin typeface="MS UI Gothic"/>
                <a:cs typeface="MS UI Gothic"/>
              </a:rPr>
              <a:t>R</a:t>
            </a:r>
            <a:r>
              <a:rPr sz="3050" spc="290" dirty="0">
                <a:latin typeface="Arial"/>
                <a:cs typeface="Arial"/>
              </a:rPr>
              <a:t>)</a:t>
            </a:r>
            <a:endParaRPr sz="305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15618" y="1872740"/>
            <a:ext cx="231774" cy="301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480803" y="1719650"/>
            <a:ext cx="5695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60" dirty="0">
                <a:latin typeface="Times New Roman"/>
                <a:cs typeface="Times New Roman"/>
              </a:rPr>
              <a:t>e</a:t>
            </a:r>
            <a:r>
              <a:rPr lang="en-US" sz="3200" spc="-60" baseline="30000" dirty="0">
                <a:latin typeface="Times New Roman"/>
                <a:cs typeface="Times New Roman"/>
              </a:rPr>
              <a:t>𝜖</a:t>
            </a:r>
            <a:endParaRPr sz="3050" dirty="0">
              <a:latin typeface="MS UI Gothic"/>
              <a:cs typeface="MS UI Goth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560229" y="3153837"/>
            <a:ext cx="1299629" cy="8297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10508" y="3181972"/>
            <a:ext cx="1198740" cy="7277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10508" y="3181972"/>
            <a:ext cx="1198880" cy="728345"/>
          </a:xfrm>
          <a:custGeom>
            <a:avLst/>
            <a:gdLst/>
            <a:ahLst/>
            <a:cxnLst/>
            <a:rect l="l" t="t" r="r" b="b"/>
            <a:pathLst>
              <a:path w="1198879" h="728345">
                <a:moveTo>
                  <a:pt x="0" y="0"/>
                </a:moveTo>
                <a:lnTo>
                  <a:pt x="1198750" y="0"/>
                </a:lnTo>
                <a:lnTo>
                  <a:pt x="1198750" y="727715"/>
                </a:lnTo>
                <a:lnTo>
                  <a:pt x="0" y="72771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822877" y="3383267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972729" y="3771900"/>
            <a:ext cx="1799170" cy="1244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19528" y="3909656"/>
            <a:ext cx="1591310" cy="1040130"/>
          </a:xfrm>
          <a:custGeom>
            <a:avLst/>
            <a:gdLst/>
            <a:ahLst/>
            <a:cxnLst/>
            <a:rect l="l" t="t" r="r" b="b"/>
            <a:pathLst>
              <a:path w="1591310" h="1040129">
                <a:moveTo>
                  <a:pt x="1576591" y="28676"/>
                </a:moveTo>
                <a:lnTo>
                  <a:pt x="1523580" y="28676"/>
                </a:lnTo>
                <a:lnTo>
                  <a:pt x="0" y="1018819"/>
                </a:lnTo>
                <a:lnTo>
                  <a:pt x="13843" y="1040117"/>
                </a:lnTo>
                <a:lnTo>
                  <a:pt x="1537423" y="49974"/>
                </a:lnTo>
                <a:lnTo>
                  <a:pt x="1565867" y="49974"/>
                </a:lnTo>
                <a:lnTo>
                  <a:pt x="1576591" y="28676"/>
                </a:lnTo>
                <a:close/>
              </a:path>
              <a:path w="1591310" h="1040129">
                <a:moveTo>
                  <a:pt x="1565867" y="49974"/>
                </a:moveTo>
                <a:lnTo>
                  <a:pt x="1537423" y="49974"/>
                </a:lnTo>
                <a:lnTo>
                  <a:pt x="1515719" y="93078"/>
                </a:lnTo>
                <a:lnTo>
                  <a:pt x="1518246" y="100711"/>
                </a:lnTo>
                <a:lnTo>
                  <a:pt x="1530769" y="107022"/>
                </a:lnTo>
                <a:lnTo>
                  <a:pt x="1538414" y="104495"/>
                </a:lnTo>
                <a:lnTo>
                  <a:pt x="1565867" y="49974"/>
                </a:lnTo>
                <a:close/>
              </a:path>
              <a:path w="1591310" h="1040129">
                <a:moveTo>
                  <a:pt x="1591030" y="0"/>
                </a:moveTo>
                <a:lnTo>
                  <a:pt x="1474165" y="5638"/>
                </a:lnTo>
                <a:lnTo>
                  <a:pt x="1468755" y="11595"/>
                </a:lnTo>
                <a:lnTo>
                  <a:pt x="1469428" y="25603"/>
                </a:lnTo>
                <a:lnTo>
                  <a:pt x="1475384" y="31000"/>
                </a:lnTo>
                <a:lnTo>
                  <a:pt x="1523580" y="28676"/>
                </a:lnTo>
                <a:lnTo>
                  <a:pt x="1576591" y="28676"/>
                </a:lnTo>
                <a:lnTo>
                  <a:pt x="159103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48200" y="3771903"/>
            <a:ext cx="1964270" cy="12022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09197" y="3907916"/>
            <a:ext cx="1757045" cy="999490"/>
          </a:xfrm>
          <a:custGeom>
            <a:avLst/>
            <a:gdLst/>
            <a:ahLst/>
            <a:cxnLst/>
            <a:rect l="l" t="t" r="r" b="b"/>
            <a:pathLst>
              <a:path w="1757045" h="999489">
                <a:moveTo>
                  <a:pt x="108405" y="48247"/>
                </a:moveTo>
                <a:lnTo>
                  <a:pt x="56654" y="48247"/>
                </a:lnTo>
                <a:lnTo>
                  <a:pt x="1744548" y="999464"/>
                </a:lnTo>
                <a:lnTo>
                  <a:pt x="1757019" y="977341"/>
                </a:lnTo>
                <a:lnTo>
                  <a:pt x="108405" y="48247"/>
                </a:lnTo>
                <a:close/>
              </a:path>
              <a:path w="1757045" h="999489">
                <a:moveTo>
                  <a:pt x="116992" y="0"/>
                </a:moveTo>
                <a:lnTo>
                  <a:pt x="0" y="1739"/>
                </a:lnTo>
                <a:lnTo>
                  <a:pt x="59105" y="102717"/>
                </a:lnTo>
                <a:lnTo>
                  <a:pt x="66878" y="104749"/>
                </a:lnTo>
                <a:lnTo>
                  <a:pt x="78993" y="97662"/>
                </a:lnTo>
                <a:lnTo>
                  <a:pt x="81025" y="89890"/>
                </a:lnTo>
                <a:lnTo>
                  <a:pt x="56654" y="48247"/>
                </a:lnTo>
                <a:lnTo>
                  <a:pt x="108405" y="48247"/>
                </a:lnTo>
                <a:lnTo>
                  <a:pt x="69126" y="26111"/>
                </a:lnTo>
                <a:lnTo>
                  <a:pt x="117373" y="25399"/>
                </a:lnTo>
                <a:lnTo>
                  <a:pt x="122974" y="19621"/>
                </a:lnTo>
                <a:lnTo>
                  <a:pt x="122758" y="5600"/>
                </a:lnTo>
                <a:lnTo>
                  <a:pt x="116992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721270" y="4120158"/>
            <a:ext cx="1158240" cy="619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900" spc="190" dirty="0">
                <a:latin typeface="MS UI Gothic"/>
                <a:cs typeface="MS UI Gothic"/>
              </a:rPr>
              <a:t>a</a:t>
            </a:r>
            <a:r>
              <a:rPr sz="5850" spc="1110" baseline="-2849" dirty="0">
                <a:latin typeface="Arial"/>
                <a:cs typeface="Arial"/>
              </a:rPr>
              <a:t>=</a:t>
            </a:r>
            <a:r>
              <a:rPr sz="3900" spc="-265" dirty="0">
                <a:latin typeface="MS UI Gothic"/>
                <a:cs typeface="MS UI Gothic"/>
              </a:rPr>
              <a:t>b</a:t>
            </a:r>
            <a:endParaRPr sz="3900" dirty="0">
              <a:latin typeface="MS UI Gothic"/>
              <a:cs typeface="MS UI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50160" y="3679314"/>
            <a:ext cx="215074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105" dirty="0" err="1">
                <a:latin typeface="MS UI Gothic"/>
                <a:cs typeface="MS UI Gothic"/>
              </a:rPr>
              <a:t>P</a:t>
            </a:r>
            <a:r>
              <a:rPr sz="3550" spc="350" dirty="0" err="1">
                <a:latin typeface="MS UI Gothic"/>
                <a:cs typeface="MS UI Gothic"/>
              </a:rPr>
              <a:t>r</a:t>
            </a:r>
            <a:r>
              <a:rPr sz="3550" spc="350" dirty="0">
                <a:latin typeface="Arial"/>
                <a:cs typeface="Arial"/>
              </a:rPr>
              <a:t>(</a:t>
            </a:r>
            <a:r>
              <a:rPr sz="3550" spc="350" dirty="0">
                <a:latin typeface="MS UI Gothic"/>
                <a:cs typeface="MS UI Gothic"/>
              </a:rPr>
              <a:t>R</a:t>
            </a:r>
            <a:r>
              <a:rPr sz="3550" spc="350" dirty="0">
                <a:latin typeface="Arial"/>
                <a:cs typeface="Arial"/>
              </a:rPr>
              <a:t>)</a:t>
            </a:r>
            <a:r>
              <a:rPr sz="3550" spc="-25" dirty="0">
                <a:latin typeface="Arial"/>
                <a:cs typeface="Arial"/>
              </a:rPr>
              <a:t> </a:t>
            </a:r>
            <a:r>
              <a:rPr sz="3550" spc="705" dirty="0">
                <a:latin typeface="Arial"/>
                <a:cs typeface="Arial"/>
              </a:rPr>
              <a:t>=</a:t>
            </a:r>
            <a:r>
              <a:rPr sz="3550" spc="-25" dirty="0">
                <a:latin typeface="Arial"/>
                <a:cs typeface="Arial"/>
              </a:rPr>
              <a:t> </a:t>
            </a:r>
            <a:r>
              <a:rPr sz="3550" spc="200" dirty="0">
                <a:latin typeface="MS UI Gothic"/>
                <a:cs typeface="MS UI Gothic"/>
              </a:rPr>
              <a:t>a</a:t>
            </a:r>
            <a:endParaRPr sz="3550" dirty="0">
              <a:latin typeface="MS UI Gothic"/>
              <a:cs typeface="MS UI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98749" y="3649977"/>
            <a:ext cx="21056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105" dirty="0" err="1">
                <a:latin typeface="MS UI Gothic"/>
                <a:cs typeface="MS UI Gothic"/>
              </a:rPr>
              <a:t>P</a:t>
            </a:r>
            <a:r>
              <a:rPr sz="3550" spc="350" dirty="0" err="1">
                <a:latin typeface="MS UI Gothic"/>
                <a:cs typeface="MS UI Gothic"/>
              </a:rPr>
              <a:t>r</a:t>
            </a:r>
            <a:r>
              <a:rPr sz="3550" spc="350" dirty="0">
                <a:latin typeface="Arial"/>
                <a:cs typeface="Arial"/>
              </a:rPr>
              <a:t>(</a:t>
            </a:r>
            <a:r>
              <a:rPr sz="3550" spc="350" dirty="0">
                <a:latin typeface="MS UI Gothic"/>
                <a:cs typeface="MS UI Gothic"/>
              </a:rPr>
              <a:t>R</a:t>
            </a:r>
            <a:r>
              <a:rPr sz="3550" spc="350" dirty="0">
                <a:latin typeface="Arial"/>
                <a:cs typeface="Arial"/>
              </a:rPr>
              <a:t>)</a:t>
            </a:r>
            <a:r>
              <a:rPr sz="3550" spc="-25" dirty="0">
                <a:latin typeface="Arial"/>
                <a:cs typeface="Arial"/>
              </a:rPr>
              <a:t> </a:t>
            </a:r>
            <a:r>
              <a:rPr sz="3550" spc="705" dirty="0">
                <a:latin typeface="Arial"/>
                <a:cs typeface="Arial"/>
              </a:rPr>
              <a:t>=</a:t>
            </a:r>
            <a:r>
              <a:rPr sz="3550" spc="-25" dirty="0">
                <a:latin typeface="Arial"/>
                <a:cs typeface="Arial"/>
              </a:rPr>
              <a:t> </a:t>
            </a:r>
            <a:r>
              <a:rPr sz="3550" spc="-225" dirty="0">
                <a:latin typeface="MS UI Gothic"/>
                <a:cs typeface="MS UI Gothic"/>
              </a:rPr>
              <a:t>b</a:t>
            </a:r>
            <a:endParaRPr sz="3550" dirty="0">
              <a:latin typeface="MS UI Gothic"/>
              <a:cs typeface="MS UI 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821552" y="1584896"/>
            <a:ext cx="294144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Given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R, is it  possible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guess  which world we</a:t>
            </a:r>
            <a:r>
              <a:rPr sz="20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are  in?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116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6518640"/>
            <a:ext cx="426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Cynthia Dwork, </a:t>
            </a:r>
            <a:r>
              <a:rPr sz="1800" i="1" spc="-40" dirty="0">
                <a:latin typeface="Arial"/>
                <a:cs typeface="Arial"/>
              </a:rPr>
              <a:t>2011 </a:t>
            </a:r>
            <a:r>
              <a:rPr sz="1800" i="1" spc="-5" dirty="0">
                <a:latin typeface="Arial"/>
                <a:cs typeface="Arial"/>
              </a:rPr>
              <a:t>(and </a:t>
            </a:r>
            <a:r>
              <a:rPr sz="1800" i="1" spc="-5">
                <a:latin typeface="Arial"/>
                <a:cs typeface="Arial"/>
              </a:rPr>
              <a:t>many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5">
                <a:latin typeface="Arial"/>
                <a:cs typeface="Arial"/>
              </a:rPr>
              <a:t>related</a:t>
            </a:r>
            <a:r>
              <a:rPr lang="en-US" sz="1800" i="1" spc="-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96548" y="6528013"/>
            <a:ext cx="357254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slide adapted from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lang="en-US" i="1" spc="-5" dirty="0">
                <a:latin typeface="Arial"/>
                <a:cs typeface="Arial"/>
              </a:rPr>
              <a:t>Christine</a:t>
            </a:r>
            <a:r>
              <a:rPr lang="en-US" i="1" spc="-45" dirty="0">
                <a:latin typeface="Arial"/>
                <a:cs typeface="Arial"/>
              </a:rPr>
              <a:t> </a:t>
            </a:r>
            <a:r>
              <a:rPr lang="en-US" i="1" spc="-35" dirty="0">
                <a:latin typeface="Arial"/>
                <a:cs typeface="Arial"/>
              </a:rPr>
              <a:t>Task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0229" y="1727200"/>
            <a:ext cx="1299629" cy="829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0508" y="1755076"/>
            <a:ext cx="1198740" cy="727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10508" y="1755076"/>
            <a:ext cx="1198880" cy="728345"/>
          </a:xfrm>
          <a:prstGeom prst="rect">
            <a:avLst/>
          </a:prstGeom>
          <a:ln w="9525">
            <a:solidFill>
              <a:srgbClr val="4A7EBB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68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6900" y="3928533"/>
            <a:ext cx="317500" cy="1075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7496" y="4066578"/>
            <a:ext cx="118110" cy="873125"/>
          </a:xfrm>
          <a:custGeom>
            <a:avLst/>
            <a:gdLst/>
            <a:ahLst/>
            <a:cxnLst/>
            <a:rect l="l" t="t" r="r" b="b"/>
            <a:pathLst>
              <a:path w="118110" h="873125">
                <a:moveTo>
                  <a:pt x="71653" y="72186"/>
                </a:moveTo>
                <a:lnTo>
                  <a:pt x="46253" y="72186"/>
                </a:lnTo>
                <a:lnTo>
                  <a:pt x="46253" y="872553"/>
                </a:lnTo>
                <a:lnTo>
                  <a:pt x="71653" y="872553"/>
                </a:lnTo>
                <a:lnTo>
                  <a:pt x="71653" y="72186"/>
                </a:lnTo>
                <a:close/>
              </a:path>
              <a:path w="118110" h="873125">
                <a:moveTo>
                  <a:pt x="58953" y="0"/>
                </a:moveTo>
                <a:lnTo>
                  <a:pt x="0" y="101066"/>
                </a:lnTo>
                <a:lnTo>
                  <a:pt x="2044" y="108851"/>
                </a:lnTo>
                <a:lnTo>
                  <a:pt x="14160" y="115912"/>
                </a:lnTo>
                <a:lnTo>
                  <a:pt x="21945" y="113868"/>
                </a:lnTo>
                <a:lnTo>
                  <a:pt x="46253" y="72186"/>
                </a:lnTo>
                <a:lnTo>
                  <a:pt x="101060" y="72186"/>
                </a:lnTo>
                <a:lnTo>
                  <a:pt x="58953" y="0"/>
                </a:lnTo>
                <a:close/>
              </a:path>
              <a:path w="118110" h="873125">
                <a:moveTo>
                  <a:pt x="101060" y="72186"/>
                </a:moveTo>
                <a:lnTo>
                  <a:pt x="71653" y="72186"/>
                </a:lnTo>
                <a:lnTo>
                  <a:pt x="95973" y="113868"/>
                </a:lnTo>
                <a:lnTo>
                  <a:pt x="103746" y="115912"/>
                </a:lnTo>
                <a:lnTo>
                  <a:pt x="115862" y="108851"/>
                </a:lnTo>
                <a:lnTo>
                  <a:pt x="117906" y="101066"/>
                </a:lnTo>
                <a:lnTo>
                  <a:pt x="101060" y="7218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0800" y="3928538"/>
            <a:ext cx="317500" cy="10329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1028" y="4066578"/>
            <a:ext cx="118110" cy="829944"/>
          </a:xfrm>
          <a:custGeom>
            <a:avLst/>
            <a:gdLst/>
            <a:ahLst/>
            <a:cxnLst/>
            <a:rect l="l" t="t" r="r" b="b"/>
            <a:pathLst>
              <a:path w="118109" h="829945">
                <a:moveTo>
                  <a:pt x="71653" y="72186"/>
                </a:moveTo>
                <a:lnTo>
                  <a:pt x="46253" y="72186"/>
                </a:lnTo>
                <a:lnTo>
                  <a:pt x="46253" y="829741"/>
                </a:lnTo>
                <a:lnTo>
                  <a:pt x="71653" y="829741"/>
                </a:lnTo>
                <a:lnTo>
                  <a:pt x="71653" y="72186"/>
                </a:lnTo>
                <a:close/>
              </a:path>
              <a:path w="118109" h="829945">
                <a:moveTo>
                  <a:pt x="58953" y="0"/>
                </a:moveTo>
                <a:lnTo>
                  <a:pt x="0" y="101066"/>
                </a:lnTo>
                <a:lnTo>
                  <a:pt x="2044" y="108851"/>
                </a:lnTo>
                <a:lnTo>
                  <a:pt x="14160" y="115912"/>
                </a:lnTo>
                <a:lnTo>
                  <a:pt x="21932" y="113868"/>
                </a:lnTo>
                <a:lnTo>
                  <a:pt x="46253" y="72186"/>
                </a:lnTo>
                <a:lnTo>
                  <a:pt x="101060" y="72186"/>
                </a:lnTo>
                <a:lnTo>
                  <a:pt x="58953" y="0"/>
                </a:lnTo>
                <a:close/>
              </a:path>
              <a:path w="118109" h="829945">
                <a:moveTo>
                  <a:pt x="101060" y="72186"/>
                </a:moveTo>
                <a:lnTo>
                  <a:pt x="71653" y="72186"/>
                </a:lnTo>
                <a:lnTo>
                  <a:pt x="95961" y="113868"/>
                </a:lnTo>
                <a:lnTo>
                  <a:pt x="103746" y="115912"/>
                </a:lnTo>
                <a:lnTo>
                  <a:pt x="115862" y="108851"/>
                </a:lnTo>
                <a:lnTo>
                  <a:pt x="117906" y="101066"/>
                </a:lnTo>
                <a:lnTo>
                  <a:pt x="101060" y="7218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467" y="4842933"/>
            <a:ext cx="3018370" cy="138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8267" y="4974166"/>
            <a:ext cx="2002370" cy="11218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8982" y="4870242"/>
            <a:ext cx="2914650" cy="1284605"/>
          </a:xfrm>
          <a:custGeom>
            <a:avLst/>
            <a:gdLst/>
            <a:ahLst/>
            <a:cxnLst/>
            <a:rect l="l" t="t" r="r" b="b"/>
            <a:pathLst>
              <a:path w="2914650" h="1284604">
                <a:moveTo>
                  <a:pt x="1868192" y="1162661"/>
                </a:moveTo>
                <a:lnTo>
                  <a:pt x="1112459" y="1162661"/>
                </a:lnTo>
                <a:lnTo>
                  <a:pt x="1150887" y="1192572"/>
                </a:lnTo>
                <a:lnTo>
                  <a:pt x="1195455" y="1218840"/>
                </a:lnTo>
                <a:lnTo>
                  <a:pt x="1245450" y="1241146"/>
                </a:lnTo>
                <a:lnTo>
                  <a:pt x="1300162" y="1259172"/>
                </a:lnTo>
                <a:lnTo>
                  <a:pt x="1358877" y="1272601"/>
                </a:lnTo>
                <a:lnTo>
                  <a:pt x="1414533" y="1280516"/>
                </a:lnTo>
                <a:lnTo>
                  <a:pt x="1470137" y="1284140"/>
                </a:lnTo>
                <a:lnTo>
                  <a:pt x="1525155" y="1283644"/>
                </a:lnTo>
                <a:lnTo>
                  <a:pt x="1579057" y="1279200"/>
                </a:lnTo>
                <a:lnTo>
                  <a:pt x="1631311" y="1270980"/>
                </a:lnTo>
                <a:lnTo>
                  <a:pt x="1681386" y="1259154"/>
                </a:lnTo>
                <a:lnTo>
                  <a:pt x="1728749" y="1243893"/>
                </a:lnTo>
                <a:lnTo>
                  <a:pt x="1772869" y="1225370"/>
                </a:lnTo>
                <a:lnTo>
                  <a:pt x="1813215" y="1203755"/>
                </a:lnTo>
                <a:lnTo>
                  <a:pt x="1849256" y="1179219"/>
                </a:lnTo>
                <a:lnTo>
                  <a:pt x="1868192" y="1162661"/>
                </a:lnTo>
                <a:close/>
              </a:path>
              <a:path w="2914650" h="1284604">
                <a:moveTo>
                  <a:pt x="2418736" y="1049872"/>
                </a:moveTo>
                <a:lnTo>
                  <a:pt x="393042" y="1049872"/>
                </a:lnTo>
                <a:lnTo>
                  <a:pt x="394842" y="1051766"/>
                </a:lnTo>
                <a:lnTo>
                  <a:pt x="428248" y="1082147"/>
                </a:lnTo>
                <a:lnTo>
                  <a:pt x="461618" y="1106371"/>
                </a:lnTo>
                <a:lnTo>
                  <a:pt x="498292" y="1128134"/>
                </a:lnTo>
                <a:lnTo>
                  <a:pt x="537912" y="1147384"/>
                </a:lnTo>
                <a:lnTo>
                  <a:pt x="580118" y="1164065"/>
                </a:lnTo>
                <a:lnTo>
                  <a:pt x="624551" y="1178124"/>
                </a:lnTo>
                <a:lnTo>
                  <a:pt x="670854" y="1189508"/>
                </a:lnTo>
                <a:lnTo>
                  <a:pt x="718666" y="1198161"/>
                </a:lnTo>
                <a:lnTo>
                  <a:pt x="767630" y="1204032"/>
                </a:lnTo>
                <a:lnTo>
                  <a:pt x="817386" y="1207065"/>
                </a:lnTo>
                <a:lnTo>
                  <a:pt x="867575" y="1207206"/>
                </a:lnTo>
                <a:lnTo>
                  <a:pt x="917838" y="1204403"/>
                </a:lnTo>
                <a:lnTo>
                  <a:pt x="967817" y="1198600"/>
                </a:lnTo>
                <a:lnTo>
                  <a:pt x="1017153" y="1189745"/>
                </a:lnTo>
                <a:lnTo>
                  <a:pt x="1065486" y="1177783"/>
                </a:lnTo>
                <a:lnTo>
                  <a:pt x="1112459" y="1162661"/>
                </a:lnTo>
                <a:lnTo>
                  <a:pt x="1868192" y="1162661"/>
                </a:lnTo>
                <a:lnTo>
                  <a:pt x="1880458" y="1151934"/>
                </a:lnTo>
                <a:lnTo>
                  <a:pt x="1906292" y="1122072"/>
                </a:lnTo>
                <a:lnTo>
                  <a:pt x="1926224" y="1089803"/>
                </a:lnTo>
                <a:lnTo>
                  <a:pt x="2338717" y="1089803"/>
                </a:lnTo>
                <a:lnTo>
                  <a:pt x="2342326" y="1088626"/>
                </a:lnTo>
                <a:lnTo>
                  <a:pt x="2386080" y="1069150"/>
                </a:lnTo>
                <a:lnTo>
                  <a:pt x="2418736" y="1049872"/>
                </a:lnTo>
                <a:close/>
              </a:path>
              <a:path w="2914650" h="1284604">
                <a:moveTo>
                  <a:pt x="2338717" y="1089803"/>
                </a:moveTo>
                <a:lnTo>
                  <a:pt x="1926224" y="1089803"/>
                </a:lnTo>
                <a:lnTo>
                  <a:pt x="1973623" y="1104938"/>
                </a:lnTo>
                <a:lnTo>
                  <a:pt x="2023797" y="1115981"/>
                </a:lnTo>
                <a:lnTo>
                  <a:pt x="2076016" y="1122804"/>
                </a:lnTo>
                <a:lnTo>
                  <a:pt x="2129551" y="1125280"/>
                </a:lnTo>
                <a:lnTo>
                  <a:pt x="2187193" y="1123021"/>
                </a:lnTo>
                <a:lnTo>
                  <a:pt x="2242274" y="1115920"/>
                </a:lnTo>
                <a:lnTo>
                  <a:pt x="2294188" y="1104336"/>
                </a:lnTo>
                <a:lnTo>
                  <a:pt x="2338717" y="1089803"/>
                </a:lnTo>
                <a:close/>
              </a:path>
              <a:path w="2914650" h="1284604">
                <a:moveTo>
                  <a:pt x="704780" y="112700"/>
                </a:moveTo>
                <a:lnTo>
                  <a:pt x="654261" y="115117"/>
                </a:lnTo>
                <a:lnTo>
                  <a:pt x="593632" y="122583"/>
                </a:lnTo>
                <a:lnTo>
                  <a:pt x="536577" y="134573"/>
                </a:lnTo>
                <a:lnTo>
                  <a:pt x="483558" y="150720"/>
                </a:lnTo>
                <a:lnTo>
                  <a:pt x="435042" y="170657"/>
                </a:lnTo>
                <a:lnTo>
                  <a:pt x="391491" y="194018"/>
                </a:lnTo>
                <a:lnTo>
                  <a:pt x="353370" y="220436"/>
                </a:lnTo>
                <a:lnTo>
                  <a:pt x="321143" y="249545"/>
                </a:lnTo>
                <a:lnTo>
                  <a:pt x="295275" y="280979"/>
                </a:lnTo>
                <a:lnTo>
                  <a:pt x="276229" y="314372"/>
                </a:lnTo>
                <a:lnTo>
                  <a:pt x="260461" y="385566"/>
                </a:lnTo>
                <a:lnTo>
                  <a:pt x="264668" y="422634"/>
                </a:lnTo>
                <a:lnTo>
                  <a:pt x="262216" y="426635"/>
                </a:lnTo>
                <a:lnTo>
                  <a:pt x="207951" y="433184"/>
                </a:lnTo>
                <a:lnTo>
                  <a:pt x="157335" y="445581"/>
                </a:lnTo>
                <a:lnTo>
                  <a:pt x="111587" y="463352"/>
                </a:lnTo>
                <a:lnTo>
                  <a:pt x="71896" y="486050"/>
                </a:lnTo>
                <a:lnTo>
                  <a:pt x="39578" y="513122"/>
                </a:lnTo>
                <a:lnTo>
                  <a:pt x="14891" y="545671"/>
                </a:lnTo>
                <a:lnTo>
                  <a:pt x="0" y="613639"/>
                </a:lnTo>
                <a:lnTo>
                  <a:pt x="8954" y="647113"/>
                </a:lnTo>
                <a:lnTo>
                  <a:pt x="28280" y="678951"/>
                </a:lnTo>
                <a:lnTo>
                  <a:pt x="57557" y="708181"/>
                </a:lnTo>
                <a:lnTo>
                  <a:pt x="96364" y="733831"/>
                </a:lnTo>
                <a:lnTo>
                  <a:pt x="144280" y="754929"/>
                </a:lnTo>
                <a:lnTo>
                  <a:pt x="105847" y="785635"/>
                </a:lnTo>
                <a:lnTo>
                  <a:pt x="79681" y="820182"/>
                </a:lnTo>
                <a:lnTo>
                  <a:pt x="66488" y="857284"/>
                </a:lnTo>
                <a:lnTo>
                  <a:pt x="66975" y="895655"/>
                </a:lnTo>
                <a:lnTo>
                  <a:pt x="103239" y="962054"/>
                </a:lnTo>
                <a:lnTo>
                  <a:pt x="135962" y="989843"/>
                </a:lnTo>
                <a:lnTo>
                  <a:pt x="176665" y="1013198"/>
                </a:lnTo>
                <a:lnTo>
                  <a:pt x="224035" y="1031498"/>
                </a:lnTo>
                <a:lnTo>
                  <a:pt x="276762" y="1044124"/>
                </a:lnTo>
                <a:lnTo>
                  <a:pt x="333535" y="1050455"/>
                </a:lnTo>
                <a:lnTo>
                  <a:pt x="2418736" y="1049872"/>
                </a:lnTo>
                <a:lnTo>
                  <a:pt x="2458007" y="1020335"/>
                </a:lnTo>
                <a:lnTo>
                  <a:pt x="2484964" y="991714"/>
                </a:lnTo>
                <a:lnTo>
                  <a:pt x="2517826" y="927838"/>
                </a:lnTo>
                <a:lnTo>
                  <a:pt x="2522515" y="893301"/>
                </a:lnTo>
                <a:lnTo>
                  <a:pt x="2579902" y="886093"/>
                </a:lnTo>
                <a:lnTo>
                  <a:pt x="2635054" y="874586"/>
                </a:lnTo>
                <a:lnTo>
                  <a:pt x="2687308" y="858947"/>
                </a:lnTo>
                <a:lnTo>
                  <a:pt x="2736002" y="839345"/>
                </a:lnTo>
                <a:lnTo>
                  <a:pt x="2782595" y="814707"/>
                </a:lnTo>
                <a:lnTo>
                  <a:pt x="2822323" y="787199"/>
                </a:lnTo>
                <a:lnTo>
                  <a:pt x="2855085" y="757279"/>
                </a:lnTo>
                <a:lnTo>
                  <a:pt x="2880782" y="725405"/>
                </a:lnTo>
                <a:lnTo>
                  <a:pt x="2899312" y="692035"/>
                </a:lnTo>
                <a:lnTo>
                  <a:pt x="2914474" y="622640"/>
                </a:lnTo>
                <a:lnTo>
                  <a:pt x="2910906" y="587531"/>
                </a:lnTo>
                <a:lnTo>
                  <a:pt x="2899772" y="552757"/>
                </a:lnTo>
                <a:lnTo>
                  <a:pt x="2880972" y="518777"/>
                </a:lnTo>
                <a:lnTo>
                  <a:pt x="2854377" y="486023"/>
                </a:lnTo>
                <a:lnTo>
                  <a:pt x="2819974" y="455032"/>
                </a:lnTo>
                <a:lnTo>
                  <a:pt x="2824705" y="448061"/>
                </a:lnTo>
                <a:lnTo>
                  <a:pt x="2847213" y="392041"/>
                </a:lnTo>
                <a:lnTo>
                  <a:pt x="2848605" y="357789"/>
                </a:lnTo>
                <a:lnTo>
                  <a:pt x="2841127" y="324414"/>
                </a:lnTo>
                <a:lnTo>
                  <a:pt x="2801643" y="262478"/>
                </a:lnTo>
                <a:lnTo>
                  <a:pt x="2770676" y="235010"/>
                </a:lnTo>
                <a:lnTo>
                  <a:pt x="2732918" y="210603"/>
                </a:lnTo>
                <a:lnTo>
                  <a:pt x="2688889" y="189805"/>
                </a:lnTo>
                <a:lnTo>
                  <a:pt x="2639109" y="173161"/>
                </a:lnTo>
                <a:lnTo>
                  <a:pt x="2584097" y="161218"/>
                </a:lnTo>
                <a:lnTo>
                  <a:pt x="2579067" y="150105"/>
                </a:lnTo>
                <a:lnTo>
                  <a:pt x="945657" y="150105"/>
                </a:lnTo>
                <a:lnTo>
                  <a:pt x="900565" y="136208"/>
                </a:lnTo>
                <a:lnTo>
                  <a:pt x="853475" y="125464"/>
                </a:lnTo>
                <a:lnTo>
                  <a:pt x="804843" y="117928"/>
                </a:lnTo>
                <a:lnTo>
                  <a:pt x="755127" y="113655"/>
                </a:lnTo>
                <a:lnTo>
                  <a:pt x="704780" y="112700"/>
                </a:lnTo>
                <a:close/>
              </a:path>
              <a:path w="2914650" h="1284604">
                <a:moveTo>
                  <a:pt x="1282164" y="35668"/>
                </a:moveTo>
                <a:lnTo>
                  <a:pt x="1231653" y="36214"/>
                </a:lnTo>
                <a:lnTo>
                  <a:pt x="1182052" y="40968"/>
                </a:lnTo>
                <a:lnTo>
                  <a:pt x="1134113" y="49791"/>
                </a:lnTo>
                <a:lnTo>
                  <a:pt x="1088588" y="62545"/>
                </a:lnTo>
                <a:lnTo>
                  <a:pt x="1046227" y="79092"/>
                </a:lnTo>
                <a:lnTo>
                  <a:pt x="1007784" y="99293"/>
                </a:lnTo>
                <a:lnTo>
                  <a:pt x="974010" y="123010"/>
                </a:lnTo>
                <a:lnTo>
                  <a:pt x="945657" y="150105"/>
                </a:lnTo>
                <a:lnTo>
                  <a:pt x="2579067" y="150105"/>
                </a:lnTo>
                <a:lnTo>
                  <a:pt x="2569297" y="128522"/>
                </a:lnTo>
                <a:lnTo>
                  <a:pt x="2545530" y="98057"/>
                </a:lnTo>
                <a:lnTo>
                  <a:pt x="2544854" y="97476"/>
                </a:lnTo>
                <a:lnTo>
                  <a:pt x="1515151" y="97476"/>
                </a:lnTo>
                <a:lnTo>
                  <a:pt x="1495979" y="86928"/>
                </a:lnTo>
                <a:lnTo>
                  <a:pt x="1454136" y="68485"/>
                </a:lnTo>
                <a:lnTo>
                  <a:pt x="1382907" y="47752"/>
                </a:lnTo>
                <a:lnTo>
                  <a:pt x="1332832" y="39468"/>
                </a:lnTo>
                <a:lnTo>
                  <a:pt x="1282164" y="35668"/>
                </a:lnTo>
                <a:close/>
              </a:path>
              <a:path w="2914650" h="1284604">
                <a:moveTo>
                  <a:pt x="1758900" y="0"/>
                </a:moveTo>
                <a:lnTo>
                  <a:pt x="1709208" y="4591"/>
                </a:lnTo>
                <a:lnTo>
                  <a:pt x="1661657" y="14142"/>
                </a:lnTo>
                <a:lnTo>
                  <a:pt x="1617362" y="28431"/>
                </a:lnTo>
                <a:lnTo>
                  <a:pt x="1577436" y="47232"/>
                </a:lnTo>
                <a:lnTo>
                  <a:pt x="1542994" y="70321"/>
                </a:lnTo>
                <a:lnTo>
                  <a:pt x="1515151" y="97476"/>
                </a:lnTo>
                <a:lnTo>
                  <a:pt x="2544854" y="97476"/>
                </a:lnTo>
                <a:lnTo>
                  <a:pt x="2513424" y="70474"/>
                </a:lnTo>
                <a:lnTo>
                  <a:pt x="2511325" y="69206"/>
                </a:lnTo>
                <a:lnTo>
                  <a:pt x="2012279" y="69206"/>
                </a:lnTo>
                <a:lnTo>
                  <a:pt x="1990404" y="53876"/>
                </a:lnTo>
                <a:lnTo>
                  <a:pt x="1938852" y="28258"/>
                </a:lnTo>
                <a:lnTo>
                  <a:pt x="1860249" y="6594"/>
                </a:lnTo>
                <a:lnTo>
                  <a:pt x="1809618" y="593"/>
                </a:lnTo>
                <a:lnTo>
                  <a:pt x="1758900" y="0"/>
                </a:lnTo>
                <a:close/>
              </a:path>
              <a:path w="2914650" h="1284604">
                <a:moveTo>
                  <a:pt x="2285313" y="410"/>
                </a:moveTo>
                <a:lnTo>
                  <a:pt x="2235015" y="593"/>
                </a:lnTo>
                <a:lnTo>
                  <a:pt x="2185449" y="5344"/>
                </a:lnTo>
                <a:lnTo>
                  <a:pt x="2137412" y="14631"/>
                </a:lnTo>
                <a:lnTo>
                  <a:pt x="2091838" y="28431"/>
                </a:lnTo>
                <a:lnTo>
                  <a:pt x="2049878" y="46609"/>
                </a:lnTo>
                <a:lnTo>
                  <a:pt x="2012279" y="69206"/>
                </a:lnTo>
                <a:lnTo>
                  <a:pt x="2511325" y="69206"/>
                </a:lnTo>
                <a:lnTo>
                  <a:pt x="2473607" y="46422"/>
                </a:lnTo>
                <a:lnTo>
                  <a:pt x="2430337" y="27817"/>
                </a:lnTo>
                <a:lnTo>
                  <a:pt x="2383898" y="13977"/>
                </a:lnTo>
                <a:lnTo>
                  <a:pt x="2335240" y="4858"/>
                </a:lnTo>
                <a:lnTo>
                  <a:pt x="2285313" y="410"/>
                </a:lnTo>
                <a:close/>
              </a:path>
            </a:pathLst>
          </a:custGeom>
          <a:solidFill>
            <a:srgbClr val="95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8982" y="4870244"/>
            <a:ext cx="2914650" cy="1284605"/>
          </a:xfrm>
          <a:custGeom>
            <a:avLst/>
            <a:gdLst/>
            <a:ahLst/>
            <a:cxnLst/>
            <a:rect l="l" t="t" r="r" b="b"/>
            <a:pathLst>
              <a:path w="2914650" h="1284604">
                <a:moveTo>
                  <a:pt x="264668" y="422631"/>
                </a:moveTo>
                <a:lnTo>
                  <a:pt x="260461" y="385563"/>
                </a:lnTo>
                <a:lnTo>
                  <a:pt x="264470" y="349353"/>
                </a:lnTo>
                <a:lnTo>
                  <a:pt x="276229" y="314370"/>
                </a:lnTo>
                <a:lnTo>
                  <a:pt x="295275" y="280977"/>
                </a:lnTo>
                <a:lnTo>
                  <a:pt x="321144" y="249543"/>
                </a:lnTo>
                <a:lnTo>
                  <a:pt x="353370" y="220434"/>
                </a:lnTo>
                <a:lnTo>
                  <a:pt x="391491" y="194015"/>
                </a:lnTo>
                <a:lnTo>
                  <a:pt x="435042" y="170654"/>
                </a:lnTo>
                <a:lnTo>
                  <a:pt x="483559" y="150717"/>
                </a:lnTo>
                <a:lnTo>
                  <a:pt x="536577" y="134570"/>
                </a:lnTo>
                <a:lnTo>
                  <a:pt x="593633" y="122579"/>
                </a:lnTo>
                <a:lnTo>
                  <a:pt x="654261" y="115112"/>
                </a:lnTo>
                <a:lnTo>
                  <a:pt x="704783" y="112695"/>
                </a:lnTo>
                <a:lnTo>
                  <a:pt x="755130" y="113651"/>
                </a:lnTo>
                <a:lnTo>
                  <a:pt x="804847" y="117924"/>
                </a:lnTo>
                <a:lnTo>
                  <a:pt x="853476" y="125458"/>
                </a:lnTo>
                <a:lnTo>
                  <a:pt x="900563" y="136201"/>
                </a:lnTo>
                <a:lnTo>
                  <a:pt x="945650" y="150096"/>
                </a:lnTo>
                <a:lnTo>
                  <a:pt x="974005" y="123002"/>
                </a:lnTo>
                <a:lnTo>
                  <a:pt x="1007780" y="99286"/>
                </a:lnTo>
                <a:lnTo>
                  <a:pt x="1046224" y="79086"/>
                </a:lnTo>
                <a:lnTo>
                  <a:pt x="1088585" y="62540"/>
                </a:lnTo>
                <a:lnTo>
                  <a:pt x="1134111" y="49786"/>
                </a:lnTo>
                <a:lnTo>
                  <a:pt x="1182051" y="40963"/>
                </a:lnTo>
                <a:lnTo>
                  <a:pt x="1231653" y="36210"/>
                </a:lnTo>
                <a:lnTo>
                  <a:pt x="1282164" y="35664"/>
                </a:lnTo>
                <a:lnTo>
                  <a:pt x="1332833" y="39464"/>
                </a:lnTo>
                <a:lnTo>
                  <a:pt x="1382909" y="47748"/>
                </a:lnTo>
                <a:lnTo>
                  <a:pt x="1431639" y="60654"/>
                </a:lnTo>
                <a:lnTo>
                  <a:pt x="1475614" y="77249"/>
                </a:lnTo>
                <a:lnTo>
                  <a:pt x="1515149" y="97480"/>
                </a:lnTo>
                <a:lnTo>
                  <a:pt x="1542993" y="70324"/>
                </a:lnTo>
                <a:lnTo>
                  <a:pt x="1577435" y="47234"/>
                </a:lnTo>
                <a:lnTo>
                  <a:pt x="1617361" y="28433"/>
                </a:lnTo>
                <a:lnTo>
                  <a:pt x="1661657" y="14144"/>
                </a:lnTo>
                <a:lnTo>
                  <a:pt x="1709208" y="4591"/>
                </a:lnTo>
                <a:lnTo>
                  <a:pt x="1758900" y="0"/>
                </a:lnTo>
                <a:lnTo>
                  <a:pt x="1809619" y="592"/>
                </a:lnTo>
                <a:lnTo>
                  <a:pt x="1860250" y="6592"/>
                </a:lnTo>
                <a:lnTo>
                  <a:pt x="1909679" y="18224"/>
                </a:lnTo>
                <a:lnTo>
                  <a:pt x="1965848" y="40180"/>
                </a:lnTo>
                <a:lnTo>
                  <a:pt x="2012289" y="69203"/>
                </a:lnTo>
                <a:lnTo>
                  <a:pt x="2049885" y="46604"/>
                </a:lnTo>
                <a:lnTo>
                  <a:pt x="2091910" y="28396"/>
                </a:lnTo>
                <a:lnTo>
                  <a:pt x="2137415" y="14624"/>
                </a:lnTo>
                <a:lnTo>
                  <a:pt x="2185451" y="5338"/>
                </a:lnTo>
                <a:lnTo>
                  <a:pt x="2235067" y="582"/>
                </a:lnTo>
                <a:lnTo>
                  <a:pt x="2285313" y="405"/>
                </a:lnTo>
                <a:lnTo>
                  <a:pt x="2335241" y="4852"/>
                </a:lnTo>
                <a:lnTo>
                  <a:pt x="2383899" y="13972"/>
                </a:lnTo>
                <a:lnTo>
                  <a:pt x="2430338" y="27811"/>
                </a:lnTo>
                <a:lnTo>
                  <a:pt x="2473609" y="46415"/>
                </a:lnTo>
                <a:lnTo>
                  <a:pt x="2513427" y="70468"/>
                </a:lnTo>
                <a:lnTo>
                  <a:pt x="2545534" y="98053"/>
                </a:lnTo>
                <a:lnTo>
                  <a:pt x="2569302" y="128518"/>
                </a:lnTo>
                <a:lnTo>
                  <a:pt x="2584099" y="161212"/>
                </a:lnTo>
                <a:lnTo>
                  <a:pt x="2639110" y="173156"/>
                </a:lnTo>
                <a:lnTo>
                  <a:pt x="2688889" y="189801"/>
                </a:lnTo>
                <a:lnTo>
                  <a:pt x="2732917" y="210600"/>
                </a:lnTo>
                <a:lnTo>
                  <a:pt x="2770675" y="235008"/>
                </a:lnTo>
                <a:lnTo>
                  <a:pt x="2801642" y="262477"/>
                </a:lnTo>
                <a:lnTo>
                  <a:pt x="2825300" y="292461"/>
                </a:lnTo>
                <a:lnTo>
                  <a:pt x="2848607" y="357790"/>
                </a:lnTo>
                <a:lnTo>
                  <a:pt x="2847217" y="392042"/>
                </a:lnTo>
                <a:lnTo>
                  <a:pt x="2832945" y="433850"/>
                </a:lnTo>
                <a:lnTo>
                  <a:pt x="2819980" y="455025"/>
                </a:lnTo>
                <a:lnTo>
                  <a:pt x="2854413" y="486044"/>
                </a:lnTo>
                <a:lnTo>
                  <a:pt x="2880979" y="518774"/>
                </a:lnTo>
                <a:lnTo>
                  <a:pt x="2899778" y="552754"/>
                </a:lnTo>
                <a:lnTo>
                  <a:pt x="2910911" y="587528"/>
                </a:lnTo>
                <a:lnTo>
                  <a:pt x="2914478" y="622638"/>
                </a:lnTo>
                <a:lnTo>
                  <a:pt x="2910578" y="657626"/>
                </a:lnTo>
                <a:lnTo>
                  <a:pt x="2880781" y="725403"/>
                </a:lnTo>
                <a:lnTo>
                  <a:pt x="2855084" y="757277"/>
                </a:lnTo>
                <a:lnTo>
                  <a:pt x="2822321" y="787196"/>
                </a:lnTo>
                <a:lnTo>
                  <a:pt x="2782593" y="814705"/>
                </a:lnTo>
                <a:lnTo>
                  <a:pt x="2735999" y="839343"/>
                </a:lnTo>
                <a:lnTo>
                  <a:pt x="2687308" y="858944"/>
                </a:lnTo>
                <a:lnTo>
                  <a:pt x="2635053" y="874583"/>
                </a:lnTo>
                <a:lnTo>
                  <a:pt x="2579901" y="886091"/>
                </a:lnTo>
                <a:lnTo>
                  <a:pt x="2522519" y="893299"/>
                </a:lnTo>
                <a:lnTo>
                  <a:pt x="2517830" y="927836"/>
                </a:lnTo>
                <a:lnTo>
                  <a:pt x="2484968" y="991713"/>
                </a:lnTo>
                <a:lnTo>
                  <a:pt x="2458011" y="1020334"/>
                </a:lnTo>
                <a:lnTo>
                  <a:pt x="2424847" y="1046266"/>
                </a:lnTo>
                <a:lnTo>
                  <a:pt x="2386085" y="1069149"/>
                </a:lnTo>
                <a:lnTo>
                  <a:pt x="2342331" y="1088624"/>
                </a:lnTo>
                <a:lnTo>
                  <a:pt x="2294194" y="1104333"/>
                </a:lnTo>
                <a:lnTo>
                  <a:pt x="2242281" y="1115918"/>
                </a:lnTo>
                <a:lnTo>
                  <a:pt x="2187200" y="1123018"/>
                </a:lnTo>
                <a:lnTo>
                  <a:pt x="2129559" y="1125275"/>
                </a:lnTo>
                <a:lnTo>
                  <a:pt x="2076020" y="1122803"/>
                </a:lnTo>
                <a:lnTo>
                  <a:pt x="2023799" y="1115981"/>
                </a:lnTo>
                <a:lnTo>
                  <a:pt x="1973626" y="1104939"/>
                </a:lnTo>
                <a:lnTo>
                  <a:pt x="1926229" y="1089805"/>
                </a:lnTo>
                <a:lnTo>
                  <a:pt x="1906297" y="1122072"/>
                </a:lnTo>
                <a:lnTo>
                  <a:pt x="1880463" y="1151934"/>
                </a:lnTo>
                <a:lnTo>
                  <a:pt x="1849260" y="1179218"/>
                </a:lnTo>
                <a:lnTo>
                  <a:pt x="1813219" y="1203753"/>
                </a:lnTo>
                <a:lnTo>
                  <a:pt x="1772873" y="1225368"/>
                </a:lnTo>
                <a:lnTo>
                  <a:pt x="1728751" y="1243891"/>
                </a:lnTo>
                <a:lnTo>
                  <a:pt x="1681387" y="1259152"/>
                </a:lnTo>
                <a:lnTo>
                  <a:pt x="1631312" y="1270978"/>
                </a:lnTo>
                <a:lnTo>
                  <a:pt x="1579058" y="1279199"/>
                </a:lnTo>
                <a:lnTo>
                  <a:pt x="1525155" y="1283642"/>
                </a:lnTo>
                <a:lnTo>
                  <a:pt x="1470137" y="1284137"/>
                </a:lnTo>
                <a:lnTo>
                  <a:pt x="1414534" y="1280512"/>
                </a:lnTo>
                <a:lnTo>
                  <a:pt x="1358879" y="1272595"/>
                </a:lnTo>
                <a:lnTo>
                  <a:pt x="1300167" y="1259168"/>
                </a:lnTo>
                <a:lnTo>
                  <a:pt x="1245457" y="1241141"/>
                </a:lnTo>
                <a:lnTo>
                  <a:pt x="1195460" y="1218834"/>
                </a:lnTo>
                <a:lnTo>
                  <a:pt x="1150890" y="1192566"/>
                </a:lnTo>
                <a:lnTo>
                  <a:pt x="1112459" y="1162655"/>
                </a:lnTo>
                <a:lnTo>
                  <a:pt x="1065486" y="1177778"/>
                </a:lnTo>
                <a:lnTo>
                  <a:pt x="1017152" y="1189741"/>
                </a:lnTo>
                <a:lnTo>
                  <a:pt x="967817" y="1198596"/>
                </a:lnTo>
                <a:lnTo>
                  <a:pt x="917838" y="1204399"/>
                </a:lnTo>
                <a:lnTo>
                  <a:pt x="867574" y="1207203"/>
                </a:lnTo>
                <a:lnTo>
                  <a:pt x="817385" y="1207062"/>
                </a:lnTo>
                <a:lnTo>
                  <a:pt x="767630" y="1204029"/>
                </a:lnTo>
                <a:lnTo>
                  <a:pt x="718666" y="1198159"/>
                </a:lnTo>
                <a:lnTo>
                  <a:pt x="670854" y="1189505"/>
                </a:lnTo>
                <a:lnTo>
                  <a:pt x="624551" y="1178122"/>
                </a:lnTo>
                <a:lnTo>
                  <a:pt x="580118" y="1164063"/>
                </a:lnTo>
                <a:lnTo>
                  <a:pt x="537912" y="1147382"/>
                </a:lnTo>
                <a:lnTo>
                  <a:pt x="498292" y="1128133"/>
                </a:lnTo>
                <a:lnTo>
                  <a:pt x="461618" y="1106369"/>
                </a:lnTo>
                <a:lnTo>
                  <a:pt x="428248" y="1082146"/>
                </a:lnTo>
                <a:lnTo>
                  <a:pt x="398541" y="1055515"/>
                </a:lnTo>
                <a:lnTo>
                  <a:pt x="393041" y="1049865"/>
                </a:lnTo>
                <a:lnTo>
                  <a:pt x="333534" y="1050450"/>
                </a:lnTo>
                <a:lnTo>
                  <a:pt x="276762" y="1044119"/>
                </a:lnTo>
                <a:lnTo>
                  <a:pt x="224035" y="1031494"/>
                </a:lnTo>
                <a:lnTo>
                  <a:pt x="176665" y="1013194"/>
                </a:lnTo>
                <a:lnTo>
                  <a:pt x="135962" y="989840"/>
                </a:lnTo>
                <a:lnTo>
                  <a:pt x="103239" y="962051"/>
                </a:lnTo>
                <a:lnTo>
                  <a:pt x="79806" y="930449"/>
                </a:lnTo>
                <a:lnTo>
                  <a:pt x="66488" y="857281"/>
                </a:lnTo>
                <a:lnTo>
                  <a:pt x="79681" y="820179"/>
                </a:lnTo>
                <a:lnTo>
                  <a:pt x="105847" y="785632"/>
                </a:lnTo>
                <a:lnTo>
                  <a:pt x="144279" y="754926"/>
                </a:lnTo>
                <a:lnTo>
                  <a:pt x="96363" y="733829"/>
                </a:lnTo>
                <a:lnTo>
                  <a:pt x="57557" y="708179"/>
                </a:lnTo>
                <a:lnTo>
                  <a:pt x="28280" y="678948"/>
                </a:lnTo>
                <a:lnTo>
                  <a:pt x="8954" y="647109"/>
                </a:lnTo>
                <a:lnTo>
                  <a:pt x="0" y="613634"/>
                </a:lnTo>
                <a:lnTo>
                  <a:pt x="1838" y="579495"/>
                </a:lnTo>
                <a:lnTo>
                  <a:pt x="39578" y="513117"/>
                </a:lnTo>
                <a:lnTo>
                  <a:pt x="71928" y="486018"/>
                </a:lnTo>
                <a:lnTo>
                  <a:pt x="111587" y="463346"/>
                </a:lnTo>
                <a:lnTo>
                  <a:pt x="157335" y="445575"/>
                </a:lnTo>
                <a:lnTo>
                  <a:pt x="207951" y="433178"/>
                </a:lnTo>
                <a:lnTo>
                  <a:pt x="262216" y="426631"/>
                </a:lnTo>
                <a:lnTo>
                  <a:pt x="264668" y="422631"/>
                </a:lnTo>
                <a:close/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6384" y="5620169"/>
            <a:ext cx="170815" cy="24130"/>
          </a:xfrm>
          <a:custGeom>
            <a:avLst/>
            <a:gdLst/>
            <a:ahLst/>
            <a:cxnLst/>
            <a:rect l="l" t="t" r="r" b="b"/>
            <a:pathLst>
              <a:path w="170815" h="24129">
                <a:moveTo>
                  <a:pt x="170706" y="23693"/>
                </a:moveTo>
                <a:lnTo>
                  <a:pt x="126151" y="23735"/>
                </a:lnTo>
                <a:lnTo>
                  <a:pt x="82349" y="19731"/>
                </a:lnTo>
                <a:lnTo>
                  <a:pt x="40048" y="11784"/>
                </a:lnTo>
                <a:lnTo>
                  <a:pt x="0" y="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3019" y="5903140"/>
            <a:ext cx="74930" cy="11430"/>
          </a:xfrm>
          <a:custGeom>
            <a:avLst/>
            <a:gdLst/>
            <a:ahLst/>
            <a:cxnLst/>
            <a:rect l="l" t="t" r="r" b="b"/>
            <a:pathLst>
              <a:path w="74930" h="11429">
                <a:moveTo>
                  <a:pt x="74687" y="0"/>
                </a:moveTo>
                <a:lnTo>
                  <a:pt x="56513" y="3936"/>
                </a:lnTo>
                <a:lnTo>
                  <a:pt x="37967" y="7143"/>
                </a:lnTo>
                <a:lnTo>
                  <a:pt x="19109" y="9614"/>
                </a:lnTo>
                <a:lnTo>
                  <a:pt x="0" y="1134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36281" y="5976000"/>
            <a:ext cx="45085" cy="52069"/>
          </a:xfrm>
          <a:custGeom>
            <a:avLst/>
            <a:gdLst/>
            <a:ahLst/>
            <a:cxnLst/>
            <a:rect l="l" t="t" r="r" b="b"/>
            <a:pathLst>
              <a:path w="45085" h="52070">
                <a:moveTo>
                  <a:pt x="45000" y="51730"/>
                </a:moveTo>
                <a:lnTo>
                  <a:pt x="32038" y="39353"/>
                </a:lnTo>
                <a:lnTo>
                  <a:pt x="20201" y="26588"/>
                </a:lnTo>
                <a:lnTo>
                  <a:pt x="9513" y="13461"/>
                </a:lnTo>
                <a:lnTo>
                  <a:pt x="0" y="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95511" y="5898740"/>
            <a:ext cx="18415" cy="57150"/>
          </a:xfrm>
          <a:custGeom>
            <a:avLst/>
            <a:gdLst/>
            <a:ahLst/>
            <a:cxnLst/>
            <a:rect l="l" t="t" r="r" b="b"/>
            <a:pathLst>
              <a:path w="18414" h="57150">
                <a:moveTo>
                  <a:pt x="17970" y="0"/>
                </a:moveTo>
                <a:lnTo>
                  <a:pt x="15346" y="14389"/>
                </a:lnTo>
                <a:lnTo>
                  <a:pt x="11471" y="28665"/>
                </a:lnTo>
                <a:lnTo>
                  <a:pt x="6352" y="42797"/>
                </a:lnTo>
                <a:lnTo>
                  <a:pt x="0" y="5676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66009" y="5543289"/>
            <a:ext cx="228645" cy="2216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90022" y="5322127"/>
            <a:ext cx="97790" cy="80010"/>
          </a:xfrm>
          <a:custGeom>
            <a:avLst/>
            <a:gdLst/>
            <a:ahLst/>
            <a:cxnLst/>
            <a:rect l="l" t="t" r="r" b="b"/>
            <a:pathLst>
              <a:path w="97789" h="80010">
                <a:moveTo>
                  <a:pt x="97570" y="0"/>
                </a:moveTo>
                <a:lnTo>
                  <a:pt x="79042" y="22334"/>
                </a:lnTo>
                <a:lnTo>
                  <a:pt x="56442" y="43169"/>
                </a:lnTo>
                <a:lnTo>
                  <a:pt x="30013" y="62304"/>
                </a:lnTo>
                <a:lnTo>
                  <a:pt x="0" y="7954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53472" y="5026998"/>
            <a:ext cx="5715" cy="38100"/>
          </a:xfrm>
          <a:custGeom>
            <a:avLst/>
            <a:gdLst/>
            <a:ahLst/>
            <a:cxnLst/>
            <a:rect l="l" t="t" r="r" b="b"/>
            <a:pathLst>
              <a:path w="5714" h="38100">
                <a:moveTo>
                  <a:pt x="0" y="0"/>
                </a:moveTo>
                <a:lnTo>
                  <a:pt x="2422" y="9327"/>
                </a:lnTo>
                <a:lnTo>
                  <a:pt x="4091" y="18708"/>
                </a:lnTo>
                <a:lnTo>
                  <a:pt x="5004" y="28126"/>
                </a:lnTo>
                <a:lnTo>
                  <a:pt x="5160" y="37565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30391" y="4935274"/>
            <a:ext cx="50165" cy="48260"/>
          </a:xfrm>
          <a:custGeom>
            <a:avLst/>
            <a:gdLst/>
            <a:ahLst/>
            <a:cxnLst/>
            <a:rect l="l" t="t" r="r" b="b"/>
            <a:pathLst>
              <a:path w="50164" h="48260">
                <a:moveTo>
                  <a:pt x="0" y="47906"/>
                </a:moveTo>
                <a:lnTo>
                  <a:pt x="10298" y="35140"/>
                </a:lnTo>
                <a:lnTo>
                  <a:pt x="22095" y="22869"/>
                </a:lnTo>
                <a:lnTo>
                  <a:pt x="35339" y="11140"/>
                </a:lnTo>
                <a:lnTo>
                  <a:pt x="49980" y="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62911" y="4964695"/>
            <a:ext cx="24765" cy="41910"/>
          </a:xfrm>
          <a:custGeom>
            <a:avLst/>
            <a:gdLst/>
            <a:ahLst/>
            <a:cxnLst/>
            <a:rect l="l" t="t" r="r" b="b"/>
            <a:pathLst>
              <a:path w="24764" h="41910">
                <a:moveTo>
                  <a:pt x="0" y="41315"/>
                </a:moveTo>
                <a:lnTo>
                  <a:pt x="4436" y="30662"/>
                </a:lnTo>
                <a:lnTo>
                  <a:pt x="9963" y="20205"/>
                </a:lnTo>
                <a:lnTo>
                  <a:pt x="16561" y="9974"/>
                </a:lnTo>
                <a:lnTo>
                  <a:pt x="24210" y="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14288" y="5020042"/>
            <a:ext cx="87630" cy="40640"/>
          </a:xfrm>
          <a:custGeom>
            <a:avLst/>
            <a:gdLst/>
            <a:ahLst/>
            <a:cxnLst/>
            <a:rect l="l" t="t" r="r" b="b"/>
            <a:pathLst>
              <a:path w="87630" h="40639">
                <a:moveTo>
                  <a:pt x="0" y="0"/>
                </a:moveTo>
                <a:lnTo>
                  <a:pt x="23390" y="8809"/>
                </a:lnTo>
                <a:lnTo>
                  <a:pt x="45828" y="18445"/>
                </a:lnTo>
                <a:lnTo>
                  <a:pt x="67252" y="28879"/>
                </a:lnTo>
                <a:lnTo>
                  <a:pt x="87603" y="40084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3660" y="5292886"/>
            <a:ext cx="15875" cy="42545"/>
          </a:xfrm>
          <a:custGeom>
            <a:avLst/>
            <a:gdLst/>
            <a:ahLst/>
            <a:cxnLst/>
            <a:rect l="l" t="t" r="r" b="b"/>
            <a:pathLst>
              <a:path w="15875" h="42545">
                <a:moveTo>
                  <a:pt x="15288" y="42172"/>
                </a:moveTo>
                <a:lnTo>
                  <a:pt x="10426" y="31771"/>
                </a:lnTo>
                <a:lnTo>
                  <a:pt x="6254" y="21267"/>
                </a:lnTo>
                <a:lnTo>
                  <a:pt x="2777" y="10673"/>
                </a:lnTo>
                <a:lnTo>
                  <a:pt x="0" y="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20044" y="5041163"/>
            <a:ext cx="160718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1905" algn="ctr">
              <a:lnSpc>
                <a:spcPct val="99500"/>
              </a:lnSpc>
              <a:spcBef>
                <a:spcPts val="11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Possible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world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my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  included in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50370" y="4800600"/>
            <a:ext cx="3018370" cy="138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35600" y="4931834"/>
            <a:ext cx="2048929" cy="11218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02508" y="4827439"/>
            <a:ext cx="2914650" cy="1284605"/>
          </a:xfrm>
          <a:custGeom>
            <a:avLst/>
            <a:gdLst/>
            <a:ahLst/>
            <a:cxnLst/>
            <a:rect l="l" t="t" r="r" b="b"/>
            <a:pathLst>
              <a:path w="2914650" h="1284604">
                <a:moveTo>
                  <a:pt x="1868196" y="1162657"/>
                </a:moveTo>
                <a:lnTo>
                  <a:pt x="1112464" y="1162657"/>
                </a:lnTo>
                <a:lnTo>
                  <a:pt x="1150892" y="1192568"/>
                </a:lnTo>
                <a:lnTo>
                  <a:pt x="1195460" y="1218836"/>
                </a:lnTo>
                <a:lnTo>
                  <a:pt x="1245456" y="1241142"/>
                </a:lnTo>
                <a:lnTo>
                  <a:pt x="1300167" y="1259168"/>
                </a:lnTo>
                <a:lnTo>
                  <a:pt x="1358882" y="1272597"/>
                </a:lnTo>
                <a:lnTo>
                  <a:pt x="1414536" y="1280512"/>
                </a:lnTo>
                <a:lnTo>
                  <a:pt x="1470138" y="1284136"/>
                </a:lnTo>
                <a:lnTo>
                  <a:pt x="1525155" y="1283640"/>
                </a:lnTo>
                <a:lnTo>
                  <a:pt x="1579057" y="1279197"/>
                </a:lnTo>
                <a:lnTo>
                  <a:pt x="1631311" y="1270976"/>
                </a:lnTo>
                <a:lnTo>
                  <a:pt x="1681386" y="1259150"/>
                </a:lnTo>
                <a:lnTo>
                  <a:pt x="1728750" y="1243889"/>
                </a:lnTo>
                <a:lnTo>
                  <a:pt x="1772871" y="1225366"/>
                </a:lnTo>
                <a:lnTo>
                  <a:pt x="1813218" y="1203751"/>
                </a:lnTo>
                <a:lnTo>
                  <a:pt x="1849259" y="1179215"/>
                </a:lnTo>
                <a:lnTo>
                  <a:pt x="1868196" y="1162657"/>
                </a:lnTo>
                <a:close/>
              </a:path>
              <a:path w="2914650" h="1284604">
                <a:moveTo>
                  <a:pt x="2418742" y="1049868"/>
                </a:moveTo>
                <a:lnTo>
                  <a:pt x="393047" y="1049868"/>
                </a:lnTo>
                <a:lnTo>
                  <a:pt x="394838" y="1051762"/>
                </a:lnTo>
                <a:lnTo>
                  <a:pt x="428254" y="1082143"/>
                </a:lnTo>
                <a:lnTo>
                  <a:pt x="461624" y="1106367"/>
                </a:lnTo>
                <a:lnTo>
                  <a:pt x="498298" y="1128130"/>
                </a:lnTo>
                <a:lnTo>
                  <a:pt x="537918" y="1147380"/>
                </a:lnTo>
                <a:lnTo>
                  <a:pt x="580124" y="1164061"/>
                </a:lnTo>
                <a:lnTo>
                  <a:pt x="624557" y="1178120"/>
                </a:lnTo>
                <a:lnTo>
                  <a:pt x="670860" y="1189504"/>
                </a:lnTo>
                <a:lnTo>
                  <a:pt x="718672" y="1198158"/>
                </a:lnTo>
                <a:lnTo>
                  <a:pt x="767636" y="1204028"/>
                </a:lnTo>
                <a:lnTo>
                  <a:pt x="817391" y="1207061"/>
                </a:lnTo>
                <a:lnTo>
                  <a:pt x="867580" y="1207202"/>
                </a:lnTo>
                <a:lnTo>
                  <a:pt x="917844" y="1204399"/>
                </a:lnTo>
                <a:lnTo>
                  <a:pt x="967823" y="1198597"/>
                </a:lnTo>
                <a:lnTo>
                  <a:pt x="1017158" y="1189741"/>
                </a:lnTo>
                <a:lnTo>
                  <a:pt x="1065492" y="1177779"/>
                </a:lnTo>
                <a:lnTo>
                  <a:pt x="1112464" y="1162657"/>
                </a:lnTo>
                <a:lnTo>
                  <a:pt x="1868196" y="1162657"/>
                </a:lnTo>
                <a:lnTo>
                  <a:pt x="1880463" y="1151931"/>
                </a:lnTo>
                <a:lnTo>
                  <a:pt x="1906297" y="1122068"/>
                </a:lnTo>
                <a:lnTo>
                  <a:pt x="1926230" y="1089800"/>
                </a:lnTo>
                <a:lnTo>
                  <a:pt x="2338723" y="1089800"/>
                </a:lnTo>
                <a:lnTo>
                  <a:pt x="2342331" y="1088622"/>
                </a:lnTo>
                <a:lnTo>
                  <a:pt x="2386086" y="1069146"/>
                </a:lnTo>
                <a:lnTo>
                  <a:pt x="2418742" y="1049868"/>
                </a:lnTo>
                <a:close/>
              </a:path>
              <a:path w="2914650" h="1284604">
                <a:moveTo>
                  <a:pt x="2338723" y="1089800"/>
                </a:moveTo>
                <a:lnTo>
                  <a:pt x="1926230" y="1089800"/>
                </a:lnTo>
                <a:lnTo>
                  <a:pt x="1973628" y="1104934"/>
                </a:lnTo>
                <a:lnTo>
                  <a:pt x="2023802" y="1115977"/>
                </a:lnTo>
                <a:lnTo>
                  <a:pt x="2076021" y="1122800"/>
                </a:lnTo>
                <a:lnTo>
                  <a:pt x="2129557" y="1125276"/>
                </a:lnTo>
                <a:lnTo>
                  <a:pt x="2187198" y="1123017"/>
                </a:lnTo>
                <a:lnTo>
                  <a:pt x="2242280" y="1115916"/>
                </a:lnTo>
                <a:lnTo>
                  <a:pt x="2294193" y="1104332"/>
                </a:lnTo>
                <a:lnTo>
                  <a:pt x="2338723" y="1089800"/>
                </a:lnTo>
                <a:close/>
              </a:path>
              <a:path w="2914650" h="1284604">
                <a:moveTo>
                  <a:pt x="704783" y="112691"/>
                </a:moveTo>
                <a:lnTo>
                  <a:pt x="654261" y="115108"/>
                </a:lnTo>
                <a:lnTo>
                  <a:pt x="593634" y="122577"/>
                </a:lnTo>
                <a:lnTo>
                  <a:pt x="536580" y="134569"/>
                </a:lnTo>
                <a:lnTo>
                  <a:pt x="483562" y="150716"/>
                </a:lnTo>
                <a:lnTo>
                  <a:pt x="435045" y="170654"/>
                </a:lnTo>
                <a:lnTo>
                  <a:pt x="391494" y="194014"/>
                </a:lnTo>
                <a:lnTo>
                  <a:pt x="353373" y="220432"/>
                </a:lnTo>
                <a:lnTo>
                  <a:pt x="321145" y="249540"/>
                </a:lnTo>
                <a:lnTo>
                  <a:pt x="295275" y="280973"/>
                </a:lnTo>
                <a:lnTo>
                  <a:pt x="276228" y="314365"/>
                </a:lnTo>
                <a:lnTo>
                  <a:pt x="260458" y="385557"/>
                </a:lnTo>
                <a:lnTo>
                  <a:pt x="264663" y="422625"/>
                </a:lnTo>
                <a:lnTo>
                  <a:pt x="262212" y="426626"/>
                </a:lnTo>
                <a:lnTo>
                  <a:pt x="207949" y="433175"/>
                </a:lnTo>
                <a:lnTo>
                  <a:pt x="157334" y="445572"/>
                </a:lnTo>
                <a:lnTo>
                  <a:pt x="111587" y="463343"/>
                </a:lnTo>
                <a:lnTo>
                  <a:pt x="71894" y="486044"/>
                </a:lnTo>
                <a:lnTo>
                  <a:pt x="39581" y="513113"/>
                </a:lnTo>
                <a:lnTo>
                  <a:pt x="14892" y="545663"/>
                </a:lnTo>
                <a:lnTo>
                  <a:pt x="0" y="613633"/>
                </a:lnTo>
                <a:lnTo>
                  <a:pt x="8953" y="647109"/>
                </a:lnTo>
                <a:lnTo>
                  <a:pt x="28279" y="678948"/>
                </a:lnTo>
                <a:lnTo>
                  <a:pt x="57556" y="708178"/>
                </a:lnTo>
                <a:lnTo>
                  <a:pt x="96364" y="733827"/>
                </a:lnTo>
                <a:lnTo>
                  <a:pt x="144280" y="754921"/>
                </a:lnTo>
                <a:lnTo>
                  <a:pt x="105848" y="785629"/>
                </a:lnTo>
                <a:lnTo>
                  <a:pt x="79681" y="820178"/>
                </a:lnTo>
                <a:lnTo>
                  <a:pt x="66488" y="857280"/>
                </a:lnTo>
                <a:lnTo>
                  <a:pt x="66975" y="895651"/>
                </a:lnTo>
                <a:lnTo>
                  <a:pt x="103242" y="962050"/>
                </a:lnTo>
                <a:lnTo>
                  <a:pt x="135965" y="989839"/>
                </a:lnTo>
                <a:lnTo>
                  <a:pt x="176666" y="1013194"/>
                </a:lnTo>
                <a:lnTo>
                  <a:pt x="224036" y="1031494"/>
                </a:lnTo>
                <a:lnTo>
                  <a:pt x="276764" y="1044120"/>
                </a:lnTo>
                <a:lnTo>
                  <a:pt x="333538" y="1050451"/>
                </a:lnTo>
                <a:lnTo>
                  <a:pt x="2418742" y="1049868"/>
                </a:lnTo>
                <a:lnTo>
                  <a:pt x="2458013" y="1020331"/>
                </a:lnTo>
                <a:lnTo>
                  <a:pt x="2484970" y="991710"/>
                </a:lnTo>
                <a:lnTo>
                  <a:pt x="2517831" y="927834"/>
                </a:lnTo>
                <a:lnTo>
                  <a:pt x="2522520" y="893298"/>
                </a:lnTo>
                <a:lnTo>
                  <a:pt x="2579901" y="886089"/>
                </a:lnTo>
                <a:lnTo>
                  <a:pt x="2635053" y="874582"/>
                </a:lnTo>
                <a:lnTo>
                  <a:pt x="2687307" y="858943"/>
                </a:lnTo>
                <a:lnTo>
                  <a:pt x="2735994" y="839342"/>
                </a:lnTo>
                <a:lnTo>
                  <a:pt x="2782588" y="814703"/>
                </a:lnTo>
                <a:lnTo>
                  <a:pt x="2822317" y="787195"/>
                </a:lnTo>
                <a:lnTo>
                  <a:pt x="2855080" y="757275"/>
                </a:lnTo>
                <a:lnTo>
                  <a:pt x="2880778" y="725402"/>
                </a:lnTo>
                <a:lnTo>
                  <a:pt x="2899309" y="692032"/>
                </a:lnTo>
                <a:lnTo>
                  <a:pt x="2914474" y="622638"/>
                </a:lnTo>
                <a:lnTo>
                  <a:pt x="2910908" y="587528"/>
                </a:lnTo>
                <a:lnTo>
                  <a:pt x="2899775" y="552754"/>
                </a:lnTo>
                <a:lnTo>
                  <a:pt x="2880976" y="518773"/>
                </a:lnTo>
                <a:lnTo>
                  <a:pt x="2854379" y="486014"/>
                </a:lnTo>
                <a:lnTo>
                  <a:pt x="2819979" y="455023"/>
                </a:lnTo>
                <a:lnTo>
                  <a:pt x="2824710" y="448057"/>
                </a:lnTo>
                <a:lnTo>
                  <a:pt x="2847215" y="392044"/>
                </a:lnTo>
                <a:lnTo>
                  <a:pt x="2848604" y="357792"/>
                </a:lnTo>
                <a:lnTo>
                  <a:pt x="2841124" y="324415"/>
                </a:lnTo>
                <a:lnTo>
                  <a:pt x="2801639" y="262475"/>
                </a:lnTo>
                <a:lnTo>
                  <a:pt x="2770672" y="235005"/>
                </a:lnTo>
                <a:lnTo>
                  <a:pt x="2732915" y="210597"/>
                </a:lnTo>
                <a:lnTo>
                  <a:pt x="2688888" y="189797"/>
                </a:lnTo>
                <a:lnTo>
                  <a:pt x="2639111" y="173152"/>
                </a:lnTo>
                <a:lnTo>
                  <a:pt x="2584102" y="161209"/>
                </a:lnTo>
                <a:lnTo>
                  <a:pt x="2579071" y="150096"/>
                </a:lnTo>
                <a:lnTo>
                  <a:pt x="945650" y="150096"/>
                </a:lnTo>
                <a:lnTo>
                  <a:pt x="900563" y="136199"/>
                </a:lnTo>
                <a:lnTo>
                  <a:pt x="853476" y="125455"/>
                </a:lnTo>
                <a:lnTo>
                  <a:pt x="804846" y="117919"/>
                </a:lnTo>
                <a:lnTo>
                  <a:pt x="755130" y="113646"/>
                </a:lnTo>
                <a:lnTo>
                  <a:pt x="704783" y="112691"/>
                </a:lnTo>
                <a:close/>
              </a:path>
              <a:path w="2914650" h="1284604">
                <a:moveTo>
                  <a:pt x="1282163" y="35659"/>
                </a:moveTo>
                <a:lnTo>
                  <a:pt x="1231652" y="36205"/>
                </a:lnTo>
                <a:lnTo>
                  <a:pt x="1182051" y="40959"/>
                </a:lnTo>
                <a:lnTo>
                  <a:pt x="1134112" y="49782"/>
                </a:lnTo>
                <a:lnTo>
                  <a:pt x="1088586" y="62536"/>
                </a:lnTo>
                <a:lnTo>
                  <a:pt x="1046226" y="79083"/>
                </a:lnTo>
                <a:lnTo>
                  <a:pt x="1007782" y="99284"/>
                </a:lnTo>
                <a:lnTo>
                  <a:pt x="974006" y="123001"/>
                </a:lnTo>
                <a:lnTo>
                  <a:pt x="945650" y="150096"/>
                </a:lnTo>
                <a:lnTo>
                  <a:pt x="2579071" y="150096"/>
                </a:lnTo>
                <a:lnTo>
                  <a:pt x="2569303" y="128518"/>
                </a:lnTo>
                <a:lnTo>
                  <a:pt x="2545535" y="98053"/>
                </a:lnTo>
                <a:lnTo>
                  <a:pt x="2544868" y="97480"/>
                </a:lnTo>
                <a:lnTo>
                  <a:pt x="1515156" y="97480"/>
                </a:lnTo>
                <a:lnTo>
                  <a:pt x="1495979" y="86930"/>
                </a:lnTo>
                <a:lnTo>
                  <a:pt x="1454139" y="68478"/>
                </a:lnTo>
                <a:lnTo>
                  <a:pt x="1382909" y="47743"/>
                </a:lnTo>
                <a:lnTo>
                  <a:pt x="1332833" y="39459"/>
                </a:lnTo>
                <a:lnTo>
                  <a:pt x="1282163" y="35659"/>
                </a:lnTo>
                <a:close/>
              </a:path>
              <a:path w="2914650" h="1284604">
                <a:moveTo>
                  <a:pt x="1758900" y="0"/>
                </a:moveTo>
                <a:lnTo>
                  <a:pt x="1709209" y="4592"/>
                </a:lnTo>
                <a:lnTo>
                  <a:pt x="1661659" y="14145"/>
                </a:lnTo>
                <a:lnTo>
                  <a:pt x="1617364" y="28434"/>
                </a:lnTo>
                <a:lnTo>
                  <a:pt x="1577439" y="47235"/>
                </a:lnTo>
                <a:lnTo>
                  <a:pt x="1542999" y="70325"/>
                </a:lnTo>
                <a:lnTo>
                  <a:pt x="1515156" y="97480"/>
                </a:lnTo>
                <a:lnTo>
                  <a:pt x="2544868" y="97480"/>
                </a:lnTo>
                <a:lnTo>
                  <a:pt x="2513429" y="70467"/>
                </a:lnTo>
                <a:lnTo>
                  <a:pt x="2511327" y="69197"/>
                </a:lnTo>
                <a:lnTo>
                  <a:pt x="2012285" y="69197"/>
                </a:lnTo>
                <a:lnTo>
                  <a:pt x="1990408" y="53868"/>
                </a:lnTo>
                <a:lnTo>
                  <a:pt x="1938852" y="28254"/>
                </a:lnTo>
                <a:lnTo>
                  <a:pt x="1860251" y="6589"/>
                </a:lnTo>
                <a:lnTo>
                  <a:pt x="1809619" y="591"/>
                </a:lnTo>
                <a:lnTo>
                  <a:pt x="1758900" y="0"/>
                </a:lnTo>
                <a:close/>
              </a:path>
              <a:path w="2914650" h="1284604">
                <a:moveTo>
                  <a:pt x="2285314" y="407"/>
                </a:moveTo>
                <a:lnTo>
                  <a:pt x="2234995" y="591"/>
                </a:lnTo>
                <a:lnTo>
                  <a:pt x="2185449" y="5338"/>
                </a:lnTo>
                <a:lnTo>
                  <a:pt x="2137412" y="14624"/>
                </a:lnTo>
                <a:lnTo>
                  <a:pt x="2091813" y="28434"/>
                </a:lnTo>
                <a:lnTo>
                  <a:pt x="2049880" y="46600"/>
                </a:lnTo>
                <a:lnTo>
                  <a:pt x="2012285" y="69197"/>
                </a:lnTo>
                <a:lnTo>
                  <a:pt x="2511327" y="69197"/>
                </a:lnTo>
                <a:lnTo>
                  <a:pt x="2473612" y="46413"/>
                </a:lnTo>
                <a:lnTo>
                  <a:pt x="2430342" y="27811"/>
                </a:lnTo>
                <a:lnTo>
                  <a:pt x="2383902" y="13973"/>
                </a:lnTo>
                <a:lnTo>
                  <a:pt x="2335243" y="4854"/>
                </a:lnTo>
                <a:lnTo>
                  <a:pt x="2285314" y="407"/>
                </a:lnTo>
                <a:close/>
              </a:path>
            </a:pathLst>
          </a:custGeom>
          <a:solidFill>
            <a:srgbClr val="779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02510" y="4827446"/>
            <a:ext cx="2914650" cy="1284605"/>
          </a:xfrm>
          <a:custGeom>
            <a:avLst/>
            <a:gdLst/>
            <a:ahLst/>
            <a:cxnLst/>
            <a:rect l="l" t="t" r="r" b="b"/>
            <a:pathLst>
              <a:path w="2914650" h="1284604">
                <a:moveTo>
                  <a:pt x="264668" y="422631"/>
                </a:moveTo>
                <a:lnTo>
                  <a:pt x="260461" y="385563"/>
                </a:lnTo>
                <a:lnTo>
                  <a:pt x="264470" y="349353"/>
                </a:lnTo>
                <a:lnTo>
                  <a:pt x="276229" y="314370"/>
                </a:lnTo>
                <a:lnTo>
                  <a:pt x="295275" y="280977"/>
                </a:lnTo>
                <a:lnTo>
                  <a:pt x="321144" y="249543"/>
                </a:lnTo>
                <a:lnTo>
                  <a:pt x="353370" y="220434"/>
                </a:lnTo>
                <a:lnTo>
                  <a:pt x="391491" y="194015"/>
                </a:lnTo>
                <a:lnTo>
                  <a:pt x="435042" y="170654"/>
                </a:lnTo>
                <a:lnTo>
                  <a:pt x="483559" y="150717"/>
                </a:lnTo>
                <a:lnTo>
                  <a:pt x="536577" y="134570"/>
                </a:lnTo>
                <a:lnTo>
                  <a:pt x="593633" y="122579"/>
                </a:lnTo>
                <a:lnTo>
                  <a:pt x="654261" y="115112"/>
                </a:lnTo>
                <a:lnTo>
                  <a:pt x="704783" y="112695"/>
                </a:lnTo>
                <a:lnTo>
                  <a:pt x="755130" y="113651"/>
                </a:lnTo>
                <a:lnTo>
                  <a:pt x="804847" y="117924"/>
                </a:lnTo>
                <a:lnTo>
                  <a:pt x="853476" y="125458"/>
                </a:lnTo>
                <a:lnTo>
                  <a:pt x="900563" y="136201"/>
                </a:lnTo>
                <a:lnTo>
                  <a:pt x="945650" y="150096"/>
                </a:lnTo>
                <a:lnTo>
                  <a:pt x="974005" y="123002"/>
                </a:lnTo>
                <a:lnTo>
                  <a:pt x="1007780" y="99286"/>
                </a:lnTo>
                <a:lnTo>
                  <a:pt x="1046224" y="79086"/>
                </a:lnTo>
                <a:lnTo>
                  <a:pt x="1088585" y="62540"/>
                </a:lnTo>
                <a:lnTo>
                  <a:pt x="1134111" y="49786"/>
                </a:lnTo>
                <a:lnTo>
                  <a:pt x="1182051" y="40963"/>
                </a:lnTo>
                <a:lnTo>
                  <a:pt x="1231653" y="36210"/>
                </a:lnTo>
                <a:lnTo>
                  <a:pt x="1282164" y="35664"/>
                </a:lnTo>
                <a:lnTo>
                  <a:pt x="1332833" y="39464"/>
                </a:lnTo>
                <a:lnTo>
                  <a:pt x="1382909" y="47748"/>
                </a:lnTo>
                <a:lnTo>
                  <a:pt x="1431639" y="60654"/>
                </a:lnTo>
                <a:lnTo>
                  <a:pt x="1475614" y="77249"/>
                </a:lnTo>
                <a:lnTo>
                  <a:pt x="1515149" y="97480"/>
                </a:lnTo>
                <a:lnTo>
                  <a:pt x="1542993" y="70324"/>
                </a:lnTo>
                <a:lnTo>
                  <a:pt x="1577435" y="47234"/>
                </a:lnTo>
                <a:lnTo>
                  <a:pt x="1617361" y="28433"/>
                </a:lnTo>
                <a:lnTo>
                  <a:pt x="1661657" y="14144"/>
                </a:lnTo>
                <a:lnTo>
                  <a:pt x="1709208" y="4591"/>
                </a:lnTo>
                <a:lnTo>
                  <a:pt x="1758900" y="0"/>
                </a:lnTo>
                <a:lnTo>
                  <a:pt x="1809619" y="592"/>
                </a:lnTo>
                <a:lnTo>
                  <a:pt x="1860250" y="6592"/>
                </a:lnTo>
                <a:lnTo>
                  <a:pt x="1909679" y="18224"/>
                </a:lnTo>
                <a:lnTo>
                  <a:pt x="1965848" y="40180"/>
                </a:lnTo>
                <a:lnTo>
                  <a:pt x="2012289" y="69203"/>
                </a:lnTo>
                <a:lnTo>
                  <a:pt x="2049885" y="46604"/>
                </a:lnTo>
                <a:lnTo>
                  <a:pt x="2091910" y="28396"/>
                </a:lnTo>
                <a:lnTo>
                  <a:pt x="2137415" y="14624"/>
                </a:lnTo>
                <a:lnTo>
                  <a:pt x="2185451" y="5338"/>
                </a:lnTo>
                <a:lnTo>
                  <a:pt x="2235067" y="582"/>
                </a:lnTo>
                <a:lnTo>
                  <a:pt x="2285313" y="405"/>
                </a:lnTo>
                <a:lnTo>
                  <a:pt x="2335241" y="4852"/>
                </a:lnTo>
                <a:lnTo>
                  <a:pt x="2383899" y="13972"/>
                </a:lnTo>
                <a:lnTo>
                  <a:pt x="2430338" y="27811"/>
                </a:lnTo>
                <a:lnTo>
                  <a:pt x="2473609" y="46415"/>
                </a:lnTo>
                <a:lnTo>
                  <a:pt x="2513427" y="70468"/>
                </a:lnTo>
                <a:lnTo>
                  <a:pt x="2545534" y="98053"/>
                </a:lnTo>
                <a:lnTo>
                  <a:pt x="2569302" y="128518"/>
                </a:lnTo>
                <a:lnTo>
                  <a:pt x="2584099" y="161212"/>
                </a:lnTo>
                <a:lnTo>
                  <a:pt x="2639110" y="173156"/>
                </a:lnTo>
                <a:lnTo>
                  <a:pt x="2688889" y="189801"/>
                </a:lnTo>
                <a:lnTo>
                  <a:pt x="2732917" y="210600"/>
                </a:lnTo>
                <a:lnTo>
                  <a:pt x="2770675" y="235008"/>
                </a:lnTo>
                <a:lnTo>
                  <a:pt x="2801642" y="262477"/>
                </a:lnTo>
                <a:lnTo>
                  <a:pt x="2825300" y="292461"/>
                </a:lnTo>
                <a:lnTo>
                  <a:pt x="2848607" y="357790"/>
                </a:lnTo>
                <a:lnTo>
                  <a:pt x="2847217" y="392042"/>
                </a:lnTo>
                <a:lnTo>
                  <a:pt x="2832945" y="433850"/>
                </a:lnTo>
                <a:lnTo>
                  <a:pt x="2819980" y="455025"/>
                </a:lnTo>
                <a:lnTo>
                  <a:pt x="2854413" y="486044"/>
                </a:lnTo>
                <a:lnTo>
                  <a:pt x="2880979" y="518774"/>
                </a:lnTo>
                <a:lnTo>
                  <a:pt x="2899778" y="552754"/>
                </a:lnTo>
                <a:lnTo>
                  <a:pt x="2910911" y="587528"/>
                </a:lnTo>
                <a:lnTo>
                  <a:pt x="2914478" y="622638"/>
                </a:lnTo>
                <a:lnTo>
                  <a:pt x="2910578" y="657626"/>
                </a:lnTo>
                <a:lnTo>
                  <a:pt x="2880781" y="725403"/>
                </a:lnTo>
                <a:lnTo>
                  <a:pt x="2855084" y="757277"/>
                </a:lnTo>
                <a:lnTo>
                  <a:pt x="2822321" y="787196"/>
                </a:lnTo>
                <a:lnTo>
                  <a:pt x="2782593" y="814705"/>
                </a:lnTo>
                <a:lnTo>
                  <a:pt x="2735999" y="839343"/>
                </a:lnTo>
                <a:lnTo>
                  <a:pt x="2687308" y="858944"/>
                </a:lnTo>
                <a:lnTo>
                  <a:pt x="2635053" y="874583"/>
                </a:lnTo>
                <a:lnTo>
                  <a:pt x="2579901" y="886091"/>
                </a:lnTo>
                <a:lnTo>
                  <a:pt x="2522519" y="893299"/>
                </a:lnTo>
                <a:lnTo>
                  <a:pt x="2517830" y="927836"/>
                </a:lnTo>
                <a:lnTo>
                  <a:pt x="2484968" y="991713"/>
                </a:lnTo>
                <a:lnTo>
                  <a:pt x="2458011" y="1020334"/>
                </a:lnTo>
                <a:lnTo>
                  <a:pt x="2424847" y="1046266"/>
                </a:lnTo>
                <a:lnTo>
                  <a:pt x="2386085" y="1069149"/>
                </a:lnTo>
                <a:lnTo>
                  <a:pt x="2342331" y="1088624"/>
                </a:lnTo>
                <a:lnTo>
                  <a:pt x="2294194" y="1104333"/>
                </a:lnTo>
                <a:lnTo>
                  <a:pt x="2242281" y="1115918"/>
                </a:lnTo>
                <a:lnTo>
                  <a:pt x="2187200" y="1123018"/>
                </a:lnTo>
                <a:lnTo>
                  <a:pt x="2129559" y="1125275"/>
                </a:lnTo>
                <a:lnTo>
                  <a:pt x="2076020" y="1122803"/>
                </a:lnTo>
                <a:lnTo>
                  <a:pt x="2023799" y="1115981"/>
                </a:lnTo>
                <a:lnTo>
                  <a:pt x="1973626" y="1104939"/>
                </a:lnTo>
                <a:lnTo>
                  <a:pt x="1926229" y="1089805"/>
                </a:lnTo>
                <a:lnTo>
                  <a:pt x="1906297" y="1122072"/>
                </a:lnTo>
                <a:lnTo>
                  <a:pt x="1880463" y="1151934"/>
                </a:lnTo>
                <a:lnTo>
                  <a:pt x="1849260" y="1179218"/>
                </a:lnTo>
                <a:lnTo>
                  <a:pt x="1813219" y="1203753"/>
                </a:lnTo>
                <a:lnTo>
                  <a:pt x="1772873" y="1225368"/>
                </a:lnTo>
                <a:lnTo>
                  <a:pt x="1728751" y="1243891"/>
                </a:lnTo>
                <a:lnTo>
                  <a:pt x="1681387" y="1259152"/>
                </a:lnTo>
                <a:lnTo>
                  <a:pt x="1631312" y="1270978"/>
                </a:lnTo>
                <a:lnTo>
                  <a:pt x="1579058" y="1279199"/>
                </a:lnTo>
                <a:lnTo>
                  <a:pt x="1525155" y="1283642"/>
                </a:lnTo>
                <a:lnTo>
                  <a:pt x="1470137" y="1284137"/>
                </a:lnTo>
                <a:lnTo>
                  <a:pt x="1414534" y="1280512"/>
                </a:lnTo>
                <a:lnTo>
                  <a:pt x="1358879" y="1272595"/>
                </a:lnTo>
                <a:lnTo>
                  <a:pt x="1300167" y="1259168"/>
                </a:lnTo>
                <a:lnTo>
                  <a:pt x="1245457" y="1241141"/>
                </a:lnTo>
                <a:lnTo>
                  <a:pt x="1195460" y="1218834"/>
                </a:lnTo>
                <a:lnTo>
                  <a:pt x="1150890" y="1192566"/>
                </a:lnTo>
                <a:lnTo>
                  <a:pt x="1112459" y="1162655"/>
                </a:lnTo>
                <a:lnTo>
                  <a:pt x="1065486" y="1177778"/>
                </a:lnTo>
                <a:lnTo>
                  <a:pt x="1017152" y="1189741"/>
                </a:lnTo>
                <a:lnTo>
                  <a:pt x="967817" y="1198596"/>
                </a:lnTo>
                <a:lnTo>
                  <a:pt x="917838" y="1204399"/>
                </a:lnTo>
                <a:lnTo>
                  <a:pt x="867574" y="1207203"/>
                </a:lnTo>
                <a:lnTo>
                  <a:pt x="817385" y="1207062"/>
                </a:lnTo>
                <a:lnTo>
                  <a:pt x="767630" y="1204029"/>
                </a:lnTo>
                <a:lnTo>
                  <a:pt x="718666" y="1198159"/>
                </a:lnTo>
                <a:lnTo>
                  <a:pt x="670854" y="1189505"/>
                </a:lnTo>
                <a:lnTo>
                  <a:pt x="624551" y="1178122"/>
                </a:lnTo>
                <a:lnTo>
                  <a:pt x="580118" y="1164063"/>
                </a:lnTo>
                <a:lnTo>
                  <a:pt x="537912" y="1147382"/>
                </a:lnTo>
                <a:lnTo>
                  <a:pt x="498292" y="1128133"/>
                </a:lnTo>
                <a:lnTo>
                  <a:pt x="461618" y="1106369"/>
                </a:lnTo>
                <a:lnTo>
                  <a:pt x="428248" y="1082146"/>
                </a:lnTo>
                <a:lnTo>
                  <a:pt x="398541" y="1055515"/>
                </a:lnTo>
                <a:lnTo>
                  <a:pt x="393041" y="1049865"/>
                </a:lnTo>
                <a:lnTo>
                  <a:pt x="333534" y="1050450"/>
                </a:lnTo>
                <a:lnTo>
                  <a:pt x="276762" y="1044119"/>
                </a:lnTo>
                <a:lnTo>
                  <a:pt x="224035" y="1031494"/>
                </a:lnTo>
                <a:lnTo>
                  <a:pt x="176665" y="1013194"/>
                </a:lnTo>
                <a:lnTo>
                  <a:pt x="135962" y="989840"/>
                </a:lnTo>
                <a:lnTo>
                  <a:pt x="103239" y="962051"/>
                </a:lnTo>
                <a:lnTo>
                  <a:pt x="79806" y="930449"/>
                </a:lnTo>
                <a:lnTo>
                  <a:pt x="66488" y="857281"/>
                </a:lnTo>
                <a:lnTo>
                  <a:pt x="79681" y="820179"/>
                </a:lnTo>
                <a:lnTo>
                  <a:pt x="105847" y="785632"/>
                </a:lnTo>
                <a:lnTo>
                  <a:pt x="144279" y="754926"/>
                </a:lnTo>
                <a:lnTo>
                  <a:pt x="96363" y="733829"/>
                </a:lnTo>
                <a:lnTo>
                  <a:pt x="57557" y="708179"/>
                </a:lnTo>
                <a:lnTo>
                  <a:pt x="28280" y="678948"/>
                </a:lnTo>
                <a:lnTo>
                  <a:pt x="8954" y="647109"/>
                </a:lnTo>
                <a:lnTo>
                  <a:pt x="0" y="613634"/>
                </a:lnTo>
                <a:lnTo>
                  <a:pt x="1838" y="579495"/>
                </a:lnTo>
                <a:lnTo>
                  <a:pt x="39578" y="513117"/>
                </a:lnTo>
                <a:lnTo>
                  <a:pt x="71928" y="486018"/>
                </a:lnTo>
                <a:lnTo>
                  <a:pt x="111587" y="463346"/>
                </a:lnTo>
                <a:lnTo>
                  <a:pt x="157335" y="445575"/>
                </a:lnTo>
                <a:lnTo>
                  <a:pt x="207951" y="433178"/>
                </a:lnTo>
                <a:lnTo>
                  <a:pt x="262216" y="426631"/>
                </a:lnTo>
                <a:lnTo>
                  <a:pt x="264668" y="422631"/>
                </a:lnTo>
                <a:close/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49912" y="5577370"/>
            <a:ext cx="170815" cy="24130"/>
          </a:xfrm>
          <a:custGeom>
            <a:avLst/>
            <a:gdLst/>
            <a:ahLst/>
            <a:cxnLst/>
            <a:rect l="l" t="t" r="r" b="b"/>
            <a:pathLst>
              <a:path w="170814" h="24129">
                <a:moveTo>
                  <a:pt x="170706" y="23693"/>
                </a:moveTo>
                <a:lnTo>
                  <a:pt x="126151" y="23735"/>
                </a:lnTo>
                <a:lnTo>
                  <a:pt x="82349" y="19731"/>
                </a:lnTo>
                <a:lnTo>
                  <a:pt x="40048" y="11784"/>
                </a:lnTo>
                <a:lnTo>
                  <a:pt x="0" y="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96547" y="5860341"/>
            <a:ext cx="74930" cy="11430"/>
          </a:xfrm>
          <a:custGeom>
            <a:avLst/>
            <a:gdLst/>
            <a:ahLst/>
            <a:cxnLst/>
            <a:rect l="l" t="t" r="r" b="b"/>
            <a:pathLst>
              <a:path w="74929" h="11429">
                <a:moveTo>
                  <a:pt x="74687" y="0"/>
                </a:moveTo>
                <a:lnTo>
                  <a:pt x="56513" y="3936"/>
                </a:lnTo>
                <a:lnTo>
                  <a:pt x="37967" y="7143"/>
                </a:lnTo>
                <a:lnTo>
                  <a:pt x="19109" y="9614"/>
                </a:lnTo>
                <a:lnTo>
                  <a:pt x="0" y="1134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69809" y="5933201"/>
            <a:ext cx="45085" cy="52069"/>
          </a:xfrm>
          <a:custGeom>
            <a:avLst/>
            <a:gdLst/>
            <a:ahLst/>
            <a:cxnLst/>
            <a:rect l="l" t="t" r="r" b="b"/>
            <a:pathLst>
              <a:path w="45085" h="52070">
                <a:moveTo>
                  <a:pt x="45000" y="51730"/>
                </a:moveTo>
                <a:lnTo>
                  <a:pt x="32038" y="39353"/>
                </a:lnTo>
                <a:lnTo>
                  <a:pt x="20201" y="26588"/>
                </a:lnTo>
                <a:lnTo>
                  <a:pt x="9513" y="13461"/>
                </a:lnTo>
                <a:lnTo>
                  <a:pt x="0" y="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29039" y="5855941"/>
            <a:ext cx="18415" cy="57150"/>
          </a:xfrm>
          <a:custGeom>
            <a:avLst/>
            <a:gdLst/>
            <a:ahLst/>
            <a:cxnLst/>
            <a:rect l="l" t="t" r="r" b="b"/>
            <a:pathLst>
              <a:path w="18415" h="57150">
                <a:moveTo>
                  <a:pt x="17970" y="0"/>
                </a:moveTo>
                <a:lnTo>
                  <a:pt x="15346" y="14389"/>
                </a:lnTo>
                <a:lnTo>
                  <a:pt x="11471" y="28665"/>
                </a:lnTo>
                <a:lnTo>
                  <a:pt x="6352" y="42797"/>
                </a:lnTo>
                <a:lnTo>
                  <a:pt x="0" y="5676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99537" y="5500491"/>
            <a:ext cx="228645" cy="2216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23550" y="5279328"/>
            <a:ext cx="97790" cy="80010"/>
          </a:xfrm>
          <a:custGeom>
            <a:avLst/>
            <a:gdLst/>
            <a:ahLst/>
            <a:cxnLst/>
            <a:rect l="l" t="t" r="r" b="b"/>
            <a:pathLst>
              <a:path w="97790" h="80010">
                <a:moveTo>
                  <a:pt x="97570" y="0"/>
                </a:moveTo>
                <a:lnTo>
                  <a:pt x="79042" y="22334"/>
                </a:lnTo>
                <a:lnTo>
                  <a:pt x="56442" y="43169"/>
                </a:lnTo>
                <a:lnTo>
                  <a:pt x="30013" y="62304"/>
                </a:lnTo>
                <a:lnTo>
                  <a:pt x="0" y="7954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86999" y="4984199"/>
            <a:ext cx="5715" cy="38100"/>
          </a:xfrm>
          <a:custGeom>
            <a:avLst/>
            <a:gdLst/>
            <a:ahLst/>
            <a:cxnLst/>
            <a:rect l="l" t="t" r="r" b="b"/>
            <a:pathLst>
              <a:path w="5715" h="38100">
                <a:moveTo>
                  <a:pt x="0" y="0"/>
                </a:moveTo>
                <a:lnTo>
                  <a:pt x="2422" y="9327"/>
                </a:lnTo>
                <a:lnTo>
                  <a:pt x="4091" y="18708"/>
                </a:lnTo>
                <a:lnTo>
                  <a:pt x="5004" y="28126"/>
                </a:lnTo>
                <a:lnTo>
                  <a:pt x="5160" y="37565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63919" y="4892475"/>
            <a:ext cx="50165" cy="48260"/>
          </a:xfrm>
          <a:custGeom>
            <a:avLst/>
            <a:gdLst/>
            <a:ahLst/>
            <a:cxnLst/>
            <a:rect l="l" t="t" r="r" b="b"/>
            <a:pathLst>
              <a:path w="50165" h="48260">
                <a:moveTo>
                  <a:pt x="0" y="47906"/>
                </a:moveTo>
                <a:lnTo>
                  <a:pt x="10298" y="35140"/>
                </a:lnTo>
                <a:lnTo>
                  <a:pt x="22095" y="22869"/>
                </a:lnTo>
                <a:lnTo>
                  <a:pt x="35339" y="11140"/>
                </a:lnTo>
                <a:lnTo>
                  <a:pt x="49980" y="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96439" y="4921896"/>
            <a:ext cx="24765" cy="41910"/>
          </a:xfrm>
          <a:custGeom>
            <a:avLst/>
            <a:gdLst/>
            <a:ahLst/>
            <a:cxnLst/>
            <a:rect l="l" t="t" r="r" b="b"/>
            <a:pathLst>
              <a:path w="24765" h="41910">
                <a:moveTo>
                  <a:pt x="0" y="41315"/>
                </a:moveTo>
                <a:lnTo>
                  <a:pt x="4436" y="30662"/>
                </a:lnTo>
                <a:lnTo>
                  <a:pt x="9963" y="20205"/>
                </a:lnTo>
                <a:lnTo>
                  <a:pt x="16561" y="9974"/>
                </a:lnTo>
                <a:lnTo>
                  <a:pt x="24210" y="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47816" y="4977243"/>
            <a:ext cx="87630" cy="40640"/>
          </a:xfrm>
          <a:custGeom>
            <a:avLst/>
            <a:gdLst/>
            <a:ahLst/>
            <a:cxnLst/>
            <a:rect l="l" t="t" r="r" b="b"/>
            <a:pathLst>
              <a:path w="87629" h="40639">
                <a:moveTo>
                  <a:pt x="0" y="0"/>
                </a:moveTo>
                <a:lnTo>
                  <a:pt x="23390" y="8809"/>
                </a:lnTo>
                <a:lnTo>
                  <a:pt x="45828" y="18445"/>
                </a:lnTo>
                <a:lnTo>
                  <a:pt x="67252" y="28879"/>
                </a:lnTo>
                <a:lnTo>
                  <a:pt x="87603" y="40084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67188" y="5250087"/>
            <a:ext cx="15875" cy="42545"/>
          </a:xfrm>
          <a:custGeom>
            <a:avLst/>
            <a:gdLst/>
            <a:ahLst/>
            <a:cxnLst/>
            <a:rect l="l" t="t" r="r" b="b"/>
            <a:pathLst>
              <a:path w="15875" h="42545">
                <a:moveTo>
                  <a:pt x="15288" y="42172"/>
                </a:moveTo>
                <a:lnTo>
                  <a:pt x="10426" y="31771"/>
                </a:lnTo>
                <a:lnTo>
                  <a:pt x="6254" y="21267"/>
                </a:lnTo>
                <a:lnTo>
                  <a:pt x="2777" y="10673"/>
                </a:lnTo>
                <a:lnTo>
                  <a:pt x="0" y="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606961" y="4998364"/>
            <a:ext cx="1697989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500"/>
              </a:lnSpc>
              <a:spcBef>
                <a:spcPts val="11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Possible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world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my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 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included in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77442" y="3420313"/>
            <a:ext cx="1898014" cy="646430"/>
          </a:xfrm>
          <a:custGeom>
            <a:avLst/>
            <a:gdLst/>
            <a:ahLst/>
            <a:cxnLst/>
            <a:rect l="l" t="t" r="r" b="b"/>
            <a:pathLst>
              <a:path w="1898014" h="646429">
                <a:moveTo>
                  <a:pt x="0" y="0"/>
                </a:moveTo>
                <a:lnTo>
                  <a:pt x="1898015" y="0"/>
                </a:lnTo>
                <a:lnTo>
                  <a:pt x="1898015" y="646328"/>
                </a:lnTo>
                <a:lnTo>
                  <a:pt x="0" y="646328"/>
                </a:lnTo>
                <a:lnTo>
                  <a:pt x="0" y="0"/>
                </a:lnTo>
                <a:close/>
              </a:path>
            </a:pathLst>
          </a:custGeom>
          <a:solidFill>
            <a:srgbClr val="E6E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219200" y="3449079"/>
            <a:ext cx="1646809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500"/>
              </a:lnSpc>
              <a:spcBef>
                <a:spcPts val="110"/>
              </a:spcBef>
            </a:pPr>
            <a:r>
              <a:rPr sz="1600" spc="-5" dirty="0">
                <a:solidFill>
                  <a:srgbClr val="953735"/>
                </a:solidFill>
                <a:latin typeface="Arial"/>
                <a:cs typeface="Arial"/>
              </a:rPr>
              <a:t>41</a:t>
            </a:r>
            <a:r>
              <a:rPr sz="1600" spc="-90" dirty="0">
                <a:solidFill>
                  <a:srgbClr val="953735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students  drink on  weekends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665495" y="3420313"/>
            <a:ext cx="1898014" cy="646430"/>
          </a:xfrm>
          <a:custGeom>
            <a:avLst/>
            <a:gdLst/>
            <a:ahLst/>
            <a:cxnLst/>
            <a:rect l="l" t="t" r="r" b="b"/>
            <a:pathLst>
              <a:path w="1898015" h="646429">
                <a:moveTo>
                  <a:pt x="0" y="0"/>
                </a:moveTo>
                <a:lnTo>
                  <a:pt x="1898015" y="0"/>
                </a:lnTo>
                <a:lnTo>
                  <a:pt x="1898015" y="646328"/>
                </a:lnTo>
                <a:lnTo>
                  <a:pt x="0" y="646328"/>
                </a:lnTo>
                <a:lnTo>
                  <a:pt x="0" y="0"/>
                </a:lnTo>
                <a:close/>
              </a:path>
            </a:pathLst>
          </a:custGeom>
          <a:solidFill>
            <a:srgbClr val="E6E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715000" y="3449079"/>
            <a:ext cx="1769529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500"/>
              </a:lnSpc>
              <a:spcBef>
                <a:spcPts val="110"/>
              </a:spcBef>
            </a:pPr>
            <a:r>
              <a:rPr sz="1600" spc="-5" dirty="0">
                <a:solidFill>
                  <a:srgbClr val="4F6228"/>
                </a:solidFill>
                <a:latin typeface="Arial"/>
                <a:cs typeface="Arial"/>
              </a:rPr>
              <a:t>40</a:t>
            </a:r>
            <a:r>
              <a:rPr sz="1600" spc="-90" dirty="0">
                <a:solidFill>
                  <a:srgbClr val="4F6228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students  drink on  weekends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58408" y="1588224"/>
            <a:ext cx="2629535" cy="112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1800" spc="-5" dirty="0">
                <a:latin typeface="Arial"/>
                <a:cs typeface="Arial"/>
              </a:rPr>
              <a:t>For this </a:t>
            </a:r>
            <a:r>
              <a:rPr sz="1800" spc="-25" dirty="0">
                <a:latin typeface="Arial"/>
                <a:cs typeface="Arial"/>
              </a:rPr>
              <a:t>query, </a:t>
            </a:r>
            <a:r>
              <a:rPr sz="1800" spc="-5" dirty="0">
                <a:latin typeface="Arial"/>
                <a:cs typeface="Arial"/>
              </a:rPr>
              <a:t>the  </a:t>
            </a:r>
            <a:r>
              <a:rPr sz="1800" spc="-10" dirty="0">
                <a:latin typeface="Arial"/>
                <a:cs typeface="Arial"/>
              </a:rPr>
              <a:t>difference </a:t>
            </a:r>
            <a:r>
              <a:rPr sz="1800" dirty="0">
                <a:latin typeface="Arial"/>
                <a:cs typeface="Arial"/>
              </a:rPr>
              <a:t>in R </a:t>
            </a:r>
            <a:r>
              <a:rPr sz="1800" spc="-5" dirty="0">
                <a:latin typeface="Arial"/>
                <a:cs typeface="Arial"/>
              </a:rPr>
              <a:t>between  these two possible worlds 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at most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0" y="789915"/>
            <a:ext cx="6891655" cy="4059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47980" marR="5080">
              <a:lnSpc>
                <a:spcPts val="3329"/>
              </a:lnSpc>
              <a:spcBef>
                <a:spcPts val="235"/>
              </a:spcBef>
            </a:pPr>
            <a:r>
              <a:rPr sz="2000" b="0" spc="-5" dirty="0">
                <a:latin typeface="Arial"/>
                <a:cs typeface="Arial"/>
              </a:rPr>
              <a:t>Say </a:t>
            </a:r>
            <a:r>
              <a:rPr sz="2000" b="0" dirty="0">
                <a:latin typeface="Arial"/>
                <a:cs typeface="Arial"/>
              </a:rPr>
              <a:t>we ask “How many </a:t>
            </a:r>
            <a:r>
              <a:rPr sz="2000" b="0" spc="-5" dirty="0">
                <a:latin typeface="Arial"/>
                <a:cs typeface="Arial"/>
              </a:rPr>
              <a:t>students </a:t>
            </a:r>
            <a:r>
              <a:rPr sz="2000" b="0" dirty="0">
                <a:latin typeface="Arial"/>
                <a:cs typeface="Arial"/>
              </a:rPr>
              <a:t>drink on  weekends?”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5264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61712"/>
            <a:ext cx="2026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latin typeface="Arial"/>
                <a:cs typeface="Arial"/>
              </a:rPr>
              <a:t>Generalizing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2049" y="4693174"/>
            <a:ext cx="1212215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spc="850" dirty="0">
                <a:latin typeface="MS UI Gothic"/>
                <a:cs typeface="MS UI Gothic"/>
              </a:rPr>
              <a:t>D</a:t>
            </a:r>
            <a:r>
              <a:rPr sz="2750" spc="25" dirty="0">
                <a:latin typeface="Arial"/>
                <a:cs typeface="Arial"/>
              </a:rPr>
              <a:t>1</a:t>
            </a:r>
            <a:r>
              <a:rPr sz="2750" spc="265" dirty="0">
                <a:latin typeface="MS UI Gothic"/>
                <a:cs typeface="MS UI Gothic"/>
              </a:rPr>
              <a:t>,</a:t>
            </a:r>
            <a:r>
              <a:rPr sz="2750" spc="950" dirty="0">
                <a:latin typeface="MS UI Gothic"/>
                <a:cs typeface="MS UI Gothic"/>
              </a:rPr>
              <a:t>D</a:t>
            </a:r>
            <a:r>
              <a:rPr sz="2750" spc="25" dirty="0">
                <a:latin typeface="Arial"/>
                <a:cs typeface="Arial"/>
              </a:rPr>
              <a:t>2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964" y="4222985"/>
            <a:ext cx="7379835" cy="61491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609725" algn="l"/>
                <a:tab pos="2748915" algn="l"/>
              </a:tabLst>
            </a:pPr>
            <a:r>
              <a:rPr lang="en-US" sz="3900" spc="300" dirty="0">
                <a:latin typeface="Arial"/>
                <a:cs typeface="Arial"/>
              </a:rPr>
              <a:t>Δ</a:t>
            </a:r>
            <a:r>
              <a:rPr sz="3900" spc="300" dirty="0">
                <a:latin typeface="MS UI Gothic"/>
                <a:cs typeface="MS UI Gothic"/>
              </a:rPr>
              <a:t>F</a:t>
            </a:r>
            <a:r>
              <a:rPr sz="3900" spc="434" dirty="0">
                <a:latin typeface="MS UI Gothic"/>
                <a:cs typeface="MS UI Gothic"/>
              </a:rPr>
              <a:t> </a:t>
            </a:r>
            <a:r>
              <a:rPr sz="3900" spc="760" dirty="0">
                <a:latin typeface="Arial"/>
                <a:cs typeface="Arial"/>
              </a:rPr>
              <a:t>=	</a:t>
            </a:r>
            <a:r>
              <a:rPr sz="3900" spc="-30" dirty="0">
                <a:latin typeface="Arial"/>
                <a:cs typeface="Arial"/>
              </a:rPr>
              <a:t>max	</a:t>
            </a:r>
            <a:r>
              <a:rPr sz="3900" i="1" spc="330" dirty="0">
                <a:latin typeface="Arial"/>
                <a:cs typeface="Arial"/>
              </a:rPr>
              <a:t>|</a:t>
            </a:r>
            <a:r>
              <a:rPr sz="3900" spc="330" dirty="0">
                <a:latin typeface="MS UI Gothic"/>
                <a:cs typeface="MS UI Gothic"/>
              </a:rPr>
              <a:t>F</a:t>
            </a:r>
            <a:r>
              <a:rPr sz="3900" spc="330" dirty="0">
                <a:latin typeface="Arial"/>
                <a:cs typeface="Arial"/>
              </a:rPr>
              <a:t>(</a:t>
            </a:r>
            <a:r>
              <a:rPr sz="3900" spc="330" dirty="0">
                <a:latin typeface="MS UI Gothic"/>
                <a:cs typeface="MS UI Gothic"/>
              </a:rPr>
              <a:t>D</a:t>
            </a:r>
            <a:r>
              <a:rPr sz="3900" spc="330" dirty="0">
                <a:latin typeface="Arial"/>
                <a:cs typeface="Arial"/>
              </a:rPr>
              <a:t>1) </a:t>
            </a:r>
            <a:r>
              <a:rPr sz="3900" i="1" spc="-860" dirty="0">
                <a:latin typeface="Arial"/>
                <a:cs typeface="Arial"/>
              </a:rPr>
              <a:t>—</a:t>
            </a:r>
            <a:r>
              <a:rPr sz="3900" i="1" spc="-800" dirty="0">
                <a:latin typeface="Arial"/>
                <a:cs typeface="Arial"/>
              </a:rPr>
              <a:t> </a:t>
            </a:r>
            <a:r>
              <a:rPr lang="en-US" sz="3900" i="1" spc="-800" dirty="0">
                <a:latin typeface="Arial"/>
                <a:cs typeface="Arial"/>
              </a:rPr>
              <a:t>      </a:t>
            </a:r>
            <a:r>
              <a:rPr sz="3900" spc="330" dirty="0">
                <a:latin typeface="MS UI Gothic"/>
                <a:cs typeface="MS UI Gothic"/>
              </a:rPr>
              <a:t>F</a:t>
            </a:r>
            <a:r>
              <a:rPr sz="3900" spc="330" dirty="0">
                <a:latin typeface="Arial"/>
                <a:cs typeface="Arial"/>
              </a:rPr>
              <a:t>(</a:t>
            </a:r>
            <a:r>
              <a:rPr sz="3900" spc="330" dirty="0">
                <a:latin typeface="MS UI Gothic"/>
                <a:cs typeface="MS UI Gothic"/>
              </a:rPr>
              <a:t>D</a:t>
            </a:r>
            <a:r>
              <a:rPr sz="3900" spc="330" dirty="0">
                <a:latin typeface="Arial"/>
                <a:cs typeface="Arial"/>
              </a:rPr>
              <a:t>2)</a:t>
            </a:r>
            <a:r>
              <a:rPr sz="3900" i="1" spc="330" dirty="0">
                <a:latin typeface="Arial"/>
                <a:cs typeface="Arial"/>
              </a:rPr>
              <a:t>|</a:t>
            </a:r>
            <a:endParaRPr sz="3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965" y="1410156"/>
            <a:ext cx="7989435" cy="20691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2000" dirty="0">
                <a:latin typeface="Arial"/>
                <a:cs typeface="Arial"/>
              </a:rPr>
              <a:t>Consider all “neighboring” </a:t>
            </a:r>
            <a:r>
              <a:rPr sz="2000" spc="-5" dirty="0">
                <a:latin typeface="Arial"/>
                <a:cs typeface="Arial"/>
              </a:rPr>
              <a:t>datasets </a:t>
            </a:r>
            <a:r>
              <a:rPr sz="2000" dirty="0">
                <a:latin typeface="Arial"/>
                <a:cs typeface="Arial"/>
              </a:rPr>
              <a:t>D1, D2.  “Neighboring” means </a:t>
            </a:r>
            <a:r>
              <a:rPr sz="2000" spc="-5" dirty="0">
                <a:latin typeface="Arial"/>
                <a:cs typeface="Arial"/>
              </a:rPr>
              <a:t>they </a:t>
            </a:r>
            <a:r>
              <a:rPr sz="2000" spc="-10" dirty="0">
                <a:latin typeface="Arial"/>
                <a:cs typeface="Arial"/>
              </a:rPr>
              <a:t>differ </a:t>
            </a:r>
            <a:r>
              <a:rPr sz="2000" dirty="0">
                <a:latin typeface="Arial"/>
                <a:cs typeface="Arial"/>
              </a:rPr>
              <a:t>in just one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record.  </a:t>
            </a:r>
            <a:r>
              <a:rPr sz="2000" spc="-5" dirty="0">
                <a:latin typeface="Arial"/>
                <a:cs typeface="Arial"/>
              </a:rPr>
              <a:t>These </a:t>
            </a:r>
            <a:r>
              <a:rPr sz="2000" dirty="0">
                <a:latin typeface="Arial"/>
                <a:cs typeface="Arial"/>
              </a:rPr>
              <a:t>are our </a:t>
            </a:r>
            <a:r>
              <a:rPr sz="2000" spc="-5" dirty="0">
                <a:latin typeface="Arial"/>
                <a:cs typeface="Arial"/>
              </a:rPr>
              <a:t>two </a:t>
            </a:r>
            <a:r>
              <a:rPr sz="2000" dirty="0">
                <a:latin typeface="Arial"/>
                <a:cs typeface="Arial"/>
              </a:rPr>
              <a:t>“possible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worlds”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 marR="1138555">
              <a:lnSpc>
                <a:spcPts val="2870"/>
              </a:lnSpc>
              <a:spcBef>
                <a:spcPts val="2220"/>
              </a:spcBef>
            </a:pPr>
            <a:r>
              <a:rPr sz="2000" spc="-5" dirty="0">
                <a:latin typeface="Arial"/>
                <a:cs typeface="Arial"/>
              </a:rPr>
              <a:t>Then </a:t>
            </a:r>
            <a:r>
              <a:rPr sz="2000" dirty="0">
                <a:latin typeface="Arial"/>
                <a:cs typeface="Arial"/>
              </a:rPr>
              <a:t>given a query </a:t>
            </a:r>
            <a:r>
              <a:rPr sz="2000" i="1" dirty="0">
                <a:latin typeface="Arial"/>
                <a:cs typeface="Arial"/>
              </a:rPr>
              <a:t>F </a:t>
            </a:r>
            <a:r>
              <a:rPr sz="2000" spc="-5" dirty="0">
                <a:latin typeface="Arial"/>
                <a:cs typeface="Arial"/>
              </a:rPr>
              <a:t>that returns </a:t>
            </a:r>
            <a:r>
              <a:rPr sz="2000" dirty="0">
                <a:latin typeface="Arial"/>
                <a:cs typeface="Arial"/>
              </a:rPr>
              <a:t>a single  </a:t>
            </a:r>
            <a:r>
              <a:rPr sz="2000" spc="-20" dirty="0">
                <a:latin typeface="Arial"/>
                <a:cs typeface="Arial"/>
              </a:rPr>
              <a:t>number,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i="1" dirty="0">
                <a:latin typeface="Arial"/>
                <a:cs typeface="Arial"/>
              </a:rPr>
              <a:t>global </a:t>
            </a:r>
            <a:r>
              <a:rPr sz="2000" i="1" spc="-5" dirty="0">
                <a:latin typeface="Arial"/>
                <a:cs typeface="Arial"/>
              </a:rPr>
              <a:t>sensitivity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i="1" dirty="0">
                <a:latin typeface="Arial"/>
                <a:cs typeface="Arial"/>
              </a:rPr>
              <a:t>F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9569" y="5603723"/>
            <a:ext cx="710374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maximum </a:t>
            </a:r>
            <a:r>
              <a:rPr sz="2400" spc="-10" dirty="0">
                <a:latin typeface="Arial"/>
                <a:cs typeface="Arial"/>
              </a:rPr>
              <a:t>difference </a:t>
            </a:r>
            <a:r>
              <a:rPr sz="2400" dirty="0">
                <a:latin typeface="Arial"/>
                <a:cs typeface="Arial"/>
              </a:rPr>
              <a:t>we might </a:t>
            </a:r>
            <a:r>
              <a:rPr sz="2400" spc="-5" dirty="0">
                <a:latin typeface="Arial"/>
                <a:cs typeface="Arial"/>
              </a:rPr>
              <a:t>find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across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i="1" dirty="0">
                <a:latin typeface="Arial"/>
                <a:cs typeface="Arial"/>
              </a:rPr>
              <a:t>all possible pairs </a:t>
            </a:r>
            <a:r>
              <a:rPr sz="2400" dirty="0">
                <a:latin typeface="Arial"/>
                <a:cs typeface="Arial"/>
              </a:rPr>
              <a:t>of neighboring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datasets.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6967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7229" y="2497667"/>
            <a:ext cx="1303870" cy="829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38943" y="2525598"/>
            <a:ext cx="1198740" cy="727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38943" y="2525598"/>
            <a:ext cx="1198880" cy="728345"/>
          </a:xfrm>
          <a:prstGeom prst="rect">
            <a:avLst/>
          </a:prstGeom>
          <a:ln w="9525">
            <a:solidFill>
              <a:srgbClr val="4A7EBB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68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6900" y="3928533"/>
            <a:ext cx="317500" cy="1075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7496" y="4066578"/>
            <a:ext cx="118110" cy="873125"/>
          </a:xfrm>
          <a:custGeom>
            <a:avLst/>
            <a:gdLst/>
            <a:ahLst/>
            <a:cxnLst/>
            <a:rect l="l" t="t" r="r" b="b"/>
            <a:pathLst>
              <a:path w="118110" h="873125">
                <a:moveTo>
                  <a:pt x="71653" y="72186"/>
                </a:moveTo>
                <a:lnTo>
                  <a:pt x="46253" y="72186"/>
                </a:lnTo>
                <a:lnTo>
                  <a:pt x="46253" y="872553"/>
                </a:lnTo>
                <a:lnTo>
                  <a:pt x="71653" y="872553"/>
                </a:lnTo>
                <a:lnTo>
                  <a:pt x="71653" y="72186"/>
                </a:lnTo>
                <a:close/>
              </a:path>
              <a:path w="118110" h="873125">
                <a:moveTo>
                  <a:pt x="58953" y="0"/>
                </a:moveTo>
                <a:lnTo>
                  <a:pt x="0" y="101066"/>
                </a:lnTo>
                <a:lnTo>
                  <a:pt x="2044" y="108851"/>
                </a:lnTo>
                <a:lnTo>
                  <a:pt x="14160" y="115912"/>
                </a:lnTo>
                <a:lnTo>
                  <a:pt x="21945" y="113868"/>
                </a:lnTo>
                <a:lnTo>
                  <a:pt x="46253" y="72186"/>
                </a:lnTo>
                <a:lnTo>
                  <a:pt x="101060" y="72186"/>
                </a:lnTo>
                <a:lnTo>
                  <a:pt x="58953" y="0"/>
                </a:lnTo>
                <a:close/>
              </a:path>
              <a:path w="118110" h="873125">
                <a:moveTo>
                  <a:pt x="101060" y="72186"/>
                </a:moveTo>
                <a:lnTo>
                  <a:pt x="71653" y="72186"/>
                </a:lnTo>
                <a:lnTo>
                  <a:pt x="95973" y="113868"/>
                </a:lnTo>
                <a:lnTo>
                  <a:pt x="103746" y="115912"/>
                </a:lnTo>
                <a:lnTo>
                  <a:pt x="115862" y="108851"/>
                </a:lnTo>
                <a:lnTo>
                  <a:pt x="117906" y="101066"/>
                </a:lnTo>
                <a:lnTo>
                  <a:pt x="101060" y="7218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00800" y="3928538"/>
            <a:ext cx="317500" cy="10329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1028" y="4066578"/>
            <a:ext cx="118110" cy="829944"/>
          </a:xfrm>
          <a:custGeom>
            <a:avLst/>
            <a:gdLst/>
            <a:ahLst/>
            <a:cxnLst/>
            <a:rect l="l" t="t" r="r" b="b"/>
            <a:pathLst>
              <a:path w="118109" h="829945">
                <a:moveTo>
                  <a:pt x="71653" y="72186"/>
                </a:moveTo>
                <a:lnTo>
                  <a:pt x="46253" y="72186"/>
                </a:lnTo>
                <a:lnTo>
                  <a:pt x="46253" y="829741"/>
                </a:lnTo>
                <a:lnTo>
                  <a:pt x="71653" y="829741"/>
                </a:lnTo>
                <a:lnTo>
                  <a:pt x="71653" y="72186"/>
                </a:lnTo>
                <a:close/>
              </a:path>
              <a:path w="118109" h="829945">
                <a:moveTo>
                  <a:pt x="58953" y="0"/>
                </a:moveTo>
                <a:lnTo>
                  <a:pt x="0" y="101066"/>
                </a:lnTo>
                <a:lnTo>
                  <a:pt x="2044" y="108851"/>
                </a:lnTo>
                <a:lnTo>
                  <a:pt x="14160" y="115912"/>
                </a:lnTo>
                <a:lnTo>
                  <a:pt x="21932" y="113868"/>
                </a:lnTo>
                <a:lnTo>
                  <a:pt x="46253" y="72186"/>
                </a:lnTo>
                <a:lnTo>
                  <a:pt x="101060" y="72186"/>
                </a:lnTo>
                <a:lnTo>
                  <a:pt x="58953" y="0"/>
                </a:lnTo>
                <a:close/>
              </a:path>
              <a:path w="118109" h="829945">
                <a:moveTo>
                  <a:pt x="101060" y="72186"/>
                </a:moveTo>
                <a:lnTo>
                  <a:pt x="71653" y="72186"/>
                </a:lnTo>
                <a:lnTo>
                  <a:pt x="95961" y="113868"/>
                </a:lnTo>
                <a:lnTo>
                  <a:pt x="103746" y="115912"/>
                </a:lnTo>
                <a:lnTo>
                  <a:pt x="115862" y="108851"/>
                </a:lnTo>
                <a:lnTo>
                  <a:pt x="117906" y="101066"/>
                </a:lnTo>
                <a:lnTo>
                  <a:pt x="101060" y="7218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467" y="4842933"/>
            <a:ext cx="3018370" cy="138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8267" y="4974166"/>
            <a:ext cx="2002370" cy="11218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8982" y="4870242"/>
            <a:ext cx="2914650" cy="1284605"/>
          </a:xfrm>
          <a:custGeom>
            <a:avLst/>
            <a:gdLst/>
            <a:ahLst/>
            <a:cxnLst/>
            <a:rect l="l" t="t" r="r" b="b"/>
            <a:pathLst>
              <a:path w="2914650" h="1284604">
                <a:moveTo>
                  <a:pt x="1868192" y="1162661"/>
                </a:moveTo>
                <a:lnTo>
                  <a:pt x="1112459" y="1162661"/>
                </a:lnTo>
                <a:lnTo>
                  <a:pt x="1150887" y="1192572"/>
                </a:lnTo>
                <a:lnTo>
                  <a:pt x="1195455" y="1218840"/>
                </a:lnTo>
                <a:lnTo>
                  <a:pt x="1245450" y="1241146"/>
                </a:lnTo>
                <a:lnTo>
                  <a:pt x="1300162" y="1259172"/>
                </a:lnTo>
                <a:lnTo>
                  <a:pt x="1358877" y="1272601"/>
                </a:lnTo>
                <a:lnTo>
                  <a:pt x="1414533" y="1280516"/>
                </a:lnTo>
                <a:lnTo>
                  <a:pt x="1470137" y="1284140"/>
                </a:lnTo>
                <a:lnTo>
                  <a:pt x="1525155" y="1283644"/>
                </a:lnTo>
                <a:lnTo>
                  <a:pt x="1579057" y="1279200"/>
                </a:lnTo>
                <a:lnTo>
                  <a:pt x="1631311" y="1270980"/>
                </a:lnTo>
                <a:lnTo>
                  <a:pt x="1681386" y="1259154"/>
                </a:lnTo>
                <a:lnTo>
                  <a:pt x="1728749" y="1243893"/>
                </a:lnTo>
                <a:lnTo>
                  <a:pt x="1772869" y="1225370"/>
                </a:lnTo>
                <a:lnTo>
                  <a:pt x="1813215" y="1203755"/>
                </a:lnTo>
                <a:lnTo>
                  <a:pt x="1849256" y="1179219"/>
                </a:lnTo>
                <a:lnTo>
                  <a:pt x="1868192" y="1162661"/>
                </a:lnTo>
                <a:close/>
              </a:path>
              <a:path w="2914650" h="1284604">
                <a:moveTo>
                  <a:pt x="2418736" y="1049872"/>
                </a:moveTo>
                <a:lnTo>
                  <a:pt x="393042" y="1049872"/>
                </a:lnTo>
                <a:lnTo>
                  <a:pt x="394842" y="1051766"/>
                </a:lnTo>
                <a:lnTo>
                  <a:pt x="428248" y="1082147"/>
                </a:lnTo>
                <a:lnTo>
                  <a:pt x="461618" y="1106371"/>
                </a:lnTo>
                <a:lnTo>
                  <a:pt x="498292" y="1128134"/>
                </a:lnTo>
                <a:lnTo>
                  <a:pt x="537912" y="1147384"/>
                </a:lnTo>
                <a:lnTo>
                  <a:pt x="580118" y="1164065"/>
                </a:lnTo>
                <a:lnTo>
                  <a:pt x="624551" y="1178124"/>
                </a:lnTo>
                <a:lnTo>
                  <a:pt x="670854" y="1189508"/>
                </a:lnTo>
                <a:lnTo>
                  <a:pt x="718666" y="1198161"/>
                </a:lnTo>
                <a:lnTo>
                  <a:pt x="767630" y="1204032"/>
                </a:lnTo>
                <a:lnTo>
                  <a:pt x="817386" y="1207065"/>
                </a:lnTo>
                <a:lnTo>
                  <a:pt x="867575" y="1207206"/>
                </a:lnTo>
                <a:lnTo>
                  <a:pt x="917838" y="1204403"/>
                </a:lnTo>
                <a:lnTo>
                  <a:pt x="967817" y="1198600"/>
                </a:lnTo>
                <a:lnTo>
                  <a:pt x="1017153" y="1189745"/>
                </a:lnTo>
                <a:lnTo>
                  <a:pt x="1065486" y="1177783"/>
                </a:lnTo>
                <a:lnTo>
                  <a:pt x="1112459" y="1162661"/>
                </a:lnTo>
                <a:lnTo>
                  <a:pt x="1868192" y="1162661"/>
                </a:lnTo>
                <a:lnTo>
                  <a:pt x="1880458" y="1151934"/>
                </a:lnTo>
                <a:lnTo>
                  <a:pt x="1906292" y="1122072"/>
                </a:lnTo>
                <a:lnTo>
                  <a:pt x="1926224" y="1089803"/>
                </a:lnTo>
                <a:lnTo>
                  <a:pt x="2338717" y="1089803"/>
                </a:lnTo>
                <a:lnTo>
                  <a:pt x="2342326" y="1088626"/>
                </a:lnTo>
                <a:lnTo>
                  <a:pt x="2386080" y="1069150"/>
                </a:lnTo>
                <a:lnTo>
                  <a:pt x="2418736" y="1049872"/>
                </a:lnTo>
                <a:close/>
              </a:path>
              <a:path w="2914650" h="1284604">
                <a:moveTo>
                  <a:pt x="2338717" y="1089803"/>
                </a:moveTo>
                <a:lnTo>
                  <a:pt x="1926224" y="1089803"/>
                </a:lnTo>
                <a:lnTo>
                  <a:pt x="1973623" y="1104938"/>
                </a:lnTo>
                <a:lnTo>
                  <a:pt x="2023797" y="1115981"/>
                </a:lnTo>
                <a:lnTo>
                  <a:pt x="2076016" y="1122804"/>
                </a:lnTo>
                <a:lnTo>
                  <a:pt x="2129551" y="1125280"/>
                </a:lnTo>
                <a:lnTo>
                  <a:pt x="2187193" y="1123021"/>
                </a:lnTo>
                <a:lnTo>
                  <a:pt x="2242274" y="1115920"/>
                </a:lnTo>
                <a:lnTo>
                  <a:pt x="2294188" y="1104336"/>
                </a:lnTo>
                <a:lnTo>
                  <a:pt x="2338717" y="1089803"/>
                </a:lnTo>
                <a:close/>
              </a:path>
              <a:path w="2914650" h="1284604">
                <a:moveTo>
                  <a:pt x="704780" y="112700"/>
                </a:moveTo>
                <a:lnTo>
                  <a:pt x="654261" y="115117"/>
                </a:lnTo>
                <a:lnTo>
                  <a:pt x="593632" y="122583"/>
                </a:lnTo>
                <a:lnTo>
                  <a:pt x="536577" y="134573"/>
                </a:lnTo>
                <a:lnTo>
                  <a:pt x="483558" y="150720"/>
                </a:lnTo>
                <a:lnTo>
                  <a:pt x="435042" y="170657"/>
                </a:lnTo>
                <a:lnTo>
                  <a:pt x="391491" y="194018"/>
                </a:lnTo>
                <a:lnTo>
                  <a:pt x="353370" y="220436"/>
                </a:lnTo>
                <a:lnTo>
                  <a:pt x="321143" y="249545"/>
                </a:lnTo>
                <a:lnTo>
                  <a:pt x="295275" y="280979"/>
                </a:lnTo>
                <a:lnTo>
                  <a:pt x="276229" y="314372"/>
                </a:lnTo>
                <a:lnTo>
                  <a:pt x="260461" y="385566"/>
                </a:lnTo>
                <a:lnTo>
                  <a:pt x="264668" y="422634"/>
                </a:lnTo>
                <a:lnTo>
                  <a:pt x="262216" y="426635"/>
                </a:lnTo>
                <a:lnTo>
                  <a:pt x="207951" y="433184"/>
                </a:lnTo>
                <a:lnTo>
                  <a:pt x="157335" y="445581"/>
                </a:lnTo>
                <a:lnTo>
                  <a:pt x="111587" y="463352"/>
                </a:lnTo>
                <a:lnTo>
                  <a:pt x="71896" y="486050"/>
                </a:lnTo>
                <a:lnTo>
                  <a:pt x="39578" y="513122"/>
                </a:lnTo>
                <a:lnTo>
                  <a:pt x="14891" y="545671"/>
                </a:lnTo>
                <a:lnTo>
                  <a:pt x="0" y="613639"/>
                </a:lnTo>
                <a:lnTo>
                  <a:pt x="8954" y="647113"/>
                </a:lnTo>
                <a:lnTo>
                  <a:pt x="28280" y="678951"/>
                </a:lnTo>
                <a:lnTo>
                  <a:pt x="57557" y="708181"/>
                </a:lnTo>
                <a:lnTo>
                  <a:pt x="96364" y="733831"/>
                </a:lnTo>
                <a:lnTo>
                  <a:pt x="144280" y="754929"/>
                </a:lnTo>
                <a:lnTo>
                  <a:pt x="105847" y="785635"/>
                </a:lnTo>
                <a:lnTo>
                  <a:pt x="79681" y="820182"/>
                </a:lnTo>
                <a:lnTo>
                  <a:pt x="66488" y="857284"/>
                </a:lnTo>
                <a:lnTo>
                  <a:pt x="66975" y="895655"/>
                </a:lnTo>
                <a:lnTo>
                  <a:pt x="103239" y="962054"/>
                </a:lnTo>
                <a:lnTo>
                  <a:pt x="135962" y="989843"/>
                </a:lnTo>
                <a:lnTo>
                  <a:pt x="176665" y="1013198"/>
                </a:lnTo>
                <a:lnTo>
                  <a:pt x="224035" y="1031498"/>
                </a:lnTo>
                <a:lnTo>
                  <a:pt x="276762" y="1044124"/>
                </a:lnTo>
                <a:lnTo>
                  <a:pt x="333535" y="1050455"/>
                </a:lnTo>
                <a:lnTo>
                  <a:pt x="2418736" y="1049872"/>
                </a:lnTo>
                <a:lnTo>
                  <a:pt x="2458007" y="1020335"/>
                </a:lnTo>
                <a:lnTo>
                  <a:pt x="2484964" y="991714"/>
                </a:lnTo>
                <a:lnTo>
                  <a:pt x="2517826" y="927838"/>
                </a:lnTo>
                <a:lnTo>
                  <a:pt x="2522515" y="893301"/>
                </a:lnTo>
                <a:lnTo>
                  <a:pt x="2579902" y="886093"/>
                </a:lnTo>
                <a:lnTo>
                  <a:pt x="2635054" y="874586"/>
                </a:lnTo>
                <a:lnTo>
                  <a:pt x="2687308" y="858947"/>
                </a:lnTo>
                <a:lnTo>
                  <a:pt x="2736002" y="839345"/>
                </a:lnTo>
                <a:lnTo>
                  <a:pt x="2782595" y="814707"/>
                </a:lnTo>
                <a:lnTo>
                  <a:pt x="2822323" y="787199"/>
                </a:lnTo>
                <a:lnTo>
                  <a:pt x="2855085" y="757279"/>
                </a:lnTo>
                <a:lnTo>
                  <a:pt x="2880782" y="725405"/>
                </a:lnTo>
                <a:lnTo>
                  <a:pt x="2899312" y="692035"/>
                </a:lnTo>
                <a:lnTo>
                  <a:pt x="2914474" y="622640"/>
                </a:lnTo>
                <a:lnTo>
                  <a:pt x="2910906" y="587531"/>
                </a:lnTo>
                <a:lnTo>
                  <a:pt x="2899772" y="552757"/>
                </a:lnTo>
                <a:lnTo>
                  <a:pt x="2880972" y="518777"/>
                </a:lnTo>
                <a:lnTo>
                  <a:pt x="2854377" y="486023"/>
                </a:lnTo>
                <a:lnTo>
                  <a:pt x="2819974" y="455032"/>
                </a:lnTo>
                <a:lnTo>
                  <a:pt x="2824705" y="448061"/>
                </a:lnTo>
                <a:lnTo>
                  <a:pt x="2847213" y="392041"/>
                </a:lnTo>
                <a:lnTo>
                  <a:pt x="2848605" y="357789"/>
                </a:lnTo>
                <a:lnTo>
                  <a:pt x="2841127" y="324414"/>
                </a:lnTo>
                <a:lnTo>
                  <a:pt x="2801643" y="262478"/>
                </a:lnTo>
                <a:lnTo>
                  <a:pt x="2770676" y="235010"/>
                </a:lnTo>
                <a:lnTo>
                  <a:pt x="2732918" y="210603"/>
                </a:lnTo>
                <a:lnTo>
                  <a:pt x="2688889" y="189805"/>
                </a:lnTo>
                <a:lnTo>
                  <a:pt x="2639109" y="173161"/>
                </a:lnTo>
                <a:lnTo>
                  <a:pt x="2584097" y="161218"/>
                </a:lnTo>
                <a:lnTo>
                  <a:pt x="2579067" y="150105"/>
                </a:lnTo>
                <a:lnTo>
                  <a:pt x="945657" y="150105"/>
                </a:lnTo>
                <a:lnTo>
                  <a:pt x="900565" y="136208"/>
                </a:lnTo>
                <a:lnTo>
                  <a:pt x="853475" y="125464"/>
                </a:lnTo>
                <a:lnTo>
                  <a:pt x="804843" y="117928"/>
                </a:lnTo>
                <a:lnTo>
                  <a:pt x="755127" y="113655"/>
                </a:lnTo>
                <a:lnTo>
                  <a:pt x="704780" y="112700"/>
                </a:lnTo>
                <a:close/>
              </a:path>
              <a:path w="2914650" h="1284604">
                <a:moveTo>
                  <a:pt x="1282164" y="35668"/>
                </a:moveTo>
                <a:lnTo>
                  <a:pt x="1231653" y="36214"/>
                </a:lnTo>
                <a:lnTo>
                  <a:pt x="1182052" y="40968"/>
                </a:lnTo>
                <a:lnTo>
                  <a:pt x="1134113" y="49791"/>
                </a:lnTo>
                <a:lnTo>
                  <a:pt x="1088588" y="62545"/>
                </a:lnTo>
                <a:lnTo>
                  <a:pt x="1046227" y="79092"/>
                </a:lnTo>
                <a:lnTo>
                  <a:pt x="1007784" y="99293"/>
                </a:lnTo>
                <a:lnTo>
                  <a:pt x="974010" y="123010"/>
                </a:lnTo>
                <a:lnTo>
                  <a:pt x="945657" y="150105"/>
                </a:lnTo>
                <a:lnTo>
                  <a:pt x="2579067" y="150105"/>
                </a:lnTo>
                <a:lnTo>
                  <a:pt x="2569297" y="128522"/>
                </a:lnTo>
                <a:lnTo>
                  <a:pt x="2545530" y="98057"/>
                </a:lnTo>
                <a:lnTo>
                  <a:pt x="2544854" y="97476"/>
                </a:lnTo>
                <a:lnTo>
                  <a:pt x="1515151" y="97476"/>
                </a:lnTo>
                <a:lnTo>
                  <a:pt x="1495979" y="86928"/>
                </a:lnTo>
                <a:lnTo>
                  <a:pt x="1454136" y="68485"/>
                </a:lnTo>
                <a:lnTo>
                  <a:pt x="1382907" y="47752"/>
                </a:lnTo>
                <a:lnTo>
                  <a:pt x="1332832" y="39468"/>
                </a:lnTo>
                <a:lnTo>
                  <a:pt x="1282164" y="35668"/>
                </a:lnTo>
                <a:close/>
              </a:path>
              <a:path w="2914650" h="1284604">
                <a:moveTo>
                  <a:pt x="1758900" y="0"/>
                </a:moveTo>
                <a:lnTo>
                  <a:pt x="1709208" y="4591"/>
                </a:lnTo>
                <a:lnTo>
                  <a:pt x="1661657" y="14142"/>
                </a:lnTo>
                <a:lnTo>
                  <a:pt x="1617362" y="28431"/>
                </a:lnTo>
                <a:lnTo>
                  <a:pt x="1577436" y="47232"/>
                </a:lnTo>
                <a:lnTo>
                  <a:pt x="1542994" y="70321"/>
                </a:lnTo>
                <a:lnTo>
                  <a:pt x="1515151" y="97476"/>
                </a:lnTo>
                <a:lnTo>
                  <a:pt x="2544854" y="97476"/>
                </a:lnTo>
                <a:lnTo>
                  <a:pt x="2513424" y="70474"/>
                </a:lnTo>
                <a:lnTo>
                  <a:pt x="2511325" y="69206"/>
                </a:lnTo>
                <a:lnTo>
                  <a:pt x="2012279" y="69206"/>
                </a:lnTo>
                <a:lnTo>
                  <a:pt x="1990404" y="53876"/>
                </a:lnTo>
                <a:lnTo>
                  <a:pt x="1938852" y="28258"/>
                </a:lnTo>
                <a:lnTo>
                  <a:pt x="1860249" y="6594"/>
                </a:lnTo>
                <a:lnTo>
                  <a:pt x="1809618" y="593"/>
                </a:lnTo>
                <a:lnTo>
                  <a:pt x="1758900" y="0"/>
                </a:lnTo>
                <a:close/>
              </a:path>
              <a:path w="2914650" h="1284604">
                <a:moveTo>
                  <a:pt x="2285313" y="410"/>
                </a:moveTo>
                <a:lnTo>
                  <a:pt x="2235015" y="593"/>
                </a:lnTo>
                <a:lnTo>
                  <a:pt x="2185449" y="5344"/>
                </a:lnTo>
                <a:lnTo>
                  <a:pt x="2137412" y="14631"/>
                </a:lnTo>
                <a:lnTo>
                  <a:pt x="2091838" y="28431"/>
                </a:lnTo>
                <a:lnTo>
                  <a:pt x="2049878" y="46609"/>
                </a:lnTo>
                <a:lnTo>
                  <a:pt x="2012279" y="69206"/>
                </a:lnTo>
                <a:lnTo>
                  <a:pt x="2511325" y="69206"/>
                </a:lnTo>
                <a:lnTo>
                  <a:pt x="2473607" y="46422"/>
                </a:lnTo>
                <a:lnTo>
                  <a:pt x="2430337" y="27817"/>
                </a:lnTo>
                <a:lnTo>
                  <a:pt x="2383898" y="13977"/>
                </a:lnTo>
                <a:lnTo>
                  <a:pt x="2335240" y="4858"/>
                </a:lnTo>
                <a:lnTo>
                  <a:pt x="2285313" y="410"/>
                </a:lnTo>
                <a:close/>
              </a:path>
            </a:pathLst>
          </a:custGeom>
          <a:solidFill>
            <a:srgbClr val="95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8982" y="4870244"/>
            <a:ext cx="2914650" cy="1284605"/>
          </a:xfrm>
          <a:custGeom>
            <a:avLst/>
            <a:gdLst/>
            <a:ahLst/>
            <a:cxnLst/>
            <a:rect l="l" t="t" r="r" b="b"/>
            <a:pathLst>
              <a:path w="2914650" h="1284604">
                <a:moveTo>
                  <a:pt x="264668" y="422631"/>
                </a:moveTo>
                <a:lnTo>
                  <a:pt x="260461" y="385563"/>
                </a:lnTo>
                <a:lnTo>
                  <a:pt x="264470" y="349353"/>
                </a:lnTo>
                <a:lnTo>
                  <a:pt x="276229" y="314370"/>
                </a:lnTo>
                <a:lnTo>
                  <a:pt x="295275" y="280977"/>
                </a:lnTo>
                <a:lnTo>
                  <a:pt x="321144" y="249543"/>
                </a:lnTo>
                <a:lnTo>
                  <a:pt x="353370" y="220434"/>
                </a:lnTo>
                <a:lnTo>
                  <a:pt x="391491" y="194015"/>
                </a:lnTo>
                <a:lnTo>
                  <a:pt x="435042" y="170654"/>
                </a:lnTo>
                <a:lnTo>
                  <a:pt x="483559" y="150717"/>
                </a:lnTo>
                <a:lnTo>
                  <a:pt x="536577" y="134570"/>
                </a:lnTo>
                <a:lnTo>
                  <a:pt x="593633" y="122579"/>
                </a:lnTo>
                <a:lnTo>
                  <a:pt x="654261" y="115112"/>
                </a:lnTo>
                <a:lnTo>
                  <a:pt x="704783" y="112695"/>
                </a:lnTo>
                <a:lnTo>
                  <a:pt x="755130" y="113651"/>
                </a:lnTo>
                <a:lnTo>
                  <a:pt x="804847" y="117924"/>
                </a:lnTo>
                <a:lnTo>
                  <a:pt x="853476" y="125458"/>
                </a:lnTo>
                <a:lnTo>
                  <a:pt x="900563" y="136201"/>
                </a:lnTo>
                <a:lnTo>
                  <a:pt x="945650" y="150096"/>
                </a:lnTo>
                <a:lnTo>
                  <a:pt x="974005" y="123002"/>
                </a:lnTo>
                <a:lnTo>
                  <a:pt x="1007780" y="99286"/>
                </a:lnTo>
                <a:lnTo>
                  <a:pt x="1046224" y="79086"/>
                </a:lnTo>
                <a:lnTo>
                  <a:pt x="1088585" y="62540"/>
                </a:lnTo>
                <a:lnTo>
                  <a:pt x="1134111" y="49786"/>
                </a:lnTo>
                <a:lnTo>
                  <a:pt x="1182051" y="40963"/>
                </a:lnTo>
                <a:lnTo>
                  <a:pt x="1231653" y="36210"/>
                </a:lnTo>
                <a:lnTo>
                  <a:pt x="1282164" y="35664"/>
                </a:lnTo>
                <a:lnTo>
                  <a:pt x="1332833" y="39464"/>
                </a:lnTo>
                <a:lnTo>
                  <a:pt x="1382909" y="47748"/>
                </a:lnTo>
                <a:lnTo>
                  <a:pt x="1431639" y="60654"/>
                </a:lnTo>
                <a:lnTo>
                  <a:pt x="1475614" y="77249"/>
                </a:lnTo>
                <a:lnTo>
                  <a:pt x="1515149" y="97480"/>
                </a:lnTo>
                <a:lnTo>
                  <a:pt x="1542993" y="70324"/>
                </a:lnTo>
                <a:lnTo>
                  <a:pt x="1577435" y="47234"/>
                </a:lnTo>
                <a:lnTo>
                  <a:pt x="1617361" y="28433"/>
                </a:lnTo>
                <a:lnTo>
                  <a:pt x="1661657" y="14144"/>
                </a:lnTo>
                <a:lnTo>
                  <a:pt x="1709208" y="4591"/>
                </a:lnTo>
                <a:lnTo>
                  <a:pt x="1758900" y="0"/>
                </a:lnTo>
                <a:lnTo>
                  <a:pt x="1809619" y="592"/>
                </a:lnTo>
                <a:lnTo>
                  <a:pt x="1860250" y="6592"/>
                </a:lnTo>
                <a:lnTo>
                  <a:pt x="1909679" y="18224"/>
                </a:lnTo>
                <a:lnTo>
                  <a:pt x="1965848" y="40180"/>
                </a:lnTo>
                <a:lnTo>
                  <a:pt x="2012289" y="69203"/>
                </a:lnTo>
                <a:lnTo>
                  <a:pt x="2049885" y="46604"/>
                </a:lnTo>
                <a:lnTo>
                  <a:pt x="2091910" y="28396"/>
                </a:lnTo>
                <a:lnTo>
                  <a:pt x="2137415" y="14624"/>
                </a:lnTo>
                <a:lnTo>
                  <a:pt x="2185451" y="5338"/>
                </a:lnTo>
                <a:lnTo>
                  <a:pt x="2235067" y="582"/>
                </a:lnTo>
                <a:lnTo>
                  <a:pt x="2285313" y="405"/>
                </a:lnTo>
                <a:lnTo>
                  <a:pt x="2335241" y="4852"/>
                </a:lnTo>
                <a:lnTo>
                  <a:pt x="2383899" y="13972"/>
                </a:lnTo>
                <a:lnTo>
                  <a:pt x="2430338" y="27811"/>
                </a:lnTo>
                <a:lnTo>
                  <a:pt x="2473609" y="46415"/>
                </a:lnTo>
                <a:lnTo>
                  <a:pt x="2513427" y="70468"/>
                </a:lnTo>
                <a:lnTo>
                  <a:pt x="2545534" y="98053"/>
                </a:lnTo>
                <a:lnTo>
                  <a:pt x="2569302" y="128518"/>
                </a:lnTo>
                <a:lnTo>
                  <a:pt x="2584099" y="161212"/>
                </a:lnTo>
                <a:lnTo>
                  <a:pt x="2639110" y="173156"/>
                </a:lnTo>
                <a:lnTo>
                  <a:pt x="2688889" y="189801"/>
                </a:lnTo>
                <a:lnTo>
                  <a:pt x="2732917" y="210600"/>
                </a:lnTo>
                <a:lnTo>
                  <a:pt x="2770675" y="235008"/>
                </a:lnTo>
                <a:lnTo>
                  <a:pt x="2801642" y="262477"/>
                </a:lnTo>
                <a:lnTo>
                  <a:pt x="2825300" y="292461"/>
                </a:lnTo>
                <a:lnTo>
                  <a:pt x="2848607" y="357790"/>
                </a:lnTo>
                <a:lnTo>
                  <a:pt x="2847217" y="392042"/>
                </a:lnTo>
                <a:lnTo>
                  <a:pt x="2832945" y="433850"/>
                </a:lnTo>
                <a:lnTo>
                  <a:pt x="2819980" y="455025"/>
                </a:lnTo>
                <a:lnTo>
                  <a:pt x="2854413" y="486044"/>
                </a:lnTo>
                <a:lnTo>
                  <a:pt x="2880979" y="518774"/>
                </a:lnTo>
                <a:lnTo>
                  <a:pt x="2899778" y="552754"/>
                </a:lnTo>
                <a:lnTo>
                  <a:pt x="2910911" y="587528"/>
                </a:lnTo>
                <a:lnTo>
                  <a:pt x="2914478" y="622638"/>
                </a:lnTo>
                <a:lnTo>
                  <a:pt x="2910578" y="657626"/>
                </a:lnTo>
                <a:lnTo>
                  <a:pt x="2880781" y="725403"/>
                </a:lnTo>
                <a:lnTo>
                  <a:pt x="2855084" y="757277"/>
                </a:lnTo>
                <a:lnTo>
                  <a:pt x="2822321" y="787196"/>
                </a:lnTo>
                <a:lnTo>
                  <a:pt x="2782593" y="814705"/>
                </a:lnTo>
                <a:lnTo>
                  <a:pt x="2735999" y="839343"/>
                </a:lnTo>
                <a:lnTo>
                  <a:pt x="2687308" y="858944"/>
                </a:lnTo>
                <a:lnTo>
                  <a:pt x="2635053" y="874583"/>
                </a:lnTo>
                <a:lnTo>
                  <a:pt x="2579901" y="886091"/>
                </a:lnTo>
                <a:lnTo>
                  <a:pt x="2522519" y="893299"/>
                </a:lnTo>
                <a:lnTo>
                  <a:pt x="2517830" y="927836"/>
                </a:lnTo>
                <a:lnTo>
                  <a:pt x="2484968" y="991713"/>
                </a:lnTo>
                <a:lnTo>
                  <a:pt x="2458011" y="1020334"/>
                </a:lnTo>
                <a:lnTo>
                  <a:pt x="2424847" y="1046266"/>
                </a:lnTo>
                <a:lnTo>
                  <a:pt x="2386085" y="1069149"/>
                </a:lnTo>
                <a:lnTo>
                  <a:pt x="2342331" y="1088624"/>
                </a:lnTo>
                <a:lnTo>
                  <a:pt x="2294194" y="1104333"/>
                </a:lnTo>
                <a:lnTo>
                  <a:pt x="2242281" y="1115918"/>
                </a:lnTo>
                <a:lnTo>
                  <a:pt x="2187200" y="1123018"/>
                </a:lnTo>
                <a:lnTo>
                  <a:pt x="2129559" y="1125275"/>
                </a:lnTo>
                <a:lnTo>
                  <a:pt x="2076020" y="1122803"/>
                </a:lnTo>
                <a:lnTo>
                  <a:pt x="2023799" y="1115981"/>
                </a:lnTo>
                <a:lnTo>
                  <a:pt x="1973626" y="1104939"/>
                </a:lnTo>
                <a:lnTo>
                  <a:pt x="1926229" y="1089805"/>
                </a:lnTo>
                <a:lnTo>
                  <a:pt x="1906297" y="1122072"/>
                </a:lnTo>
                <a:lnTo>
                  <a:pt x="1880463" y="1151934"/>
                </a:lnTo>
                <a:lnTo>
                  <a:pt x="1849260" y="1179218"/>
                </a:lnTo>
                <a:lnTo>
                  <a:pt x="1813219" y="1203753"/>
                </a:lnTo>
                <a:lnTo>
                  <a:pt x="1772873" y="1225368"/>
                </a:lnTo>
                <a:lnTo>
                  <a:pt x="1728751" y="1243891"/>
                </a:lnTo>
                <a:lnTo>
                  <a:pt x="1681387" y="1259152"/>
                </a:lnTo>
                <a:lnTo>
                  <a:pt x="1631312" y="1270978"/>
                </a:lnTo>
                <a:lnTo>
                  <a:pt x="1579058" y="1279199"/>
                </a:lnTo>
                <a:lnTo>
                  <a:pt x="1525155" y="1283642"/>
                </a:lnTo>
                <a:lnTo>
                  <a:pt x="1470137" y="1284137"/>
                </a:lnTo>
                <a:lnTo>
                  <a:pt x="1414534" y="1280512"/>
                </a:lnTo>
                <a:lnTo>
                  <a:pt x="1358879" y="1272595"/>
                </a:lnTo>
                <a:lnTo>
                  <a:pt x="1300167" y="1259168"/>
                </a:lnTo>
                <a:lnTo>
                  <a:pt x="1245457" y="1241141"/>
                </a:lnTo>
                <a:lnTo>
                  <a:pt x="1195460" y="1218834"/>
                </a:lnTo>
                <a:lnTo>
                  <a:pt x="1150890" y="1192566"/>
                </a:lnTo>
                <a:lnTo>
                  <a:pt x="1112459" y="1162655"/>
                </a:lnTo>
                <a:lnTo>
                  <a:pt x="1065486" y="1177778"/>
                </a:lnTo>
                <a:lnTo>
                  <a:pt x="1017152" y="1189741"/>
                </a:lnTo>
                <a:lnTo>
                  <a:pt x="967817" y="1198596"/>
                </a:lnTo>
                <a:lnTo>
                  <a:pt x="917838" y="1204399"/>
                </a:lnTo>
                <a:lnTo>
                  <a:pt x="867574" y="1207203"/>
                </a:lnTo>
                <a:lnTo>
                  <a:pt x="817385" y="1207062"/>
                </a:lnTo>
                <a:lnTo>
                  <a:pt x="767630" y="1204029"/>
                </a:lnTo>
                <a:lnTo>
                  <a:pt x="718666" y="1198159"/>
                </a:lnTo>
                <a:lnTo>
                  <a:pt x="670854" y="1189505"/>
                </a:lnTo>
                <a:lnTo>
                  <a:pt x="624551" y="1178122"/>
                </a:lnTo>
                <a:lnTo>
                  <a:pt x="580118" y="1164063"/>
                </a:lnTo>
                <a:lnTo>
                  <a:pt x="537912" y="1147382"/>
                </a:lnTo>
                <a:lnTo>
                  <a:pt x="498292" y="1128133"/>
                </a:lnTo>
                <a:lnTo>
                  <a:pt x="461618" y="1106369"/>
                </a:lnTo>
                <a:lnTo>
                  <a:pt x="428248" y="1082146"/>
                </a:lnTo>
                <a:lnTo>
                  <a:pt x="398541" y="1055515"/>
                </a:lnTo>
                <a:lnTo>
                  <a:pt x="393041" y="1049865"/>
                </a:lnTo>
                <a:lnTo>
                  <a:pt x="333534" y="1050450"/>
                </a:lnTo>
                <a:lnTo>
                  <a:pt x="276762" y="1044119"/>
                </a:lnTo>
                <a:lnTo>
                  <a:pt x="224035" y="1031494"/>
                </a:lnTo>
                <a:lnTo>
                  <a:pt x="176665" y="1013194"/>
                </a:lnTo>
                <a:lnTo>
                  <a:pt x="135962" y="989840"/>
                </a:lnTo>
                <a:lnTo>
                  <a:pt x="103239" y="962051"/>
                </a:lnTo>
                <a:lnTo>
                  <a:pt x="79806" y="930449"/>
                </a:lnTo>
                <a:lnTo>
                  <a:pt x="66488" y="857281"/>
                </a:lnTo>
                <a:lnTo>
                  <a:pt x="79681" y="820179"/>
                </a:lnTo>
                <a:lnTo>
                  <a:pt x="105847" y="785632"/>
                </a:lnTo>
                <a:lnTo>
                  <a:pt x="144279" y="754926"/>
                </a:lnTo>
                <a:lnTo>
                  <a:pt x="96363" y="733829"/>
                </a:lnTo>
                <a:lnTo>
                  <a:pt x="57557" y="708179"/>
                </a:lnTo>
                <a:lnTo>
                  <a:pt x="28280" y="678948"/>
                </a:lnTo>
                <a:lnTo>
                  <a:pt x="8954" y="647109"/>
                </a:lnTo>
                <a:lnTo>
                  <a:pt x="0" y="613634"/>
                </a:lnTo>
                <a:lnTo>
                  <a:pt x="1838" y="579495"/>
                </a:lnTo>
                <a:lnTo>
                  <a:pt x="39578" y="513117"/>
                </a:lnTo>
                <a:lnTo>
                  <a:pt x="71928" y="486018"/>
                </a:lnTo>
                <a:lnTo>
                  <a:pt x="111587" y="463346"/>
                </a:lnTo>
                <a:lnTo>
                  <a:pt x="157335" y="445575"/>
                </a:lnTo>
                <a:lnTo>
                  <a:pt x="207951" y="433178"/>
                </a:lnTo>
                <a:lnTo>
                  <a:pt x="262216" y="426631"/>
                </a:lnTo>
                <a:lnTo>
                  <a:pt x="264668" y="422631"/>
                </a:lnTo>
                <a:close/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6384" y="5620169"/>
            <a:ext cx="170815" cy="24130"/>
          </a:xfrm>
          <a:custGeom>
            <a:avLst/>
            <a:gdLst/>
            <a:ahLst/>
            <a:cxnLst/>
            <a:rect l="l" t="t" r="r" b="b"/>
            <a:pathLst>
              <a:path w="170815" h="24129">
                <a:moveTo>
                  <a:pt x="170706" y="23693"/>
                </a:moveTo>
                <a:lnTo>
                  <a:pt x="126151" y="23735"/>
                </a:lnTo>
                <a:lnTo>
                  <a:pt x="82349" y="19731"/>
                </a:lnTo>
                <a:lnTo>
                  <a:pt x="40048" y="11784"/>
                </a:lnTo>
                <a:lnTo>
                  <a:pt x="0" y="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3019" y="5903140"/>
            <a:ext cx="74930" cy="11430"/>
          </a:xfrm>
          <a:custGeom>
            <a:avLst/>
            <a:gdLst/>
            <a:ahLst/>
            <a:cxnLst/>
            <a:rect l="l" t="t" r="r" b="b"/>
            <a:pathLst>
              <a:path w="74930" h="11429">
                <a:moveTo>
                  <a:pt x="74687" y="0"/>
                </a:moveTo>
                <a:lnTo>
                  <a:pt x="56513" y="3936"/>
                </a:lnTo>
                <a:lnTo>
                  <a:pt x="37967" y="7143"/>
                </a:lnTo>
                <a:lnTo>
                  <a:pt x="19109" y="9614"/>
                </a:lnTo>
                <a:lnTo>
                  <a:pt x="0" y="1134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36281" y="5976000"/>
            <a:ext cx="45085" cy="52069"/>
          </a:xfrm>
          <a:custGeom>
            <a:avLst/>
            <a:gdLst/>
            <a:ahLst/>
            <a:cxnLst/>
            <a:rect l="l" t="t" r="r" b="b"/>
            <a:pathLst>
              <a:path w="45085" h="52070">
                <a:moveTo>
                  <a:pt x="45000" y="51730"/>
                </a:moveTo>
                <a:lnTo>
                  <a:pt x="32038" y="39353"/>
                </a:lnTo>
                <a:lnTo>
                  <a:pt x="20201" y="26588"/>
                </a:lnTo>
                <a:lnTo>
                  <a:pt x="9513" y="13461"/>
                </a:lnTo>
                <a:lnTo>
                  <a:pt x="0" y="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95511" y="5898740"/>
            <a:ext cx="18415" cy="57150"/>
          </a:xfrm>
          <a:custGeom>
            <a:avLst/>
            <a:gdLst/>
            <a:ahLst/>
            <a:cxnLst/>
            <a:rect l="l" t="t" r="r" b="b"/>
            <a:pathLst>
              <a:path w="18414" h="57150">
                <a:moveTo>
                  <a:pt x="17970" y="0"/>
                </a:moveTo>
                <a:lnTo>
                  <a:pt x="15346" y="14389"/>
                </a:lnTo>
                <a:lnTo>
                  <a:pt x="11471" y="28665"/>
                </a:lnTo>
                <a:lnTo>
                  <a:pt x="6352" y="42797"/>
                </a:lnTo>
                <a:lnTo>
                  <a:pt x="0" y="5676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6009" y="5543289"/>
            <a:ext cx="228645" cy="2216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0022" y="5322127"/>
            <a:ext cx="97790" cy="80010"/>
          </a:xfrm>
          <a:custGeom>
            <a:avLst/>
            <a:gdLst/>
            <a:ahLst/>
            <a:cxnLst/>
            <a:rect l="l" t="t" r="r" b="b"/>
            <a:pathLst>
              <a:path w="97789" h="80010">
                <a:moveTo>
                  <a:pt x="97570" y="0"/>
                </a:moveTo>
                <a:lnTo>
                  <a:pt x="79042" y="22334"/>
                </a:lnTo>
                <a:lnTo>
                  <a:pt x="56442" y="43169"/>
                </a:lnTo>
                <a:lnTo>
                  <a:pt x="30013" y="62304"/>
                </a:lnTo>
                <a:lnTo>
                  <a:pt x="0" y="7954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53472" y="5026998"/>
            <a:ext cx="5715" cy="38100"/>
          </a:xfrm>
          <a:custGeom>
            <a:avLst/>
            <a:gdLst/>
            <a:ahLst/>
            <a:cxnLst/>
            <a:rect l="l" t="t" r="r" b="b"/>
            <a:pathLst>
              <a:path w="5714" h="38100">
                <a:moveTo>
                  <a:pt x="0" y="0"/>
                </a:moveTo>
                <a:lnTo>
                  <a:pt x="2422" y="9327"/>
                </a:lnTo>
                <a:lnTo>
                  <a:pt x="4091" y="18708"/>
                </a:lnTo>
                <a:lnTo>
                  <a:pt x="5004" y="28126"/>
                </a:lnTo>
                <a:lnTo>
                  <a:pt x="5160" y="37565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30391" y="4935274"/>
            <a:ext cx="50165" cy="48260"/>
          </a:xfrm>
          <a:custGeom>
            <a:avLst/>
            <a:gdLst/>
            <a:ahLst/>
            <a:cxnLst/>
            <a:rect l="l" t="t" r="r" b="b"/>
            <a:pathLst>
              <a:path w="50164" h="48260">
                <a:moveTo>
                  <a:pt x="0" y="47906"/>
                </a:moveTo>
                <a:lnTo>
                  <a:pt x="10298" y="35140"/>
                </a:lnTo>
                <a:lnTo>
                  <a:pt x="22095" y="22869"/>
                </a:lnTo>
                <a:lnTo>
                  <a:pt x="35339" y="11140"/>
                </a:lnTo>
                <a:lnTo>
                  <a:pt x="49980" y="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62911" y="4964695"/>
            <a:ext cx="24765" cy="41910"/>
          </a:xfrm>
          <a:custGeom>
            <a:avLst/>
            <a:gdLst/>
            <a:ahLst/>
            <a:cxnLst/>
            <a:rect l="l" t="t" r="r" b="b"/>
            <a:pathLst>
              <a:path w="24764" h="41910">
                <a:moveTo>
                  <a:pt x="0" y="41315"/>
                </a:moveTo>
                <a:lnTo>
                  <a:pt x="4436" y="30662"/>
                </a:lnTo>
                <a:lnTo>
                  <a:pt x="9963" y="20205"/>
                </a:lnTo>
                <a:lnTo>
                  <a:pt x="16561" y="9974"/>
                </a:lnTo>
                <a:lnTo>
                  <a:pt x="24210" y="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4288" y="5020042"/>
            <a:ext cx="87630" cy="40640"/>
          </a:xfrm>
          <a:custGeom>
            <a:avLst/>
            <a:gdLst/>
            <a:ahLst/>
            <a:cxnLst/>
            <a:rect l="l" t="t" r="r" b="b"/>
            <a:pathLst>
              <a:path w="87630" h="40639">
                <a:moveTo>
                  <a:pt x="0" y="0"/>
                </a:moveTo>
                <a:lnTo>
                  <a:pt x="23390" y="8809"/>
                </a:lnTo>
                <a:lnTo>
                  <a:pt x="45828" y="18445"/>
                </a:lnTo>
                <a:lnTo>
                  <a:pt x="67252" y="28879"/>
                </a:lnTo>
                <a:lnTo>
                  <a:pt x="87603" y="40084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3660" y="5292886"/>
            <a:ext cx="15875" cy="42545"/>
          </a:xfrm>
          <a:custGeom>
            <a:avLst/>
            <a:gdLst/>
            <a:ahLst/>
            <a:cxnLst/>
            <a:rect l="l" t="t" r="r" b="b"/>
            <a:pathLst>
              <a:path w="15875" h="42545">
                <a:moveTo>
                  <a:pt x="15288" y="42172"/>
                </a:moveTo>
                <a:lnTo>
                  <a:pt x="10426" y="31771"/>
                </a:lnTo>
                <a:lnTo>
                  <a:pt x="6254" y="21267"/>
                </a:lnTo>
                <a:lnTo>
                  <a:pt x="2777" y="10673"/>
                </a:lnTo>
                <a:lnTo>
                  <a:pt x="0" y="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20044" y="5041163"/>
            <a:ext cx="160718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1905" algn="ctr">
              <a:lnSpc>
                <a:spcPct val="99500"/>
              </a:lnSpc>
              <a:spcBef>
                <a:spcPts val="11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Possible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world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my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  included in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50370" y="4800600"/>
            <a:ext cx="3018370" cy="138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35600" y="4931834"/>
            <a:ext cx="2048929" cy="11218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02508" y="4827439"/>
            <a:ext cx="2914650" cy="1284605"/>
          </a:xfrm>
          <a:custGeom>
            <a:avLst/>
            <a:gdLst/>
            <a:ahLst/>
            <a:cxnLst/>
            <a:rect l="l" t="t" r="r" b="b"/>
            <a:pathLst>
              <a:path w="2914650" h="1284604">
                <a:moveTo>
                  <a:pt x="1868196" y="1162657"/>
                </a:moveTo>
                <a:lnTo>
                  <a:pt x="1112464" y="1162657"/>
                </a:lnTo>
                <a:lnTo>
                  <a:pt x="1150892" y="1192568"/>
                </a:lnTo>
                <a:lnTo>
                  <a:pt x="1195460" y="1218836"/>
                </a:lnTo>
                <a:lnTo>
                  <a:pt x="1245456" y="1241142"/>
                </a:lnTo>
                <a:lnTo>
                  <a:pt x="1300167" y="1259168"/>
                </a:lnTo>
                <a:lnTo>
                  <a:pt x="1358882" y="1272597"/>
                </a:lnTo>
                <a:lnTo>
                  <a:pt x="1414536" y="1280512"/>
                </a:lnTo>
                <a:lnTo>
                  <a:pt x="1470138" y="1284136"/>
                </a:lnTo>
                <a:lnTo>
                  <a:pt x="1525155" y="1283640"/>
                </a:lnTo>
                <a:lnTo>
                  <a:pt x="1579057" y="1279197"/>
                </a:lnTo>
                <a:lnTo>
                  <a:pt x="1631311" y="1270976"/>
                </a:lnTo>
                <a:lnTo>
                  <a:pt x="1681386" y="1259150"/>
                </a:lnTo>
                <a:lnTo>
                  <a:pt x="1728750" y="1243889"/>
                </a:lnTo>
                <a:lnTo>
                  <a:pt x="1772871" y="1225366"/>
                </a:lnTo>
                <a:lnTo>
                  <a:pt x="1813218" y="1203751"/>
                </a:lnTo>
                <a:lnTo>
                  <a:pt x="1849259" y="1179215"/>
                </a:lnTo>
                <a:lnTo>
                  <a:pt x="1868196" y="1162657"/>
                </a:lnTo>
                <a:close/>
              </a:path>
              <a:path w="2914650" h="1284604">
                <a:moveTo>
                  <a:pt x="2418742" y="1049868"/>
                </a:moveTo>
                <a:lnTo>
                  <a:pt x="393047" y="1049868"/>
                </a:lnTo>
                <a:lnTo>
                  <a:pt x="394838" y="1051762"/>
                </a:lnTo>
                <a:lnTo>
                  <a:pt x="428254" y="1082143"/>
                </a:lnTo>
                <a:lnTo>
                  <a:pt x="461624" y="1106367"/>
                </a:lnTo>
                <a:lnTo>
                  <a:pt x="498298" y="1128130"/>
                </a:lnTo>
                <a:lnTo>
                  <a:pt x="537918" y="1147380"/>
                </a:lnTo>
                <a:lnTo>
                  <a:pt x="580124" y="1164061"/>
                </a:lnTo>
                <a:lnTo>
                  <a:pt x="624557" y="1178120"/>
                </a:lnTo>
                <a:lnTo>
                  <a:pt x="670860" y="1189504"/>
                </a:lnTo>
                <a:lnTo>
                  <a:pt x="718672" y="1198158"/>
                </a:lnTo>
                <a:lnTo>
                  <a:pt x="767636" y="1204028"/>
                </a:lnTo>
                <a:lnTo>
                  <a:pt x="817391" y="1207061"/>
                </a:lnTo>
                <a:lnTo>
                  <a:pt x="867580" y="1207202"/>
                </a:lnTo>
                <a:lnTo>
                  <a:pt x="917844" y="1204399"/>
                </a:lnTo>
                <a:lnTo>
                  <a:pt x="967823" y="1198597"/>
                </a:lnTo>
                <a:lnTo>
                  <a:pt x="1017158" y="1189741"/>
                </a:lnTo>
                <a:lnTo>
                  <a:pt x="1065492" y="1177779"/>
                </a:lnTo>
                <a:lnTo>
                  <a:pt x="1112464" y="1162657"/>
                </a:lnTo>
                <a:lnTo>
                  <a:pt x="1868196" y="1162657"/>
                </a:lnTo>
                <a:lnTo>
                  <a:pt x="1880463" y="1151931"/>
                </a:lnTo>
                <a:lnTo>
                  <a:pt x="1906297" y="1122068"/>
                </a:lnTo>
                <a:lnTo>
                  <a:pt x="1926230" y="1089800"/>
                </a:lnTo>
                <a:lnTo>
                  <a:pt x="2338723" y="1089800"/>
                </a:lnTo>
                <a:lnTo>
                  <a:pt x="2342331" y="1088622"/>
                </a:lnTo>
                <a:lnTo>
                  <a:pt x="2386086" y="1069146"/>
                </a:lnTo>
                <a:lnTo>
                  <a:pt x="2418742" y="1049868"/>
                </a:lnTo>
                <a:close/>
              </a:path>
              <a:path w="2914650" h="1284604">
                <a:moveTo>
                  <a:pt x="2338723" y="1089800"/>
                </a:moveTo>
                <a:lnTo>
                  <a:pt x="1926230" y="1089800"/>
                </a:lnTo>
                <a:lnTo>
                  <a:pt x="1973628" y="1104934"/>
                </a:lnTo>
                <a:lnTo>
                  <a:pt x="2023802" y="1115977"/>
                </a:lnTo>
                <a:lnTo>
                  <a:pt x="2076021" y="1122800"/>
                </a:lnTo>
                <a:lnTo>
                  <a:pt x="2129557" y="1125276"/>
                </a:lnTo>
                <a:lnTo>
                  <a:pt x="2187198" y="1123017"/>
                </a:lnTo>
                <a:lnTo>
                  <a:pt x="2242280" y="1115916"/>
                </a:lnTo>
                <a:lnTo>
                  <a:pt x="2294193" y="1104332"/>
                </a:lnTo>
                <a:lnTo>
                  <a:pt x="2338723" y="1089800"/>
                </a:lnTo>
                <a:close/>
              </a:path>
              <a:path w="2914650" h="1284604">
                <a:moveTo>
                  <a:pt x="704783" y="112691"/>
                </a:moveTo>
                <a:lnTo>
                  <a:pt x="654261" y="115108"/>
                </a:lnTo>
                <a:lnTo>
                  <a:pt x="593634" y="122577"/>
                </a:lnTo>
                <a:lnTo>
                  <a:pt x="536580" y="134569"/>
                </a:lnTo>
                <a:lnTo>
                  <a:pt x="483562" y="150716"/>
                </a:lnTo>
                <a:lnTo>
                  <a:pt x="435045" y="170654"/>
                </a:lnTo>
                <a:lnTo>
                  <a:pt x="391494" y="194014"/>
                </a:lnTo>
                <a:lnTo>
                  <a:pt x="353373" y="220432"/>
                </a:lnTo>
                <a:lnTo>
                  <a:pt x="321145" y="249540"/>
                </a:lnTo>
                <a:lnTo>
                  <a:pt x="295275" y="280973"/>
                </a:lnTo>
                <a:lnTo>
                  <a:pt x="276228" y="314365"/>
                </a:lnTo>
                <a:lnTo>
                  <a:pt x="260458" y="385557"/>
                </a:lnTo>
                <a:lnTo>
                  <a:pt x="264663" y="422625"/>
                </a:lnTo>
                <a:lnTo>
                  <a:pt x="262212" y="426626"/>
                </a:lnTo>
                <a:lnTo>
                  <a:pt x="207949" y="433175"/>
                </a:lnTo>
                <a:lnTo>
                  <a:pt x="157334" y="445572"/>
                </a:lnTo>
                <a:lnTo>
                  <a:pt x="111587" y="463343"/>
                </a:lnTo>
                <a:lnTo>
                  <a:pt x="71894" y="486044"/>
                </a:lnTo>
                <a:lnTo>
                  <a:pt x="39581" y="513113"/>
                </a:lnTo>
                <a:lnTo>
                  <a:pt x="14892" y="545663"/>
                </a:lnTo>
                <a:lnTo>
                  <a:pt x="0" y="613633"/>
                </a:lnTo>
                <a:lnTo>
                  <a:pt x="8953" y="647109"/>
                </a:lnTo>
                <a:lnTo>
                  <a:pt x="28279" y="678948"/>
                </a:lnTo>
                <a:lnTo>
                  <a:pt x="57556" y="708178"/>
                </a:lnTo>
                <a:lnTo>
                  <a:pt x="96364" y="733827"/>
                </a:lnTo>
                <a:lnTo>
                  <a:pt x="144280" y="754921"/>
                </a:lnTo>
                <a:lnTo>
                  <a:pt x="105848" y="785629"/>
                </a:lnTo>
                <a:lnTo>
                  <a:pt x="79681" y="820178"/>
                </a:lnTo>
                <a:lnTo>
                  <a:pt x="66488" y="857280"/>
                </a:lnTo>
                <a:lnTo>
                  <a:pt x="66975" y="895651"/>
                </a:lnTo>
                <a:lnTo>
                  <a:pt x="103242" y="962050"/>
                </a:lnTo>
                <a:lnTo>
                  <a:pt x="135965" y="989839"/>
                </a:lnTo>
                <a:lnTo>
                  <a:pt x="176666" y="1013194"/>
                </a:lnTo>
                <a:lnTo>
                  <a:pt x="224036" y="1031494"/>
                </a:lnTo>
                <a:lnTo>
                  <a:pt x="276764" y="1044120"/>
                </a:lnTo>
                <a:lnTo>
                  <a:pt x="333538" y="1050451"/>
                </a:lnTo>
                <a:lnTo>
                  <a:pt x="2418742" y="1049868"/>
                </a:lnTo>
                <a:lnTo>
                  <a:pt x="2458013" y="1020331"/>
                </a:lnTo>
                <a:lnTo>
                  <a:pt x="2484970" y="991710"/>
                </a:lnTo>
                <a:lnTo>
                  <a:pt x="2517831" y="927834"/>
                </a:lnTo>
                <a:lnTo>
                  <a:pt x="2522520" y="893298"/>
                </a:lnTo>
                <a:lnTo>
                  <a:pt x="2579901" y="886089"/>
                </a:lnTo>
                <a:lnTo>
                  <a:pt x="2635053" y="874582"/>
                </a:lnTo>
                <a:lnTo>
                  <a:pt x="2687307" y="858943"/>
                </a:lnTo>
                <a:lnTo>
                  <a:pt x="2735994" y="839342"/>
                </a:lnTo>
                <a:lnTo>
                  <a:pt x="2782588" y="814703"/>
                </a:lnTo>
                <a:lnTo>
                  <a:pt x="2822317" y="787195"/>
                </a:lnTo>
                <a:lnTo>
                  <a:pt x="2855080" y="757275"/>
                </a:lnTo>
                <a:lnTo>
                  <a:pt x="2880778" y="725402"/>
                </a:lnTo>
                <a:lnTo>
                  <a:pt x="2899309" y="692032"/>
                </a:lnTo>
                <a:lnTo>
                  <a:pt x="2914474" y="622638"/>
                </a:lnTo>
                <a:lnTo>
                  <a:pt x="2910908" y="587528"/>
                </a:lnTo>
                <a:lnTo>
                  <a:pt x="2899775" y="552754"/>
                </a:lnTo>
                <a:lnTo>
                  <a:pt x="2880976" y="518773"/>
                </a:lnTo>
                <a:lnTo>
                  <a:pt x="2854379" y="486014"/>
                </a:lnTo>
                <a:lnTo>
                  <a:pt x="2819979" y="455023"/>
                </a:lnTo>
                <a:lnTo>
                  <a:pt x="2824710" y="448057"/>
                </a:lnTo>
                <a:lnTo>
                  <a:pt x="2847215" y="392044"/>
                </a:lnTo>
                <a:lnTo>
                  <a:pt x="2848604" y="357792"/>
                </a:lnTo>
                <a:lnTo>
                  <a:pt x="2841124" y="324415"/>
                </a:lnTo>
                <a:lnTo>
                  <a:pt x="2801639" y="262475"/>
                </a:lnTo>
                <a:lnTo>
                  <a:pt x="2770672" y="235005"/>
                </a:lnTo>
                <a:lnTo>
                  <a:pt x="2732915" y="210597"/>
                </a:lnTo>
                <a:lnTo>
                  <a:pt x="2688888" y="189797"/>
                </a:lnTo>
                <a:lnTo>
                  <a:pt x="2639111" y="173152"/>
                </a:lnTo>
                <a:lnTo>
                  <a:pt x="2584102" y="161209"/>
                </a:lnTo>
                <a:lnTo>
                  <a:pt x="2579071" y="150096"/>
                </a:lnTo>
                <a:lnTo>
                  <a:pt x="945650" y="150096"/>
                </a:lnTo>
                <a:lnTo>
                  <a:pt x="900563" y="136199"/>
                </a:lnTo>
                <a:lnTo>
                  <a:pt x="853476" y="125455"/>
                </a:lnTo>
                <a:lnTo>
                  <a:pt x="804846" y="117919"/>
                </a:lnTo>
                <a:lnTo>
                  <a:pt x="755130" y="113646"/>
                </a:lnTo>
                <a:lnTo>
                  <a:pt x="704783" y="112691"/>
                </a:lnTo>
                <a:close/>
              </a:path>
              <a:path w="2914650" h="1284604">
                <a:moveTo>
                  <a:pt x="1282163" y="35659"/>
                </a:moveTo>
                <a:lnTo>
                  <a:pt x="1231652" y="36205"/>
                </a:lnTo>
                <a:lnTo>
                  <a:pt x="1182051" y="40959"/>
                </a:lnTo>
                <a:lnTo>
                  <a:pt x="1134112" y="49782"/>
                </a:lnTo>
                <a:lnTo>
                  <a:pt x="1088586" y="62536"/>
                </a:lnTo>
                <a:lnTo>
                  <a:pt x="1046226" y="79083"/>
                </a:lnTo>
                <a:lnTo>
                  <a:pt x="1007782" y="99284"/>
                </a:lnTo>
                <a:lnTo>
                  <a:pt x="974006" y="123001"/>
                </a:lnTo>
                <a:lnTo>
                  <a:pt x="945650" y="150096"/>
                </a:lnTo>
                <a:lnTo>
                  <a:pt x="2579071" y="150096"/>
                </a:lnTo>
                <a:lnTo>
                  <a:pt x="2569303" y="128518"/>
                </a:lnTo>
                <a:lnTo>
                  <a:pt x="2545535" y="98053"/>
                </a:lnTo>
                <a:lnTo>
                  <a:pt x="2544868" y="97480"/>
                </a:lnTo>
                <a:lnTo>
                  <a:pt x="1515156" y="97480"/>
                </a:lnTo>
                <a:lnTo>
                  <a:pt x="1495979" y="86930"/>
                </a:lnTo>
                <a:lnTo>
                  <a:pt x="1454139" y="68478"/>
                </a:lnTo>
                <a:lnTo>
                  <a:pt x="1382909" y="47743"/>
                </a:lnTo>
                <a:lnTo>
                  <a:pt x="1332833" y="39459"/>
                </a:lnTo>
                <a:lnTo>
                  <a:pt x="1282163" y="35659"/>
                </a:lnTo>
                <a:close/>
              </a:path>
              <a:path w="2914650" h="1284604">
                <a:moveTo>
                  <a:pt x="1758900" y="0"/>
                </a:moveTo>
                <a:lnTo>
                  <a:pt x="1709209" y="4592"/>
                </a:lnTo>
                <a:lnTo>
                  <a:pt x="1661659" y="14145"/>
                </a:lnTo>
                <a:lnTo>
                  <a:pt x="1617364" y="28434"/>
                </a:lnTo>
                <a:lnTo>
                  <a:pt x="1577439" y="47235"/>
                </a:lnTo>
                <a:lnTo>
                  <a:pt x="1542999" y="70325"/>
                </a:lnTo>
                <a:lnTo>
                  <a:pt x="1515156" y="97480"/>
                </a:lnTo>
                <a:lnTo>
                  <a:pt x="2544868" y="97480"/>
                </a:lnTo>
                <a:lnTo>
                  <a:pt x="2513429" y="70467"/>
                </a:lnTo>
                <a:lnTo>
                  <a:pt x="2511327" y="69197"/>
                </a:lnTo>
                <a:lnTo>
                  <a:pt x="2012285" y="69197"/>
                </a:lnTo>
                <a:lnTo>
                  <a:pt x="1990408" y="53868"/>
                </a:lnTo>
                <a:lnTo>
                  <a:pt x="1938852" y="28254"/>
                </a:lnTo>
                <a:lnTo>
                  <a:pt x="1860251" y="6589"/>
                </a:lnTo>
                <a:lnTo>
                  <a:pt x="1809619" y="591"/>
                </a:lnTo>
                <a:lnTo>
                  <a:pt x="1758900" y="0"/>
                </a:lnTo>
                <a:close/>
              </a:path>
              <a:path w="2914650" h="1284604">
                <a:moveTo>
                  <a:pt x="2285314" y="407"/>
                </a:moveTo>
                <a:lnTo>
                  <a:pt x="2234995" y="591"/>
                </a:lnTo>
                <a:lnTo>
                  <a:pt x="2185449" y="5338"/>
                </a:lnTo>
                <a:lnTo>
                  <a:pt x="2137412" y="14624"/>
                </a:lnTo>
                <a:lnTo>
                  <a:pt x="2091813" y="28434"/>
                </a:lnTo>
                <a:lnTo>
                  <a:pt x="2049880" y="46600"/>
                </a:lnTo>
                <a:lnTo>
                  <a:pt x="2012285" y="69197"/>
                </a:lnTo>
                <a:lnTo>
                  <a:pt x="2511327" y="69197"/>
                </a:lnTo>
                <a:lnTo>
                  <a:pt x="2473612" y="46413"/>
                </a:lnTo>
                <a:lnTo>
                  <a:pt x="2430342" y="27811"/>
                </a:lnTo>
                <a:lnTo>
                  <a:pt x="2383902" y="13973"/>
                </a:lnTo>
                <a:lnTo>
                  <a:pt x="2335243" y="4854"/>
                </a:lnTo>
                <a:lnTo>
                  <a:pt x="2285314" y="407"/>
                </a:lnTo>
                <a:close/>
              </a:path>
            </a:pathLst>
          </a:custGeom>
          <a:solidFill>
            <a:srgbClr val="779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02510" y="4827446"/>
            <a:ext cx="2914650" cy="1284605"/>
          </a:xfrm>
          <a:custGeom>
            <a:avLst/>
            <a:gdLst/>
            <a:ahLst/>
            <a:cxnLst/>
            <a:rect l="l" t="t" r="r" b="b"/>
            <a:pathLst>
              <a:path w="2914650" h="1284604">
                <a:moveTo>
                  <a:pt x="264668" y="422631"/>
                </a:moveTo>
                <a:lnTo>
                  <a:pt x="260461" y="385563"/>
                </a:lnTo>
                <a:lnTo>
                  <a:pt x="264470" y="349353"/>
                </a:lnTo>
                <a:lnTo>
                  <a:pt x="276229" y="314370"/>
                </a:lnTo>
                <a:lnTo>
                  <a:pt x="295275" y="280977"/>
                </a:lnTo>
                <a:lnTo>
                  <a:pt x="321144" y="249543"/>
                </a:lnTo>
                <a:lnTo>
                  <a:pt x="353370" y="220434"/>
                </a:lnTo>
                <a:lnTo>
                  <a:pt x="391491" y="194015"/>
                </a:lnTo>
                <a:lnTo>
                  <a:pt x="435042" y="170654"/>
                </a:lnTo>
                <a:lnTo>
                  <a:pt x="483559" y="150717"/>
                </a:lnTo>
                <a:lnTo>
                  <a:pt x="536577" y="134570"/>
                </a:lnTo>
                <a:lnTo>
                  <a:pt x="593633" y="122579"/>
                </a:lnTo>
                <a:lnTo>
                  <a:pt x="654261" y="115112"/>
                </a:lnTo>
                <a:lnTo>
                  <a:pt x="704783" y="112695"/>
                </a:lnTo>
                <a:lnTo>
                  <a:pt x="755130" y="113651"/>
                </a:lnTo>
                <a:lnTo>
                  <a:pt x="804847" y="117924"/>
                </a:lnTo>
                <a:lnTo>
                  <a:pt x="853476" y="125458"/>
                </a:lnTo>
                <a:lnTo>
                  <a:pt x="900563" y="136201"/>
                </a:lnTo>
                <a:lnTo>
                  <a:pt x="945650" y="150096"/>
                </a:lnTo>
                <a:lnTo>
                  <a:pt x="974005" y="123002"/>
                </a:lnTo>
                <a:lnTo>
                  <a:pt x="1007780" y="99286"/>
                </a:lnTo>
                <a:lnTo>
                  <a:pt x="1046224" y="79086"/>
                </a:lnTo>
                <a:lnTo>
                  <a:pt x="1088585" y="62540"/>
                </a:lnTo>
                <a:lnTo>
                  <a:pt x="1134111" y="49786"/>
                </a:lnTo>
                <a:lnTo>
                  <a:pt x="1182051" y="40963"/>
                </a:lnTo>
                <a:lnTo>
                  <a:pt x="1231653" y="36210"/>
                </a:lnTo>
                <a:lnTo>
                  <a:pt x="1282164" y="35664"/>
                </a:lnTo>
                <a:lnTo>
                  <a:pt x="1332833" y="39464"/>
                </a:lnTo>
                <a:lnTo>
                  <a:pt x="1382909" y="47748"/>
                </a:lnTo>
                <a:lnTo>
                  <a:pt x="1431639" y="60654"/>
                </a:lnTo>
                <a:lnTo>
                  <a:pt x="1475614" y="77249"/>
                </a:lnTo>
                <a:lnTo>
                  <a:pt x="1515149" y="97480"/>
                </a:lnTo>
                <a:lnTo>
                  <a:pt x="1542993" y="70324"/>
                </a:lnTo>
                <a:lnTo>
                  <a:pt x="1577435" y="47234"/>
                </a:lnTo>
                <a:lnTo>
                  <a:pt x="1617361" y="28433"/>
                </a:lnTo>
                <a:lnTo>
                  <a:pt x="1661657" y="14144"/>
                </a:lnTo>
                <a:lnTo>
                  <a:pt x="1709208" y="4591"/>
                </a:lnTo>
                <a:lnTo>
                  <a:pt x="1758900" y="0"/>
                </a:lnTo>
                <a:lnTo>
                  <a:pt x="1809619" y="592"/>
                </a:lnTo>
                <a:lnTo>
                  <a:pt x="1860250" y="6592"/>
                </a:lnTo>
                <a:lnTo>
                  <a:pt x="1909679" y="18224"/>
                </a:lnTo>
                <a:lnTo>
                  <a:pt x="1965848" y="40180"/>
                </a:lnTo>
                <a:lnTo>
                  <a:pt x="2012289" y="69203"/>
                </a:lnTo>
                <a:lnTo>
                  <a:pt x="2049885" y="46604"/>
                </a:lnTo>
                <a:lnTo>
                  <a:pt x="2091910" y="28396"/>
                </a:lnTo>
                <a:lnTo>
                  <a:pt x="2137415" y="14624"/>
                </a:lnTo>
                <a:lnTo>
                  <a:pt x="2185451" y="5338"/>
                </a:lnTo>
                <a:lnTo>
                  <a:pt x="2235067" y="582"/>
                </a:lnTo>
                <a:lnTo>
                  <a:pt x="2285313" y="405"/>
                </a:lnTo>
                <a:lnTo>
                  <a:pt x="2335241" y="4852"/>
                </a:lnTo>
                <a:lnTo>
                  <a:pt x="2383899" y="13972"/>
                </a:lnTo>
                <a:lnTo>
                  <a:pt x="2430338" y="27811"/>
                </a:lnTo>
                <a:lnTo>
                  <a:pt x="2473609" y="46415"/>
                </a:lnTo>
                <a:lnTo>
                  <a:pt x="2513427" y="70468"/>
                </a:lnTo>
                <a:lnTo>
                  <a:pt x="2545534" y="98053"/>
                </a:lnTo>
                <a:lnTo>
                  <a:pt x="2569302" y="128518"/>
                </a:lnTo>
                <a:lnTo>
                  <a:pt x="2584099" y="161212"/>
                </a:lnTo>
                <a:lnTo>
                  <a:pt x="2639110" y="173156"/>
                </a:lnTo>
                <a:lnTo>
                  <a:pt x="2688889" y="189801"/>
                </a:lnTo>
                <a:lnTo>
                  <a:pt x="2732917" y="210600"/>
                </a:lnTo>
                <a:lnTo>
                  <a:pt x="2770675" y="235008"/>
                </a:lnTo>
                <a:lnTo>
                  <a:pt x="2801642" y="262477"/>
                </a:lnTo>
                <a:lnTo>
                  <a:pt x="2825300" y="292461"/>
                </a:lnTo>
                <a:lnTo>
                  <a:pt x="2848607" y="357790"/>
                </a:lnTo>
                <a:lnTo>
                  <a:pt x="2847217" y="392042"/>
                </a:lnTo>
                <a:lnTo>
                  <a:pt x="2832945" y="433850"/>
                </a:lnTo>
                <a:lnTo>
                  <a:pt x="2819980" y="455025"/>
                </a:lnTo>
                <a:lnTo>
                  <a:pt x="2854413" y="486044"/>
                </a:lnTo>
                <a:lnTo>
                  <a:pt x="2880979" y="518774"/>
                </a:lnTo>
                <a:lnTo>
                  <a:pt x="2899778" y="552754"/>
                </a:lnTo>
                <a:lnTo>
                  <a:pt x="2910911" y="587528"/>
                </a:lnTo>
                <a:lnTo>
                  <a:pt x="2914478" y="622638"/>
                </a:lnTo>
                <a:lnTo>
                  <a:pt x="2910578" y="657626"/>
                </a:lnTo>
                <a:lnTo>
                  <a:pt x="2880781" y="725403"/>
                </a:lnTo>
                <a:lnTo>
                  <a:pt x="2855084" y="757277"/>
                </a:lnTo>
                <a:lnTo>
                  <a:pt x="2822321" y="787196"/>
                </a:lnTo>
                <a:lnTo>
                  <a:pt x="2782593" y="814705"/>
                </a:lnTo>
                <a:lnTo>
                  <a:pt x="2735999" y="839343"/>
                </a:lnTo>
                <a:lnTo>
                  <a:pt x="2687308" y="858944"/>
                </a:lnTo>
                <a:lnTo>
                  <a:pt x="2635053" y="874583"/>
                </a:lnTo>
                <a:lnTo>
                  <a:pt x="2579901" y="886091"/>
                </a:lnTo>
                <a:lnTo>
                  <a:pt x="2522519" y="893299"/>
                </a:lnTo>
                <a:lnTo>
                  <a:pt x="2517830" y="927836"/>
                </a:lnTo>
                <a:lnTo>
                  <a:pt x="2484968" y="991713"/>
                </a:lnTo>
                <a:lnTo>
                  <a:pt x="2458011" y="1020334"/>
                </a:lnTo>
                <a:lnTo>
                  <a:pt x="2424847" y="1046266"/>
                </a:lnTo>
                <a:lnTo>
                  <a:pt x="2386085" y="1069149"/>
                </a:lnTo>
                <a:lnTo>
                  <a:pt x="2342331" y="1088624"/>
                </a:lnTo>
                <a:lnTo>
                  <a:pt x="2294194" y="1104333"/>
                </a:lnTo>
                <a:lnTo>
                  <a:pt x="2242281" y="1115918"/>
                </a:lnTo>
                <a:lnTo>
                  <a:pt x="2187200" y="1123018"/>
                </a:lnTo>
                <a:lnTo>
                  <a:pt x="2129559" y="1125275"/>
                </a:lnTo>
                <a:lnTo>
                  <a:pt x="2076020" y="1122803"/>
                </a:lnTo>
                <a:lnTo>
                  <a:pt x="2023799" y="1115981"/>
                </a:lnTo>
                <a:lnTo>
                  <a:pt x="1973626" y="1104939"/>
                </a:lnTo>
                <a:lnTo>
                  <a:pt x="1926229" y="1089805"/>
                </a:lnTo>
                <a:lnTo>
                  <a:pt x="1906297" y="1122072"/>
                </a:lnTo>
                <a:lnTo>
                  <a:pt x="1880463" y="1151934"/>
                </a:lnTo>
                <a:lnTo>
                  <a:pt x="1849260" y="1179218"/>
                </a:lnTo>
                <a:lnTo>
                  <a:pt x="1813219" y="1203753"/>
                </a:lnTo>
                <a:lnTo>
                  <a:pt x="1772873" y="1225368"/>
                </a:lnTo>
                <a:lnTo>
                  <a:pt x="1728751" y="1243891"/>
                </a:lnTo>
                <a:lnTo>
                  <a:pt x="1681387" y="1259152"/>
                </a:lnTo>
                <a:lnTo>
                  <a:pt x="1631312" y="1270978"/>
                </a:lnTo>
                <a:lnTo>
                  <a:pt x="1579058" y="1279199"/>
                </a:lnTo>
                <a:lnTo>
                  <a:pt x="1525155" y="1283642"/>
                </a:lnTo>
                <a:lnTo>
                  <a:pt x="1470137" y="1284137"/>
                </a:lnTo>
                <a:lnTo>
                  <a:pt x="1414534" y="1280512"/>
                </a:lnTo>
                <a:lnTo>
                  <a:pt x="1358879" y="1272595"/>
                </a:lnTo>
                <a:lnTo>
                  <a:pt x="1300167" y="1259168"/>
                </a:lnTo>
                <a:lnTo>
                  <a:pt x="1245457" y="1241141"/>
                </a:lnTo>
                <a:lnTo>
                  <a:pt x="1195460" y="1218834"/>
                </a:lnTo>
                <a:lnTo>
                  <a:pt x="1150890" y="1192566"/>
                </a:lnTo>
                <a:lnTo>
                  <a:pt x="1112459" y="1162655"/>
                </a:lnTo>
                <a:lnTo>
                  <a:pt x="1065486" y="1177778"/>
                </a:lnTo>
                <a:lnTo>
                  <a:pt x="1017152" y="1189741"/>
                </a:lnTo>
                <a:lnTo>
                  <a:pt x="967817" y="1198596"/>
                </a:lnTo>
                <a:lnTo>
                  <a:pt x="917838" y="1204399"/>
                </a:lnTo>
                <a:lnTo>
                  <a:pt x="867574" y="1207203"/>
                </a:lnTo>
                <a:lnTo>
                  <a:pt x="817385" y="1207062"/>
                </a:lnTo>
                <a:lnTo>
                  <a:pt x="767630" y="1204029"/>
                </a:lnTo>
                <a:lnTo>
                  <a:pt x="718666" y="1198159"/>
                </a:lnTo>
                <a:lnTo>
                  <a:pt x="670854" y="1189505"/>
                </a:lnTo>
                <a:lnTo>
                  <a:pt x="624551" y="1178122"/>
                </a:lnTo>
                <a:lnTo>
                  <a:pt x="580118" y="1164063"/>
                </a:lnTo>
                <a:lnTo>
                  <a:pt x="537912" y="1147382"/>
                </a:lnTo>
                <a:lnTo>
                  <a:pt x="498292" y="1128133"/>
                </a:lnTo>
                <a:lnTo>
                  <a:pt x="461618" y="1106369"/>
                </a:lnTo>
                <a:lnTo>
                  <a:pt x="428248" y="1082146"/>
                </a:lnTo>
                <a:lnTo>
                  <a:pt x="398541" y="1055515"/>
                </a:lnTo>
                <a:lnTo>
                  <a:pt x="393041" y="1049865"/>
                </a:lnTo>
                <a:lnTo>
                  <a:pt x="333534" y="1050450"/>
                </a:lnTo>
                <a:lnTo>
                  <a:pt x="276762" y="1044119"/>
                </a:lnTo>
                <a:lnTo>
                  <a:pt x="224035" y="1031494"/>
                </a:lnTo>
                <a:lnTo>
                  <a:pt x="176665" y="1013194"/>
                </a:lnTo>
                <a:lnTo>
                  <a:pt x="135962" y="989840"/>
                </a:lnTo>
                <a:lnTo>
                  <a:pt x="103239" y="962051"/>
                </a:lnTo>
                <a:lnTo>
                  <a:pt x="79806" y="930449"/>
                </a:lnTo>
                <a:lnTo>
                  <a:pt x="66488" y="857281"/>
                </a:lnTo>
                <a:lnTo>
                  <a:pt x="79681" y="820179"/>
                </a:lnTo>
                <a:lnTo>
                  <a:pt x="105847" y="785632"/>
                </a:lnTo>
                <a:lnTo>
                  <a:pt x="144279" y="754926"/>
                </a:lnTo>
                <a:lnTo>
                  <a:pt x="96363" y="733829"/>
                </a:lnTo>
                <a:lnTo>
                  <a:pt x="57557" y="708179"/>
                </a:lnTo>
                <a:lnTo>
                  <a:pt x="28280" y="678948"/>
                </a:lnTo>
                <a:lnTo>
                  <a:pt x="8954" y="647109"/>
                </a:lnTo>
                <a:lnTo>
                  <a:pt x="0" y="613634"/>
                </a:lnTo>
                <a:lnTo>
                  <a:pt x="1838" y="579495"/>
                </a:lnTo>
                <a:lnTo>
                  <a:pt x="39578" y="513117"/>
                </a:lnTo>
                <a:lnTo>
                  <a:pt x="71928" y="486018"/>
                </a:lnTo>
                <a:lnTo>
                  <a:pt x="111587" y="463346"/>
                </a:lnTo>
                <a:lnTo>
                  <a:pt x="157335" y="445575"/>
                </a:lnTo>
                <a:lnTo>
                  <a:pt x="207951" y="433178"/>
                </a:lnTo>
                <a:lnTo>
                  <a:pt x="262216" y="426631"/>
                </a:lnTo>
                <a:lnTo>
                  <a:pt x="264668" y="422631"/>
                </a:lnTo>
                <a:close/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49912" y="5577370"/>
            <a:ext cx="170815" cy="24130"/>
          </a:xfrm>
          <a:custGeom>
            <a:avLst/>
            <a:gdLst/>
            <a:ahLst/>
            <a:cxnLst/>
            <a:rect l="l" t="t" r="r" b="b"/>
            <a:pathLst>
              <a:path w="170814" h="24129">
                <a:moveTo>
                  <a:pt x="170706" y="23693"/>
                </a:moveTo>
                <a:lnTo>
                  <a:pt x="126151" y="23735"/>
                </a:lnTo>
                <a:lnTo>
                  <a:pt x="82349" y="19731"/>
                </a:lnTo>
                <a:lnTo>
                  <a:pt x="40048" y="11784"/>
                </a:lnTo>
                <a:lnTo>
                  <a:pt x="0" y="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96547" y="5860341"/>
            <a:ext cx="74930" cy="11430"/>
          </a:xfrm>
          <a:custGeom>
            <a:avLst/>
            <a:gdLst/>
            <a:ahLst/>
            <a:cxnLst/>
            <a:rect l="l" t="t" r="r" b="b"/>
            <a:pathLst>
              <a:path w="74929" h="11429">
                <a:moveTo>
                  <a:pt x="74687" y="0"/>
                </a:moveTo>
                <a:lnTo>
                  <a:pt x="56513" y="3936"/>
                </a:lnTo>
                <a:lnTo>
                  <a:pt x="37967" y="7143"/>
                </a:lnTo>
                <a:lnTo>
                  <a:pt x="19109" y="9614"/>
                </a:lnTo>
                <a:lnTo>
                  <a:pt x="0" y="1134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69809" y="5933201"/>
            <a:ext cx="45085" cy="52069"/>
          </a:xfrm>
          <a:custGeom>
            <a:avLst/>
            <a:gdLst/>
            <a:ahLst/>
            <a:cxnLst/>
            <a:rect l="l" t="t" r="r" b="b"/>
            <a:pathLst>
              <a:path w="45085" h="52070">
                <a:moveTo>
                  <a:pt x="45000" y="51730"/>
                </a:moveTo>
                <a:lnTo>
                  <a:pt x="32038" y="39353"/>
                </a:lnTo>
                <a:lnTo>
                  <a:pt x="20201" y="26588"/>
                </a:lnTo>
                <a:lnTo>
                  <a:pt x="9513" y="13461"/>
                </a:lnTo>
                <a:lnTo>
                  <a:pt x="0" y="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29039" y="5855941"/>
            <a:ext cx="18415" cy="57150"/>
          </a:xfrm>
          <a:custGeom>
            <a:avLst/>
            <a:gdLst/>
            <a:ahLst/>
            <a:cxnLst/>
            <a:rect l="l" t="t" r="r" b="b"/>
            <a:pathLst>
              <a:path w="18415" h="57150">
                <a:moveTo>
                  <a:pt x="17970" y="0"/>
                </a:moveTo>
                <a:lnTo>
                  <a:pt x="15346" y="14389"/>
                </a:lnTo>
                <a:lnTo>
                  <a:pt x="11471" y="28665"/>
                </a:lnTo>
                <a:lnTo>
                  <a:pt x="6352" y="42797"/>
                </a:lnTo>
                <a:lnTo>
                  <a:pt x="0" y="5676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99537" y="5500491"/>
            <a:ext cx="228645" cy="2216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23550" y="5279328"/>
            <a:ext cx="97790" cy="80010"/>
          </a:xfrm>
          <a:custGeom>
            <a:avLst/>
            <a:gdLst/>
            <a:ahLst/>
            <a:cxnLst/>
            <a:rect l="l" t="t" r="r" b="b"/>
            <a:pathLst>
              <a:path w="97790" h="80010">
                <a:moveTo>
                  <a:pt x="97570" y="0"/>
                </a:moveTo>
                <a:lnTo>
                  <a:pt x="79042" y="22334"/>
                </a:lnTo>
                <a:lnTo>
                  <a:pt x="56442" y="43169"/>
                </a:lnTo>
                <a:lnTo>
                  <a:pt x="30013" y="62304"/>
                </a:lnTo>
                <a:lnTo>
                  <a:pt x="0" y="7954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86999" y="4984199"/>
            <a:ext cx="5715" cy="38100"/>
          </a:xfrm>
          <a:custGeom>
            <a:avLst/>
            <a:gdLst/>
            <a:ahLst/>
            <a:cxnLst/>
            <a:rect l="l" t="t" r="r" b="b"/>
            <a:pathLst>
              <a:path w="5715" h="38100">
                <a:moveTo>
                  <a:pt x="0" y="0"/>
                </a:moveTo>
                <a:lnTo>
                  <a:pt x="2422" y="9327"/>
                </a:lnTo>
                <a:lnTo>
                  <a:pt x="4091" y="18708"/>
                </a:lnTo>
                <a:lnTo>
                  <a:pt x="5004" y="28126"/>
                </a:lnTo>
                <a:lnTo>
                  <a:pt x="5160" y="37565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63919" y="4892475"/>
            <a:ext cx="50165" cy="48260"/>
          </a:xfrm>
          <a:custGeom>
            <a:avLst/>
            <a:gdLst/>
            <a:ahLst/>
            <a:cxnLst/>
            <a:rect l="l" t="t" r="r" b="b"/>
            <a:pathLst>
              <a:path w="50165" h="48260">
                <a:moveTo>
                  <a:pt x="0" y="47906"/>
                </a:moveTo>
                <a:lnTo>
                  <a:pt x="10298" y="35140"/>
                </a:lnTo>
                <a:lnTo>
                  <a:pt x="22095" y="22869"/>
                </a:lnTo>
                <a:lnTo>
                  <a:pt x="35339" y="11140"/>
                </a:lnTo>
                <a:lnTo>
                  <a:pt x="49980" y="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96439" y="4921896"/>
            <a:ext cx="24765" cy="41910"/>
          </a:xfrm>
          <a:custGeom>
            <a:avLst/>
            <a:gdLst/>
            <a:ahLst/>
            <a:cxnLst/>
            <a:rect l="l" t="t" r="r" b="b"/>
            <a:pathLst>
              <a:path w="24765" h="41910">
                <a:moveTo>
                  <a:pt x="0" y="41315"/>
                </a:moveTo>
                <a:lnTo>
                  <a:pt x="4436" y="30662"/>
                </a:lnTo>
                <a:lnTo>
                  <a:pt x="9963" y="20205"/>
                </a:lnTo>
                <a:lnTo>
                  <a:pt x="16561" y="9974"/>
                </a:lnTo>
                <a:lnTo>
                  <a:pt x="24210" y="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47816" y="4977243"/>
            <a:ext cx="87630" cy="40640"/>
          </a:xfrm>
          <a:custGeom>
            <a:avLst/>
            <a:gdLst/>
            <a:ahLst/>
            <a:cxnLst/>
            <a:rect l="l" t="t" r="r" b="b"/>
            <a:pathLst>
              <a:path w="87629" h="40639">
                <a:moveTo>
                  <a:pt x="0" y="0"/>
                </a:moveTo>
                <a:lnTo>
                  <a:pt x="23390" y="8809"/>
                </a:lnTo>
                <a:lnTo>
                  <a:pt x="45828" y="18445"/>
                </a:lnTo>
                <a:lnTo>
                  <a:pt x="67252" y="28879"/>
                </a:lnTo>
                <a:lnTo>
                  <a:pt x="87603" y="40084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67188" y="5250087"/>
            <a:ext cx="15875" cy="42545"/>
          </a:xfrm>
          <a:custGeom>
            <a:avLst/>
            <a:gdLst/>
            <a:ahLst/>
            <a:cxnLst/>
            <a:rect l="l" t="t" r="r" b="b"/>
            <a:pathLst>
              <a:path w="15875" h="42545">
                <a:moveTo>
                  <a:pt x="15288" y="42172"/>
                </a:moveTo>
                <a:lnTo>
                  <a:pt x="10426" y="31771"/>
                </a:lnTo>
                <a:lnTo>
                  <a:pt x="6254" y="21267"/>
                </a:lnTo>
                <a:lnTo>
                  <a:pt x="2777" y="10673"/>
                </a:lnTo>
                <a:lnTo>
                  <a:pt x="0" y="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606961" y="4998364"/>
            <a:ext cx="1697989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500"/>
              </a:lnSpc>
              <a:spcBef>
                <a:spcPts val="11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Possible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world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my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 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included in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77442" y="3420313"/>
            <a:ext cx="1898014" cy="646430"/>
          </a:xfrm>
          <a:custGeom>
            <a:avLst/>
            <a:gdLst/>
            <a:ahLst/>
            <a:cxnLst/>
            <a:rect l="l" t="t" r="r" b="b"/>
            <a:pathLst>
              <a:path w="1898014" h="646429">
                <a:moveTo>
                  <a:pt x="0" y="0"/>
                </a:moveTo>
                <a:lnTo>
                  <a:pt x="1898015" y="0"/>
                </a:lnTo>
                <a:lnTo>
                  <a:pt x="1898015" y="646328"/>
                </a:lnTo>
                <a:lnTo>
                  <a:pt x="0" y="646328"/>
                </a:lnTo>
                <a:lnTo>
                  <a:pt x="0" y="0"/>
                </a:lnTo>
                <a:close/>
              </a:path>
            </a:pathLst>
          </a:custGeom>
          <a:solidFill>
            <a:srgbClr val="E6E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20044" y="3449079"/>
            <a:ext cx="1830593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500"/>
              </a:lnSpc>
              <a:spcBef>
                <a:spcPts val="110"/>
              </a:spcBef>
            </a:pPr>
            <a:r>
              <a:rPr sz="1800" spc="-5" dirty="0">
                <a:solidFill>
                  <a:srgbClr val="953735"/>
                </a:solidFill>
                <a:latin typeface="Arial"/>
                <a:cs typeface="Arial"/>
              </a:rPr>
              <a:t>41</a:t>
            </a:r>
            <a:r>
              <a:rPr sz="1800" spc="-90" dirty="0">
                <a:solidFill>
                  <a:srgbClr val="953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students  drink on  weekends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665495" y="3420313"/>
            <a:ext cx="1898014" cy="646430"/>
          </a:xfrm>
          <a:custGeom>
            <a:avLst/>
            <a:gdLst/>
            <a:ahLst/>
            <a:cxnLst/>
            <a:rect l="l" t="t" r="r" b="b"/>
            <a:pathLst>
              <a:path w="1898015" h="646429">
                <a:moveTo>
                  <a:pt x="0" y="0"/>
                </a:moveTo>
                <a:lnTo>
                  <a:pt x="1898015" y="0"/>
                </a:lnTo>
                <a:lnTo>
                  <a:pt x="1898015" y="646328"/>
                </a:lnTo>
                <a:lnTo>
                  <a:pt x="0" y="646328"/>
                </a:lnTo>
                <a:lnTo>
                  <a:pt x="0" y="0"/>
                </a:lnTo>
                <a:close/>
              </a:path>
            </a:pathLst>
          </a:custGeom>
          <a:solidFill>
            <a:srgbClr val="E6E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665496" y="3449079"/>
            <a:ext cx="1819034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500"/>
              </a:lnSpc>
              <a:spcBef>
                <a:spcPts val="110"/>
              </a:spcBef>
            </a:pPr>
            <a:r>
              <a:rPr sz="1800" spc="-5" dirty="0">
                <a:solidFill>
                  <a:srgbClr val="4F6228"/>
                </a:solidFill>
                <a:latin typeface="Arial"/>
                <a:cs typeface="Arial"/>
              </a:rPr>
              <a:t>40</a:t>
            </a:r>
            <a:r>
              <a:rPr sz="1800" spc="-90" dirty="0">
                <a:solidFill>
                  <a:srgbClr val="4F6228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students  drink on  weekends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81762" y="1574963"/>
            <a:ext cx="2477135" cy="112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1800" spc="-5" dirty="0">
                <a:latin typeface="Arial"/>
                <a:cs typeface="Arial"/>
              </a:rPr>
              <a:t>For any two neighboring  datasets D1, D2, the  </a:t>
            </a:r>
            <a:r>
              <a:rPr sz="1800" spc="-10" dirty="0">
                <a:latin typeface="Arial"/>
                <a:cs typeface="Arial"/>
              </a:rPr>
              <a:t>difference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this simple  count query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at most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0" y="594231"/>
            <a:ext cx="6891655" cy="4059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47980" marR="5080">
              <a:lnSpc>
                <a:spcPts val="3329"/>
              </a:lnSpc>
              <a:spcBef>
                <a:spcPts val="235"/>
              </a:spcBef>
            </a:pPr>
            <a:r>
              <a:rPr sz="2000" b="0" spc="-5" dirty="0">
                <a:latin typeface="Arial"/>
                <a:cs typeface="Arial"/>
              </a:rPr>
              <a:t>Say </a:t>
            </a:r>
            <a:r>
              <a:rPr sz="2000" b="0" dirty="0">
                <a:latin typeface="Arial"/>
                <a:cs typeface="Arial"/>
              </a:rPr>
              <a:t>we ask “How many </a:t>
            </a:r>
            <a:r>
              <a:rPr sz="2000" b="0" spc="-5" dirty="0">
                <a:latin typeface="Arial"/>
                <a:cs typeface="Arial"/>
              </a:rPr>
              <a:t>students </a:t>
            </a:r>
            <a:r>
              <a:rPr sz="2000" b="0" dirty="0">
                <a:latin typeface="Arial"/>
                <a:cs typeface="Arial"/>
              </a:rPr>
              <a:t>drink on  weekends?”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92774" y="2059055"/>
            <a:ext cx="7620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530" dirty="0">
                <a:latin typeface="MS UI Gothic"/>
                <a:cs typeface="MS UI Gothic"/>
              </a:rPr>
              <a:t>D</a:t>
            </a:r>
            <a:r>
              <a:rPr sz="1700" spc="15" dirty="0">
                <a:latin typeface="Arial"/>
                <a:cs typeface="Arial"/>
              </a:rPr>
              <a:t>1</a:t>
            </a:r>
            <a:r>
              <a:rPr sz="1700" spc="165" dirty="0">
                <a:latin typeface="MS UI Gothic"/>
                <a:cs typeface="MS UI Gothic"/>
              </a:rPr>
              <a:t>,</a:t>
            </a:r>
            <a:r>
              <a:rPr sz="1700" spc="590" dirty="0">
                <a:latin typeface="MS UI Gothic"/>
                <a:cs typeface="MS UI Gothic"/>
              </a:rPr>
              <a:t>D</a:t>
            </a:r>
            <a:r>
              <a:rPr sz="1700" spc="15" dirty="0">
                <a:latin typeface="Arial"/>
                <a:cs typeface="Arial"/>
              </a:rPr>
              <a:t>2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4290" y="1755017"/>
            <a:ext cx="407162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03300" algn="l"/>
                <a:tab pos="1710055" algn="l"/>
              </a:tabLst>
            </a:pPr>
            <a:r>
              <a:rPr lang="en-US" sz="2400" spc="300" dirty="0" err="1">
                <a:latin typeface="Arial"/>
                <a:cs typeface="Arial"/>
              </a:rPr>
              <a:t>Δ</a:t>
            </a:r>
            <a:r>
              <a:rPr lang="en-US" sz="2400" spc="300" dirty="0">
                <a:latin typeface="Arial"/>
                <a:cs typeface="Arial"/>
              </a:rPr>
              <a:t> </a:t>
            </a:r>
            <a:r>
              <a:rPr sz="2400" spc="190" dirty="0">
                <a:latin typeface="MS UI Gothic"/>
                <a:cs typeface="MS UI Gothic"/>
              </a:rPr>
              <a:t>F</a:t>
            </a:r>
            <a:r>
              <a:rPr sz="2400" spc="275" dirty="0">
                <a:latin typeface="MS UI Gothic"/>
                <a:cs typeface="MS UI Gothic"/>
              </a:rPr>
              <a:t> </a:t>
            </a:r>
            <a:r>
              <a:rPr sz="2400" spc="480" dirty="0">
                <a:latin typeface="Arial"/>
                <a:cs typeface="Arial"/>
              </a:rPr>
              <a:t>=	</a:t>
            </a:r>
            <a:r>
              <a:rPr sz="2400" spc="-5" dirty="0">
                <a:latin typeface="Arial"/>
                <a:cs typeface="Arial"/>
              </a:rPr>
              <a:t>max	</a:t>
            </a:r>
            <a:r>
              <a:rPr sz="2400" i="1" spc="210" dirty="0">
                <a:latin typeface="Arial"/>
                <a:cs typeface="Arial"/>
              </a:rPr>
              <a:t>|</a:t>
            </a:r>
            <a:r>
              <a:rPr sz="2400" spc="210" dirty="0">
                <a:latin typeface="MS UI Gothic"/>
                <a:cs typeface="MS UI Gothic"/>
              </a:rPr>
              <a:t>F</a:t>
            </a:r>
            <a:r>
              <a:rPr sz="2400" spc="210" dirty="0">
                <a:latin typeface="Arial"/>
                <a:cs typeface="Arial"/>
              </a:rPr>
              <a:t>(</a:t>
            </a:r>
            <a:r>
              <a:rPr sz="2400" spc="210" dirty="0">
                <a:latin typeface="MS UI Gothic"/>
                <a:cs typeface="MS UI Gothic"/>
              </a:rPr>
              <a:t>D</a:t>
            </a:r>
            <a:r>
              <a:rPr sz="2400" spc="210" dirty="0">
                <a:latin typeface="Arial"/>
                <a:cs typeface="Arial"/>
              </a:rPr>
              <a:t>1)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i="1" spc="-515" dirty="0">
                <a:latin typeface="Arial"/>
                <a:cs typeface="Arial"/>
              </a:rPr>
              <a:t>— </a:t>
            </a:r>
            <a:r>
              <a:rPr lang="en-US" sz="2400" i="1" spc="-515" dirty="0">
                <a:latin typeface="Arial"/>
                <a:cs typeface="Arial"/>
              </a:rPr>
              <a:t>    </a:t>
            </a:r>
            <a:r>
              <a:rPr sz="2400" spc="210" dirty="0">
                <a:latin typeface="MS UI Gothic"/>
                <a:cs typeface="MS UI Gothic"/>
              </a:rPr>
              <a:t>F</a:t>
            </a:r>
            <a:r>
              <a:rPr sz="2400" spc="210" dirty="0">
                <a:latin typeface="Arial"/>
                <a:cs typeface="Arial"/>
              </a:rPr>
              <a:t>(</a:t>
            </a:r>
            <a:r>
              <a:rPr sz="2400" spc="210" dirty="0">
                <a:latin typeface="MS UI Gothic"/>
                <a:cs typeface="MS UI Gothic"/>
              </a:rPr>
              <a:t>D</a:t>
            </a:r>
            <a:r>
              <a:rPr sz="2400" spc="210" dirty="0">
                <a:latin typeface="Arial"/>
                <a:cs typeface="Arial"/>
              </a:rPr>
              <a:t>2)</a:t>
            </a:r>
            <a:r>
              <a:rPr sz="2400" i="1" spc="210" dirty="0">
                <a:latin typeface="Arial"/>
                <a:cs typeface="Arial"/>
              </a:rPr>
              <a:t>|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208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1530B-371D-A64A-B508-AC9130B7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F366-C044-4B4C-9ED0-43C134576ECA}" type="datetime1">
              <a:rPr lang="en-US" smtClean="0"/>
              <a:t>7/12/19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ED7C0-A0E1-224A-824E-3F2FD9AF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FF2AA-DDBE-7B48-9485-729E6389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E93F-5C7A-5B41-A729-CD25FF97C96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Screen Shot 2019-03-03 at 12.41.38 PM.png" descr="Screen Shot 2019-03-03 at 12.41.38 PM.png">
            <a:extLst>
              <a:ext uri="{FF2B5EF4-FFF2-40B4-BE49-F238E27FC236}">
                <a16:creationId xmlns:a16="http://schemas.microsoft.com/office/drawing/2014/main" id="{29FB6CFE-EEAB-7841-A5EF-2427CE74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6" y="1849649"/>
            <a:ext cx="7215188" cy="417016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777EC0C-5606-B941-90BE-33024ED9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pPr algn="l"/>
            <a:r>
              <a:rPr lang="en-US" sz="3600" dirty="0"/>
              <a:t>Example: Census data</a:t>
            </a:r>
          </a:p>
        </p:txBody>
      </p:sp>
    </p:spTree>
    <p:extLst>
      <p:ext uri="{BB962C8B-B14F-4D97-AF65-F5344CB8AC3E}">
        <p14:creationId xmlns:p14="http://schemas.microsoft.com/office/powerpoint/2010/main" val="2424639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12" y="640640"/>
            <a:ext cx="5066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30" dirty="0">
                <a:latin typeface="Arial"/>
                <a:cs typeface="Arial"/>
              </a:rPr>
              <a:t>We </a:t>
            </a:r>
            <a:r>
              <a:rPr sz="2800" b="0" dirty="0">
                <a:latin typeface="Arial"/>
                <a:cs typeface="Arial"/>
              </a:rPr>
              <a:t>don’t just want one</a:t>
            </a:r>
            <a:r>
              <a:rPr sz="2800" b="0" spc="-4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query….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7269" y="1523205"/>
            <a:ext cx="6441440" cy="8756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35"/>
              </a:spcBef>
            </a:pPr>
            <a:r>
              <a:rPr sz="2800" dirty="0">
                <a:latin typeface="Arial"/>
                <a:cs typeface="Arial"/>
              </a:rPr>
              <a:t>How many </a:t>
            </a:r>
            <a:r>
              <a:rPr sz="2800" spc="-5" dirty="0">
                <a:latin typeface="Arial"/>
                <a:cs typeface="Arial"/>
              </a:rPr>
              <a:t>students </a:t>
            </a:r>
            <a:r>
              <a:rPr sz="2800" dirty="0">
                <a:latin typeface="Arial"/>
                <a:cs typeface="Arial"/>
              </a:rPr>
              <a:t>drink on weekends?  How many </a:t>
            </a:r>
            <a:r>
              <a:rPr sz="2800" spc="-5" dirty="0">
                <a:latin typeface="Arial"/>
                <a:cs typeface="Arial"/>
              </a:rPr>
              <a:t>students </a:t>
            </a:r>
            <a:r>
              <a:rPr sz="2800" dirty="0">
                <a:latin typeface="Arial"/>
                <a:cs typeface="Arial"/>
              </a:rPr>
              <a:t>are on </a:t>
            </a:r>
            <a:r>
              <a:rPr sz="2800" spc="-5" dirty="0">
                <a:latin typeface="Arial"/>
                <a:cs typeface="Arial"/>
              </a:rPr>
              <a:t>financial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aid?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296" y="1664239"/>
            <a:ext cx="549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F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1" y="2835631"/>
            <a:ext cx="8686800" cy="1118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query </a:t>
            </a:r>
            <a:r>
              <a:rPr sz="2400" spc="-5" dirty="0">
                <a:latin typeface="Arial"/>
                <a:cs typeface="Arial"/>
              </a:rPr>
              <a:t>returns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vector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results.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spc="-2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need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consider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i="1" dirty="0">
                <a:latin typeface="Arial"/>
                <a:cs typeface="Arial"/>
              </a:rPr>
              <a:t>sum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differences.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ts val="2870"/>
              </a:lnSpc>
              <a:spcBef>
                <a:spcPts val="120"/>
              </a:spcBef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sum of </a:t>
            </a:r>
            <a:r>
              <a:rPr sz="2400" spc="-5" dirty="0">
                <a:latin typeface="Arial"/>
                <a:cs typeface="Arial"/>
              </a:rPr>
              <a:t>the absolute </a:t>
            </a:r>
            <a:r>
              <a:rPr lang="en-US" sz="2400" spc="-5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alue of </a:t>
            </a:r>
            <a:r>
              <a:rPr sz="2400" spc="-5" dirty="0">
                <a:latin typeface="Arial"/>
                <a:cs typeface="Arial"/>
              </a:rPr>
              <a:t>the differences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L1 norm.</a:t>
            </a:r>
          </a:p>
        </p:txBody>
      </p:sp>
      <p:sp>
        <p:nvSpPr>
          <p:cNvPr id="6" name="object 6"/>
          <p:cNvSpPr/>
          <p:nvPr/>
        </p:nvSpPr>
        <p:spPr>
          <a:xfrm>
            <a:off x="838742" y="1498630"/>
            <a:ext cx="200025" cy="954405"/>
          </a:xfrm>
          <a:custGeom>
            <a:avLst/>
            <a:gdLst/>
            <a:ahLst/>
            <a:cxnLst/>
            <a:rect l="l" t="t" r="r" b="b"/>
            <a:pathLst>
              <a:path w="200025" h="954405">
                <a:moveTo>
                  <a:pt x="199787" y="954107"/>
                </a:moveTo>
                <a:lnTo>
                  <a:pt x="160903" y="952799"/>
                </a:lnTo>
                <a:lnTo>
                  <a:pt x="129151" y="949231"/>
                </a:lnTo>
                <a:lnTo>
                  <a:pt x="107743" y="943939"/>
                </a:lnTo>
                <a:lnTo>
                  <a:pt x="99893" y="937459"/>
                </a:lnTo>
                <a:lnTo>
                  <a:pt x="99893" y="493701"/>
                </a:lnTo>
                <a:lnTo>
                  <a:pt x="92043" y="487221"/>
                </a:lnTo>
                <a:lnTo>
                  <a:pt x="70635" y="481929"/>
                </a:lnTo>
                <a:lnTo>
                  <a:pt x="38883" y="478361"/>
                </a:lnTo>
                <a:lnTo>
                  <a:pt x="0" y="477053"/>
                </a:lnTo>
                <a:lnTo>
                  <a:pt x="38883" y="475745"/>
                </a:lnTo>
                <a:lnTo>
                  <a:pt x="70635" y="472177"/>
                </a:lnTo>
                <a:lnTo>
                  <a:pt x="92043" y="466886"/>
                </a:lnTo>
                <a:lnTo>
                  <a:pt x="99893" y="460406"/>
                </a:lnTo>
                <a:lnTo>
                  <a:pt x="99893" y="16647"/>
                </a:lnTo>
                <a:lnTo>
                  <a:pt x="107743" y="10167"/>
                </a:lnTo>
                <a:lnTo>
                  <a:pt x="129151" y="4876"/>
                </a:lnTo>
                <a:lnTo>
                  <a:pt x="160903" y="1308"/>
                </a:lnTo>
                <a:lnTo>
                  <a:pt x="1997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72EDC0-0FFE-2B45-80E9-8BA2F2D872B8}"/>
              </a:ext>
            </a:extLst>
          </p:cNvPr>
          <p:cNvGrpSpPr/>
          <p:nvPr/>
        </p:nvGrpSpPr>
        <p:grpSpPr>
          <a:xfrm>
            <a:off x="866104" y="4478017"/>
            <a:ext cx="6761698" cy="888990"/>
            <a:chOff x="866104" y="4478017"/>
            <a:chExt cx="6761698" cy="888990"/>
          </a:xfrm>
        </p:grpSpPr>
        <p:sp>
          <p:nvSpPr>
            <p:cNvPr id="8" name="object 8"/>
            <p:cNvSpPr txBox="1"/>
            <p:nvPr/>
          </p:nvSpPr>
          <p:spPr>
            <a:xfrm>
              <a:off x="866104" y="4478017"/>
              <a:ext cx="6681475" cy="57131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  <a:tabLst>
                  <a:tab pos="1475105" algn="l"/>
                  <a:tab pos="2517775" algn="l"/>
                </a:tabLst>
              </a:pPr>
              <a:r>
                <a:rPr lang="en-US" sz="3600" spc="300" dirty="0">
                  <a:latin typeface="Arial" panose="020B0604020202020204" pitchFamily="34" charset="0"/>
                  <a:cs typeface="Arial" panose="020B0604020202020204" pitchFamily="34" charset="0"/>
                </a:rPr>
                <a:t>Δ</a:t>
              </a:r>
              <a:r>
                <a:rPr sz="3550" spc="28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sz="3550" spc="705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sz="3550" spc="-15" dirty="0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r>
                <a:rPr lang="en-US" sz="3550" spc="-1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3550" i="1" spc="275" dirty="0">
                  <a:latin typeface="Arial" panose="020B0604020202020204" pitchFamily="34" charset="0"/>
                  <a:cs typeface="Arial" panose="020B0604020202020204" pitchFamily="34" charset="0"/>
                </a:rPr>
                <a:t>||</a:t>
              </a:r>
              <a:r>
                <a:rPr sz="3550" spc="275" dirty="0">
                  <a:latin typeface="Arial" panose="020B0604020202020204" pitchFamily="34" charset="0"/>
                  <a:cs typeface="Arial" panose="020B0604020202020204" pitchFamily="34" charset="0"/>
                </a:rPr>
                <a:t>F(D1) </a:t>
              </a:r>
              <a:r>
                <a:rPr sz="3550" i="1" spc="-765" dirty="0">
                  <a:latin typeface="Arial" panose="020B0604020202020204" pitchFamily="34" charset="0"/>
                  <a:cs typeface="Arial" panose="020B0604020202020204" pitchFamily="34" charset="0"/>
                </a:rPr>
                <a:t>—</a:t>
              </a:r>
              <a:r>
                <a:rPr sz="3550" i="1" spc="-69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550" i="1" spc="-695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sz="3550" spc="275" dirty="0">
                  <a:latin typeface="Arial" panose="020B0604020202020204" pitchFamily="34" charset="0"/>
                  <a:cs typeface="Arial" panose="020B0604020202020204" pitchFamily="34" charset="0"/>
                </a:rPr>
                <a:t>F(D2)</a:t>
              </a:r>
              <a:r>
                <a:rPr sz="3550" i="1" spc="275" dirty="0">
                  <a:latin typeface="Arial" panose="020B0604020202020204" pitchFamily="34" charset="0"/>
                  <a:cs typeface="Arial" panose="020B0604020202020204" pitchFamily="34" charset="0"/>
                </a:rPr>
                <a:t>||</a:t>
              </a:r>
              <a:endParaRPr sz="35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7A0CDC-4196-AC49-8B9A-8CB368DCA5F3}"/>
                </a:ext>
              </a:extLst>
            </p:cNvPr>
            <p:cNvSpPr txBox="1"/>
            <p:nvPr/>
          </p:nvSpPr>
          <p:spPr>
            <a:xfrm>
              <a:off x="1878027" y="4997675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D1, D2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C4E291-C7BE-3A40-AF7A-A841E1B397A6}"/>
                </a:ext>
              </a:extLst>
            </p:cNvPr>
            <p:cNvSpPr txBox="1"/>
            <p:nvPr/>
          </p:nvSpPr>
          <p:spPr>
            <a:xfrm>
              <a:off x="6637202" y="4864661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291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7229" y="2311400"/>
            <a:ext cx="1303870" cy="829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38943" y="2340101"/>
            <a:ext cx="1198740" cy="727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38943" y="2340101"/>
            <a:ext cx="1198880" cy="728345"/>
          </a:xfrm>
          <a:prstGeom prst="rect">
            <a:avLst/>
          </a:prstGeom>
          <a:ln w="9525">
            <a:solidFill>
              <a:srgbClr val="4A7EBB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68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6900" y="3928533"/>
            <a:ext cx="317500" cy="1075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7496" y="4066578"/>
            <a:ext cx="118110" cy="873125"/>
          </a:xfrm>
          <a:custGeom>
            <a:avLst/>
            <a:gdLst/>
            <a:ahLst/>
            <a:cxnLst/>
            <a:rect l="l" t="t" r="r" b="b"/>
            <a:pathLst>
              <a:path w="118110" h="873125">
                <a:moveTo>
                  <a:pt x="71653" y="72186"/>
                </a:moveTo>
                <a:lnTo>
                  <a:pt x="46253" y="72186"/>
                </a:lnTo>
                <a:lnTo>
                  <a:pt x="46253" y="872553"/>
                </a:lnTo>
                <a:lnTo>
                  <a:pt x="71653" y="872553"/>
                </a:lnTo>
                <a:lnTo>
                  <a:pt x="71653" y="72186"/>
                </a:lnTo>
                <a:close/>
              </a:path>
              <a:path w="118110" h="873125">
                <a:moveTo>
                  <a:pt x="58953" y="0"/>
                </a:moveTo>
                <a:lnTo>
                  <a:pt x="0" y="101066"/>
                </a:lnTo>
                <a:lnTo>
                  <a:pt x="2044" y="108851"/>
                </a:lnTo>
                <a:lnTo>
                  <a:pt x="14160" y="115912"/>
                </a:lnTo>
                <a:lnTo>
                  <a:pt x="21945" y="113868"/>
                </a:lnTo>
                <a:lnTo>
                  <a:pt x="46253" y="72186"/>
                </a:lnTo>
                <a:lnTo>
                  <a:pt x="101060" y="72186"/>
                </a:lnTo>
                <a:lnTo>
                  <a:pt x="58953" y="0"/>
                </a:lnTo>
                <a:close/>
              </a:path>
              <a:path w="118110" h="873125">
                <a:moveTo>
                  <a:pt x="101060" y="72186"/>
                </a:moveTo>
                <a:lnTo>
                  <a:pt x="71653" y="72186"/>
                </a:lnTo>
                <a:lnTo>
                  <a:pt x="95973" y="113868"/>
                </a:lnTo>
                <a:lnTo>
                  <a:pt x="103746" y="115912"/>
                </a:lnTo>
                <a:lnTo>
                  <a:pt x="115862" y="108851"/>
                </a:lnTo>
                <a:lnTo>
                  <a:pt x="117906" y="101066"/>
                </a:lnTo>
                <a:lnTo>
                  <a:pt x="101060" y="7218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00800" y="3928538"/>
            <a:ext cx="317500" cy="10329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1028" y="4066578"/>
            <a:ext cx="118110" cy="829944"/>
          </a:xfrm>
          <a:custGeom>
            <a:avLst/>
            <a:gdLst/>
            <a:ahLst/>
            <a:cxnLst/>
            <a:rect l="l" t="t" r="r" b="b"/>
            <a:pathLst>
              <a:path w="118109" h="829945">
                <a:moveTo>
                  <a:pt x="71653" y="72186"/>
                </a:moveTo>
                <a:lnTo>
                  <a:pt x="46253" y="72186"/>
                </a:lnTo>
                <a:lnTo>
                  <a:pt x="46253" y="829741"/>
                </a:lnTo>
                <a:lnTo>
                  <a:pt x="71653" y="829741"/>
                </a:lnTo>
                <a:lnTo>
                  <a:pt x="71653" y="72186"/>
                </a:lnTo>
                <a:close/>
              </a:path>
              <a:path w="118109" h="829945">
                <a:moveTo>
                  <a:pt x="58953" y="0"/>
                </a:moveTo>
                <a:lnTo>
                  <a:pt x="0" y="101066"/>
                </a:lnTo>
                <a:lnTo>
                  <a:pt x="2044" y="108851"/>
                </a:lnTo>
                <a:lnTo>
                  <a:pt x="14160" y="115912"/>
                </a:lnTo>
                <a:lnTo>
                  <a:pt x="21932" y="113868"/>
                </a:lnTo>
                <a:lnTo>
                  <a:pt x="46253" y="72186"/>
                </a:lnTo>
                <a:lnTo>
                  <a:pt x="101060" y="72186"/>
                </a:lnTo>
                <a:lnTo>
                  <a:pt x="58953" y="0"/>
                </a:lnTo>
                <a:close/>
              </a:path>
              <a:path w="118109" h="829945">
                <a:moveTo>
                  <a:pt x="101060" y="72186"/>
                </a:moveTo>
                <a:lnTo>
                  <a:pt x="71653" y="72186"/>
                </a:lnTo>
                <a:lnTo>
                  <a:pt x="95961" y="113868"/>
                </a:lnTo>
                <a:lnTo>
                  <a:pt x="103746" y="115912"/>
                </a:lnTo>
                <a:lnTo>
                  <a:pt x="115862" y="108851"/>
                </a:lnTo>
                <a:lnTo>
                  <a:pt x="117906" y="101066"/>
                </a:lnTo>
                <a:lnTo>
                  <a:pt x="101060" y="7218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467" y="4842933"/>
            <a:ext cx="3018370" cy="138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8267" y="4974166"/>
            <a:ext cx="2002370" cy="11218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8982" y="4870242"/>
            <a:ext cx="2914650" cy="1284605"/>
          </a:xfrm>
          <a:custGeom>
            <a:avLst/>
            <a:gdLst/>
            <a:ahLst/>
            <a:cxnLst/>
            <a:rect l="l" t="t" r="r" b="b"/>
            <a:pathLst>
              <a:path w="2914650" h="1284604">
                <a:moveTo>
                  <a:pt x="1868192" y="1162661"/>
                </a:moveTo>
                <a:lnTo>
                  <a:pt x="1112459" y="1162661"/>
                </a:lnTo>
                <a:lnTo>
                  <a:pt x="1150887" y="1192572"/>
                </a:lnTo>
                <a:lnTo>
                  <a:pt x="1195455" y="1218840"/>
                </a:lnTo>
                <a:lnTo>
                  <a:pt x="1245450" y="1241146"/>
                </a:lnTo>
                <a:lnTo>
                  <a:pt x="1300162" y="1259172"/>
                </a:lnTo>
                <a:lnTo>
                  <a:pt x="1358877" y="1272601"/>
                </a:lnTo>
                <a:lnTo>
                  <a:pt x="1414533" y="1280516"/>
                </a:lnTo>
                <a:lnTo>
                  <a:pt x="1470137" y="1284140"/>
                </a:lnTo>
                <a:lnTo>
                  <a:pt x="1525155" y="1283644"/>
                </a:lnTo>
                <a:lnTo>
                  <a:pt x="1579057" y="1279200"/>
                </a:lnTo>
                <a:lnTo>
                  <a:pt x="1631311" y="1270980"/>
                </a:lnTo>
                <a:lnTo>
                  <a:pt x="1681386" y="1259154"/>
                </a:lnTo>
                <a:lnTo>
                  <a:pt x="1728749" y="1243893"/>
                </a:lnTo>
                <a:lnTo>
                  <a:pt x="1772869" y="1225370"/>
                </a:lnTo>
                <a:lnTo>
                  <a:pt x="1813215" y="1203755"/>
                </a:lnTo>
                <a:lnTo>
                  <a:pt x="1849256" y="1179219"/>
                </a:lnTo>
                <a:lnTo>
                  <a:pt x="1868192" y="1162661"/>
                </a:lnTo>
                <a:close/>
              </a:path>
              <a:path w="2914650" h="1284604">
                <a:moveTo>
                  <a:pt x="2418736" y="1049872"/>
                </a:moveTo>
                <a:lnTo>
                  <a:pt x="393042" y="1049872"/>
                </a:lnTo>
                <a:lnTo>
                  <a:pt x="394842" y="1051766"/>
                </a:lnTo>
                <a:lnTo>
                  <a:pt x="428248" y="1082147"/>
                </a:lnTo>
                <a:lnTo>
                  <a:pt x="461618" y="1106371"/>
                </a:lnTo>
                <a:lnTo>
                  <a:pt x="498292" y="1128134"/>
                </a:lnTo>
                <a:lnTo>
                  <a:pt x="537912" y="1147384"/>
                </a:lnTo>
                <a:lnTo>
                  <a:pt x="580118" y="1164065"/>
                </a:lnTo>
                <a:lnTo>
                  <a:pt x="624551" y="1178124"/>
                </a:lnTo>
                <a:lnTo>
                  <a:pt x="670854" y="1189508"/>
                </a:lnTo>
                <a:lnTo>
                  <a:pt x="718666" y="1198161"/>
                </a:lnTo>
                <a:lnTo>
                  <a:pt x="767630" y="1204032"/>
                </a:lnTo>
                <a:lnTo>
                  <a:pt x="817386" y="1207065"/>
                </a:lnTo>
                <a:lnTo>
                  <a:pt x="867575" y="1207206"/>
                </a:lnTo>
                <a:lnTo>
                  <a:pt x="917838" y="1204403"/>
                </a:lnTo>
                <a:lnTo>
                  <a:pt x="967817" y="1198600"/>
                </a:lnTo>
                <a:lnTo>
                  <a:pt x="1017153" y="1189745"/>
                </a:lnTo>
                <a:lnTo>
                  <a:pt x="1065486" y="1177783"/>
                </a:lnTo>
                <a:lnTo>
                  <a:pt x="1112459" y="1162661"/>
                </a:lnTo>
                <a:lnTo>
                  <a:pt x="1868192" y="1162661"/>
                </a:lnTo>
                <a:lnTo>
                  <a:pt x="1880458" y="1151934"/>
                </a:lnTo>
                <a:lnTo>
                  <a:pt x="1906292" y="1122072"/>
                </a:lnTo>
                <a:lnTo>
                  <a:pt x="1926224" y="1089803"/>
                </a:lnTo>
                <a:lnTo>
                  <a:pt x="2338717" y="1089803"/>
                </a:lnTo>
                <a:lnTo>
                  <a:pt x="2342326" y="1088626"/>
                </a:lnTo>
                <a:lnTo>
                  <a:pt x="2386080" y="1069150"/>
                </a:lnTo>
                <a:lnTo>
                  <a:pt x="2418736" y="1049872"/>
                </a:lnTo>
                <a:close/>
              </a:path>
              <a:path w="2914650" h="1284604">
                <a:moveTo>
                  <a:pt x="2338717" y="1089803"/>
                </a:moveTo>
                <a:lnTo>
                  <a:pt x="1926224" y="1089803"/>
                </a:lnTo>
                <a:lnTo>
                  <a:pt x="1973623" y="1104938"/>
                </a:lnTo>
                <a:lnTo>
                  <a:pt x="2023797" y="1115981"/>
                </a:lnTo>
                <a:lnTo>
                  <a:pt x="2076016" y="1122804"/>
                </a:lnTo>
                <a:lnTo>
                  <a:pt x="2129551" y="1125280"/>
                </a:lnTo>
                <a:lnTo>
                  <a:pt x="2187193" y="1123021"/>
                </a:lnTo>
                <a:lnTo>
                  <a:pt x="2242274" y="1115920"/>
                </a:lnTo>
                <a:lnTo>
                  <a:pt x="2294188" y="1104336"/>
                </a:lnTo>
                <a:lnTo>
                  <a:pt x="2338717" y="1089803"/>
                </a:lnTo>
                <a:close/>
              </a:path>
              <a:path w="2914650" h="1284604">
                <a:moveTo>
                  <a:pt x="704780" y="112700"/>
                </a:moveTo>
                <a:lnTo>
                  <a:pt x="654261" y="115117"/>
                </a:lnTo>
                <a:lnTo>
                  <a:pt x="593632" y="122583"/>
                </a:lnTo>
                <a:lnTo>
                  <a:pt x="536577" y="134573"/>
                </a:lnTo>
                <a:lnTo>
                  <a:pt x="483558" y="150720"/>
                </a:lnTo>
                <a:lnTo>
                  <a:pt x="435042" y="170657"/>
                </a:lnTo>
                <a:lnTo>
                  <a:pt x="391491" y="194018"/>
                </a:lnTo>
                <a:lnTo>
                  <a:pt x="353370" y="220436"/>
                </a:lnTo>
                <a:lnTo>
                  <a:pt x="321143" y="249545"/>
                </a:lnTo>
                <a:lnTo>
                  <a:pt x="295275" y="280979"/>
                </a:lnTo>
                <a:lnTo>
                  <a:pt x="276229" y="314372"/>
                </a:lnTo>
                <a:lnTo>
                  <a:pt x="260461" y="385566"/>
                </a:lnTo>
                <a:lnTo>
                  <a:pt x="264668" y="422634"/>
                </a:lnTo>
                <a:lnTo>
                  <a:pt x="262216" y="426635"/>
                </a:lnTo>
                <a:lnTo>
                  <a:pt x="207951" y="433184"/>
                </a:lnTo>
                <a:lnTo>
                  <a:pt x="157335" y="445581"/>
                </a:lnTo>
                <a:lnTo>
                  <a:pt x="111587" y="463352"/>
                </a:lnTo>
                <a:lnTo>
                  <a:pt x="71896" y="486050"/>
                </a:lnTo>
                <a:lnTo>
                  <a:pt x="39578" y="513122"/>
                </a:lnTo>
                <a:lnTo>
                  <a:pt x="14891" y="545671"/>
                </a:lnTo>
                <a:lnTo>
                  <a:pt x="0" y="613639"/>
                </a:lnTo>
                <a:lnTo>
                  <a:pt x="8954" y="647113"/>
                </a:lnTo>
                <a:lnTo>
                  <a:pt x="28280" y="678951"/>
                </a:lnTo>
                <a:lnTo>
                  <a:pt x="57557" y="708181"/>
                </a:lnTo>
                <a:lnTo>
                  <a:pt x="96364" y="733831"/>
                </a:lnTo>
                <a:lnTo>
                  <a:pt x="144280" y="754929"/>
                </a:lnTo>
                <a:lnTo>
                  <a:pt x="105847" y="785635"/>
                </a:lnTo>
                <a:lnTo>
                  <a:pt x="79681" y="820182"/>
                </a:lnTo>
                <a:lnTo>
                  <a:pt x="66488" y="857284"/>
                </a:lnTo>
                <a:lnTo>
                  <a:pt x="66975" y="895655"/>
                </a:lnTo>
                <a:lnTo>
                  <a:pt x="103239" y="962054"/>
                </a:lnTo>
                <a:lnTo>
                  <a:pt x="135962" y="989843"/>
                </a:lnTo>
                <a:lnTo>
                  <a:pt x="176665" y="1013198"/>
                </a:lnTo>
                <a:lnTo>
                  <a:pt x="224035" y="1031498"/>
                </a:lnTo>
                <a:lnTo>
                  <a:pt x="276762" y="1044124"/>
                </a:lnTo>
                <a:lnTo>
                  <a:pt x="333535" y="1050455"/>
                </a:lnTo>
                <a:lnTo>
                  <a:pt x="2418736" y="1049872"/>
                </a:lnTo>
                <a:lnTo>
                  <a:pt x="2458007" y="1020335"/>
                </a:lnTo>
                <a:lnTo>
                  <a:pt x="2484964" y="991714"/>
                </a:lnTo>
                <a:lnTo>
                  <a:pt x="2517826" y="927838"/>
                </a:lnTo>
                <a:lnTo>
                  <a:pt x="2522515" y="893301"/>
                </a:lnTo>
                <a:lnTo>
                  <a:pt x="2579902" y="886093"/>
                </a:lnTo>
                <a:lnTo>
                  <a:pt x="2635054" y="874586"/>
                </a:lnTo>
                <a:lnTo>
                  <a:pt x="2687308" y="858947"/>
                </a:lnTo>
                <a:lnTo>
                  <a:pt x="2736002" y="839345"/>
                </a:lnTo>
                <a:lnTo>
                  <a:pt x="2782595" y="814707"/>
                </a:lnTo>
                <a:lnTo>
                  <a:pt x="2822323" y="787199"/>
                </a:lnTo>
                <a:lnTo>
                  <a:pt x="2855085" y="757279"/>
                </a:lnTo>
                <a:lnTo>
                  <a:pt x="2880782" y="725405"/>
                </a:lnTo>
                <a:lnTo>
                  <a:pt x="2899312" y="692035"/>
                </a:lnTo>
                <a:lnTo>
                  <a:pt x="2914474" y="622640"/>
                </a:lnTo>
                <a:lnTo>
                  <a:pt x="2910906" y="587531"/>
                </a:lnTo>
                <a:lnTo>
                  <a:pt x="2899772" y="552757"/>
                </a:lnTo>
                <a:lnTo>
                  <a:pt x="2880972" y="518777"/>
                </a:lnTo>
                <a:lnTo>
                  <a:pt x="2854377" y="486023"/>
                </a:lnTo>
                <a:lnTo>
                  <a:pt x="2819974" y="455032"/>
                </a:lnTo>
                <a:lnTo>
                  <a:pt x="2824705" y="448061"/>
                </a:lnTo>
                <a:lnTo>
                  <a:pt x="2847213" y="392041"/>
                </a:lnTo>
                <a:lnTo>
                  <a:pt x="2848605" y="357789"/>
                </a:lnTo>
                <a:lnTo>
                  <a:pt x="2841127" y="324414"/>
                </a:lnTo>
                <a:lnTo>
                  <a:pt x="2801643" y="262478"/>
                </a:lnTo>
                <a:lnTo>
                  <a:pt x="2770676" y="235010"/>
                </a:lnTo>
                <a:lnTo>
                  <a:pt x="2732918" y="210603"/>
                </a:lnTo>
                <a:lnTo>
                  <a:pt x="2688889" y="189805"/>
                </a:lnTo>
                <a:lnTo>
                  <a:pt x="2639109" y="173161"/>
                </a:lnTo>
                <a:lnTo>
                  <a:pt x="2584097" y="161218"/>
                </a:lnTo>
                <a:lnTo>
                  <a:pt x="2579067" y="150105"/>
                </a:lnTo>
                <a:lnTo>
                  <a:pt x="945657" y="150105"/>
                </a:lnTo>
                <a:lnTo>
                  <a:pt x="900565" y="136208"/>
                </a:lnTo>
                <a:lnTo>
                  <a:pt x="853475" y="125464"/>
                </a:lnTo>
                <a:lnTo>
                  <a:pt x="804843" y="117928"/>
                </a:lnTo>
                <a:lnTo>
                  <a:pt x="755127" y="113655"/>
                </a:lnTo>
                <a:lnTo>
                  <a:pt x="704780" y="112700"/>
                </a:lnTo>
                <a:close/>
              </a:path>
              <a:path w="2914650" h="1284604">
                <a:moveTo>
                  <a:pt x="1282164" y="35668"/>
                </a:moveTo>
                <a:lnTo>
                  <a:pt x="1231653" y="36214"/>
                </a:lnTo>
                <a:lnTo>
                  <a:pt x="1182052" y="40968"/>
                </a:lnTo>
                <a:lnTo>
                  <a:pt x="1134113" y="49791"/>
                </a:lnTo>
                <a:lnTo>
                  <a:pt x="1088588" y="62545"/>
                </a:lnTo>
                <a:lnTo>
                  <a:pt x="1046227" y="79092"/>
                </a:lnTo>
                <a:lnTo>
                  <a:pt x="1007784" y="99293"/>
                </a:lnTo>
                <a:lnTo>
                  <a:pt x="974010" y="123010"/>
                </a:lnTo>
                <a:lnTo>
                  <a:pt x="945657" y="150105"/>
                </a:lnTo>
                <a:lnTo>
                  <a:pt x="2579067" y="150105"/>
                </a:lnTo>
                <a:lnTo>
                  <a:pt x="2569297" y="128522"/>
                </a:lnTo>
                <a:lnTo>
                  <a:pt x="2545530" y="98057"/>
                </a:lnTo>
                <a:lnTo>
                  <a:pt x="2544854" y="97476"/>
                </a:lnTo>
                <a:lnTo>
                  <a:pt x="1515151" y="97476"/>
                </a:lnTo>
                <a:lnTo>
                  <a:pt x="1495979" y="86928"/>
                </a:lnTo>
                <a:lnTo>
                  <a:pt x="1454136" y="68485"/>
                </a:lnTo>
                <a:lnTo>
                  <a:pt x="1382907" y="47752"/>
                </a:lnTo>
                <a:lnTo>
                  <a:pt x="1332832" y="39468"/>
                </a:lnTo>
                <a:lnTo>
                  <a:pt x="1282164" y="35668"/>
                </a:lnTo>
                <a:close/>
              </a:path>
              <a:path w="2914650" h="1284604">
                <a:moveTo>
                  <a:pt x="1758900" y="0"/>
                </a:moveTo>
                <a:lnTo>
                  <a:pt x="1709208" y="4591"/>
                </a:lnTo>
                <a:lnTo>
                  <a:pt x="1661657" y="14142"/>
                </a:lnTo>
                <a:lnTo>
                  <a:pt x="1617362" y="28431"/>
                </a:lnTo>
                <a:lnTo>
                  <a:pt x="1577436" y="47232"/>
                </a:lnTo>
                <a:lnTo>
                  <a:pt x="1542994" y="70321"/>
                </a:lnTo>
                <a:lnTo>
                  <a:pt x="1515151" y="97476"/>
                </a:lnTo>
                <a:lnTo>
                  <a:pt x="2544854" y="97476"/>
                </a:lnTo>
                <a:lnTo>
                  <a:pt x="2513424" y="70474"/>
                </a:lnTo>
                <a:lnTo>
                  <a:pt x="2511325" y="69206"/>
                </a:lnTo>
                <a:lnTo>
                  <a:pt x="2012279" y="69206"/>
                </a:lnTo>
                <a:lnTo>
                  <a:pt x="1990404" y="53876"/>
                </a:lnTo>
                <a:lnTo>
                  <a:pt x="1938852" y="28258"/>
                </a:lnTo>
                <a:lnTo>
                  <a:pt x="1860249" y="6594"/>
                </a:lnTo>
                <a:lnTo>
                  <a:pt x="1809618" y="593"/>
                </a:lnTo>
                <a:lnTo>
                  <a:pt x="1758900" y="0"/>
                </a:lnTo>
                <a:close/>
              </a:path>
              <a:path w="2914650" h="1284604">
                <a:moveTo>
                  <a:pt x="2285313" y="410"/>
                </a:moveTo>
                <a:lnTo>
                  <a:pt x="2235015" y="593"/>
                </a:lnTo>
                <a:lnTo>
                  <a:pt x="2185449" y="5344"/>
                </a:lnTo>
                <a:lnTo>
                  <a:pt x="2137412" y="14631"/>
                </a:lnTo>
                <a:lnTo>
                  <a:pt x="2091838" y="28431"/>
                </a:lnTo>
                <a:lnTo>
                  <a:pt x="2049878" y="46609"/>
                </a:lnTo>
                <a:lnTo>
                  <a:pt x="2012279" y="69206"/>
                </a:lnTo>
                <a:lnTo>
                  <a:pt x="2511325" y="69206"/>
                </a:lnTo>
                <a:lnTo>
                  <a:pt x="2473607" y="46422"/>
                </a:lnTo>
                <a:lnTo>
                  <a:pt x="2430337" y="27817"/>
                </a:lnTo>
                <a:lnTo>
                  <a:pt x="2383898" y="13977"/>
                </a:lnTo>
                <a:lnTo>
                  <a:pt x="2335240" y="4858"/>
                </a:lnTo>
                <a:lnTo>
                  <a:pt x="2285313" y="410"/>
                </a:lnTo>
                <a:close/>
              </a:path>
            </a:pathLst>
          </a:custGeom>
          <a:solidFill>
            <a:srgbClr val="95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8982" y="4870244"/>
            <a:ext cx="2914650" cy="1284605"/>
          </a:xfrm>
          <a:custGeom>
            <a:avLst/>
            <a:gdLst/>
            <a:ahLst/>
            <a:cxnLst/>
            <a:rect l="l" t="t" r="r" b="b"/>
            <a:pathLst>
              <a:path w="2914650" h="1284604">
                <a:moveTo>
                  <a:pt x="264668" y="422631"/>
                </a:moveTo>
                <a:lnTo>
                  <a:pt x="260461" y="385563"/>
                </a:lnTo>
                <a:lnTo>
                  <a:pt x="264470" y="349353"/>
                </a:lnTo>
                <a:lnTo>
                  <a:pt x="276229" y="314370"/>
                </a:lnTo>
                <a:lnTo>
                  <a:pt x="295275" y="280977"/>
                </a:lnTo>
                <a:lnTo>
                  <a:pt x="321144" y="249543"/>
                </a:lnTo>
                <a:lnTo>
                  <a:pt x="353370" y="220434"/>
                </a:lnTo>
                <a:lnTo>
                  <a:pt x="391491" y="194015"/>
                </a:lnTo>
                <a:lnTo>
                  <a:pt x="435042" y="170654"/>
                </a:lnTo>
                <a:lnTo>
                  <a:pt x="483559" y="150717"/>
                </a:lnTo>
                <a:lnTo>
                  <a:pt x="536577" y="134570"/>
                </a:lnTo>
                <a:lnTo>
                  <a:pt x="593633" y="122579"/>
                </a:lnTo>
                <a:lnTo>
                  <a:pt x="654261" y="115112"/>
                </a:lnTo>
                <a:lnTo>
                  <a:pt x="704783" y="112695"/>
                </a:lnTo>
                <a:lnTo>
                  <a:pt x="755130" y="113651"/>
                </a:lnTo>
                <a:lnTo>
                  <a:pt x="804847" y="117924"/>
                </a:lnTo>
                <a:lnTo>
                  <a:pt x="853476" y="125458"/>
                </a:lnTo>
                <a:lnTo>
                  <a:pt x="900563" y="136201"/>
                </a:lnTo>
                <a:lnTo>
                  <a:pt x="945650" y="150096"/>
                </a:lnTo>
                <a:lnTo>
                  <a:pt x="974005" y="123002"/>
                </a:lnTo>
                <a:lnTo>
                  <a:pt x="1007780" y="99286"/>
                </a:lnTo>
                <a:lnTo>
                  <a:pt x="1046224" y="79086"/>
                </a:lnTo>
                <a:lnTo>
                  <a:pt x="1088585" y="62540"/>
                </a:lnTo>
                <a:lnTo>
                  <a:pt x="1134111" y="49786"/>
                </a:lnTo>
                <a:lnTo>
                  <a:pt x="1182051" y="40963"/>
                </a:lnTo>
                <a:lnTo>
                  <a:pt x="1231653" y="36210"/>
                </a:lnTo>
                <a:lnTo>
                  <a:pt x="1282164" y="35664"/>
                </a:lnTo>
                <a:lnTo>
                  <a:pt x="1332833" y="39464"/>
                </a:lnTo>
                <a:lnTo>
                  <a:pt x="1382909" y="47748"/>
                </a:lnTo>
                <a:lnTo>
                  <a:pt x="1431639" y="60654"/>
                </a:lnTo>
                <a:lnTo>
                  <a:pt x="1475614" y="77249"/>
                </a:lnTo>
                <a:lnTo>
                  <a:pt x="1515149" y="97480"/>
                </a:lnTo>
                <a:lnTo>
                  <a:pt x="1542993" y="70324"/>
                </a:lnTo>
                <a:lnTo>
                  <a:pt x="1577435" y="47234"/>
                </a:lnTo>
                <a:lnTo>
                  <a:pt x="1617361" y="28433"/>
                </a:lnTo>
                <a:lnTo>
                  <a:pt x="1661657" y="14144"/>
                </a:lnTo>
                <a:lnTo>
                  <a:pt x="1709208" y="4591"/>
                </a:lnTo>
                <a:lnTo>
                  <a:pt x="1758900" y="0"/>
                </a:lnTo>
                <a:lnTo>
                  <a:pt x="1809619" y="592"/>
                </a:lnTo>
                <a:lnTo>
                  <a:pt x="1860250" y="6592"/>
                </a:lnTo>
                <a:lnTo>
                  <a:pt x="1909679" y="18224"/>
                </a:lnTo>
                <a:lnTo>
                  <a:pt x="1965848" y="40180"/>
                </a:lnTo>
                <a:lnTo>
                  <a:pt x="2012289" y="69203"/>
                </a:lnTo>
                <a:lnTo>
                  <a:pt x="2049885" y="46604"/>
                </a:lnTo>
                <a:lnTo>
                  <a:pt x="2091910" y="28396"/>
                </a:lnTo>
                <a:lnTo>
                  <a:pt x="2137415" y="14624"/>
                </a:lnTo>
                <a:lnTo>
                  <a:pt x="2185451" y="5338"/>
                </a:lnTo>
                <a:lnTo>
                  <a:pt x="2235067" y="582"/>
                </a:lnTo>
                <a:lnTo>
                  <a:pt x="2285313" y="405"/>
                </a:lnTo>
                <a:lnTo>
                  <a:pt x="2335241" y="4852"/>
                </a:lnTo>
                <a:lnTo>
                  <a:pt x="2383899" y="13972"/>
                </a:lnTo>
                <a:lnTo>
                  <a:pt x="2430338" y="27811"/>
                </a:lnTo>
                <a:lnTo>
                  <a:pt x="2473609" y="46415"/>
                </a:lnTo>
                <a:lnTo>
                  <a:pt x="2513427" y="70468"/>
                </a:lnTo>
                <a:lnTo>
                  <a:pt x="2545534" y="98053"/>
                </a:lnTo>
                <a:lnTo>
                  <a:pt x="2569302" y="128518"/>
                </a:lnTo>
                <a:lnTo>
                  <a:pt x="2584099" y="161212"/>
                </a:lnTo>
                <a:lnTo>
                  <a:pt x="2639110" y="173156"/>
                </a:lnTo>
                <a:lnTo>
                  <a:pt x="2688889" y="189801"/>
                </a:lnTo>
                <a:lnTo>
                  <a:pt x="2732917" y="210600"/>
                </a:lnTo>
                <a:lnTo>
                  <a:pt x="2770675" y="235008"/>
                </a:lnTo>
                <a:lnTo>
                  <a:pt x="2801642" y="262477"/>
                </a:lnTo>
                <a:lnTo>
                  <a:pt x="2825300" y="292461"/>
                </a:lnTo>
                <a:lnTo>
                  <a:pt x="2848607" y="357790"/>
                </a:lnTo>
                <a:lnTo>
                  <a:pt x="2847217" y="392042"/>
                </a:lnTo>
                <a:lnTo>
                  <a:pt x="2832945" y="433850"/>
                </a:lnTo>
                <a:lnTo>
                  <a:pt x="2819980" y="455025"/>
                </a:lnTo>
                <a:lnTo>
                  <a:pt x="2854413" y="486044"/>
                </a:lnTo>
                <a:lnTo>
                  <a:pt x="2880979" y="518774"/>
                </a:lnTo>
                <a:lnTo>
                  <a:pt x="2899778" y="552754"/>
                </a:lnTo>
                <a:lnTo>
                  <a:pt x="2910911" y="587528"/>
                </a:lnTo>
                <a:lnTo>
                  <a:pt x="2914478" y="622638"/>
                </a:lnTo>
                <a:lnTo>
                  <a:pt x="2910578" y="657626"/>
                </a:lnTo>
                <a:lnTo>
                  <a:pt x="2880781" y="725403"/>
                </a:lnTo>
                <a:lnTo>
                  <a:pt x="2855084" y="757277"/>
                </a:lnTo>
                <a:lnTo>
                  <a:pt x="2822321" y="787196"/>
                </a:lnTo>
                <a:lnTo>
                  <a:pt x="2782593" y="814705"/>
                </a:lnTo>
                <a:lnTo>
                  <a:pt x="2735999" y="839343"/>
                </a:lnTo>
                <a:lnTo>
                  <a:pt x="2687308" y="858944"/>
                </a:lnTo>
                <a:lnTo>
                  <a:pt x="2635053" y="874583"/>
                </a:lnTo>
                <a:lnTo>
                  <a:pt x="2579901" y="886091"/>
                </a:lnTo>
                <a:lnTo>
                  <a:pt x="2522519" y="893299"/>
                </a:lnTo>
                <a:lnTo>
                  <a:pt x="2517830" y="927836"/>
                </a:lnTo>
                <a:lnTo>
                  <a:pt x="2484968" y="991713"/>
                </a:lnTo>
                <a:lnTo>
                  <a:pt x="2458011" y="1020334"/>
                </a:lnTo>
                <a:lnTo>
                  <a:pt x="2424847" y="1046266"/>
                </a:lnTo>
                <a:lnTo>
                  <a:pt x="2386085" y="1069149"/>
                </a:lnTo>
                <a:lnTo>
                  <a:pt x="2342331" y="1088624"/>
                </a:lnTo>
                <a:lnTo>
                  <a:pt x="2294194" y="1104333"/>
                </a:lnTo>
                <a:lnTo>
                  <a:pt x="2242281" y="1115918"/>
                </a:lnTo>
                <a:lnTo>
                  <a:pt x="2187200" y="1123018"/>
                </a:lnTo>
                <a:lnTo>
                  <a:pt x="2129559" y="1125275"/>
                </a:lnTo>
                <a:lnTo>
                  <a:pt x="2076020" y="1122803"/>
                </a:lnTo>
                <a:lnTo>
                  <a:pt x="2023799" y="1115981"/>
                </a:lnTo>
                <a:lnTo>
                  <a:pt x="1973626" y="1104939"/>
                </a:lnTo>
                <a:lnTo>
                  <a:pt x="1926229" y="1089805"/>
                </a:lnTo>
                <a:lnTo>
                  <a:pt x="1906297" y="1122072"/>
                </a:lnTo>
                <a:lnTo>
                  <a:pt x="1880463" y="1151934"/>
                </a:lnTo>
                <a:lnTo>
                  <a:pt x="1849260" y="1179218"/>
                </a:lnTo>
                <a:lnTo>
                  <a:pt x="1813219" y="1203753"/>
                </a:lnTo>
                <a:lnTo>
                  <a:pt x="1772873" y="1225368"/>
                </a:lnTo>
                <a:lnTo>
                  <a:pt x="1728751" y="1243891"/>
                </a:lnTo>
                <a:lnTo>
                  <a:pt x="1681387" y="1259152"/>
                </a:lnTo>
                <a:lnTo>
                  <a:pt x="1631312" y="1270978"/>
                </a:lnTo>
                <a:lnTo>
                  <a:pt x="1579058" y="1279199"/>
                </a:lnTo>
                <a:lnTo>
                  <a:pt x="1525155" y="1283642"/>
                </a:lnTo>
                <a:lnTo>
                  <a:pt x="1470137" y="1284137"/>
                </a:lnTo>
                <a:lnTo>
                  <a:pt x="1414534" y="1280512"/>
                </a:lnTo>
                <a:lnTo>
                  <a:pt x="1358879" y="1272595"/>
                </a:lnTo>
                <a:lnTo>
                  <a:pt x="1300167" y="1259168"/>
                </a:lnTo>
                <a:lnTo>
                  <a:pt x="1245457" y="1241141"/>
                </a:lnTo>
                <a:lnTo>
                  <a:pt x="1195460" y="1218834"/>
                </a:lnTo>
                <a:lnTo>
                  <a:pt x="1150890" y="1192566"/>
                </a:lnTo>
                <a:lnTo>
                  <a:pt x="1112459" y="1162655"/>
                </a:lnTo>
                <a:lnTo>
                  <a:pt x="1065486" y="1177778"/>
                </a:lnTo>
                <a:lnTo>
                  <a:pt x="1017152" y="1189741"/>
                </a:lnTo>
                <a:lnTo>
                  <a:pt x="967817" y="1198596"/>
                </a:lnTo>
                <a:lnTo>
                  <a:pt x="917838" y="1204399"/>
                </a:lnTo>
                <a:lnTo>
                  <a:pt x="867574" y="1207203"/>
                </a:lnTo>
                <a:lnTo>
                  <a:pt x="817385" y="1207062"/>
                </a:lnTo>
                <a:lnTo>
                  <a:pt x="767630" y="1204029"/>
                </a:lnTo>
                <a:lnTo>
                  <a:pt x="718666" y="1198159"/>
                </a:lnTo>
                <a:lnTo>
                  <a:pt x="670854" y="1189505"/>
                </a:lnTo>
                <a:lnTo>
                  <a:pt x="624551" y="1178122"/>
                </a:lnTo>
                <a:lnTo>
                  <a:pt x="580118" y="1164063"/>
                </a:lnTo>
                <a:lnTo>
                  <a:pt x="537912" y="1147382"/>
                </a:lnTo>
                <a:lnTo>
                  <a:pt x="498292" y="1128133"/>
                </a:lnTo>
                <a:lnTo>
                  <a:pt x="461618" y="1106369"/>
                </a:lnTo>
                <a:lnTo>
                  <a:pt x="428248" y="1082146"/>
                </a:lnTo>
                <a:lnTo>
                  <a:pt x="398541" y="1055515"/>
                </a:lnTo>
                <a:lnTo>
                  <a:pt x="393041" y="1049865"/>
                </a:lnTo>
                <a:lnTo>
                  <a:pt x="333534" y="1050450"/>
                </a:lnTo>
                <a:lnTo>
                  <a:pt x="276762" y="1044119"/>
                </a:lnTo>
                <a:lnTo>
                  <a:pt x="224035" y="1031494"/>
                </a:lnTo>
                <a:lnTo>
                  <a:pt x="176665" y="1013194"/>
                </a:lnTo>
                <a:lnTo>
                  <a:pt x="135962" y="989840"/>
                </a:lnTo>
                <a:lnTo>
                  <a:pt x="103239" y="962051"/>
                </a:lnTo>
                <a:lnTo>
                  <a:pt x="79806" y="930449"/>
                </a:lnTo>
                <a:lnTo>
                  <a:pt x="66488" y="857281"/>
                </a:lnTo>
                <a:lnTo>
                  <a:pt x="79681" y="820179"/>
                </a:lnTo>
                <a:lnTo>
                  <a:pt x="105847" y="785632"/>
                </a:lnTo>
                <a:lnTo>
                  <a:pt x="144279" y="754926"/>
                </a:lnTo>
                <a:lnTo>
                  <a:pt x="96363" y="733829"/>
                </a:lnTo>
                <a:lnTo>
                  <a:pt x="57557" y="708179"/>
                </a:lnTo>
                <a:lnTo>
                  <a:pt x="28280" y="678948"/>
                </a:lnTo>
                <a:lnTo>
                  <a:pt x="8954" y="647109"/>
                </a:lnTo>
                <a:lnTo>
                  <a:pt x="0" y="613634"/>
                </a:lnTo>
                <a:lnTo>
                  <a:pt x="1838" y="579495"/>
                </a:lnTo>
                <a:lnTo>
                  <a:pt x="39578" y="513117"/>
                </a:lnTo>
                <a:lnTo>
                  <a:pt x="71928" y="486018"/>
                </a:lnTo>
                <a:lnTo>
                  <a:pt x="111587" y="463346"/>
                </a:lnTo>
                <a:lnTo>
                  <a:pt x="157335" y="445575"/>
                </a:lnTo>
                <a:lnTo>
                  <a:pt x="207951" y="433178"/>
                </a:lnTo>
                <a:lnTo>
                  <a:pt x="262216" y="426631"/>
                </a:lnTo>
                <a:lnTo>
                  <a:pt x="264668" y="422631"/>
                </a:lnTo>
                <a:close/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6384" y="5620169"/>
            <a:ext cx="170815" cy="24130"/>
          </a:xfrm>
          <a:custGeom>
            <a:avLst/>
            <a:gdLst/>
            <a:ahLst/>
            <a:cxnLst/>
            <a:rect l="l" t="t" r="r" b="b"/>
            <a:pathLst>
              <a:path w="170815" h="24129">
                <a:moveTo>
                  <a:pt x="170706" y="23693"/>
                </a:moveTo>
                <a:lnTo>
                  <a:pt x="126151" y="23735"/>
                </a:lnTo>
                <a:lnTo>
                  <a:pt x="82349" y="19731"/>
                </a:lnTo>
                <a:lnTo>
                  <a:pt x="40048" y="11784"/>
                </a:lnTo>
                <a:lnTo>
                  <a:pt x="0" y="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3019" y="5903140"/>
            <a:ext cx="74930" cy="11430"/>
          </a:xfrm>
          <a:custGeom>
            <a:avLst/>
            <a:gdLst/>
            <a:ahLst/>
            <a:cxnLst/>
            <a:rect l="l" t="t" r="r" b="b"/>
            <a:pathLst>
              <a:path w="74930" h="11429">
                <a:moveTo>
                  <a:pt x="74687" y="0"/>
                </a:moveTo>
                <a:lnTo>
                  <a:pt x="56513" y="3936"/>
                </a:lnTo>
                <a:lnTo>
                  <a:pt x="37967" y="7143"/>
                </a:lnTo>
                <a:lnTo>
                  <a:pt x="19109" y="9614"/>
                </a:lnTo>
                <a:lnTo>
                  <a:pt x="0" y="1134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36281" y="5976000"/>
            <a:ext cx="45085" cy="52069"/>
          </a:xfrm>
          <a:custGeom>
            <a:avLst/>
            <a:gdLst/>
            <a:ahLst/>
            <a:cxnLst/>
            <a:rect l="l" t="t" r="r" b="b"/>
            <a:pathLst>
              <a:path w="45085" h="52070">
                <a:moveTo>
                  <a:pt x="45000" y="51730"/>
                </a:moveTo>
                <a:lnTo>
                  <a:pt x="32038" y="39353"/>
                </a:lnTo>
                <a:lnTo>
                  <a:pt x="20201" y="26588"/>
                </a:lnTo>
                <a:lnTo>
                  <a:pt x="9513" y="13461"/>
                </a:lnTo>
                <a:lnTo>
                  <a:pt x="0" y="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95511" y="5898740"/>
            <a:ext cx="18415" cy="57150"/>
          </a:xfrm>
          <a:custGeom>
            <a:avLst/>
            <a:gdLst/>
            <a:ahLst/>
            <a:cxnLst/>
            <a:rect l="l" t="t" r="r" b="b"/>
            <a:pathLst>
              <a:path w="18414" h="57150">
                <a:moveTo>
                  <a:pt x="17970" y="0"/>
                </a:moveTo>
                <a:lnTo>
                  <a:pt x="15346" y="14389"/>
                </a:lnTo>
                <a:lnTo>
                  <a:pt x="11471" y="28665"/>
                </a:lnTo>
                <a:lnTo>
                  <a:pt x="6352" y="42797"/>
                </a:lnTo>
                <a:lnTo>
                  <a:pt x="0" y="5676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6009" y="5543289"/>
            <a:ext cx="228645" cy="2216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0022" y="5322127"/>
            <a:ext cx="97790" cy="80010"/>
          </a:xfrm>
          <a:custGeom>
            <a:avLst/>
            <a:gdLst/>
            <a:ahLst/>
            <a:cxnLst/>
            <a:rect l="l" t="t" r="r" b="b"/>
            <a:pathLst>
              <a:path w="97789" h="80010">
                <a:moveTo>
                  <a:pt x="97570" y="0"/>
                </a:moveTo>
                <a:lnTo>
                  <a:pt x="79042" y="22334"/>
                </a:lnTo>
                <a:lnTo>
                  <a:pt x="56442" y="43169"/>
                </a:lnTo>
                <a:lnTo>
                  <a:pt x="30013" y="62304"/>
                </a:lnTo>
                <a:lnTo>
                  <a:pt x="0" y="7954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53472" y="5026998"/>
            <a:ext cx="5715" cy="38100"/>
          </a:xfrm>
          <a:custGeom>
            <a:avLst/>
            <a:gdLst/>
            <a:ahLst/>
            <a:cxnLst/>
            <a:rect l="l" t="t" r="r" b="b"/>
            <a:pathLst>
              <a:path w="5714" h="38100">
                <a:moveTo>
                  <a:pt x="0" y="0"/>
                </a:moveTo>
                <a:lnTo>
                  <a:pt x="2422" y="9327"/>
                </a:lnTo>
                <a:lnTo>
                  <a:pt x="4091" y="18708"/>
                </a:lnTo>
                <a:lnTo>
                  <a:pt x="5004" y="28126"/>
                </a:lnTo>
                <a:lnTo>
                  <a:pt x="5160" y="37565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30391" y="4935274"/>
            <a:ext cx="50165" cy="48260"/>
          </a:xfrm>
          <a:custGeom>
            <a:avLst/>
            <a:gdLst/>
            <a:ahLst/>
            <a:cxnLst/>
            <a:rect l="l" t="t" r="r" b="b"/>
            <a:pathLst>
              <a:path w="50164" h="48260">
                <a:moveTo>
                  <a:pt x="0" y="47906"/>
                </a:moveTo>
                <a:lnTo>
                  <a:pt x="10298" y="35140"/>
                </a:lnTo>
                <a:lnTo>
                  <a:pt x="22095" y="22869"/>
                </a:lnTo>
                <a:lnTo>
                  <a:pt x="35339" y="11140"/>
                </a:lnTo>
                <a:lnTo>
                  <a:pt x="49980" y="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62911" y="4964695"/>
            <a:ext cx="24765" cy="41910"/>
          </a:xfrm>
          <a:custGeom>
            <a:avLst/>
            <a:gdLst/>
            <a:ahLst/>
            <a:cxnLst/>
            <a:rect l="l" t="t" r="r" b="b"/>
            <a:pathLst>
              <a:path w="24764" h="41910">
                <a:moveTo>
                  <a:pt x="0" y="41315"/>
                </a:moveTo>
                <a:lnTo>
                  <a:pt x="4436" y="30662"/>
                </a:lnTo>
                <a:lnTo>
                  <a:pt x="9963" y="20205"/>
                </a:lnTo>
                <a:lnTo>
                  <a:pt x="16561" y="9974"/>
                </a:lnTo>
                <a:lnTo>
                  <a:pt x="24210" y="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4288" y="5020042"/>
            <a:ext cx="87630" cy="40640"/>
          </a:xfrm>
          <a:custGeom>
            <a:avLst/>
            <a:gdLst/>
            <a:ahLst/>
            <a:cxnLst/>
            <a:rect l="l" t="t" r="r" b="b"/>
            <a:pathLst>
              <a:path w="87630" h="40639">
                <a:moveTo>
                  <a:pt x="0" y="0"/>
                </a:moveTo>
                <a:lnTo>
                  <a:pt x="23390" y="8809"/>
                </a:lnTo>
                <a:lnTo>
                  <a:pt x="45828" y="18445"/>
                </a:lnTo>
                <a:lnTo>
                  <a:pt x="67252" y="28879"/>
                </a:lnTo>
                <a:lnTo>
                  <a:pt x="87603" y="40084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3660" y="5292886"/>
            <a:ext cx="15875" cy="42545"/>
          </a:xfrm>
          <a:custGeom>
            <a:avLst/>
            <a:gdLst/>
            <a:ahLst/>
            <a:cxnLst/>
            <a:rect l="l" t="t" r="r" b="b"/>
            <a:pathLst>
              <a:path w="15875" h="42545">
                <a:moveTo>
                  <a:pt x="15288" y="42172"/>
                </a:moveTo>
                <a:lnTo>
                  <a:pt x="10426" y="31771"/>
                </a:lnTo>
                <a:lnTo>
                  <a:pt x="6254" y="21267"/>
                </a:lnTo>
                <a:lnTo>
                  <a:pt x="2777" y="10673"/>
                </a:lnTo>
                <a:lnTo>
                  <a:pt x="0" y="0"/>
                </a:lnTo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20044" y="5041163"/>
            <a:ext cx="160718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1905" algn="ctr">
              <a:lnSpc>
                <a:spcPct val="99500"/>
              </a:lnSpc>
              <a:spcBef>
                <a:spcPts val="11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Possible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world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my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  included in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50370" y="4800600"/>
            <a:ext cx="3018370" cy="138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35600" y="4931834"/>
            <a:ext cx="2048929" cy="11218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02508" y="4827439"/>
            <a:ext cx="2914650" cy="1284605"/>
          </a:xfrm>
          <a:custGeom>
            <a:avLst/>
            <a:gdLst/>
            <a:ahLst/>
            <a:cxnLst/>
            <a:rect l="l" t="t" r="r" b="b"/>
            <a:pathLst>
              <a:path w="2914650" h="1284604">
                <a:moveTo>
                  <a:pt x="1868196" y="1162657"/>
                </a:moveTo>
                <a:lnTo>
                  <a:pt x="1112464" y="1162657"/>
                </a:lnTo>
                <a:lnTo>
                  <a:pt x="1150892" y="1192568"/>
                </a:lnTo>
                <a:lnTo>
                  <a:pt x="1195460" y="1218836"/>
                </a:lnTo>
                <a:lnTo>
                  <a:pt x="1245456" y="1241142"/>
                </a:lnTo>
                <a:lnTo>
                  <a:pt x="1300167" y="1259168"/>
                </a:lnTo>
                <a:lnTo>
                  <a:pt x="1358882" y="1272597"/>
                </a:lnTo>
                <a:lnTo>
                  <a:pt x="1414536" y="1280512"/>
                </a:lnTo>
                <a:lnTo>
                  <a:pt x="1470138" y="1284136"/>
                </a:lnTo>
                <a:lnTo>
                  <a:pt x="1525155" y="1283640"/>
                </a:lnTo>
                <a:lnTo>
                  <a:pt x="1579057" y="1279197"/>
                </a:lnTo>
                <a:lnTo>
                  <a:pt x="1631311" y="1270976"/>
                </a:lnTo>
                <a:lnTo>
                  <a:pt x="1681386" y="1259150"/>
                </a:lnTo>
                <a:lnTo>
                  <a:pt x="1728750" y="1243889"/>
                </a:lnTo>
                <a:lnTo>
                  <a:pt x="1772871" y="1225366"/>
                </a:lnTo>
                <a:lnTo>
                  <a:pt x="1813218" y="1203751"/>
                </a:lnTo>
                <a:lnTo>
                  <a:pt x="1849259" y="1179215"/>
                </a:lnTo>
                <a:lnTo>
                  <a:pt x="1868196" y="1162657"/>
                </a:lnTo>
                <a:close/>
              </a:path>
              <a:path w="2914650" h="1284604">
                <a:moveTo>
                  <a:pt x="2418742" y="1049868"/>
                </a:moveTo>
                <a:lnTo>
                  <a:pt x="393047" y="1049868"/>
                </a:lnTo>
                <a:lnTo>
                  <a:pt x="394838" y="1051762"/>
                </a:lnTo>
                <a:lnTo>
                  <a:pt x="428254" y="1082143"/>
                </a:lnTo>
                <a:lnTo>
                  <a:pt x="461624" y="1106367"/>
                </a:lnTo>
                <a:lnTo>
                  <a:pt x="498298" y="1128130"/>
                </a:lnTo>
                <a:lnTo>
                  <a:pt x="537918" y="1147380"/>
                </a:lnTo>
                <a:lnTo>
                  <a:pt x="580124" y="1164061"/>
                </a:lnTo>
                <a:lnTo>
                  <a:pt x="624557" y="1178120"/>
                </a:lnTo>
                <a:lnTo>
                  <a:pt x="670860" y="1189504"/>
                </a:lnTo>
                <a:lnTo>
                  <a:pt x="718672" y="1198158"/>
                </a:lnTo>
                <a:lnTo>
                  <a:pt x="767636" y="1204028"/>
                </a:lnTo>
                <a:lnTo>
                  <a:pt x="817391" y="1207061"/>
                </a:lnTo>
                <a:lnTo>
                  <a:pt x="867580" y="1207202"/>
                </a:lnTo>
                <a:lnTo>
                  <a:pt x="917844" y="1204399"/>
                </a:lnTo>
                <a:lnTo>
                  <a:pt x="967823" y="1198597"/>
                </a:lnTo>
                <a:lnTo>
                  <a:pt x="1017158" y="1189741"/>
                </a:lnTo>
                <a:lnTo>
                  <a:pt x="1065492" y="1177779"/>
                </a:lnTo>
                <a:lnTo>
                  <a:pt x="1112464" y="1162657"/>
                </a:lnTo>
                <a:lnTo>
                  <a:pt x="1868196" y="1162657"/>
                </a:lnTo>
                <a:lnTo>
                  <a:pt x="1880463" y="1151931"/>
                </a:lnTo>
                <a:lnTo>
                  <a:pt x="1906297" y="1122068"/>
                </a:lnTo>
                <a:lnTo>
                  <a:pt x="1926230" y="1089800"/>
                </a:lnTo>
                <a:lnTo>
                  <a:pt x="2338723" y="1089800"/>
                </a:lnTo>
                <a:lnTo>
                  <a:pt x="2342331" y="1088622"/>
                </a:lnTo>
                <a:lnTo>
                  <a:pt x="2386086" y="1069146"/>
                </a:lnTo>
                <a:lnTo>
                  <a:pt x="2418742" y="1049868"/>
                </a:lnTo>
                <a:close/>
              </a:path>
              <a:path w="2914650" h="1284604">
                <a:moveTo>
                  <a:pt x="2338723" y="1089800"/>
                </a:moveTo>
                <a:lnTo>
                  <a:pt x="1926230" y="1089800"/>
                </a:lnTo>
                <a:lnTo>
                  <a:pt x="1973628" y="1104934"/>
                </a:lnTo>
                <a:lnTo>
                  <a:pt x="2023802" y="1115977"/>
                </a:lnTo>
                <a:lnTo>
                  <a:pt x="2076021" y="1122800"/>
                </a:lnTo>
                <a:lnTo>
                  <a:pt x="2129557" y="1125276"/>
                </a:lnTo>
                <a:lnTo>
                  <a:pt x="2187198" y="1123017"/>
                </a:lnTo>
                <a:lnTo>
                  <a:pt x="2242280" y="1115916"/>
                </a:lnTo>
                <a:lnTo>
                  <a:pt x="2294193" y="1104332"/>
                </a:lnTo>
                <a:lnTo>
                  <a:pt x="2338723" y="1089800"/>
                </a:lnTo>
                <a:close/>
              </a:path>
              <a:path w="2914650" h="1284604">
                <a:moveTo>
                  <a:pt x="704783" y="112691"/>
                </a:moveTo>
                <a:lnTo>
                  <a:pt x="654261" y="115108"/>
                </a:lnTo>
                <a:lnTo>
                  <a:pt x="593634" y="122577"/>
                </a:lnTo>
                <a:lnTo>
                  <a:pt x="536580" y="134569"/>
                </a:lnTo>
                <a:lnTo>
                  <a:pt x="483562" y="150716"/>
                </a:lnTo>
                <a:lnTo>
                  <a:pt x="435045" y="170654"/>
                </a:lnTo>
                <a:lnTo>
                  <a:pt x="391494" y="194014"/>
                </a:lnTo>
                <a:lnTo>
                  <a:pt x="353373" y="220432"/>
                </a:lnTo>
                <a:lnTo>
                  <a:pt x="321145" y="249540"/>
                </a:lnTo>
                <a:lnTo>
                  <a:pt x="295275" y="280973"/>
                </a:lnTo>
                <a:lnTo>
                  <a:pt x="276228" y="314365"/>
                </a:lnTo>
                <a:lnTo>
                  <a:pt x="260458" y="385557"/>
                </a:lnTo>
                <a:lnTo>
                  <a:pt x="264663" y="422625"/>
                </a:lnTo>
                <a:lnTo>
                  <a:pt x="262212" y="426626"/>
                </a:lnTo>
                <a:lnTo>
                  <a:pt x="207949" y="433175"/>
                </a:lnTo>
                <a:lnTo>
                  <a:pt x="157334" y="445572"/>
                </a:lnTo>
                <a:lnTo>
                  <a:pt x="111587" y="463343"/>
                </a:lnTo>
                <a:lnTo>
                  <a:pt x="71894" y="486044"/>
                </a:lnTo>
                <a:lnTo>
                  <a:pt x="39581" y="513113"/>
                </a:lnTo>
                <a:lnTo>
                  <a:pt x="14892" y="545663"/>
                </a:lnTo>
                <a:lnTo>
                  <a:pt x="0" y="613633"/>
                </a:lnTo>
                <a:lnTo>
                  <a:pt x="8953" y="647109"/>
                </a:lnTo>
                <a:lnTo>
                  <a:pt x="28279" y="678948"/>
                </a:lnTo>
                <a:lnTo>
                  <a:pt x="57556" y="708178"/>
                </a:lnTo>
                <a:lnTo>
                  <a:pt x="96364" y="733827"/>
                </a:lnTo>
                <a:lnTo>
                  <a:pt x="144280" y="754921"/>
                </a:lnTo>
                <a:lnTo>
                  <a:pt x="105848" y="785629"/>
                </a:lnTo>
                <a:lnTo>
                  <a:pt x="79681" y="820178"/>
                </a:lnTo>
                <a:lnTo>
                  <a:pt x="66488" y="857280"/>
                </a:lnTo>
                <a:lnTo>
                  <a:pt x="66975" y="895651"/>
                </a:lnTo>
                <a:lnTo>
                  <a:pt x="103242" y="962050"/>
                </a:lnTo>
                <a:lnTo>
                  <a:pt x="135965" y="989839"/>
                </a:lnTo>
                <a:lnTo>
                  <a:pt x="176666" y="1013194"/>
                </a:lnTo>
                <a:lnTo>
                  <a:pt x="224036" y="1031494"/>
                </a:lnTo>
                <a:lnTo>
                  <a:pt x="276764" y="1044120"/>
                </a:lnTo>
                <a:lnTo>
                  <a:pt x="333538" y="1050451"/>
                </a:lnTo>
                <a:lnTo>
                  <a:pt x="2418742" y="1049868"/>
                </a:lnTo>
                <a:lnTo>
                  <a:pt x="2458013" y="1020331"/>
                </a:lnTo>
                <a:lnTo>
                  <a:pt x="2484970" y="991710"/>
                </a:lnTo>
                <a:lnTo>
                  <a:pt x="2517831" y="927834"/>
                </a:lnTo>
                <a:lnTo>
                  <a:pt x="2522520" y="893298"/>
                </a:lnTo>
                <a:lnTo>
                  <a:pt x="2579901" y="886089"/>
                </a:lnTo>
                <a:lnTo>
                  <a:pt x="2635053" y="874582"/>
                </a:lnTo>
                <a:lnTo>
                  <a:pt x="2687307" y="858943"/>
                </a:lnTo>
                <a:lnTo>
                  <a:pt x="2735994" y="839342"/>
                </a:lnTo>
                <a:lnTo>
                  <a:pt x="2782588" y="814703"/>
                </a:lnTo>
                <a:lnTo>
                  <a:pt x="2822317" y="787195"/>
                </a:lnTo>
                <a:lnTo>
                  <a:pt x="2855080" y="757275"/>
                </a:lnTo>
                <a:lnTo>
                  <a:pt x="2880778" y="725402"/>
                </a:lnTo>
                <a:lnTo>
                  <a:pt x="2899309" y="692032"/>
                </a:lnTo>
                <a:lnTo>
                  <a:pt x="2914474" y="622638"/>
                </a:lnTo>
                <a:lnTo>
                  <a:pt x="2910908" y="587528"/>
                </a:lnTo>
                <a:lnTo>
                  <a:pt x="2899775" y="552754"/>
                </a:lnTo>
                <a:lnTo>
                  <a:pt x="2880976" y="518773"/>
                </a:lnTo>
                <a:lnTo>
                  <a:pt x="2854379" y="486014"/>
                </a:lnTo>
                <a:lnTo>
                  <a:pt x="2819979" y="455023"/>
                </a:lnTo>
                <a:lnTo>
                  <a:pt x="2824710" y="448057"/>
                </a:lnTo>
                <a:lnTo>
                  <a:pt x="2847215" y="392044"/>
                </a:lnTo>
                <a:lnTo>
                  <a:pt x="2848604" y="357792"/>
                </a:lnTo>
                <a:lnTo>
                  <a:pt x="2841124" y="324415"/>
                </a:lnTo>
                <a:lnTo>
                  <a:pt x="2801639" y="262475"/>
                </a:lnTo>
                <a:lnTo>
                  <a:pt x="2770672" y="235005"/>
                </a:lnTo>
                <a:lnTo>
                  <a:pt x="2732915" y="210597"/>
                </a:lnTo>
                <a:lnTo>
                  <a:pt x="2688888" y="189797"/>
                </a:lnTo>
                <a:lnTo>
                  <a:pt x="2639111" y="173152"/>
                </a:lnTo>
                <a:lnTo>
                  <a:pt x="2584102" y="161209"/>
                </a:lnTo>
                <a:lnTo>
                  <a:pt x="2579071" y="150096"/>
                </a:lnTo>
                <a:lnTo>
                  <a:pt x="945650" y="150096"/>
                </a:lnTo>
                <a:lnTo>
                  <a:pt x="900563" y="136199"/>
                </a:lnTo>
                <a:lnTo>
                  <a:pt x="853476" y="125455"/>
                </a:lnTo>
                <a:lnTo>
                  <a:pt x="804846" y="117919"/>
                </a:lnTo>
                <a:lnTo>
                  <a:pt x="755130" y="113646"/>
                </a:lnTo>
                <a:lnTo>
                  <a:pt x="704783" y="112691"/>
                </a:lnTo>
                <a:close/>
              </a:path>
              <a:path w="2914650" h="1284604">
                <a:moveTo>
                  <a:pt x="1282163" y="35659"/>
                </a:moveTo>
                <a:lnTo>
                  <a:pt x="1231652" y="36205"/>
                </a:lnTo>
                <a:lnTo>
                  <a:pt x="1182051" y="40959"/>
                </a:lnTo>
                <a:lnTo>
                  <a:pt x="1134112" y="49782"/>
                </a:lnTo>
                <a:lnTo>
                  <a:pt x="1088586" y="62536"/>
                </a:lnTo>
                <a:lnTo>
                  <a:pt x="1046226" y="79083"/>
                </a:lnTo>
                <a:lnTo>
                  <a:pt x="1007782" y="99284"/>
                </a:lnTo>
                <a:lnTo>
                  <a:pt x="974006" y="123001"/>
                </a:lnTo>
                <a:lnTo>
                  <a:pt x="945650" y="150096"/>
                </a:lnTo>
                <a:lnTo>
                  <a:pt x="2579071" y="150096"/>
                </a:lnTo>
                <a:lnTo>
                  <a:pt x="2569303" y="128518"/>
                </a:lnTo>
                <a:lnTo>
                  <a:pt x="2545535" y="98053"/>
                </a:lnTo>
                <a:lnTo>
                  <a:pt x="2544868" y="97480"/>
                </a:lnTo>
                <a:lnTo>
                  <a:pt x="1515156" y="97480"/>
                </a:lnTo>
                <a:lnTo>
                  <a:pt x="1495979" y="86930"/>
                </a:lnTo>
                <a:lnTo>
                  <a:pt x="1454139" y="68478"/>
                </a:lnTo>
                <a:lnTo>
                  <a:pt x="1382909" y="47743"/>
                </a:lnTo>
                <a:lnTo>
                  <a:pt x="1332833" y="39459"/>
                </a:lnTo>
                <a:lnTo>
                  <a:pt x="1282163" y="35659"/>
                </a:lnTo>
                <a:close/>
              </a:path>
              <a:path w="2914650" h="1284604">
                <a:moveTo>
                  <a:pt x="1758900" y="0"/>
                </a:moveTo>
                <a:lnTo>
                  <a:pt x="1709209" y="4592"/>
                </a:lnTo>
                <a:lnTo>
                  <a:pt x="1661659" y="14145"/>
                </a:lnTo>
                <a:lnTo>
                  <a:pt x="1617364" y="28434"/>
                </a:lnTo>
                <a:lnTo>
                  <a:pt x="1577439" y="47235"/>
                </a:lnTo>
                <a:lnTo>
                  <a:pt x="1542999" y="70325"/>
                </a:lnTo>
                <a:lnTo>
                  <a:pt x="1515156" y="97480"/>
                </a:lnTo>
                <a:lnTo>
                  <a:pt x="2544868" y="97480"/>
                </a:lnTo>
                <a:lnTo>
                  <a:pt x="2513429" y="70467"/>
                </a:lnTo>
                <a:lnTo>
                  <a:pt x="2511327" y="69197"/>
                </a:lnTo>
                <a:lnTo>
                  <a:pt x="2012285" y="69197"/>
                </a:lnTo>
                <a:lnTo>
                  <a:pt x="1990408" y="53868"/>
                </a:lnTo>
                <a:lnTo>
                  <a:pt x="1938852" y="28254"/>
                </a:lnTo>
                <a:lnTo>
                  <a:pt x="1860251" y="6589"/>
                </a:lnTo>
                <a:lnTo>
                  <a:pt x="1809619" y="591"/>
                </a:lnTo>
                <a:lnTo>
                  <a:pt x="1758900" y="0"/>
                </a:lnTo>
                <a:close/>
              </a:path>
              <a:path w="2914650" h="1284604">
                <a:moveTo>
                  <a:pt x="2285314" y="407"/>
                </a:moveTo>
                <a:lnTo>
                  <a:pt x="2234995" y="591"/>
                </a:lnTo>
                <a:lnTo>
                  <a:pt x="2185449" y="5338"/>
                </a:lnTo>
                <a:lnTo>
                  <a:pt x="2137412" y="14624"/>
                </a:lnTo>
                <a:lnTo>
                  <a:pt x="2091813" y="28434"/>
                </a:lnTo>
                <a:lnTo>
                  <a:pt x="2049880" y="46600"/>
                </a:lnTo>
                <a:lnTo>
                  <a:pt x="2012285" y="69197"/>
                </a:lnTo>
                <a:lnTo>
                  <a:pt x="2511327" y="69197"/>
                </a:lnTo>
                <a:lnTo>
                  <a:pt x="2473612" y="46413"/>
                </a:lnTo>
                <a:lnTo>
                  <a:pt x="2430342" y="27811"/>
                </a:lnTo>
                <a:lnTo>
                  <a:pt x="2383902" y="13973"/>
                </a:lnTo>
                <a:lnTo>
                  <a:pt x="2335243" y="4854"/>
                </a:lnTo>
                <a:lnTo>
                  <a:pt x="2285314" y="407"/>
                </a:lnTo>
                <a:close/>
              </a:path>
            </a:pathLst>
          </a:custGeom>
          <a:solidFill>
            <a:srgbClr val="779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02510" y="4827446"/>
            <a:ext cx="2914650" cy="1284605"/>
          </a:xfrm>
          <a:custGeom>
            <a:avLst/>
            <a:gdLst/>
            <a:ahLst/>
            <a:cxnLst/>
            <a:rect l="l" t="t" r="r" b="b"/>
            <a:pathLst>
              <a:path w="2914650" h="1284604">
                <a:moveTo>
                  <a:pt x="264668" y="422631"/>
                </a:moveTo>
                <a:lnTo>
                  <a:pt x="260461" y="385563"/>
                </a:lnTo>
                <a:lnTo>
                  <a:pt x="264470" y="349353"/>
                </a:lnTo>
                <a:lnTo>
                  <a:pt x="276229" y="314370"/>
                </a:lnTo>
                <a:lnTo>
                  <a:pt x="295275" y="280977"/>
                </a:lnTo>
                <a:lnTo>
                  <a:pt x="321144" y="249543"/>
                </a:lnTo>
                <a:lnTo>
                  <a:pt x="353370" y="220434"/>
                </a:lnTo>
                <a:lnTo>
                  <a:pt x="391491" y="194015"/>
                </a:lnTo>
                <a:lnTo>
                  <a:pt x="435042" y="170654"/>
                </a:lnTo>
                <a:lnTo>
                  <a:pt x="483559" y="150717"/>
                </a:lnTo>
                <a:lnTo>
                  <a:pt x="536577" y="134570"/>
                </a:lnTo>
                <a:lnTo>
                  <a:pt x="593633" y="122579"/>
                </a:lnTo>
                <a:lnTo>
                  <a:pt x="654261" y="115112"/>
                </a:lnTo>
                <a:lnTo>
                  <a:pt x="704783" y="112695"/>
                </a:lnTo>
                <a:lnTo>
                  <a:pt x="755130" y="113651"/>
                </a:lnTo>
                <a:lnTo>
                  <a:pt x="804847" y="117924"/>
                </a:lnTo>
                <a:lnTo>
                  <a:pt x="853476" y="125458"/>
                </a:lnTo>
                <a:lnTo>
                  <a:pt x="900563" y="136201"/>
                </a:lnTo>
                <a:lnTo>
                  <a:pt x="945650" y="150096"/>
                </a:lnTo>
                <a:lnTo>
                  <a:pt x="974005" y="123002"/>
                </a:lnTo>
                <a:lnTo>
                  <a:pt x="1007780" y="99286"/>
                </a:lnTo>
                <a:lnTo>
                  <a:pt x="1046224" y="79086"/>
                </a:lnTo>
                <a:lnTo>
                  <a:pt x="1088585" y="62540"/>
                </a:lnTo>
                <a:lnTo>
                  <a:pt x="1134111" y="49786"/>
                </a:lnTo>
                <a:lnTo>
                  <a:pt x="1182051" y="40963"/>
                </a:lnTo>
                <a:lnTo>
                  <a:pt x="1231653" y="36210"/>
                </a:lnTo>
                <a:lnTo>
                  <a:pt x="1282164" y="35664"/>
                </a:lnTo>
                <a:lnTo>
                  <a:pt x="1332833" y="39464"/>
                </a:lnTo>
                <a:lnTo>
                  <a:pt x="1382909" y="47748"/>
                </a:lnTo>
                <a:lnTo>
                  <a:pt x="1431639" y="60654"/>
                </a:lnTo>
                <a:lnTo>
                  <a:pt x="1475614" y="77249"/>
                </a:lnTo>
                <a:lnTo>
                  <a:pt x="1515149" y="97480"/>
                </a:lnTo>
                <a:lnTo>
                  <a:pt x="1542993" y="70324"/>
                </a:lnTo>
                <a:lnTo>
                  <a:pt x="1577435" y="47234"/>
                </a:lnTo>
                <a:lnTo>
                  <a:pt x="1617361" y="28433"/>
                </a:lnTo>
                <a:lnTo>
                  <a:pt x="1661657" y="14144"/>
                </a:lnTo>
                <a:lnTo>
                  <a:pt x="1709208" y="4591"/>
                </a:lnTo>
                <a:lnTo>
                  <a:pt x="1758900" y="0"/>
                </a:lnTo>
                <a:lnTo>
                  <a:pt x="1809619" y="592"/>
                </a:lnTo>
                <a:lnTo>
                  <a:pt x="1860250" y="6592"/>
                </a:lnTo>
                <a:lnTo>
                  <a:pt x="1909679" y="18224"/>
                </a:lnTo>
                <a:lnTo>
                  <a:pt x="1965848" y="40180"/>
                </a:lnTo>
                <a:lnTo>
                  <a:pt x="2012289" y="69203"/>
                </a:lnTo>
                <a:lnTo>
                  <a:pt x="2049885" y="46604"/>
                </a:lnTo>
                <a:lnTo>
                  <a:pt x="2091910" y="28396"/>
                </a:lnTo>
                <a:lnTo>
                  <a:pt x="2137415" y="14624"/>
                </a:lnTo>
                <a:lnTo>
                  <a:pt x="2185451" y="5338"/>
                </a:lnTo>
                <a:lnTo>
                  <a:pt x="2235067" y="582"/>
                </a:lnTo>
                <a:lnTo>
                  <a:pt x="2285313" y="405"/>
                </a:lnTo>
                <a:lnTo>
                  <a:pt x="2335241" y="4852"/>
                </a:lnTo>
                <a:lnTo>
                  <a:pt x="2383899" y="13972"/>
                </a:lnTo>
                <a:lnTo>
                  <a:pt x="2430338" y="27811"/>
                </a:lnTo>
                <a:lnTo>
                  <a:pt x="2473609" y="46415"/>
                </a:lnTo>
                <a:lnTo>
                  <a:pt x="2513427" y="70468"/>
                </a:lnTo>
                <a:lnTo>
                  <a:pt x="2545534" y="98053"/>
                </a:lnTo>
                <a:lnTo>
                  <a:pt x="2569302" y="128518"/>
                </a:lnTo>
                <a:lnTo>
                  <a:pt x="2584099" y="161212"/>
                </a:lnTo>
                <a:lnTo>
                  <a:pt x="2639110" y="173156"/>
                </a:lnTo>
                <a:lnTo>
                  <a:pt x="2688889" y="189801"/>
                </a:lnTo>
                <a:lnTo>
                  <a:pt x="2732917" y="210600"/>
                </a:lnTo>
                <a:lnTo>
                  <a:pt x="2770675" y="235008"/>
                </a:lnTo>
                <a:lnTo>
                  <a:pt x="2801642" y="262477"/>
                </a:lnTo>
                <a:lnTo>
                  <a:pt x="2825300" y="292461"/>
                </a:lnTo>
                <a:lnTo>
                  <a:pt x="2848607" y="357790"/>
                </a:lnTo>
                <a:lnTo>
                  <a:pt x="2847217" y="392042"/>
                </a:lnTo>
                <a:lnTo>
                  <a:pt x="2832945" y="433850"/>
                </a:lnTo>
                <a:lnTo>
                  <a:pt x="2819980" y="455025"/>
                </a:lnTo>
                <a:lnTo>
                  <a:pt x="2854413" y="486044"/>
                </a:lnTo>
                <a:lnTo>
                  <a:pt x="2880979" y="518774"/>
                </a:lnTo>
                <a:lnTo>
                  <a:pt x="2899778" y="552754"/>
                </a:lnTo>
                <a:lnTo>
                  <a:pt x="2910911" y="587528"/>
                </a:lnTo>
                <a:lnTo>
                  <a:pt x="2914478" y="622638"/>
                </a:lnTo>
                <a:lnTo>
                  <a:pt x="2910578" y="657626"/>
                </a:lnTo>
                <a:lnTo>
                  <a:pt x="2880781" y="725403"/>
                </a:lnTo>
                <a:lnTo>
                  <a:pt x="2855084" y="757277"/>
                </a:lnTo>
                <a:lnTo>
                  <a:pt x="2822321" y="787196"/>
                </a:lnTo>
                <a:lnTo>
                  <a:pt x="2782593" y="814705"/>
                </a:lnTo>
                <a:lnTo>
                  <a:pt x="2735999" y="839343"/>
                </a:lnTo>
                <a:lnTo>
                  <a:pt x="2687308" y="858944"/>
                </a:lnTo>
                <a:lnTo>
                  <a:pt x="2635053" y="874583"/>
                </a:lnTo>
                <a:lnTo>
                  <a:pt x="2579901" y="886091"/>
                </a:lnTo>
                <a:lnTo>
                  <a:pt x="2522519" y="893299"/>
                </a:lnTo>
                <a:lnTo>
                  <a:pt x="2517830" y="927836"/>
                </a:lnTo>
                <a:lnTo>
                  <a:pt x="2484968" y="991713"/>
                </a:lnTo>
                <a:lnTo>
                  <a:pt x="2458011" y="1020334"/>
                </a:lnTo>
                <a:lnTo>
                  <a:pt x="2424847" y="1046266"/>
                </a:lnTo>
                <a:lnTo>
                  <a:pt x="2386085" y="1069149"/>
                </a:lnTo>
                <a:lnTo>
                  <a:pt x="2342331" y="1088624"/>
                </a:lnTo>
                <a:lnTo>
                  <a:pt x="2294194" y="1104333"/>
                </a:lnTo>
                <a:lnTo>
                  <a:pt x="2242281" y="1115918"/>
                </a:lnTo>
                <a:lnTo>
                  <a:pt x="2187200" y="1123018"/>
                </a:lnTo>
                <a:lnTo>
                  <a:pt x="2129559" y="1125275"/>
                </a:lnTo>
                <a:lnTo>
                  <a:pt x="2076020" y="1122803"/>
                </a:lnTo>
                <a:lnTo>
                  <a:pt x="2023799" y="1115981"/>
                </a:lnTo>
                <a:lnTo>
                  <a:pt x="1973626" y="1104939"/>
                </a:lnTo>
                <a:lnTo>
                  <a:pt x="1926229" y="1089805"/>
                </a:lnTo>
                <a:lnTo>
                  <a:pt x="1906297" y="1122072"/>
                </a:lnTo>
                <a:lnTo>
                  <a:pt x="1880463" y="1151934"/>
                </a:lnTo>
                <a:lnTo>
                  <a:pt x="1849260" y="1179218"/>
                </a:lnTo>
                <a:lnTo>
                  <a:pt x="1813219" y="1203753"/>
                </a:lnTo>
                <a:lnTo>
                  <a:pt x="1772873" y="1225368"/>
                </a:lnTo>
                <a:lnTo>
                  <a:pt x="1728751" y="1243891"/>
                </a:lnTo>
                <a:lnTo>
                  <a:pt x="1681387" y="1259152"/>
                </a:lnTo>
                <a:lnTo>
                  <a:pt x="1631312" y="1270978"/>
                </a:lnTo>
                <a:lnTo>
                  <a:pt x="1579058" y="1279199"/>
                </a:lnTo>
                <a:lnTo>
                  <a:pt x="1525155" y="1283642"/>
                </a:lnTo>
                <a:lnTo>
                  <a:pt x="1470137" y="1284137"/>
                </a:lnTo>
                <a:lnTo>
                  <a:pt x="1414534" y="1280512"/>
                </a:lnTo>
                <a:lnTo>
                  <a:pt x="1358879" y="1272595"/>
                </a:lnTo>
                <a:lnTo>
                  <a:pt x="1300167" y="1259168"/>
                </a:lnTo>
                <a:lnTo>
                  <a:pt x="1245457" y="1241141"/>
                </a:lnTo>
                <a:lnTo>
                  <a:pt x="1195460" y="1218834"/>
                </a:lnTo>
                <a:lnTo>
                  <a:pt x="1150890" y="1192566"/>
                </a:lnTo>
                <a:lnTo>
                  <a:pt x="1112459" y="1162655"/>
                </a:lnTo>
                <a:lnTo>
                  <a:pt x="1065486" y="1177778"/>
                </a:lnTo>
                <a:lnTo>
                  <a:pt x="1017152" y="1189741"/>
                </a:lnTo>
                <a:lnTo>
                  <a:pt x="967817" y="1198596"/>
                </a:lnTo>
                <a:lnTo>
                  <a:pt x="917838" y="1204399"/>
                </a:lnTo>
                <a:lnTo>
                  <a:pt x="867574" y="1207203"/>
                </a:lnTo>
                <a:lnTo>
                  <a:pt x="817385" y="1207062"/>
                </a:lnTo>
                <a:lnTo>
                  <a:pt x="767630" y="1204029"/>
                </a:lnTo>
                <a:lnTo>
                  <a:pt x="718666" y="1198159"/>
                </a:lnTo>
                <a:lnTo>
                  <a:pt x="670854" y="1189505"/>
                </a:lnTo>
                <a:lnTo>
                  <a:pt x="624551" y="1178122"/>
                </a:lnTo>
                <a:lnTo>
                  <a:pt x="580118" y="1164063"/>
                </a:lnTo>
                <a:lnTo>
                  <a:pt x="537912" y="1147382"/>
                </a:lnTo>
                <a:lnTo>
                  <a:pt x="498292" y="1128133"/>
                </a:lnTo>
                <a:lnTo>
                  <a:pt x="461618" y="1106369"/>
                </a:lnTo>
                <a:lnTo>
                  <a:pt x="428248" y="1082146"/>
                </a:lnTo>
                <a:lnTo>
                  <a:pt x="398541" y="1055515"/>
                </a:lnTo>
                <a:lnTo>
                  <a:pt x="393041" y="1049865"/>
                </a:lnTo>
                <a:lnTo>
                  <a:pt x="333534" y="1050450"/>
                </a:lnTo>
                <a:lnTo>
                  <a:pt x="276762" y="1044119"/>
                </a:lnTo>
                <a:lnTo>
                  <a:pt x="224035" y="1031494"/>
                </a:lnTo>
                <a:lnTo>
                  <a:pt x="176665" y="1013194"/>
                </a:lnTo>
                <a:lnTo>
                  <a:pt x="135962" y="989840"/>
                </a:lnTo>
                <a:lnTo>
                  <a:pt x="103239" y="962051"/>
                </a:lnTo>
                <a:lnTo>
                  <a:pt x="79806" y="930449"/>
                </a:lnTo>
                <a:lnTo>
                  <a:pt x="66488" y="857281"/>
                </a:lnTo>
                <a:lnTo>
                  <a:pt x="79681" y="820179"/>
                </a:lnTo>
                <a:lnTo>
                  <a:pt x="105847" y="785632"/>
                </a:lnTo>
                <a:lnTo>
                  <a:pt x="144279" y="754926"/>
                </a:lnTo>
                <a:lnTo>
                  <a:pt x="96363" y="733829"/>
                </a:lnTo>
                <a:lnTo>
                  <a:pt x="57557" y="708179"/>
                </a:lnTo>
                <a:lnTo>
                  <a:pt x="28280" y="678948"/>
                </a:lnTo>
                <a:lnTo>
                  <a:pt x="8954" y="647109"/>
                </a:lnTo>
                <a:lnTo>
                  <a:pt x="0" y="613634"/>
                </a:lnTo>
                <a:lnTo>
                  <a:pt x="1838" y="579495"/>
                </a:lnTo>
                <a:lnTo>
                  <a:pt x="39578" y="513117"/>
                </a:lnTo>
                <a:lnTo>
                  <a:pt x="71928" y="486018"/>
                </a:lnTo>
                <a:lnTo>
                  <a:pt x="111587" y="463346"/>
                </a:lnTo>
                <a:lnTo>
                  <a:pt x="157335" y="445575"/>
                </a:lnTo>
                <a:lnTo>
                  <a:pt x="207951" y="433178"/>
                </a:lnTo>
                <a:lnTo>
                  <a:pt x="262216" y="426631"/>
                </a:lnTo>
                <a:lnTo>
                  <a:pt x="264668" y="422631"/>
                </a:lnTo>
                <a:close/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49912" y="5577370"/>
            <a:ext cx="170815" cy="24130"/>
          </a:xfrm>
          <a:custGeom>
            <a:avLst/>
            <a:gdLst/>
            <a:ahLst/>
            <a:cxnLst/>
            <a:rect l="l" t="t" r="r" b="b"/>
            <a:pathLst>
              <a:path w="170814" h="24129">
                <a:moveTo>
                  <a:pt x="170706" y="23693"/>
                </a:moveTo>
                <a:lnTo>
                  <a:pt x="126151" y="23735"/>
                </a:lnTo>
                <a:lnTo>
                  <a:pt x="82349" y="19731"/>
                </a:lnTo>
                <a:lnTo>
                  <a:pt x="40048" y="11784"/>
                </a:lnTo>
                <a:lnTo>
                  <a:pt x="0" y="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96547" y="5860341"/>
            <a:ext cx="74930" cy="11430"/>
          </a:xfrm>
          <a:custGeom>
            <a:avLst/>
            <a:gdLst/>
            <a:ahLst/>
            <a:cxnLst/>
            <a:rect l="l" t="t" r="r" b="b"/>
            <a:pathLst>
              <a:path w="74929" h="11429">
                <a:moveTo>
                  <a:pt x="74687" y="0"/>
                </a:moveTo>
                <a:lnTo>
                  <a:pt x="56513" y="3936"/>
                </a:lnTo>
                <a:lnTo>
                  <a:pt x="37967" y="7143"/>
                </a:lnTo>
                <a:lnTo>
                  <a:pt x="19109" y="9614"/>
                </a:lnTo>
                <a:lnTo>
                  <a:pt x="0" y="1134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69809" y="5933201"/>
            <a:ext cx="45085" cy="52069"/>
          </a:xfrm>
          <a:custGeom>
            <a:avLst/>
            <a:gdLst/>
            <a:ahLst/>
            <a:cxnLst/>
            <a:rect l="l" t="t" r="r" b="b"/>
            <a:pathLst>
              <a:path w="45085" h="52070">
                <a:moveTo>
                  <a:pt x="45000" y="51730"/>
                </a:moveTo>
                <a:lnTo>
                  <a:pt x="32038" y="39353"/>
                </a:lnTo>
                <a:lnTo>
                  <a:pt x="20201" y="26588"/>
                </a:lnTo>
                <a:lnTo>
                  <a:pt x="9513" y="13461"/>
                </a:lnTo>
                <a:lnTo>
                  <a:pt x="0" y="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29039" y="5855941"/>
            <a:ext cx="18415" cy="57150"/>
          </a:xfrm>
          <a:custGeom>
            <a:avLst/>
            <a:gdLst/>
            <a:ahLst/>
            <a:cxnLst/>
            <a:rect l="l" t="t" r="r" b="b"/>
            <a:pathLst>
              <a:path w="18415" h="57150">
                <a:moveTo>
                  <a:pt x="17970" y="0"/>
                </a:moveTo>
                <a:lnTo>
                  <a:pt x="15346" y="14389"/>
                </a:lnTo>
                <a:lnTo>
                  <a:pt x="11471" y="28665"/>
                </a:lnTo>
                <a:lnTo>
                  <a:pt x="6352" y="42797"/>
                </a:lnTo>
                <a:lnTo>
                  <a:pt x="0" y="5676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99537" y="5500491"/>
            <a:ext cx="228645" cy="2216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23550" y="5279328"/>
            <a:ext cx="97790" cy="80010"/>
          </a:xfrm>
          <a:custGeom>
            <a:avLst/>
            <a:gdLst/>
            <a:ahLst/>
            <a:cxnLst/>
            <a:rect l="l" t="t" r="r" b="b"/>
            <a:pathLst>
              <a:path w="97790" h="80010">
                <a:moveTo>
                  <a:pt x="97570" y="0"/>
                </a:moveTo>
                <a:lnTo>
                  <a:pt x="79042" y="22334"/>
                </a:lnTo>
                <a:lnTo>
                  <a:pt x="56442" y="43169"/>
                </a:lnTo>
                <a:lnTo>
                  <a:pt x="30013" y="62304"/>
                </a:lnTo>
                <a:lnTo>
                  <a:pt x="0" y="7954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86999" y="4984199"/>
            <a:ext cx="5715" cy="38100"/>
          </a:xfrm>
          <a:custGeom>
            <a:avLst/>
            <a:gdLst/>
            <a:ahLst/>
            <a:cxnLst/>
            <a:rect l="l" t="t" r="r" b="b"/>
            <a:pathLst>
              <a:path w="5715" h="38100">
                <a:moveTo>
                  <a:pt x="0" y="0"/>
                </a:moveTo>
                <a:lnTo>
                  <a:pt x="2422" y="9327"/>
                </a:lnTo>
                <a:lnTo>
                  <a:pt x="4091" y="18708"/>
                </a:lnTo>
                <a:lnTo>
                  <a:pt x="5004" y="28126"/>
                </a:lnTo>
                <a:lnTo>
                  <a:pt x="5160" y="37565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63919" y="4892475"/>
            <a:ext cx="50165" cy="48260"/>
          </a:xfrm>
          <a:custGeom>
            <a:avLst/>
            <a:gdLst/>
            <a:ahLst/>
            <a:cxnLst/>
            <a:rect l="l" t="t" r="r" b="b"/>
            <a:pathLst>
              <a:path w="50165" h="48260">
                <a:moveTo>
                  <a:pt x="0" y="47906"/>
                </a:moveTo>
                <a:lnTo>
                  <a:pt x="10298" y="35140"/>
                </a:lnTo>
                <a:lnTo>
                  <a:pt x="22095" y="22869"/>
                </a:lnTo>
                <a:lnTo>
                  <a:pt x="35339" y="11140"/>
                </a:lnTo>
                <a:lnTo>
                  <a:pt x="49980" y="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96439" y="4921896"/>
            <a:ext cx="24765" cy="41910"/>
          </a:xfrm>
          <a:custGeom>
            <a:avLst/>
            <a:gdLst/>
            <a:ahLst/>
            <a:cxnLst/>
            <a:rect l="l" t="t" r="r" b="b"/>
            <a:pathLst>
              <a:path w="24765" h="41910">
                <a:moveTo>
                  <a:pt x="0" y="41315"/>
                </a:moveTo>
                <a:lnTo>
                  <a:pt x="4436" y="30662"/>
                </a:lnTo>
                <a:lnTo>
                  <a:pt x="9963" y="20205"/>
                </a:lnTo>
                <a:lnTo>
                  <a:pt x="16561" y="9974"/>
                </a:lnTo>
                <a:lnTo>
                  <a:pt x="24210" y="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47816" y="4977243"/>
            <a:ext cx="87630" cy="40640"/>
          </a:xfrm>
          <a:custGeom>
            <a:avLst/>
            <a:gdLst/>
            <a:ahLst/>
            <a:cxnLst/>
            <a:rect l="l" t="t" r="r" b="b"/>
            <a:pathLst>
              <a:path w="87629" h="40639">
                <a:moveTo>
                  <a:pt x="0" y="0"/>
                </a:moveTo>
                <a:lnTo>
                  <a:pt x="23390" y="8809"/>
                </a:lnTo>
                <a:lnTo>
                  <a:pt x="45828" y="18445"/>
                </a:lnTo>
                <a:lnTo>
                  <a:pt x="67252" y="28879"/>
                </a:lnTo>
                <a:lnTo>
                  <a:pt x="87603" y="40084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67188" y="5250087"/>
            <a:ext cx="15875" cy="42545"/>
          </a:xfrm>
          <a:custGeom>
            <a:avLst/>
            <a:gdLst/>
            <a:ahLst/>
            <a:cxnLst/>
            <a:rect l="l" t="t" r="r" b="b"/>
            <a:pathLst>
              <a:path w="15875" h="42545">
                <a:moveTo>
                  <a:pt x="15288" y="42172"/>
                </a:moveTo>
                <a:lnTo>
                  <a:pt x="10426" y="31771"/>
                </a:lnTo>
                <a:lnTo>
                  <a:pt x="6254" y="21267"/>
                </a:lnTo>
                <a:lnTo>
                  <a:pt x="2777" y="10673"/>
                </a:lnTo>
                <a:lnTo>
                  <a:pt x="0" y="0"/>
                </a:lnTo>
              </a:path>
            </a:pathLst>
          </a:custGeom>
          <a:ln w="9525">
            <a:solidFill>
              <a:srgbClr val="779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606961" y="4998364"/>
            <a:ext cx="1697989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500"/>
              </a:lnSpc>
              <a:spcBef>
                <a:spcPts val="11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Possible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world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my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 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included in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30074" y="1174432"/>
            <a:ext cx="3132926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1800" spc="-5" dirty="0">
                <a:latin typeface="Arial"/>
                <a:cs typeface="Arial"/>
              </a:rPr>
              <a:t>For any two neighboring  datasets D1, D2, the sum  of the </a:t>
            </a:r>
            <a:r>
              <a:rPr sz="1800" spc="-10" dirty="0">
                <a:latin typeface="Arial"/>
                <a:cs typeface="Arial"/>
              </a:rPr>
              <a:t>differences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at most </a:t>
            </a:r>
            <a:r>
              <a:rPr sz="1800" dirty="0">
                <a:latin typeface="Arial"/>
                <a:cs typeface="Arial"/>
              </a:rPr>
              <a:t>2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-11125" y="553425"/>
            <a:ext cx="6891655" cy="45332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47980" marR="5080">
              <a:lnSpc>
                <a:spcPts val="3329"/>
              </a:lnSpc>
              <a:spcBef>
                <a:spcPts val="235"/>
              </a:spcBef>
            </a:pPr>
            <a:r>
              <a:rPr sz="2000" b="0" spc="-5" dirty="0">
                <a:latin typeface="Arial"/>
                <a:cs typeface="Arial"/>
              </a:rPr>
              <a:t>Say </a:t>
            </a:r>
            <a:r>
              <a:rPr sz="2000" b="0" dirty="0">
                <a:latin typeface="Arial"/>
                <a:cs typeface="Arial"/>
              </a:rPr>
              <a:t>we ask “How many </a:t>
            </a:r>
            <a:r>
              <a:rPr sz="2000" b="0" spc="-5" dirty="0">
                <a:latin typeface="Arial"/>
                <a:cs typeface="Arial"/>
              </a:rPr>
              <a:t>students </a:t>
            </a:r>
            <a:r>
              <a:rPr sz="2000" b="0" dirty="0">
                <a:latin typeface="Arial"/>
                <a:cs typeface="Arial"/>
              </a:rPr>
              <a:t>drink on weekends?”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69160" y="3420313"/>
            <a:ext cx="1898014" cy="646430"/>
          </a:xfrm>
          <a:prstGeom prst="rect">
            <a:avLst/>
          </a:prstGeom>
          <a:solidFill>
            <a:srgbClr val="DBEEF4"/>
          </a:solidFill>
        </p:spPr>
        <p:txBody>
          <a:bodyPr vert="horz" wrap="square" lIns="0" tIns="53340" rIns="0" bIns="0" rtlCol="0">
            <a:spAutoFit/>
          </a:bodyPr>
          <a:lstStyle/>
          <a:p>
            <a:pPr marL="186690" marR="153670" indent="-25400">
              <a:lnSpc>
                <a:spcPts val="2130"/>
              </a:lnSpc>
              <a:spcBef>
                <a:spcPts val="420"/>
              </a:spcBef>
            </a:pPr>
            <a:r>
              <a:rPr sz="1800" spc="-5" dirty="0">
                <a:solidFill>
                  <a:srgbClr val="953735"/>
                </a:solidFill>
                <a:latin typeface="Arial"/>
                <a:cs typeface="Arial"/>
              </a:rPr>
              <a:t>62 </a:t>
            </a:r>
            <a:r>
              <a:rPr sz="1800" spc="-5" dirty="0">
                <a:latin typeface="Arial"/>
                <a:cs typeface="Arial"/>
              </a:rPr>
              <a:t>students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are  on financial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621627" y="3420313"/>
            <a:ext cx="1898014" cy="646430"/>
          </a:xfrm>
          <a:custGeom>
            <a:avLst/>
            <a:gdLst/>
            <a:ahLst/>
            <a:cxnLst/>
            <a:rect l="l" t="t" r="r" b="b"/>
            <a:pathLst>
              <a:path w="1898015" h="646429">
                <a:moveTo>
                  <a:pt x="0" y="0"/>
                </a:moveTo>
                <a:lnTo>
                  <a:pt x="1898014" y="0"/>
                </a:lnTo>
                <a:lnTo>
                  <a:pt x="1898014" y="646328"/>
                </a:lnTo>
                <a:lnTo>
                  <a:pt x="0" y="646328"/>
                </a:lnTo>
                <a:lnTo>
                  <a:pt x="0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621627" y="3449079"/>
            <a:ext cx="1898014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86690" marR="153670" indent="-25400">
              <a:lnSpc>
                <a:spcPts val="2130"/>
              </a:lnSpc>
              <a:spcBef>
                <a:spcPts val="195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61 </a:t>
            </a:r>
            <a:r>
              <a:rPr sz="1800" spc="-5" dirty="0">
                <a:latin typeface="Arial"/>
                <a:cs typeface="Arial"/>
              </a:rPr>
              <a:t>students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are  on financial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30074" y="2497290"/>
            <a:ext cx="2815590" cy="57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Difference </a:t>
            </a:r>
            <a:r>
              <a:rPr sz="1800" spc="-5" dirty="0">
                <a:latin typeface="Arial"/>
                <a:cs typeface="Arial"/>
              </a:rPr>
              <a:t>might be 0, 1,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45"/>
              </a:lnSpc>
            </a:pPr>
            <a:r>
              <a:rPr sz="1800" spc="-5" dirty="0">
                <a:latin typeface="Arial"/>
                <a:cs typeface="Arial"/>
              </a:rPr>
              <a:t>2. The maximum value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8">
            <a:extLst>
              <a:ext uri="{FF2B5EF4-FFF2-40B4-BE49-F238E27FC236}">
                <a16:creationId xmlns:a16="http://schemas.microsoft.com/office/drawing/2014/main" id="{65DC91A3-2414-3E4E-80AA-6F46FF121E05}"/>
              </a:ext>
            </a:extLst>
          </p:cNvPr>
          <p:cNvSpPr txBox="1"/>
          <p:nvPr/>
        </p:nvSpPr>
        <p:spPr>
          <a:xfrm>
            <a:off x="637839" y="1342915"/>
            <a:ext cx="3429335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75105" algn="l"/>
                <a:tab pos="2517775" algn="l"/>
              </a:tabLst>
            </a:pPr>
            <a:r>
              <a:rPr lang="en-US" sz="2000" spc="3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sz="2000" spc="28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spc="705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275" dirty="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sz="2000" spc="275" dirty="0">
                <a:latin typeface="Arial" panose="020B0604020202020204" pitchFamily="34" charset="0"/>
                <a:cs typeface="Arial" panose="020B0604020202020204" pitchFamily="34" charset="0"/>
              </a:rPr>
              <a:t>F(D1)</a:t>
            </a:r>
            <a:r>
              <a:rPr lang="en-US" sz="2000" spc="27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000" spc="275" dirty="0">
                <a:latin typeface="Arial" panose="020B0604020202020204" pitchFamily="34" charset="0"/>
                <a:cs typeface="Arial" panose="020B0604020202020204" pitchFamily="34" charset="0"/>
              </a:rPr>
              <a:t>F(D2)</a:t>
            </a:r>
            <a:r>
              <a:rPr sz="2000" i="1" spc="275" dirty="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BD03CA-8971-304D-8D8F-15B3B9BB724D}"/>
              </a:ext>
            </a:extLst>
          </p:cNvPr>
          <p:cNvSpPr txBox="1"/>
          <p:nvPr/>
        </p:nvSpPr>
        <p:spPr>
          <a:xfrm>
            <a:off x="1193800" y="1619262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D1, D2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E1608B-87CC-B748-905C-CFA7A67C7CCA}"/>
              </a:ext>
            </a:extLst>
          </p:cNvPr>
          <p:cNvSpPr txBox="1"/>
          <p:nvPr/>
        </p:nvSpPr>
        <p:spPr>
          <a:xfrm>
            <a:off x="3931662" y="1621298"/>
            <a:ext cx="411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C3685E4-5A34-AC49-ACE5-7CB91346CAC2}"/>
              </a:ext>
            </a:extLst>
          </p:cNvPr>
          <p:cNvSpPr/>
          <p:nvPr/>
        </p:nvSpPr>
        <p:spPr>
          <a:xfrm>
            <a:off x="568983" y="3323060"/>
            <a:ext cx="139602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Helvetica Neue" panose="02000503000000020004" pitchFamily="2" charset="0"/>
              </a:rPr>
              <a:t>41</a:t>
            </a:r>
            <a:r>
              <a:rPr lang="en-US" dirty="0">
                <a:latin typeface="Helvetica Neue" panose="02000503000000020004" pitchFamily="2" charset="0"/>
              </a:rPr>
              <a:t> students drink on weekends</a:t>
            </a:r>
            <a:endParaRPr lang="en-US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C056F3-DACE-D549-90D3-131ED8663BB7}"/>
              </a:ext>
            </a:extLst>
          </p:cNvPr>
          <p:cNvSpPr/>
          <p:nvPr/>
        </p:nvSpPr>
        <p:spPr>
          <a:xfrm>
            <a:off x="5059931" y="3300075"/>
            <a:ext cx="139602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Helvetica Neue" panose="02000503000000020004" pitchFamily="2" charset="0"/>
              </a:rPr>
              <a:t>40</a:t>
            </a:r>
            <a:r>
              <a:rPr lang="en-US" dirty="0">
                <a:latin typeface="Helvetica Neue" panose="02000503000000020004" pitchFamily="2" charset="0"/>
              </a:rPr>
              <a:t> students drink on weekends</a:t>
            </a:r>
            <a:endParaRPr lang="en-US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931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038835"/>
            <a:ext cx="6857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spc="-5" dirty="0">
                <a:latin typeface="Times New Roman"/>
                <a:cs typeface="Times New Roman"/>
              </a:rPr>
              <a:t>Many computations can be reduced to counts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752600"/>
            <a:ext cx="5380990" cy="2577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Histograms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Singular value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decompositions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ID3 decision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trees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k-means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clusterings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Association rules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774" y="6215930"/>
            <a:ext cx="5758180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sz="1800" i="1" spc="-5" dirty="0">
                <a:latin typeface="Arial"/>
                <a:cs typeface="Arial"/>
              </a:rPr>
              <a:t>A. Blum, </a:t>
            </a:r>
            <a:r>
              <a:rPr sz="1800" i="1" dirty="0">
                <a:latin typeface="Arial"/>
                <a:cs typeface="Arial"/>
              </a:rPr>
              <a:t>C. </a:t>
            </a:r>
            <a:r>
              <a:rPr sz="1800" i="1" spc="-5" dirty="0">
                <a:latin typeface="Arial"/>
                <a:cs typeface="Arial"/>
              </a:rPr>
              <a:t>Dwork, </a:t>
            </a:r>
            <a:r>
              <a:rPr sz="1800" i="1" spc="-114" dirty="0">
                <a:latin typeface="Arial"/>
                <a:cs typeface="Arial"/>
              </a:rPr>
              <a:t>F. </a:t>
            </a:r>
            <a:r>
              <a:rPr sz="1800" i="1" spc="-20" dirty="0">
                <a:latin typeface="Arial"/>
                <a:cs typeface="Arial"/>
              </a:rPr>
              <a:t>McSherry, </a:t>
            </a:r>
            <a:r>
              <a:rPr sz="1800" i="1" spc="-5" dirty="0">
                <a:latin typeface="Arial"/>
                <a:cs typeface="Arial"/>
              </a:rPr>
              <a:t>and K. </a:t>
            </a:r>
            <a:r>
              <a:rPr sz="1800" i="1" dirty="0">
                <a:latin typeface="Arial"/>
                <a:cs typeface="Arial"/>
              </a:rPr>
              <a:t>Nissim, </a:t>
            </a:r>
            <a:r>
              <a:rPr sz="1800" i="1" spc="-5" dirty="0">
                <a:latin typeface="Arial"/>
                <a:cs typeface="Arial"/>
              </a:rPr>
              <a:t>Practical  Privacy: The SuLQ framework, PODS, June 2005.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125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665668"/>
            <a:ext cx="4686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So </a:t>
            </a:r>
            <a:r>
              <a:rPr sz="3600" b="0" dirty="0">
                <a:latin typeface="Times New Roman"/>
                <a:cs typeface="Times New Roman"/>
              </a:rPr>
              <a:t>how do we add</a:t>
            </a:r>
            <a:r>
              <a:rPr sz="3600" b="0" spc="-7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noise?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1" y="1272243"/>
            <a:ext cx="7101840" cy="46442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latin typeface="Arial"/>
                <a:cs typeface="Arial"/>
              </a:rPr>
              <a:t>The sensitivity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lang="en-US" sz="3200" spc="300" dirty="0">
                <a:latin typeface="Arial"/>
                <a:cs typeface="Arial"/>
              </a:rPr>
              <a:t>Δ</a:t>
            </a:r>
            <a:r>
              <a:rPr sz="5325" spc="419" baseline="-6259" dirty="0">
                <a:latin typeface="MS UI Gothic"/>
                <a:cs typeface="MS UI Gothic"/>
              </a:rPr>
              <a:t>F</a:t>
            </a:r>
            <a:endParaRPr sz="5325" baseline="-6259" dirty="0">
              <a:latin typeface="MS UI Gothic"/>
              <a:cs typeface="MS UI Gothic"/>
            </a:endParaRPr>
          </a:p>
          <a:p>
            <a:pPr marL="12700" marR="5080">
              <a:lnSpc>
                <a:spcPts val="2870"/>
              </a:lnSpc>
              <a:spcBef>
                <a:spcPts val="2760"/>
              </a:spcBef>
            </a:pPr>
            <a:r>
              <a:rPr sz="2400" spc="-2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know we must add noise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is a </a:t>
            </a:r>
            <a:r>
              <a:rPr sz="2400" spc="-5" dirty="0">
                <a:latin typeface="Arial"/>
                <a:cs typeface="Arial"/>
              </a:rPr>
              <a:t>function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this  </a:t>
            </a:r>
            <a:r>
              <a:rPr sz="2400" spc="-20" dirty="0">
                <a:latin typeface="Arial"/>
                <a:cs typeface="Arial"/>
              </a:rPr>
              <a:t>sensitivity.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668655" algn="just">
              <a:lnSpc>
                <a:spcPct val="100099"/>
              </a:lnSpc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higher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sensitivity,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more we have </a:t>
            </a:r>
            <a:r>
              <a:rPr sz="2400" spc="-5" dirty="0">
                <a:latin typeface="Arial"/>
                <a:cs typeface="Arial"/>
              </a:rPr>
              <a:t>to  </a:t>
            </a:r>
            <a:r>
              <a:rPr sz="2400" dirty="0">
                <a:latin typeface="Arial"/>
                <a:cs typeface="Arial"/>
              </a:rPr>
              <a:t>change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result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prevent an adversary </a:t>
            </a:r>
            <a:r>
              <a:rPr sz="2400" spc="-5" dirty="0">
                <a:latin typeface="Arial"/>
                <a:cs typeface="Arial"/>
              </a:rPr>
              <a:t>from  distinguishing between the two </a:t>
            </a:r>
            <a:r>
              <a:rPr sz="2400" dirty="0">
                <a:latin typeface="Arial"/>
                <a:cs typeface="Arial"/>
              </a:rPr>
              <a:t>possible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worlds.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What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noise?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Simplest </a:t>
            </a:r>
            <a:r>
              <a:rPr sz="2400" dirty="0">
                <a:latin typeface="Arial"/>
                <a:cs typeface="Arial"/>
              </a:rPr>
              <a:t>approach is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add </a:t>
            </a:r>
            <a:r>
              <a:rPr sz="2400" i="1" dirty="0">
                <a:latin typeface="Arial"/>
                <a:cs typeface="Arial"/>
              </a:rPr>
              <a:t>Laplacian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3229711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779" y="601558"/>
            <a:ext cx="6718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01565" algn="l"/>
              </a:tabLst>
            </a:pPr>
            <a:r>
              <a:rPr sz="3600" b="0" spc="-5" dirty="0">
                <a:latin typeface="Times New Roman"/>
                <a:cs typeface="Times New Roman"/>
              </a:rPr>
              <a:t>So </a:t>
            </a:r>
            <a:r>
              <a:rPr sz="3600" b="0" dirty="0">
                <a:latin typeface="Times New Roman"/>
                <a:cs typeface="Times New Roman"/>
              </a:rPr>
              <a:t>how do we</a:t>
            </a:r>
            <a:r>
              <a:rPr sz="3600" b="0" spc="1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add </a:t>
            </a:r>
            <a:r>
              <a:rPr sz="3600" b="0" spc="-5" dirty="0">
                <a:latin typeface="Times New Roman"/>
                <a:cs typeface="Times New Roman"/>
              </a:rPr>
              <a:t>noise?	Laplacian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351" y="1800731"/>
            <a:ext cx="175260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125" dirty="0">
                <a:latin typeface="Tahoma"/>
                <a:cs typeface="Tahoma"/>
              </a:rPr>
              <a:t>Lap</a:t>
            </a:r>
            <a:r>
              <a:rPr sz="3550" spc="125" dirty="0">
                <a:latin typeface="Arial"/>
                <a:cs typeface="Arial"/>
              </a:rPr>
              <a:t>(</a:t>
            </a:r>
            <a:r>
              <a:rPr sz="3550" spc="125" dirty="0">
                <a:latin typeface="MS UI Gothic"/>
                <a:cs typeface="MS UI Gothic"/>
              </a:rPr>
              <a:t>µ,</a:t>
            </a:r>
            <a:r>
              <a:rPr sz="3550" spc="-545" dirty="0">
                <a:latin typeface="MS UI Gothic"/>
                <a:cs typeface="MS UI Gothic"/>
              </a:rPr>
              <a:t> </a:t>
            </a:r>
            <a:r>
              <a:rPr sz="3550" spc="-10" dirty="0">
                <a:latin typeface="MS UI Gothic"/>
                <a:cs typeface="MS UI Gothic"/>
              </a:rPr>
              <a:t>b</a:t>
            </a:r>
            <a:r>
              <a:rPr sz="3550" spc="-10" dirty="0">
                <a:latin typeface="Arial"/>
                <a:cs typeface="Arial"/>
              </a:rPr>
              <a:t>)</a:t>
            </a:r>
            <a:endParaRPr sz="35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590" y="3630038"/>
            <a:ext cx="220979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-225" dirty="0">
                <a:latin typeface="MS UI Gothic"/>
                <a:cs typeface="MS UI Gothic"/>
              </a:rPr>
              <a:t>b</a:t>
            </a:r>
            <a:endParaRPr sz="35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808" y="2757549"/>
            <a:ext cx="194691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35940" algn="l"/>
              </a:tabLst>
            </a:pPr>
            <a:r>
              <a:rPr sz="3550" spc="365" dirty="0">
                <a:latin typeface="MS UI Gothic"/>
                <a:cs typeface="MS UI Gothic"/>
              </a:rPr>
              <a:t>µ	</a:t>
            </a:r>
            <a:r>
              <a:rPr sz="2700" baseline="3086" dirty="0">
                <a:latin typeface="Arial"/>
                <a:cs typeface="Arial"/>
              </a:rPr>
              <a:t>is </a:t>
            </a:r>
            <a:r>
              <a:rPr sz="2700" spc="-7" baseline="3086" dirty="0">
                <a:latin typeface="Arial"/>
                <a:cs typeface="Arial"/>
              </a:rPr>
              <a:t>the</a:t>
            </a:r>
            <a:r>
              <a:rPr sz="2700" spc="-120" baseline="3086" dirty="0">
                <a:latin typeface="Arial"/>
                <a:cs typeface="Arial"/>
              </a:rPr>
              <a:t> </a:t>
            </a:r>
            <a:r>
              <a:rPr sz="2700" spc="-7" baseline="3086" dirty="0">
                <a:latin typeface="Arial"/>
                <a:cs typeface="Arial"/>
              </a:rPr>
              <a:t>position</a:t>
            </a:r>
            <a:endParaRPr sz="2700" baseline="308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4673" y="3823462"/>
            <a:ext cx="125793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the scale  (the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spread)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25865" y="6611308"/>
            <a:ext cx="648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wi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-5" dirty="0">
                <a:latin typeface="Arial"/>
                <a:cs typeface="Arial"/>
              </a:rPr>
              <a:t>ipedi</a:t>
            </a:r>
            <a:r>
              <a:rPr sz="1200" i="1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39605"/>
            <a:ext cx="521168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77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884" y="685885"/>
            <a:ext cx="660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So </a:t>
            </a:r>
            <a:r>
              <a:rPr sz="3600" b="0" dirty="0">
                <a:latin typeface="Times New Roman"/>
                <a:cs typeface="Times New Roman"/>
              </a:rPr>
              <a:t>how do we add </a:t>
            </a:r>
            <a:r>
              <a:rPr sz="3600" b="0" spc="-5" dirty="0">
                <a:latin typeface="Times New Roman"/>
                <a:cs typeface="Times New Roman"/>
              </a:rPr>
              <a:t>noise?</a:t>
            </a:r>
            <a:r>
              <a:rPr sz="3600" b="0" spc="-35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Laplacian</a:t>
            </a:r>
            <a:endParaRPr sz="3600" dirty="0">
              <a:latin typeface="Times New Roman"/>
              <a:cs typeface="Times New Roman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7620000" cy="4586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24D361-28A0-1C46-9D82-66080B2D2DF9}"/>
              </a:ext>
            </a:extLst>
          </p:cNvPr>
          <p:cNvSpPr/>
          <p:nvPr/>
        </p:nvSpPr>
        <p:spPr>
          <a:xfrm>
            <a:off x="990600" y="4343400"/>
            <a:ext cx="7239000" cy="190500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0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8" y="609600"/>
            <a:ext cx="80746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So </a:t>
            </a:r>
            <a:r>
              <a:rPr sz="3600" b="0" dirty="0">
                <a:latin typeface="Times New Roman"/>
                <a:cs typeface="Times New Roman"/>
              </a:rPr>
              <a:t>how do we add </a:t>
            </a:r>
            <a:r>
              <a:rPr sz="3600" b="0" spc="-5" dirty="0">
                <a:latin typeface="Times New Roman"/>
                <a:cs typeface="Times New Roman"/>
              </a:rPr>
              <a:t>noise?</a:t>
            </a:r>
            <a:r>
              <a:rPr sz="3600" b="0" spc="-35" dirty="0">
                <a:latin typeface="Times New Roman"/>
                <a:cs typeface="Times New Roman"/>
              </a:rPr>
              <a:t> </a:t>
            </a:r>
            <a:r>
              <a:rPr sz="3600" b="0" i="1" spc="-5" dirty="0">
                <a:latin typeface="Times New Roman"/>
                <a:cs typeface="Times New Roman"/>
              </a:rPr>
              <a:t>Laplacian</a:t>
            </a:r>
            <a:endParaRPr sz="3600" i="1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38" y="1494338"/>
            <a:ext cx="7388862" cy="3975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spc="-2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can check </a:t>
            </a:r>
            <a:r>
              <a:rPr sz="2400" spc="-5" dirty="0">
                <a:latin typeface="Arial"/>
                <a:cs typeface="Arial"/>
              </a:rPr>
              <a:t>the differential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privacy </a:t>
            </a:r>
            <a:r>
              <a:rPr sz="2400" spc="-5" dirty="0">
                <a:latin typeface="Arial"/>
                <a:cs typeface="Arial"/>
              </a:rPr>
              <a:t>condition: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8354122" cy="413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7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793" y="779995"/>
            <a:ext cx="160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Intuition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8869" y="2080552"/>
            <a:ext cx="2539996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6388" y="2080552"/>
            <a:ext cx="254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03908" y="2080552"/>
            <a:ext cx="254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91423" y="2080552"/>
            <a:ext cx="2539999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8951" y="2080552"/>
            <a:ext cx="254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6466" y="2080552"/>
            <a:ext cx="2539999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53981" y="2080552"/>
            <a:ext cx="254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1496" y="2080552"/>
            <a:ext cx="254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29024" y="2080552"/>
            <a:ext cx="254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16539" y="2080552"/>
            <a:ext cx="2539999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04054" y="2080552"/>
            <a:ext cx="254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91582" y="2080552"/>
            <a:ext cx="254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9145" y="3795539"/>
            <a:ext cx="6276340" cy="43180"/>
          </a:xfrm>
          <a:custGeom>
            <a:avLst/>
            <a:gdLst/>
            <a:ahLst/>
            <a:cxnLst/>
            <a:rect l="l" t="t" r="r" b="b"/>
            <a:pathLst>
              <a:path w="6276340" h="43179">
                <a:moveTo>
                  <a:pt x="0" y="42807"/>
                </a:moveTo>
                <a:lnTo>
                  <a:pt x="627587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61311" y="35645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1" y="4611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84856" y="35645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1" y="4611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02508" y="35645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1" y="4611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26054" y="35645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1" y="4611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1826" y="35645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1" y="4611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86822" y="35645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1" y="4611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39018" y="35645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1" y="4611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33315" y="35645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1" y="4611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28323" y="35645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1" y="4611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29948" y="35645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1" y="4611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24956" y="35645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1" y="4611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40475" y="3564585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1" y="4611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836648" y="4054513"/>
            <a:ext cx="3150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8800" algn="l"/>
                <a:tab pos="1041400" algn="l"/>
                <a:tab pos="1524000" algn="l"/>
                <a:tab pos="2007235" algn="l"/>
              </a:tabLst>
            </a:pPr>
            <a:r>
              <a:rPr sz="1800" dirty="0">
                <a:latin typeface="Arial"/>
                <a:cs typeface="Arial"/>
              </a:rPr>
              <a:t>D1	D2	D3	D4	D5 D6</a:t>
            </a:r>
            <a:r>
              <a:rPr sz="1800" spc="3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52646" y="4054513"/>
            <a:ext cx="2294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D8 D9 </a:t>
            </a:r>
            <a:r>
              <a:rPr sz="1800" spc="-5" dirty="0">
                <a:latin typeface="Arial"/>
                <a:cs typeface="Arial"/>
              </a:rPr>
              <a:t>D10 </a:t>
            </a:r>
            <a:r>
              <a:rPr sz="1800" spc="-45" dirty="0">
                <a:latin typeface="Arial"/>
                <a:cs typeface="Arial"/>
              </a:rPr>
              <a:t>D11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41501" y="1698002"/>
            <a:ext cx="25400" cy="1527175"/>
          </a:xfrm>
          <a:custGeom>
            <a:avLst/>
            <a:gdLst/>
            <a:ahLst/>
            <a:cxnLst/>
            <a:rect l="l" t="t" r="r" b="b"/>
            <a:pathLst>
              <a:path w="25400" h="1527175">
                <a:moveTo>
                  <a:pt x="24824" y="0"/>
                </a:moveTo>
                <a:lnTo>
                  <a:pt x="0" y="152677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369754" y="120890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5479265"/>
            <a:ext cx="5991195" cy="568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5479265"/>
            <a:ext cx="6231186" cy="568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6020" y="5479265"/>
            <a:ext cx="6349993" cy="568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4083" y="5479265"/>
            <a:ext cx="6349997" cy="568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4072" y="5479265"/>
            <a:ext cx="6350000" cy="568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8908" y="5479265"/>
            <a:ext cx="6350000" cy="568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16897" y="5479265"/>
            <a:ext cx="6350000" cy="568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56893" y="5479265"/>
            <a:ext cx="6350000" cy="568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91729" y="5479265"/>
            <a:ext cx="6349987" cy="568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69782" y="5479265"/>
            <a:ext cx="6350000" cy="568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09774" y="5479265"/>
            <a:ext cx="6350000" cy="568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44610" y="5479265"/>
            <a:ext cx="6350000" cy="568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5156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784" y="762000"/>
            <a:ext cx="64046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Times New Roman"/>
                <a:cs typeface="Times New Roman"/>
              </a:rPr>
              <a:t>Problems with </a:t>
            </a:r>
            <a:r>
              <a:rPr sz="3200" b="0" spc="-10" dirty="0">
                <a:latin typeface="Times New Roman"/>
                <a:cs typeface="Times New Roman"/>
              </a:rPr>
              <a:t>Differential </a:t>
            </a:r>
            <a:r>
              <a:rPr sz="3200" b="0" spc="-5" dirty="0">
                <a:latin typeface="Times New Roman"/>
                <a:cs typeface="Times New Roman"/>
              </a:rPr>
              <a:t>Privacy</a:t>
            </a:r>
            <a:r>
              <a:rPr sz="3200" b="0" spc="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Times New Roman"/>
                <a:cs typeface="Times New Roman"/>
              </a:rPr>
              <a:t>(1):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195" y="1524000"/>
            <a:ext cx="8089900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Best </a:t>
            </a:r>
            <a:r>
              <a:rPr sz="3200" spc="-5" dirty="0">
                <a:latin typeface="Times New Roman"/>
                <a:cs typeface="Times New Roman"/>
              </a:rPr>
              <a:t>for low-sensitivity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queries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455295" marR="5080" indent="-342900">
              <a:lnSpc>
                <a:spcPts val="2870"/>
              </a:lnSpc>
              <a:buFont typeface="Arial"/>
              <a:buChar char="•"/>
              <a:tabLst>
                <a:tab pos="455295" algn="l"/>
                <a:tab pos="455930" algn="l"/>
              </a:tabLst>
            </a:pPr>
            <a:r>
              <a:rPr sz="2400" spc="-5" dirty="0">
                <a:latin typeface="Times New Roman"/>
                <a:cs typeface="Times New Roman"/>
              </a:rPr>
              <a:t>Count (and generalizations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count, such as histograms) </a:t>
            </a:r>
            <a:r>
              <a:rPr sz="2400" dirty="0">
                <a:latin typeface="Times New Roman"/>
                <a:cs typeface="Times New Roman"/>
              </a:rPr>
              <a:t>work  </a:t>
            </a:r>
            <a:r>
              <a:rPr sz="2400" spc="-5" dirty="0">
                <a:latin typeface="Times New Roman"/>
                <a:cs typeface="Times New Roman"/>
              </a:rPr>
              <a:t>well, because the presence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absence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" dirty="0">
                <a:latin typeface="Times New Roman"/>
                <a:cs typeface="Times New Roman"/>
              </a:rPr>
              <a:t>single record can  only change the result slightly</a:t>
            </a:r>
            <a:endParaRPr sz="2400" dirty="0">
              <a:latin typeface="Times New Roman"/>
              <a:cs typeface="Times New Roman"/>
            </a:endParaRPr>
          </a:p>
          <a:p>
            <a:pPr marL="455295" marR="37465" indent="-342900">
              <a:lnSpc>
                <a:spcPct val="100099"/>
              </a:lnSpc>
              <a:spcBef>
                <a:spcPts val="480"/>
              </a:spcBef>
              <a:buFont typeface="Arial"/>
              <a:buChar char="•"/>
              <a:tabLst>
                <a:tab pos="455295" algn="l"/>
                <a:tab pos="455930" algn="l"/>
                <a:tab pos="3524885" algn="l"/>
                <a:tab pos="5636895" algn="l"/>
              </a:tabLst>
            </a:pPr>
            <a:r>
              <a:rPr sz="2400" spc="-5" dirty="0">
                <a:latin typeface="Times New Roman"/>
                <a:cs typeface="Times New Roman"/>
              </a:rPr>
              <a:t>Sums can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problem.	Consider the question “what is the  total income earned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men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vs.</a:t>
            </a:r>
            <a:r>
              <a:rPr sz="2400" spc="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women?”	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single very-high-  income individual could change the result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an enormous  amount, </a:t>
            </a:r>
            <a:r>
              <a:rPr sz="2400" dirty="0">
                <a:latin typeface="Times New Roman"/>
                <a:cs typeface="Times New Roman"/>
              </a:rPr>
              <a:t>so you’d </a:t>
            </a:r>
            <a:r>
              <a:rPr sz="2400" spc="-5" dirty="0">
                <a:latin typeface="Times New Roman"/>
                <a:cs typeface="Times New Roman"/>
              </a:rPr>
              <a:t>have to add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lot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noise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this worst-case  individual</a:t>
            </a:r>
            <a:endParaRPr sz="2400" dirty="0">
              <a:latin typeface="Times New Roman"/>
              <a:cs typeface="Times New Roman"/>
            </a:endParaRPr>
          </a:p>
          <a:p>
            <a:pPr marL="455295" marR="184150" indent="-342900">
              <a:lnSpc>
                <a:spcPct val="100699"/>
              </a:lnSpc>
              <a:spcBef>
                <a:spcPts val="535"/>
              </a:spcBef>
              <a:buFont typeface="Arial"/>
              <a:buChar char="•"/>
              <a:tabLst>
                <a:tab pos="455295" algn="l"/>
                <a:tab pos="455930" algn="l"/>
              </a:tabLst>
            </a:pPr>
            <a:r>
              <a:rPr sz="2400" spc="-5" dirty="0">
                <a:latin typeface="Times New Roman"/>
                <a:cs typeface="Times New Roman"/>
              </a:rPr>
              <a:t>Max is even worse, since the result is independent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size 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dataset.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915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762000"/>
            <a:ext cx="6440805" cy="90805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77190" marR="5080">
              <a:lnSpc>
                <a:spcPts val="3470"/>
              </a:lnSpc>
              <a:spcBef>
                <a:spcPts val="220"/>
              </a:spcBef>
            </a:pPr>
            <a:r>
              <a:rPr sz="2900" b="0" spc="-5" dirty="0">
                <a:latin typeface="Times New Roman"/>
                <a:cs typeface="Times New Roman"/>
              </a:rPr>
              <a:t>Problems with </a:t>
            </a:r>
            <a:r>
              <a:rPr sz="2900" b="0" spc="-10" dirty="0">
                <a:latin typeface="Times New Roman"/>
                <a:cs typeface="Times New Roman"/>
              </a:rPr>
              <a:t>Differential </a:t>
            </a:r>
            <a:r>
              <a:rPr sz="2900" b="0" spc="-5" dirty="0">
                <a:latin typeface="Times New Roman"/>
                <a:cs typeface="Times New Roman"/>
              </a:rPr>
              <a:t>Privacy (2):  Adaptive querying exposes more</a:t>
            </a:r>
            <a:r>
              <a:rPr sz="2900" b="0" spc="10" dirty="0">
                <a:latin typeface="Times New Roman"/>
                <a:cs typeface="Times New Roman"/>
              </a:rPr>
              <a:t> </a:t>
            </a:r>
            <a:r>
              <a:rPr sz="2900" b="0" spc="-5" dirty="0">
                <a:latin typeface="Times New Roman"/>
                <a:cs typeface="Times New Roman"/>
              </a:rPr>
              <a:t>privacy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905000"/>
            <a:ext cx="8025130" cy="420814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191770" indent="-342900">
              <a:lnSpc>
                <a:spcPts val="24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  <a:tab pos="5495290" algn="l"/>
              </a:tabLst>
            </a:pPr>
            <a:r>
              <a:rPr sz="2500" dirty="0">
                <a:latin typeface="Times New Roman"/>
                <a:cs typeface="Times New Roman"/>
              </a:rPr>
              <a:t>If I ask a </a:t>
            </a:r>
            <a:r>
              <a:rPr sz="25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series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 </a:t>
            </a:r>
            <a:r>
              <a:rPr sz="2500" spc="-5" dirty="0">
                <a:latin typeface="Times New Roman"/>
                <a:cs typeface="Times New Roman"/>
              </a:rPr>
              <a:t>differentially </a:t>
            </a:r>
            <a:r>
              <a:rPr sz="2500" dirty="0">
                <a:latin typeface="Times New Roman"/>
                <a:cs typeface="Times New Roman"/>
              </a:rPr>
              <a:t>private queries, I can  disambiguate </a:t>
            </a:r>
            <a:r>
              <a:rPr sz="2500" spc="-5" dirty="0">
                <a:latin typeface="Times New Roman"/>
                <a:cs typeface="Times New Roman"/>
              </a:rPr>
              <a:t>between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possible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worlds.	So we </a:t>
            </a:r>
            <a:r>
              <a:rPr sz="2500" dirty="0">
                <a:latin typeface="Times New Roman"/>
                <a:cs typeface="Times New Roman"/>
              </a:rPr>
              <a:t>have to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add  </a:t>
            </a:r>
            <a:r>
              <a:rPr sz="2500" i="1" dirty="0">
                <a:latin typeface="Times New Roman"/>
                <a:cs typeface="Times New Roman"/>
              </a:rPr>
              <a:t>even </a:t>
            </a:r>
            <a:r>
              <a:rPr sz="2500" i="1" spc="-25" dirty="0">
                <a:latin typeface="Times New Roman"/>
                <a:cs typeface="Times New Roman"/>
              </a:rPr>
              <a:t>more </a:t>
            </a:r>
            <a:r>
              <a:rPr sz="2500" dirty="0">
                <a:latin typeface="Times New Roman"/>
                <a:cs typeface="Times New Roman"/>
              </a:rPr>
              <a:t>noise to 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results.</a:t>
            </a:r>
          </a:p>
          <a:p>
            <a:pPr marL="355600" marR="240665" indent="-342900" algn="just">
              <a:lnSpc>
                <a:spcPts val="24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500" spc="-100" dirty="0">
                <a:latin typeface="Times New Roman"/>
                <a:cs typeface="Times New Roman"/>
              </a:rPr>
              <a:t>We </a:t>
            </a:r>
            <a:r>
              <a:rPr sz="2500" dirty="0">
                <a:latin typeface="Times New Roman"/>
                <a:cs typeface="Times New Roman"/>
              </a:rPr>
              <a:t>think in terms of a “privacy budget.” </a:t>
            </a:r>
            <a:r>
              <a:rPr sz="2500" spc="-5" dirty="0">
                <a:latin typeface="Times New Roman"/>
                <a:cs typeface="Times New Roman"/>
              </a:rPr>
              <a:t>After </a:t>
            </a:r>
            <a:r>
              <a:rPr sz="2500" dirty="0">
                <a:latin typeface="Times New Roman"/>
                <a:cs typeface="Times New Roman"/>
              </a:rPr>
              <a:t>a series of  queries exhausts the privacy budget, </a:t>
            </a:r>
            <a:r>
              <a:rPr sz="2500" spc="-25" dirty="0">
                <a:latin typeface="Times New Roman"/>
                <a:cs typeface="Times New Roman"/>
              </a:rPr>
              <a:t>that’s </a:t>
            </a:r>
            <a:r>
              <a:rPr sz="2500" dirty="0">
                <a:latin typeface="Times New Roman"/>
                <a:cs typeface="Times New Roman"/>
              </a:rPr>
              <a:t>it! </a:t>
            </a:r>
            <a:r>
              <a:rPr sz="2500" spc="-90" dirty="0">
                <a:latin typeface="Times New Roman"/>
                <a:cs typeface="Times New Roman"/>
              </a:rPr>
              <a:t>You </a:t>
            </a:r>
            <a:r>
              <a:rPr sz="2500" dirty="0">
                <a:latin typeface="Times New Roman"/>
                <a:cs typeface="Times New Roman"/>
              </a:rPr>
              <a:t>have to  kill the </a:t>
            </a:r>
            <a:r>
              <a:rPr sz="2500" spc="-30" dirty="0">
                <a:latin typeface="Times New Roman"/>
                <a:cs typeface="Times New Roman"/>
              </a:rPr>
              <a:t>user.</a:t>
            </a: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Example: Laplacian </a:t>
            </a:r>
            <a:r>
              <a:rPr sz="2500" dirty="0">
                <a:latin typeface="Times New Roman"/>
                <a:cs typeface="Times New Roman"/>
              </a:rPr>
              <a:t>noise to each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result.</a:t>
            </a:r>
          </a:p>
          <a:p>
            <a:pPr marL="755650" marR="5080" lvl="1" indent="-342900">
              <a:lnSpc>
                <a:spcPts val="1830"/>
              </a:lnSpc>
              <a:spcBef>
                <a:spcPts val="47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900" dirty="0">
                <a:latin typeface="Times New Roman"/>
                <a:cs typeface="Times New Roman"/>
              </a:rPr>
              <a:t>If we </a:t>
            </a:r>
            <a:r>
              <a:rPr sz="1900" spc="-5" dirty="0">
                <a:latin typeface="Times New Roman"/>
                <a:cs typeface="Times New Roman"/>
              </a:rPr>
              <a:t>want to keep the original guarantee across </a:t>
            </a:r>
            <a:r>
              <a:rPr sz="1900" dirty="0">
                <a:latin typeface="Times New Roman"/>
                <a:cs typeface="Times New Roman"/>
              </a:rPr>
              <a:t>k </a:t>
            </a:r>
            <a:r>
              <a:rPr sz="1900" spc="-5" dirty="0">
                <a:latin typeface="Times New Roman"/>
                <a:cs typeface="Times New Roman"/>
              </a:rPr>
              <a:t>queries, </a:t>
            </a:r>
            <a:r>
              <a:rPr sz="1900" dirty="0">
                <a:latin typeface="Times New Roman"/>
                <a:cs typeface="Times New Roman"/>
              </a:rPr>
              <a:t>we </a:t>
            </a:r>
            <a:r>
              <a:rPr sz="1900" spc="-5" dirty="0">
                <a:latin typeface="Times New Roman"/>
                <a:cs typeface="Times New Roman"/>
              </a:rPr>
              <a:t>must inject </a:t>
            </a:r>
            <a:r>
              <a:rPr sz="1900" dirty="0">
                <a:latin typeface="Times New Roman"/>
                <a:cs typeface="Times New Roman"/>
              </a:rPr>
              <a:t>k  </a:t>
            </a:r>
            <a:r>
              <a:rPr sz="1900" spc="-5" dirty="0">
                <a:latin typeface="Times New Roman"/>
                <a:cs typeface="Times New Roman"/>
              </a:rPr>
              <a:t>times the noise. When </a:t>
            </a:r>
            <a:r>
              <a:rPr sz="1900" dirty="0">
                <a:latin typeface="Times New Roman"/>
                <a:cs typeface="Times New Roman"/>
              </a:rPr>
              <a:t>k </a:t>
            </a:r>
            <a:r>
              <a:rPr sz="1900" spc="-5" dirty="0">
                <a:latin typeface="Times New Roman"/>
                <a:cs typeface="Times New Roman"/>
              </a:rPr>
              <a:t>is </a:t>
            </a:r>
            <a:r>
              <a:rPr sz="1900" spc="-10" dirty="0">
                <a:latin typeface="Times New Roman"/>
                <a:cs typeface="Times New Roman"/>
              </a:rPr>
              <a:t>large, </a:t>
            </a:r>
            <a:r>
              <a:rPr sz="1900" spc="-5" dirty="0">
                <a:latin typeface="Times New Roman"/>
                <a:cs typeface="Times New Roman"/>
              </a:rPr>
              <a:t>this destroys utility </a:t>
            </a:r>
            <a:r>
              <a:rPr sz="1900" dirty="0">
                <a:latin typeface="Times New Roman"/>
                <a:cs typeface="Times New Roman"/>
              </a:rPr>
              <a:t>of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output</a:t>
            </a:r>
            <a:endParaRPr sz="1900" dirty="0">
              <a:latin typeface="Times New Roman"/>
              <a:cs typeface="Times New Roman"/>
            </a:endParaRPr>
          </a:p>
          <a:p>
            <a:pPr marL="355600" marR="260350" indent="-342900">
              <a:lnSpc>
                <a:spcPts val="24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  <a:tab pos="3536315" algn="l"/>
              </a:tabLst>
            </a:pPr>
            <a:r>
              <a:rPr sz="2500" spc="-45" dirty="0">
                <a:latin typeface="Times New Roman"/>
                <a:cs typeface="Times New Roman"/>
              </a:rPr>
              <a:t>Various </a:t>
            </a:r>
            <a:r>
              <a:rPr sz="2500" dirty="0">
                <a:latin typeface="Times New Roman"/>
                <a:cs typeface="Times New Roman"/>
              </a:rPr>
              <a:t>approaches exist to do better for special types of  queries, </a:t>
            </a:r>
            <a:r>
              <a:rPr sz="2500" spc="-5" dirty="0">
                <a:latin typeface="Times New Roman"/>
                <a:cs typeface="Times New Roman"/>
              </a:rPr>
              <a:t>which </a:t>
            </a:r>
            <a:r>
              <a:rPr sz="2500" dirty="0">
                <a:latin typeface="Times New Roman"/>
                <a:cs typeface="Times New Roman"/>
              </a:rPr>
              <a:t>in some cases must be </a:t>
            </a:r>
            <a:r>
              <a:rPr sz="2500" spc="-5" dirty="0">
                <a:latin typeface="Times New Roman"/>
                <a:cs typeface="Times New Roman"/>
              </a:rPr>
              <a:t>known </a:t>
            </a:r>
            <a:r>
              <a:rPr sz="2500" dirty="0">
                <a:latin typeface="Times New Roman"/>
                <a:cs typeface="Times New Roman"/>
              </a:rPr>
              <a:t>up-front (the  “non-interactive”</a:t>
            </a:r>
            <a:r>
              <a:rPr sz="2500" spc="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case).	</a:t>
            </a:r>
            <a:r>
              <a:rPr sz="2500" spc="-5" dirty="0">
                <a:latin typeface="Times New Roman"/>
                <a:cs typeface="Times New Roman"/>
              </a:rPr>
              <a:t>But </a:t>
            </a:r>
            <a:r>
              <a:rPr sz="2500" dirty="0">
                <a:latin typeface="Times New Roman"/>
                <a:cs typeface="Times New Roman"/>
              </a:rPr>
              <a:t>the concept of the privacy  budget is fundamental to </a:t>
            </a:r>
            <a:r>
              <a:rPr sz="2500" spc="-100" dirty="0">
                <a:latin typeface="Times New Roman"/>
                <a:cs typeface="Times New Roman"/>
              </a:rPr>
              <a:t>DP.</a:t>
            </a:r>
            <a:endParaRPr sz="2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651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0BA7-C6EB-A542-8B08-8341EAAC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Example: Social Networks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CA6E5-A3E2-7E4B-BA45-22434EE4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F366-C044-4B4C-9ED0-43C134576ECA}" type="datetime1">
              <a:rPr lang="en-US" smtClean="0"/>
              <a:t>7/12/19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EBACC-4358-D540-82F2-621F8C49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23543-704B-F645-961D-8FACC385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E93F-5C7A-5B41-A729-CD25FF97C96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Screen Shot 2019-03-03 at 12.42.21 PM.png" descr="Screen Shot 2019-03-03 at 12.42.21 PM.png">
            <a:extLst>
              <a:ext uri="{FF2B5EF4-FFF2-40B4-BE49-F238E27FC236}">
                <a16:creationId xmlns:a16="http://schemas.microsoft.com/office/drawing/2014/main" id="{5D05025A-1C64-1041-836D-BCDCF217D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2062856"/>
            <a:ext cx="7000875" cy="38308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1044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784" y="762000"/>
            <a:ext cx="64046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-5" dirty="0">
                <a:latin typeface="Times New Roman"/>
                <a:cs typeface="Times New Roman"/>
              </a:rPr>
              <a:t>Some Solutions to DP Problems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F3397-CB82-EF47-BA96-FF7560C71E43}"/>
              </a:ext>
            </a:extLst>
          </p:cNvPr>
          <p:cNvSpPr txBox="1"/>
          <p:nvPr/>
        </p:nvSpPr>
        <p:spPr>
          <a:xfrm>
            <a:off x="533400" y="1662544"/>
            <a:ext cx="8229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Time-varying data: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evict old data as new data comes in, you can refresh your privacy budget.  </a:t>
            </a:r>
          </a:p>
          <a:p>
            <a:endParaRPr lang="en-US" sz="2400" dirty="0"/>
          </a:p>
          <a:p>
            <a:r>
              <a:rPr lang="en-US" sz="2800" b="1" dirty="0"/>
              <a:t>Local differential privacy:  (</a:t>
            </a:r>
            <a:r>
              <a:rPr lang="en-US" sz="2800" b="1" dirty="0" err="1"/>
              <a:t>Duchi</a:t>
            </a:r>
            <a:r>
              <a:rPr lang="en-US" sz="2800" b="1" dirty="0"/>
              <a:t> 13)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data is collected, randomize the response</a:t>
            </a:r>
          </a:p>
        </p:txBody>
      </p:sp>
      <p:sp>
        <p:nvSpPr>
          <p:cNvPr id="4" name="respondents contribute their personal data">
            <a:extLst>
              <a:ext uri="{FF2B5EF4-FFF2-40B4-BE49-F238E27FC236}">
                <a16:creationId xmlns:a16="http://schemas.microsoft.com/office/drawing/2014/main" id="{DC690A81-F61B-F94B-894F-276136734DFB}"/>
              </a:ext>
            </a:extLst>
          </p:cNvPr>
          <p:cNvSpPr txBox="1"/>
          <p:nvPr/>
        </p:nvSpPr>
        <p:spPr>
          <a:xfrm>
            <a:off x="-1776036" y="7613999"/>
            <a:ext cx="2110966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respondents</a:t>
            </a:r>
            <a:r>
              <a:t> contribute their personal data</a:t>
            </a:r>
          </a:p>
        </p:txBody>
      </p:sp>
      <p:sp>
        <p:nvSpPr>
          <p:cNvPr id="6" name="the curator is untrusted, collects data, releases it to analysts">
            <a:extLst>
              <a:ext uri="{FF2B5EF4-FFF2-40B4-BE49-F238E27FC236}">
                <a16:creationId xmlns:a16="http://schemas.microsoft.com/office/drawing/2014/main" id="{789F61B8-C72D-E549-BA5B-74C2AF1D1565}"/>
              </a:ext>
            </a:extLst>
          </p:cNvPr>
          <p:cNvSpPr txBox="1"/>
          <p:nvPr/>
        </p:nvSpPr>
        <p:spPr>
          <a:xfrm>
            <a:off x="1757714" y="7742039"/>
            <a:ext cx="223080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curator</a:t>
            </a:r>
            <a:r>
              <a:t> is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untrusted</a:t>
            </a:r>
            <a:r>
              <a:t>, collects data, releases it to analysts</a:t>
            </a:r>
          </a:p>
        </p:txBody>
      </p:sp>
      <p:sp>
        <p:nvSpPr>
          <p:cNvPr id="7" name="the analyst is untrusted, extracts value from data">
            <a:extLst>
              <a:ext uri="{FF2B5EF4-FFF2-40B4-BE49-F238E27FC236}">
                <a16:creationId xmlns:a16="http://schemas.microsoft.com/office/drawing/2014/main" id="{F2E0677F-D008-B149-B0A4-7554175D2040}"/>
              </a:ext>
            </a:extLst>
          </p:cNvPr>
          <p:cNvSpPr txBox="1"/>
          <p:nvPr/>
        </p:nvSpPr>
        <p:spPr>
          <a:xfrm>
            <a:off x="5346408" y="7631810"/>
            <a:ext cx="2110966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analyst</a:t>
            </a:r>
            <a:r>
              <a:t> is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untrusted</a:t>
            </a:r>
            <a:r>
              <a:t>, extracts value from data</a:t>
            </a:r>
          </a:p>
        </p:txBody>
      </p:sp>
      <p:pic>
        <p:nvPicPr>
          <p:cNvPr id="8" name="Screen Shot 2019-03-07 at 3.16.44 PM.png" descr="Screen Shot 2019-03-07 at 3.16.44 PM.png">
            <a:extLst>
              <a:ext uri="{FF2B5EF4-FFF2-40B4-BE49-F238E27FC236}">
                <a16:creationId xmlns:a16="http://schemas.microsoft.com/office/drawing/2014/main" id="{6A1CF9A0-1A02-8C43-8010-ACBF6AA4B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4302746"/>
            <a:ext cx="6934200" cy="24406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52972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lide Number"/>
          <p:cNvSpPr txBox="1"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40" name="Screen Shot 2019-03-03 at 11.36.27 AM.png" descr="Screen Shot 2019-03-03 at 11.36.27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084" y="1501684"/>
            <a:ext cx="4335826" cy="2747509"/>
          </a:xfrm>
          <a:prstGeom prst="rect">
            <a:avLst/>
          </a:prstGeom>
          <a:ln w="12700">
            <a:miter lim="400000"/>
          </a:ln>
        </p:spPr>
      </p:pic>
      <p:sp>
        <p:nvSpPr>
          <p:cNvPr id="641" name="flip a coin C1…"/>
          <p:cNvSpPr txBox="1"/>
          <p:nvPr/>
        </p:nvSpPr>
        <p:spPr>
          <a:xfrm>
            <a:off x="205151" y="2694090"/>
            <a:ext cx="4207883" cy="1370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160729" indent="-160729">
              <a:buSzPct val="100000"/>
              <a:buAutoNum type="arabicPeriod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1687"/>
              <a:t>flip a coin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C1</a:t>
            </a:r>
          </a:p>
          <a:p>
            <a:pPr marL="401822" lvl="1" indent="-160729">
              <a:buSzPct val="100000"/>
              <a:buAutoNum type="arabicPeriod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1687"/>
              <a:t>if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C1</a:t>
            </a:r>
            <a:r>
              <a:rPr sz="1687"/>
              <a:t> is tails, then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respond truthfully</a:t>
            </a:r>
          </a:p>
          <a:p>
            <a:pPr marL="401822" lvl="1" indent="-160729">
              <a:buSzPct val="100000"/>
              <a:buAutoNum type="arabicPeriod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1687"/>
              <a:t>if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C1</a:t>
            </a:r>
            <a:r>
              <a:rPr sz="1687"/>
              <a:t> is heads, then flip another coin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C2</a:t>
            </a:r>
          </a:p>
          <a:p>
            <a:pPr marL="642915" lvl="2" indent="-160729">
              <a:buSzPct val="100000"/>
              <a:buAutoNum type="arabicPeriod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1687"/>
              <a:t>if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C2</a:t>
            </a:r>
            <a:r>
              <a:rPr sz="1687"/>
              <a:t> is heads then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Yes</a:t>
            </a:r>
          </a:p>
          <a:p>
            <a:pPr marL="642915" lvl="2" indent="-160729">
              <a:buSzPct val="100000"/>
              <a:buAutoNum type="arabicPeriod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1687"/>
              <a:t>else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C2 </a:t>
            </a:r>
            <a:r>
              <a:rPr sz="1687"/>
              <a:t>is tails then respond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No</a:t>
            </a:r>
          </a:p>
        </p:txBody>
      </p:sp>
      <p:sp>
        <p:nvSpPr>
          <p:cNvPr id="642" name="let’s call this property P (Truth=Yes) and estimate p, the fraction of the class for whom P holds"/>
          <p:cNvSpPr txBox="1"/>
          <p:nvPr/>
        </p:nvSpPr>
        <p:spPr>
          <a:xfrm>
            <a:off x="245015" y="1669345"/>
            <a:ext cx="4055363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1687"/>
              <a:t>let’s call this property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P </a:t>
            </a:r>
            <a:r>
              <a:rPr sz="1687"/>
              <a:t>(Truth=Yes)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sz="1687"/>
              <a:t>and estimate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p</a:t>
            </a:r>
            <a:r>
              <a:rPr sz="1687"/>
              <a:t>, the fraction of the class for whom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P</a:t>
            </a:r>
            <a:r>
              <a:rPr sz="1687"/>
              <a:t> holds </a:t>
            </a:r>
          </a:p>
        </p:txBody>
      </p:sp>
      <p:sp>
        <p:nvSpPr>
          <p:cNvPr id="643" name="the expected number of Yes answers is:"/>
          <p:cNvSpPr txBox="1"/>
          <p:nvPr/>
        </p:nvSpPr>
        <p:spPr>
          <a:xfrm>
            <a:off x="342879" y="4326778"/>
            <a:ext cx="4405547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1687"/>
              <a:t>the expected number of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Yes</a:t>
            </a:r>
            <a:r>
              <a:rPr sz="1687"/>
              <a:t> answers is:</a:t>
            </a:r>
          </a:p>
        </p:txBody>
      </p:sp>
      <p:sp>
        <p:nvSpPr>
          <p:cNvPr id="644" name="thus, we estimate p as:"/>
          <p:cNvSpPr txBox="1"/>
          <p:nvPr/>
        </p:nvSpPr>
        <p:spPr>
          <a:xfrm>
            <a:off x="5403508" y="4326778"/>
            <a:ext cx="2430177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1687"/>
              <a:t>thus, we estimate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p</a:t>
            </a:r>
            <a:r>
              <a:rPr sz="1687"/>
              <a:t> as:</a:t>
            </a:r>
          </a:p>
        </p:txBody>
      </p:sp>
      <p:pic>
        <p:nvPicPr>
          <p:cNvPr id="64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215" y="4658131"/>
            <a:ext cx="2497766" cy="624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653" y="4604042"/>
            <a:ext cx="1243233" cy="732620"/>
          </a:xfrm>
          <a:prstGeom prst="rect">
            <a:avLst/>
          </a:prstGeom>
          <a:ln w="12700">
            <a:miter lim="400000"/>
          </a:ln>
        </p:spPr>
      </p:pic>
      <p:sp>
        <p:nvSpPr>
          <p:cNvPr id="647" name="Did you go out drinking over the weekend?"/>
          <p:cNvSpPr txBox="1"/>
          <p:nvPr/>
        </p:nvSpPr>
        <p:spPr>
          <a:xfrm>
            <a:off x="297085" y="1277121"/>
            <a:ext cx="3180359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lang="en-US" sz="1828" dirty="0"/>
              <a:t>Do you drink on weekends?</a:t>
            </a:r>
            <a:endParaRPr sz="182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2130B7-6C96-B145-A898-1055997721BA}"/>
              </a:ext>
            </a:extLst>
          </p:cNvPr>
          <p:cNvSpPr/>
          <p:nvPr/>
        </p:nvSpPr>
        <p:spPr>
          <a:xfrm>
            <a:off x="318856" y="796379"/>
            <a:ext cx="763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Randomized Response: an old approach to local differential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5147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 animBg="1" advAuto="0"/>
      <p:bldP spid="641" grpId="0" animBg="1" advAuto="0"/>
      <p:bldP spid="642" grpId="0" animBg="1" advAuto="0"/>
      <p:bldP spid="643" grpId="0" animBg="1" advAuto="0"/>
      <p:bldP spid="644" grpId="0" animBg="1" advAuto="0"/>
      <p:bldP spid="645" grpId="0" animBg="1" advAuto="0"/>
      <p:bldP spid="646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lide Number"/>
          <p:cNvSpPr txBox="1"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/>
          </a:p>
        </p:txBody>
      </p:sp>
      <p:sp>
        <p:nvSpPr>
          <p:cNvPr id="653" name="Did you go out drinking over the weekend?"/>
          <p:cNvSpPr txBox="1"/>
          <p:nvPr/>
        </p:nvSpPr>
        <p:spPr>
          <a:xfrm>
            <a:off x="2331228" y="859128"/>
            <a:ext cx="4252832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r>
              <a:rPr sz="1828"/>
              <a:t>Did you go out drinking over the weekend?</a:t>
            </a:r>
          </a:p>
        </p:txBody>
      </p:sp>
      <p:sp>
        <p:nvSpPr>
          <p:cNvPr id="654" name="privacy comes from plausible deniability"/>
          <p:cNvSpPr txBox="1"/>
          <p:nvPr/>
        </p:nvSpPr>
        <p:spPr>
          <a:xfrm>
            <a:off x="3937709" y="5421592"/>
            <a:ext cx="3897350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chemeClr val="accent5"/>
                </a:solidFill>
              </a:defRPr>
            </a:lvl1pPr>
          </a:lstStyle>
          <a:p>
            <a:r>
              <a:rPr sz="1828"/>
              <a:t>privacy comes from plausible deniability</a:t>
            </a:r>
          </a:p>
        </p:txBody>
      </p:sp>
      <p:sp>
        <p:nvSpPr>
          <p:cNvPr id="655" name="flip a coin C1…"/>
          <p:cNvSpPr txBox="1"/>
          <p:nvPr/>
        </p:nvSpPr>
        <p:spPr>
          <a:xfrm>
            <a:off x="205151" y="2694090"/>
            <a:ext cx="4207883" cy="1370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160729" indent="-160729">
              <a:buSzPct val="100000"/>
              <a:buAutoNum type="arabicPeriod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1687"/>
              <a:t>flip a coin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C1</a:t>
            </a:r>
          </a:p>
          <a:p>
            <a:pPr marL="401822" lvl="1" indent="-160729">
              <a:buSzPct val="100000"/>
              <a:buAutoNum type="arabicPeriod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1687"/>
              <a:t>if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C1</a:t>
            </a:r>
            <a:r>
              <a:rPr sz="1687"/>
              <a:t> is tails, then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respond truthfully</a:t>
            </a:r>
          </a:p>
          <a:p>
            <a:pPr marL="401822" lvl="1" indent="-160729">
              <a:buSzPct val="100000"/>
              <a:buAutoNum type="arabicPeriod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1687"/>
              <a:t>if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C1</a:t>
            </a:r>
            <a:r>
              <a:rPr sz="1687"/>
              <a:t> is heads, then flip another coin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C2</a:t>
            </a:r>
          </a:p>
          <a:p>
            <a:pPr marL="642915" lvl="2" indent="-160729">
              <a:buSzPct val="100000"/>
              <a:buAutoNum type="arabicPeriod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1687"/>
              <a:t>if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C2</a:t>
            </a:r>
            <a:r>
              <a:rPr sz="1687"/>
              <a:t> is heads then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Yes</a:t>
            </a:r>
          </a:p>
          <a:p>
            <a:pPr marL="642915" lvl="2" indent="-160729">
              <a:buSzPct val="100000"/>
              <a:buAutoNum type="arabicPeriod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1687"/>
              <a:t>else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C2 </a:t>
            </a:r>
            <a:r>
              <a:rPr sz="1687"/>
              <a:t>is tails then respond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No</a:t>
            </a:r>
          </a:p>
        </p:txBody>
      </p:sp>
      <p:sp>
        <p:nvSpPr>
          <p:cNvPr id="656" name="Line"/>
          <p:cNvSpPr/>
          <p:nvPr/>
        </p:nvSpPr>
        <p:spPr>
          <a:xfrm flipH="1" flipV="1">
            <a:off x="3229382" y="5248498"/>
            <a:ext cx="564617" cy="397475"/>
          </a:xfrm>
          <a:prstGeom prst="line">
            <a:avLst/>
          </a:prstGeom>
          <a:ln w="76200">
            <a:solidFill>
              <a:schemeClr val="accent5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2812"/>
          </a:p>
        </p:txBody>
      </p:sp>
      <p:sp>
        <p:nvSpPr>
          <p:cNvPr id="657" name="the expected number of Yes answers is:"/>
          <p:cNvSpPr txBox="1"/>
          <p:nvPr/>
        </p:nvSpPr>
        <p:spPr>
          <a:xfrm>
            <a:off x="342879" y="4326778"/>
            <a:ext cx="4405547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1687"/>
              <a:t>the expected number of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Yes</a:t>
            </a:r>
            <a:r>
              <a:rPr sz="1687"/>
              <a:t> answers is:</a:t>
            </a:r>
          </a:p>
        </p:txBody>
      </p:sp>
      <p:pic>
        <p:nvPicPr>
          <p:cNvPr id="6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15" y="4658131"/>
            <a:ext cx="2497766" cy="624442"/>
          </a:xfrm>
          <a:prstGeom prst="rect">
            <a:avLst/>
          </a:prstGeom>
          <a:ln w="12700">
            <a:miter lim="400000"/>
          </a:ln>
        </p:spPr>
      </p:pic>
      <p:sp>
        <p:nvSpPr>
          <p:cNvPr id="659" name="}"/>
          <p:cNvSpPr txBox="1"/>
          <p:nvPr/>
        </p:nvSpPr>
        <p:spPr>
          <a:xfrm>
            <a:off x="4499010" y="3008105"/>
            <a:ext cx="145980" cy="1164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0100">
                <a:solidFill>
                  <a:schemeClr val="accent5"/>
                </a:solidFill>
              </a:defRPr>
            </a:lvl1pPr>
          </a:lstStyle>
          <a:p>
            <a:r>
              <a:rPr sz="7101"/>
              <a:t>}</a:t>
            </a:r>
          </a:p>
        </p:txBody>
      </p:sp>
      <p:sp>
        <p:nvSpPr>
          <p:cNvPr id="660" name="randomization - adding noise - is what gives plausible deniability…"/>
          <p:cNvSpPr txBox="1"/>
          <p:nvPr/>
        </p:nvSpPr>
        <p:spPr>
          <a:xfrm>
            <a:off x="4987208" y="3227889"/>
            <a:ext cx="3802397" cy="916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sz="26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sz="1828">
                <a:solidFill>
                  <a:schemeClr val="accent5"/>
                </a:solidFill>
              </a:rPr>
              <a:t>randomization</a:t>
            </a:r>
            <a:r>
              <a:rPr sz="1828"/>
              <a:t> - adding noise - is what gives plausible deniability</a:t>
            </a:r>
          </a:p>
          <a:p>
            <a:pPr algn="l">
              <a:defRPr sz="26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sz="1828"/>
              <a:t>a </a:t>
            </a:r>
            <a:r>
              <a:rPr sz="1828">
                <a:solidFill>
                  <a:schemeClr val="accent5"/>
                </a:solidFill>
              </a:rPr>
              <a:t>process privacy</a:t>
            </a:r>
            <a:r>
              <a:rPr sz="1828"/>
              <a:t> method</a:t>
            </a:r>
          </a:p>
        </p:txBody>
      </p:sp>
      <p:sp>
        <p:nvSpPr>
          <p:cNvPr id="661" name="let’s call this property P (Truth=Yes) and estimate p, the fraction of the class for whom P holds"/>
          <p:cNvSpPr txBox="1"/>
          <p:nvPr/>
        </p:nvSpPr>
        <p:spPr>
          <a:xfrm>
            <a:off x="245015" y="1669345"/>
            <a:ext cx="4055363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1687"/>
              <a:t>let’s call this property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P </a:t>
            </a:r>
            <a:r>
              <a:rPr sz="1687"/>
              <a:t>(Truth=Yes)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sz="1687"/>
              <a:t>and estimate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p</a:t>
            </a:r>
            <a:r>
              <a:rPr sz="1687"/>
              <a:t>, the fraction of the class for whom </a:t>
            </a:r>
            <a:r>
              <a:rPr sz="1687" b="1">
                <a:latin typeface="+mj-lt"/>
                <a:ea typeface="+mj-ea"/>
                <a:cs typeface="+mj-cs"/>
                <a:sym typeface="Helvetica"/>
              </a:rPr>
              <a:t>P</a:t>
            </a:r>
            <a:r>
              <a:rPr sz="1687"/>
              <a:t> holds </a:t>
            </a:r>
          </a:p>
        </p:txBody>
      </p:sp>
    </p:spTree>
    <p:extLst>
      <p:ext uri="{BB962C8B-B14F-4D97-AF65-F5344CB8AC3E}">
        <p14:creationId xmlns:p14="http://schemas.microsoft.com/office/powerpoint/2010/main" val="42809280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" grpId="0" animBg="1" advAuto="0"/>
      <p:bldP spid="656" grpId="0" animBg="1" advAuto="0"/>
      <p:bldP spid="659" grpId="0" animBg="1" advAuto="0"/>
      <p:bldP spid="660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9882-61B8-D347-917D-C1DAB55C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Privacy for Data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F2C81-872F-F44C-AA2E-F36E5B8C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Differential Privacy is a property of a </a:t>
            </a:r>
            <a:r>
              <a:rPr lang="en-US" sz="2400" i="1" dirty="0"/>
              <a:t>randomized query</a:t>
            </a:r>
            <a:r>
              <a:rPr lang="en-US" sz="2400" dirty="0"/>
              <a:t>, not a dataset</a:t>
            </a:r>
          </a:p>
          <a:p>
            <a:r>
              <a:rPr lang="en-US" sz="2400" dirty="0"/>
              <a:t>What query can we design that will produce a dataset useful for most typical statistics?</a:t>
            </a:r>
          </a:p>
          <a:p>
            <a:r>
              <a:rPr lang="en-US" sz="2400" dirty="0"/>
              <a:t>Not possible in general (Fundamental Law of Information Release)</a:t>
            </a:r>
          </a:p>
          <a:p>
            <a:r>
              <a:rPr lang="en-US" sz="2400" dirty="0"/>
              <a:t>But some candidates may be suitable</a:t>
            </a:r>
          </a:p>
          <a:p>
            <a:pPr lvl="1"/>
            <a:r>
              <a:rPr lang="en-US" sz="2000" dirty="0"/>
              <a:t>Collection of histograms (but we lose correlation structure)</a:t>
            </a:r>
          </a:p>
          <a:p>
            <a:pPr lvl="1"/>
            <a:r>
              <a:rPr lang="en-US" sz="2000" dirty="0"/>
              <a:t>Bayesian model of the dataset (</a:t>
            </a:r>
            <a:r>
              <a:rPr lang="en-US" sz="2000" dirty="0" err="1"/>
              <a:t>PrivBayes</a:t>
            </a:r>
            <a:r>
              <a:rPr lang="en-US" sz="2000"/>
              <a:t>, Zang et al., 2014)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9E4AF-5F12-B849-ABB0-CEC5A6BC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D251D-AAFE-6B46-8E83-CAF83D5F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496AB-B18A-014C-A646-C092D2D7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3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F021-9503-524D-AADE-19E95729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1st Attempt: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30BA-B0D7-8442-B309-AC9BAC75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a sample, not the whole dataset</a:t>
            </a:r>
          </a:p>
          <a:p>
            <a:r>
              <a:rPr lang="en-US" dirty="0"/>
              <a:t>Protects the majority, but the unlucky few may be harmed, and have no recourse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27B20-56EF-084F-A4CE-81C2C921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FEB3-710F-C043-BF8E-814AD2C6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EC9C8-1A46-0F4B-89DA-12C53ED0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F021-9503-524D-AADE-19E95729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2nd Attempt: Anonymization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30BA-B0D7-8442-B309-AC9BAC75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Remove “personally identifying information”</a:t>
            </a:r>
          </a:p>
          <a:p>
            <a:r>
              <a:rPr lang="en-US" sz="2800" dirty="0"/>
              <a:t>Widely used in urban data, and often legally supported</a:t>
            </a:r>
          </a:p>
          <a:p>
            <a:r>
              <a:rPr lang="en-US" sz="2800" dirty="0"/>
              <a:t>Why doesn’t this work?</a:t>
            </a:r>
          </a:p>
          <a:p>
            <a:r>
              <a:rPr lang="en-US" sz="2800" dirty="0"/>
              <a:t>More on this in a moment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27B20-56EF-084F-A4CE-81C2C921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FEB3-710F-C043-BF8E-814AD2C6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EC9C8-1A46-0F4B-89DA-12C53ED0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8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9C97-293C-8646-AA9C-B6EA9F02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Attempt: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13639-7A71-0F43-8D6D-A1DB9A51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0"/>
            <a:ext cx="8285162" cy="4297363"/>
          </a:xfrm>
        </p:spPr>
        <p:txBody>
          <a:bodyPr/>
          <a:lstStyle/>
          <a:p>
            <a:r>
              <a:rPr lang="en-US" sz="2800" dirty="0"/>
              <a:t>Aggregate individuals into groups and release information only about the groups</a:t>
            </a:r>
          </a:p>
          <a:p>
            <a:r>
              <a:rPr lang="en-US" sz="2800" dirty="0"/>
              <a:t>Formalized and studied (for tables) as k-anonymity</a:t>
            </a:r>
          </a:p>
          <a:p>
            <a:pPr lvl="1"/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A release of data is said to have the </a:t>
            </a:r>
            <a:r>
              <a:rPr lang="en-US" altLang="en-US" sz="20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-anonymity property if the information for each person contained in the release cannot be distinguished from at least k individuals whose information also appear in the release.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0C089-469C-034A-8FE0-7A238CCF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7/11/19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149E-FE70-A644-A9D8-10FD53C1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Bill Howe, UW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B9A0B-325B-B64D-9498-904E02A2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C186328-710F-824B-B395-2647F014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 descr="k - 1">
            <a:extLst>
              <a:ext uri="{FF2B5EF4-FFF2-40B4-BE49-F238E27FC236}">
                <a16:creationId xmlns:a16="http://schemas.microsoft.com/office/drawing/2014/main" id="{B8EA5698-2ADF-EC4E-A81C-30AD0ADA68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66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8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27EF-B79D-174A-9C25-5AE19455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64" y="990600"/>
            <a:ext cx="7854696" cy="5135563"/>
          </a:xfrm>
        </p:spPr>
        <p:txBody>
          <a:bodyPr/>
          <a:lstStyle/>
          <a:p>
            <a:r>
              <a:rPr lang="en-US" sz="2000" dirty="0"/>
              <a:t>Aggregation is extremely popular for releasing sensitive urban data.  But it doesn’t work well.</a:t>
            </a:r>
          </a:p>
          <a:p>
            <a:r>
              <a:rPr lang="en-US" sz="2000" dirty="0"/>
              <a:t>Consider trajectory data: timeseries of locations for many individuals</a:t>
            </a:r>
          </a:p>
          <a:p>
            <a:r>
              <a:rPr lang="en-US" sz="2000" dirty="0"/>
              <a:t>4 aggregated points can distinguish 95% of the population (</a:t>
            </a:r>
            <a:r>
              <a:rPr lang="en-US" sz="2000" dirty="0" err="1"/>
              <a:t>Montoye</a:t>
            </a:r>
            <a:r>
              <a:rPr lang="en-US" sz="2000" dirty="0"/>
              <a:t> et al, 2013)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5E8F28-B007-AA43-8CD7-6CF3A82171AC}"/>
              </a:ext>
            </a:extLst>
          </p:cNvPr>
          <p:cNvSpPr/>
          <p:nvPr/>
        </p:nvSpPr>
        <p:spPr>
          <a:xfrm>
            <a:off x="579464" y="5876176"/>
            <a:ext cx="7086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in the Crowd: The privacy bounds of human mobility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Yves-Alexandre de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Montjoye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César A. Hidalgo, Michel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Verleysen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&amp; Vincent D. Blondel, Scientific Reports volume 3, Article number: 1376 (2013)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1C43A8-0E06-8944-AE61-B6BB1A568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73" y="2837339"/>
            <a:ext cx="8215653" cy="1898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19E1E-1F33-F941-A3F4-A8E093650B64}"/>
              </a:ext>
            </a:extLst>
          </p:cNvPr>
          <p:cNvSpPr txBox="1"/>
          <p:nvPr/>
        </p:nvSpPr>
        <p:spPr>
          <a:xfrm>
            <a:off x="579464" y="4800600"/>
            <a:ext cx="2917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Aggregate into large regions:</a:t>
            </a:r>
          </a:p>
          <a:p>
            <a:r>
              <a:rPr lang="en-US" sz="1400" dirty="0"/>
              <a:t>“(</a:t>
            </a:r>
            <a:r>
              <a:rPr lang="en-US" sz="1400" dirty="0" err="1"/>
              <a:t>lat,lon</a:t>
            </a:r>
            <a:r>
              <a:rPr lang="en-US" sz="1400" dirty="0"/>
              <a:t>)” becomes “region x”</a:t>
            </a:r>
          </a:p>
          <a:p>
            <a:r>
              <a:rPr lang="en-US" sz="1400" dirty="0"/>
              <a:t>“9:13:23 am” becomes “9am-10am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3B2CB-7891-EA40-B34F-6F56BB101EEC}"/>
              </a:ext>
            </a:extLst>
          </p:cNvPr>
          <p:cNvSpPr txBox="1"/>
          <p:nvPr/>
        </p:nvSpPr>
        <p:spPr>
          <a:xfrm>
            <a:off x="3916843" y="4760737"/>
            <a:ext cx="2468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of aggregated locations needed to uniquely identify people (green) or achieve 2-anonymity (blue)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08A54-B33E-CA46-8C62-36EFB6E0BBB5}"/>
              </a:ext>
            </a:extLst>
          </p:cNvPr>
          <p:cNvSpPr txBox="1"/>
          <p:nvPr/>
        </p:nvSpPr>
        <p:spPr>
          <a:xfrm>
            <a:off x="6431796" y="4816257"/>
            <a:ext cx="246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most 11 points required to identify everyone.</a:t>
            </a:r>
          </a:p>
        </p:txBody>
      </p:sp>
    </p:spTree>
    <p:extLst>
      <p:ext uri="{BB962C8B-B14F-4D97-AF65-F5344CB8AC3E}">
        <p14:creationId xmlns:p14="http://schemas.microsoft.com/office/powerpoint/2010/main" val="47573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E009-B4E4-DC42-98CE-8FCB0E54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Reconstruction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BD45-0F96-8846-9916-E2C122B09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8077199" cy="42973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sym typeface="Helvetica"/>
              </a:rPr>
              <a:t>The Fundamental Law of Information Recovery</a:t>
            </a:r>
            <a:r>
              <a:rPr lang="en-US" sz="2000" dirty="0"/>
              <a:t>: “Overly accurate” estimates of “too many” statistics is blatantly non-private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Aggregations are statistics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82FFD2-BD34-F640-B599-3EB5C2D2E3B9}"/>
              </a:ext>
            </a:extLst>
          </p:cNvPr>
          <p:cNvSpPr/>
          <p:nvPr/>
        </p:nvSpPr>
        <p:spPr>
          <a:xfrm>
            <a:off x="685800" y="6400800"/>
            <a:ext cx="7854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DinurNissim03; DworkMcSherryTalwar07; DworkYekhanin08, De12, MuthukrishnanNikolov12,…</a:t>
            </a:r>
          </a:p>
        </p:txBody>
      </p:sp>
    </p:spTree>
    <p:extLst>
      <p:ext uri="{BB962C8B-B14F-4D97-AF65-F5344CB8AC3E}">
        <p14:creationId xmlns:p14="http://schemas.microsoft.com/office/powerpoint/2010/main" val="40026536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67691</TotalTime>
  <Words>2602</Words>
  <Application>Microsoft Macintosh PowerPoint</Application>
  <PresentationFormat>On-screen Show (4:3)</PresentationFormat>
  <Paragraphs>322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61" baseType="lpstr">
      <vt:lpstr>MS Gothic</vt:lpstr>
      <vt:lpstr>MS UI Gothic</vt:lpstr>
      <vt:lpstr>Arial</vt:lpstr>
      <vt:lpstr>Calibri</vt:lpstr>
      <vt:lpstr>Cambria Math</vt:lpstr>
      <vt:lpstr>Encode Sans Normal Black</vt:lpstr>
      <vt:lpstr>Frutiger 55 Roman</vt:lpstr>
      <vt:lpstr>Helvetica Light</vt:lpstr>
      <vt:lpstr>Helvetica Neue</vt:lpstr>
      <vt:lpstr>Lucida Grande</vt:lpstr>
      <vt:lpstr>Open Sans</vt:lpstr>
      <vt:lpstr>Open Sans Light</vt:lpstr>
      <vt:lpstr>Tahoma</vt:lpstr>
      <vt:lpstr>Times New Roman</vt:lpstr>
      <vt:lpstr>Uni Sans</vt:lpstr>
      <vt:lpstr>Verdana</vt:lpstr>
      <vt:lpstr>Office Theme</vt:lpstr>
      <vt:lpstr>1_Custom Design</vt:lpstr>
      <vt:lpstr>Differential Privacy</vt:lpstr>
      <vt:lpstr>Setting</vt:lpstr>
      <vt:lpstr>Example: Census data</vt:lpstr>
      <vt:lpstr>Example: Social Networks</vt:lpstr>
      <vt:lpstr>1st Attempt: Sampling</vt:lpstr>
      <vt:lpstr>2nd Attempt: Anonymization</vt:lpstr>
      <vt:lpstr>3rd Attempt: Aggregation</vt:lpstr>
      <vt:lpstr>PowerPoint Presentation</vt:lpstr>
      <vt:lpstr>Database Reconstruction Attacks</vt:lpstr>
      <vt:lpstr>4th Attempt: Control the questions one may ask</vt:lpstr>
      <vt:lpstr>An example of privacy leak</vt:lpstr>
      <vt:lpstr>High-dimensional data is sparse</vt:lpstr>
      <vt:lpstr>De-anonymizing Netflix data</vt:lpstr>
      <vt:lpstr>PowerPoint Presentation</vt:lpstr>
      <vt:lpstr>PowerPoint Presentation</vt:lpstr>
      <vt:lpstr>Example: Thelma Arnold in  “anonymized” AOL Data</vt:lpstr>
      <vt:lpstr>Example: MA Governor identified in an  “anonymized” medical database</vt:lpstr>
      <vt:lpstr>Two recurring features of privacy failures</vt:lpstr>
      <vt:lpstr>PowerPoint Presentation</vt:lpstr>
      <vt:lpstr>First attempt</vt:lpstr>
      <vt:lpstr>First attempt restated</vt:lpstr>
      <vt:lpstr>Second attempt</vt:lpstr>
      <vt:lpstr>Example</vt:lpstr>
      <vt:lpstr>Another idea</vt:lpstr>
      <vt:lpstr>Differential Privacy</vt:lpstr>
      <vt:lpstr>Differential Privacy</vt:lpstr>
      <vt:lpstr>Say we ask “How many students drink on  weekends?”</vt:lpstr>
      <vt:lpstr>Generalizing</vt:lpstr>
      <vt:lpstr>Say we ask “How many students drink on  weekends?”</vt:lpstr>
      <vt:lpstr>We don’t just want one query….</vt:lpstr>
      <vt:lpstr>Say we ask “How many students drink on weekends?”</vt:lpstr>
      <vt:lpstr>Many computations can be reduced to counts</vt:lpstr>
      <vt:lpstr>So how do we add noise?</vt:lpstr>
      <vt:lpstr>So how do we add noise? Laplacian</vt:lpstr>
      <vt:lpstr>So how do we add noise? Laplacian</vt:lpstr>
      <vt:lpstr>So how do we add noise? Laplacian</vt:lpstr>
      <vt:lpstr>Intuition</vt:lpstr>
      <vt:lpstr>Problems with Differential Privacy (1):</vt:lpstr>
      <vt:lpstr>Problems with Differential Privacy (2):  Adaptive querying exposes more privacy</vt:lpstr>
      <vt:lpstr>Some Solutions to DP Problems</vt:lpstr>
      <vt:lpstr>PowerPoint Presentation</vt:lpstr>
      <vt:lpstr>PowerPoint Presentation</vt:lpstr>
      <vt:lpstr>Differential Privacy for Data Release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Bill Howe</cp:lastModifiedBy>
  <cp:revision>1082</cp:revision>
  <cp:lastPrinted>2017-04-19T15:04:52Z</cp:lastPrinted>
  <dcterms:created xsi:type="dcterms:W3CDTF">2009-09-22T17:54:40Z</dcterms:created>
  <dcterms:modified xsi:type="dcterms:W3CDTF">2019-07-12T07:40:25Z</dcterms:modified>
</cp:coreProperties>
</file>