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83" r:id="rId2"/>
    <p:sldId id="416" r:id="rId3"/>
    <p:sldId id="421" r:id="rId4"/>
    <p:sldId id="417" r:id="rId5"/>
    <p:sldId id="303" r:id="rId6"/>
    <p:sldId id="405" r:id="rId7"/>
    <p:sldId id="418" r:id="rId8"/>
    <p:sldId id="419" r:id="rId9"/>
    <p:sldId id="420" r:id="rId10"/>
    <p:sldId id="285" r:id="rId11"/>
    <p:sldId id="363" r:id="rId12"/>
    <p:sldId id="364" r:id="rId13"/>
    <p:sldId id="366" r:id="rId14"/>
    <p:sldId id="365" r:id="rId15"/>
    <p:sldId id="367" r:id="rId16"/>
    <p:sldId id="372" r:id="rId17"/>
    <p:sldId id="369" r:id="rId18"/>
    <p:sldId id="368" r:id="rId19"/>
    <p:sldId id="371" r:id="rId20"/>
    <p:sldId id="370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382" r:id="rId32"/>
    <p:sldId id="289" r:id="rId33"/>
    <p:sldId id="415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414" r:id="rId43"/>
  </p:sldIdLst>
  <p:sldSz cx="9144000" cy="6858000" type="screen4x3"/>
  <p:notesSz cx="6858000" cy="9144000"/>
  <p:custDataLst>
    <p:tags r:id="rId4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C896"/>
    <a:srgbClr val="39275B"/>
    <a:srgbClr val="C79900"/>
    <a:srgbClr val="F4F4F4"/>
    <a:srgbClr val="D7A900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6"/>
    <p:restoredTop sz="88231" autoAdjust="0"/>
  </p:normalViewPr>
  <p:slideViewPr>
    <p:cSldViewPr snapToObjects="1">
      <p:cViewPr varScale="1">
        <p:scale>
          <a:sx n="108" d="100"/>
          <a:sy n="108" d="100"/>
        </p:scale>
        <p:origin x="23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86E03-FF8F-F043-A96F-D7A5AEA854C0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52214-2CEE-284F-AE70-A49E5EAB5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20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07555-D59D-914D-83F8-C070483982F1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C4DC8-0FA3-3C40-B18F-539AC781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225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4DC8-0FA3-3C40-B18F-539AC78115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5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4DC8-0FA3-3C40-B18F-539AC78115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6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E522F5-5B54-C846-9958-4BFDE89B4E6C}" type="slidenum">
              <a:rPr lang="en-US"/>
              <a:pPr/>
              <a:t>23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Want to know the makeup of the text by word length.  For example, we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d like to know how many words have greater than 10 characters.  We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d also like to know how many words have between 5 and 9 characters, between 2 and 4 and those with just 1 character.  </a:t>
            </a:r>
          </a:p>
          <a:p>
            <a:r>
              <a:rPr lang="en-US"/>
              <a:t>Map will read in text and tag each word as a different color depending on the length of the word.</a:t>
            </a:r>
          </a:p>
        </p:txBody>
      </p:sp>
    </p:spTree>
    <p:extLst>
      <p:ext uri="{BB962C8B-B14F-4D97-AF65-F5344CB8AC3E}">
        <p14:creationId xmlns:p14="http://schemas.microsoft.com/office/powerpoint/2010/main" val="409362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0E9D46-D0BD-AD42-AE6F-27E751F36121}" type="slidenum">
              <a:rPr lang="en-US"/>
              <a:pPr/>
              <a:t>24</a:t>
            </a:fld>
            <a:endParaRPr lang="en-US"/>
          </a:p>
        </p:txBody>
      </p:sp>
      <p:sp>
        <p:nvSpPr>
          <p:cNvPr id="159746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974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Want to know the makeup of the text by word length.  For example, we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d like to know how many words have greater than 10 characters.  We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d also like to know how many words have between 5 and 9 characters, between 2 and 4 and those with just 1 character.  </a:t>
            </a:r>
          </a:p>
          <a:p>
            <a:r>
              <a:rPr lang="en-US"/>
              <a:t>Map will read in text and tag each word as a different color depending on the length of the word.</a:t>
            </a:r>
          </a:p>
        </p:txBody>
      </p:sp>
    </p:spTree>
    <p:extLst>
      <p:ext uri="{BB962C8B-B14F-4D97-AF65-F5344CB8AC3E}">
        <p14:creationId xmlns:p14="http://schemas.microsoft.com/office/powerpoint/2010/main" val="4027576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3E3510-837E-4943-AA9C-D5286FEE36E2}" type="slidenum">
              <a:rPr lang="en-US"/>
              <a:pPr/>
              <a:t>25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Motivating Map task and intuition behind map…. Think of map as a group by.</a:t>
            </a:r>
          </a:p>
          <a:p>
            <a:endParaRPr lang="en-US"/>
          </a:p>
          <a:p>
            <a:r>
              <a:rPr lang="en-US"/>
              <a:t>Distribution of word lengths</a:t>
            </a:r>
          </a:p>
        </p:txBody>
      </p:sp>
    </p:spTree>
    <p:extLst>
      <p:ext uri="{BB962C8B-B14F-4D97-AF65-F5344CB8AC3E}">
        <p14:creationId xmlns:p14="http://schemas.microsoft.com/office/powerpoint/2010/main" val="2118702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E1C4B-9B3D-E54F-87E6-3B4FDF26D377}" type="slidenum">
              <a:rPr lang="en-US"/>
              <a:pPr/>
              <a:t>26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Motivating Map task and intuition behind map…. Think of map as a group by.</a:t>
            </a:r>
          </a:p>
          <a:p>
            <a:endParaRPr lang="en-US"/>
          </a:p>
          <a:p>
            <a:r>
              <a:rPr lang="en-US"/>
              <a:t>Distribution of word lengths</a:t>
            </a:r>
          </a:p>
        </p:txBody>
      </p:sp>
    </p:spTree>
    <p:extLst>
      <p:ext uri="{BB962C8B-B14F-4D97-AF65-F5344CB8AC3E}">
        <p14:creationId xmlns:p14="http://schemas.microsoft.com/office/powerpoint/2010/main" val="2267067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121950-46F8-5243-BC99-53F92580DB7A}" type="slidenum">
              <a:rPr lang="en-US"/>
              <a:pPr/>
              <a:t>27</a:t>
            </a:fld>
            <a:endParaRPr lang="en-US"/>
          </a:p>
        </p:txBody>
      </p:sp>
      <p:sp>
        <p:nvSpPr>
          <p:cNvPr id="157698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769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Motivating Map task and intuition behind map…. Think of map as a group by.</a:t>
            </a:r>
          </a:p>
          <a:p>
            <a:endParaRPr lang="en-US"/>
          </a:p>
          <a:p>
            <a:r>
              <a:rPr lang="en-US"/>
              <a:t>Distribution of word lengths</a:t>
            </a:r>
          </a:p>
        </p:txBody>
      </p:sp>
    </p:spTree>
    <p:extLst>
      <p:ext uri="{BB962C8B-B14F-4D97-AF65-F5344CB8AC3E}">
        <p14:creationId xmlns:p14="http://schemas.microsoft.com/office/powerpoint/2010/main" val="662730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F66342-1586-594E-89C0-6DECAC626D35}" type="slidenum">
              <a:rPr lang="en-US"/>
              <a:pPr/>
              <a:t>28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12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658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bg1">
                <a:lumMod val="85000"/>
              </a:schemeClr>
            </a:gs>
            <a:gs pos="4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113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684412_high_Purpl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7" descr="UW.Wordmark_ctr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8" descr="UW_W-Logo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8486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284D85-FEAC-6D4D-ADD9-3BD8F167427A}" type="datetime1">
              <a:rPr lang="en-US" smtClean="0"/>
              <a:t>4/5/22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2300" y="6356350"/>
            <a:ext cx="2895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5635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2883AC-E72C-294B-86D2-A63D5043F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44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000AE5-584D-C440-9AD8-C8FC349C2170}" type="datetime1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2025F-BD38-A44C-A022-81B9B849CB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6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3D354-CDAA-004A-BBB7-92BEBA53B5C0}" type="datetime1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648DF-5E37-9E4E-8E74-0E0631D04E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8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854696" cy="91440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28800"/>
            <a:ext cx="7854696" cy="4297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7B55FEDD-6FD9-7942-8E57-CDDA6D5C3512}" type="datetime1">
              <a:rPr lang="en-US" smtClean="0"/>
              <a:t>4/5/22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5475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715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12D6CCC-2396-634D-8A9D-DFA1A30244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5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60E162-5E18-CC42-AEFF-80654EBA5EC9}" type="datetime1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0DD67-BB51-4341-BE04-6FACCCE28F1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55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959A-35A8-9348-83C4-31B0671CA6F4}" type="datetime1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4E72A-CE54-AB49-9729-B884B92568C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82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399"/>
            <a:ext cx="4040188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76399"/>
            <a:ext cx="4041775" cy="498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ED5640-A054-AD43-A009-5122F633A555}" type="datetime1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80FAF-06AB-7741-A545-C8911F3DDE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1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14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44F366-C044-4B4C-9ED0-43C134576ECA}" type="datetime1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BE93F-5C7A-5B41-A729-CD25FF97C96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44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FCB4E5-F5CA-CD47-9AE3-A07BD6AB5419}" type="datetime1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DEEC5-EA09-464B-9CF2-C5C5C68E12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449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7E3BA-6CFD-3F4B-B6A9-0E95C2C35C95}" type="datetime1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139CD-AAD3-944F-B5E6-7F016C31DF0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50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1999"/>
            <a:ext cx="5486400" cy="39655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C999BE-CC0D-BA40-AC64-6591B8579716}" type="datetime1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78931-4823-DD4F-8A70-63C081F743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4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Frutiger 55 Roman" charset="0"/>
              </a:defRPr>
            </a:lvl1pPr>
          </a:lstStyle>
          <a:p>
            <a:fld id="{7BC5C81F-24D6-B24D-AABC-683A945C8813}" type="datetime1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Frutiger 55 Roman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Bill Howe, UW eScience Institute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Frutiger 55 Roman" charset="0"/>
              </a:defRPr>
            </a:lvl1pPr>
          </a:lstStyle>
          <a:p>
            <a:fld id="{BE813726-3EE7-B74D-9376-57C8D899FEF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MapReduce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IMT 575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4D85-FEAC-6D4D-ADD9-3BD8F167427A}" type="datetime1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83AC-E72C-294B-86D2-A63D5043FD85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70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7"/>
          <p:cNvSpPr>
            <a:spLocks noChangeArrowheads="1"/>
          </p:cNvSpPr>
          <p:nvPr/>
        </p:nvSpPr>
        <p:spPr bwMode="auto">
          <a:xfrm>
            <a:off x="684660" y="1066800"/>
            <a:ext cx="6106018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Line 8"/>
          <p:cNvSpPr>
            <a:spLocks noChangeShapeType="1"/>
          </p:cNvSpPr>
          <p:nvPr/>
        </p:nvSpPr>
        <p:spPr bwMode="auto">
          <a:xfrm>
            <a:off x="81597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Line 9"/>
          <p:cNvSpPr>
            <a:spLocks noChangeShapeType="1"/>
          </p:cNvSpPr>
          <p:nvPr/>
        </p:nvSpPr>
        <p:spPr bwMode="auto">
          <a:xfrm>
            <a:off x="94728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Line 10"/>
          <p:cNvSpPr>
            <a:spLocks noChangeShapeType="1"/>
          </p:cNvSpPr>
          <p:nvPr/>
        </p:nvSpPr>
        <p:spPr bwMode="auto">
          <a:xfrm>
            <a:off x="107859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Line 11"/>
          <p:cNvSpPr>
            <a:spLocks noChangeShapeType="1"/>
          </p:cNvSpPr>
          <p:nvPr/>
        </p:nvSpPr>
        <p:spPr bwMode="auto">
          <a:xfrm>
            <a:off x="120990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Line 12"/>
          <p:cNvSpPr>
            <a:spLocks noChangeShapeType="1"/>
          </p:cNvSpPr>
          <p:nvPr/>
        </p:nvSpPr>
        <p:spPr bwMode="auto">
          <a:xfrm>
            <a:off x="134122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Line 13"/>
          <p:cNvSpPr>
            <a:spLocks noChangeShapeType="1"/>
          </p:cNvSpPr>
          <p:nvPr/>
        </p:nvSpPr>
        <p:spPr bwMode="auto">
          <a:xfrm>
            <a:off x="147253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Line 14"/>
          <p:cNvSpPr>
            <a:spLocks noChangeShapeType="1"/>
          </p:cNvSpPr>
          <p:nvPr/>
        </p:nvSpPr>
        <p:spPr bwMode="auto">
          <a:xfrm>
            <a:off x="160384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Line 15"/>
          <p:cNvSpPr>
            <a:spLocks noChangeShapeType="1"/>
          </p:cNvSpPr>
          <p:nvPr/>
        </p:nvSpPr>
        <p:spPr bwMode="auto">
          <a:xfrm>
            <a:off x="173515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Line 16"/>
          <p:cNvSpPr>
            <a:spLocks noChangeShapeType="1"/>
          </p:cNvSpPr>
          <p:nvPr/>
        </p:nvSpPr>
        <p:spPr bwMode="auto">
          <a:xfrm>
            <a:off x="186646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Line 17"/>
          <p:cNvSpPr>
            <a:spLocks noChangeShapeType="1"/>
          </p:cNvSpPr>
          <p:nvPr/>
        </p:nvSpPr>
        <p:spPr bwMode="auto">
          <a:xfrm>
            <a:off x="199778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Line 18"/>
          <p:cNvSpPr>
            <a:spLocks noChangeShapeType="1"/>
          </p:cNvSpPr>
          <p:nvPr/>
        </p:nvSpPr>
        <p:spPr bwMode="auto">
          <a:xfrm>
            <a:off x="212909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Line 19"/>
          <p:cNvSpPr>
            <a:spLocks noChangeShapeType="1"/>
          </p:cNvSpPr>
          <p:nvPr/>
        </p:nvSpPr>
        <p:spPr bwMode="auto">
          <a:xfrm>
            <a:off x="226040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Line 20"/>
          <p:cNvSpPr>
            <a:spLocks noChangeShapeType="1"/>
          </p:cNvSpPr>
          <p:nvPr/>
        </p:nvSpPr>
        <p:spPr bwMode="auto">
          <a:xfrm>
            <a:off x="291696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Line 21"/>
          <p:cNvSpPr>
            <a:spLocks noChangeShapeType="1"/>
          </p:cNvSpPr>
          <p:nvPr/>
        </p:nvSpPr>
        <p:spPr bwMode="auto">
          <a:xfrm>
            <a:off x="304827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Line 22"/>
          <p:cNvSpPr>
            <a:spLocks noChangeShapeType="1"/>
          </p:cNvSpPr>
          <p:nvPr/>
        </p:nvSpPr>
        <p:spPr bwMode="auto">
          <a:xfrm>
            <a:off x="317959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Line 23"/>
          <p:cNvSpPr>
            <a:spLocks noChangeShapeType="1"/>
          </p:cNvSpPr>
          <p:nvPr/>
        </p:nvSpPr>
        <p:spPr bwMode="auto">
          <a:xfrm>
            <a:off x="331090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Line 24"/>
          <p:cNvSpPr>
            <a:spLocks noChangeShapeType="1"/>
          </p:cNvSpPr>
          <p:nvPr/>
        </p:nvSpPr>
        <p:spPr bwMode="auto">
          <a:xfrm>
            <a:off x="344221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Line 25"/>
          <p:cNvSpPr>
            <a:spLocks noChangeShapeType="1"/>
          </p:cNvSpPr>
          <p:nvPr/>
        </p:nvSpPr>
        <p:spPr bwMode="auto">
          <a:xfrm>
            <a:off x="357352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Line 26"/>
          <p:cNvSpPr>
            <a:spLocks noChangeShapeType="1"/>
          </p:cNvSpPr>
          <p:nvPr/>
        </p:nvSpPr>
        <p:spPr bwMode="auto">
          <a:xfrm>
            <a:off x="370484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Line 27"/>
          <p:cNvSpPr>
            <a:spLocks noChangeShapeType="1"/>
          </p:cNvSpPr>
          <p:nvPr/>
        </p:nvSpPr>
        <p:spPr bwMode="auto">
          <a:xfrm>
            <a:off x="383615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Line 28"/>
          <p:cNvSpPr>
            <a:spLocks noChangeShapeType="1"/>
          </p:cNvSpPr>
          <p:nvPr/>
        </p:nvSpPr>
        <p:spPr bwMode="auto">
          <a:xfrm>
            <a:off x="396746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Line 29"/>
          <p:cNvSpPr>
            <a:spLocks noChangeShapeType="1"/>
          </p:cNvSpPr>
          <p:nvPr/>
        </p:nvSpPr>
        <p:spPr bwMode="auto">
          <a:xfrm>
            <a:off x="409877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Line 30"/>
          <p:cNvSpPr>
            <a:spLocks noChangeShapeType="1"/>
          </p:cNvSpPr>
          <p:nvPr/>
        </p:nvSpPr>
        <p:spPr bwMode="auto">
          <a:xfrm>
            <a:off x="423008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Line 31"/>
          <p:cNvSpPr>
            <a:spLocks noChangeShapeType="1"/>
          </p:cNvSpPr>
          <p:nvPr/>
        </p:nvSpPr>
        <p:spPr bwMode="auto">
          <a:xfrm>
            <a:off x="436140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Line 32"/>
          <p:cNvSpPr>
            <a:spLocks noChangeShapeType="1"/>
          </p:cNvSpPr>
          <p:nvPr/>
        </p:nvSpPr>
        <p:spPr bwMode="auto">
          <a:xfrm>
            <a:off x="449271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Line 33"/>
          <p:cNvSpPr>
            <a:spLocks noChangeShapeType="1"/>
          </p:cNvSpPr>
          <p:nvPr/>
        </p:nvSpPr>
        <p:spPr bwMode="auto">
          <a:xfrm>
            <a:off x="462402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Line 34"/>
          <p:cNvSpPr>
            <a:spLocks noChangeShapeType="1"/>
          </p:cNvSpPr>
          <p:nvPr/>
        </p:nvSpPr>
        <p:spPr bwMode="auto">
          <a:xfrm>
            <a:off x="475533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Line 35"/>
          <p:cNvSpPr>
            <a:spLocks noChangeShapeType="1"/>
          </p:cNvSpPr>
          <p:nvPr/>
        </p:nvSpPr>
        <p:spPr bwMode="auto">
          <a:xfrm>
            <a:off x="488665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Line 36"/>
          <p:cNvSpPr>
            <a:spLocks noChangeShapeType="1"/>
          </p:cNvSpPr>
          <p:nvPr/>
        </p:nvSpPr>
        <p:spPr bwMode="auto">
          <a:xfrm>
            <a:off x="501796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Line 37"/>
          <p:cNvSpPr>
            <a:spLocks noChangeShapeType="1"/>
          </p:cNvSpPr>
          <p:nvPr/>
        </p:nvSpPr>
        <p:spPr bwMode="auto">
          <a:xfrm>
            <a:off x="514927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Line 38"/>
          <p:cNvSpPr>
            <a:spLocks noChangeShapeType="1"/>
          </p:cNvSpPr>
          <p:nvPr/>
        </p:nvSpPr>
        <p:spPr bwMode="auto">
          <a:xfrm>
            <a:off x="528058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Line 39"/>
          <p:cNvSpPr>
            <a:spLocks noChangeShapeType="1"/>
          </p:cNvSpPr>
          <p:nvPr/>
        </p:nvSpPr>
        <p:spPr bwMode="auto">
          <a:xfrm>
            <a:off x="541189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Line 40"/>
          <p:cNvSpPr>
            <a:spLocks noChangeShapeType="1"/>
          </p:cNvSpPr>
          <p:nvPr/>
        </p:nvSpPr>
        <p:spPr bwMode="auto">
          <a:xfrm>
            <a:off x="554321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Line 41"/>
          <p:cNvSpPr>
            <a:spLocks noChangeShapeType="1"/>
          </p:cNvSpPr>
          <p:nvPr/>
        </p:nvSpPr>
        <p:spPr bwMode="auto">
          <a:xfrm>
            <a:off x="567452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Line 42"/>
          <p:cNvSpPr>
            <a:spLocks noChangeShapeType="1"/>
          </p:cNvSpPr>
          <p:nvPr/>
        </p:nvSpPr>
        <p:spPr bwMode="auto">
          <a:xfrm>
            <a:off x="580583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Line 43"/>
          <p:cNvSpPr>
            <a:spLocks noChangeShapeType="1"/>
          </p:cNvSpPr>
          <p:nvPr/>
        </p:nvSpPr>
        <p:spPr bwMode="auto">
          <a:xfrm>
            <a:off x="593714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Line 44"/>
          <p:cNvSpPr>
            <a:spLocks noChangeShapeType="1"/>
          </p:cNvSpPr>
          <p:nvPr/>
        </p:nvSpPr>
        <p:spPr bwMode="auto">
          <a:xfrm>
            <a:off x="6068460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Line 45"/>
          <p:cNvSpPr>
            <a:spLocks noChangeShapeType="1"/>
          </p:cNvSpPr>
          <p:nvPr/>
        </p:nvSpPr>
        <p:spPr bwMode="auto">
          <a:xfrm>
            <a:off x="619977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Line 46"/>
          <p:cNvSpPr>
            <a:spLocks noChangeShapeType="1"/>
          </p:cNvSpPr>
          <p:nvPr/>
        </p:nvSpPr>
        <p:spPr bwMode="auto">
          <a:xfrm>
            <a:off x="633108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Line 47"/>
          <p:cNvSpPr>
            <a:spLocks noChangeShapeType="1"/>
          </p:cNvSpPr>
          <p:nvPr/>
        </p:nvSpPr>
        <p:spPr bwMode="auto">
          <a:xfrm>
            <a:off x="646239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Line 48"/>
          <p:cNvSpPr>
            <a:spLocks noChangeShapeType="1"/>
          </p:cNvSpPr>
          <p:nvPr/>
        </p:nvSpPr>
        <p:spPr bwMode="auto">
          <a:xfrm>
            <a:off x="659370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Line 49"/>
          <p:cNvSpPr>
            <a:spLocks noChangeShapeType="1"/>
          </p:cNvSpPr>
          <p:nvPr/>
        </p:nvSpPr>
        <p:spPr bwMode="auto">
          <a:xfrm>
            <a:off x="239171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Line 50"/>
          <p:cNvSpPr>
            <a:spLocks noChangeShapeType="1"/>
          </p:cNvSpPr>
          <p:nvPr/>
        </p:nvSpPr>
        <p:spPr bwMode="auto">
          <a:xfrm>
            <a:off x="252303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Line 51"/>
          <p:cNvSpPr>
            <a:spLocks noChangeShapeType="1"/>
          </p:cNvSpPr>
          <p:nvPr/>
        </p:nvSpPr>
        <p:spPr bwMode="auto">
          <a:xfrm>
            <a:off x="265434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Line 52"/>
          <p:cNvSpPr>
            <a:spLocks noChangeShapeType="1"/>
          </p:cNvSpPr>
          <p:nvPr/>
        </p:nvSpPr>
        <p:spPr bwMode="auto">
          <a:xfrm>
            <a:off x="278565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0243" y="165768"/>
            <a:ext cx="754935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Schematic of a Parallel “Read Trimming” Task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3078" y="980182"/>
            <a:ext cx="22009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>
                <a:solidFill>
                  <a:srgbClr val="FF0000"/>
                </a:solidFill>
              </a:rPr>
              <a:t>You are given short “reads”: genomic sequences about 35-75 characters each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81000" y="2057400"/>
            <a:ext cx="8903972" cy="1295400"/>
            <a:chOff x="381000" y="2057400"/>
            <a:chExt cx="8903972" cy="1295400"/>
          </a:xfrm>
        </p:grpSpPr>
        <p:grpSp>
          <p:nvGrpSpPr>
            <p:cNvPr id="3" name="Group 2"/>
            <p:cNvGrpSpPr/>
            <p:nvPr/>
          </p:nvGrpSpPr>
          <p:grpSpPr>
            <a:xfrm>
              <a:off x="381000" y="2057400"/>
              <a:ext cx="6606646" cy="1295400"/>
              <a:chOff x="638175" y="1905000"/>
              <a:chExt cx="7667625" cy="1295400"/>
            </a:xfrm>
          </p:grpSpPr>
          <p:sp>
            <p:nvSpPr>
              <p:cNvPr id="253" name="Rectangle 2"/>
              <p:cNvSpPr>
                <a:spLocks noChangeArrowheads="1"/>
              </p:cNvSpPr>
              <p:nvPr/>
            </p:nvSpPr>
            <p:spPr bwMode="auto">
              <a:xfrm>
                <a:off x="1938338" y="2362200"/>
                <a:ext cx="1185862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" name="Rectangle 3"/>
              <p:cNvSpPr>
                <a:spLocks noChangeArrowheads="1"/>
              </p:cNvSpPr>
              <p:nvPr/>
            </p:nvSpPr>
            <p:spPr bwMode="auto">
              <a:xfrm>
                <a:off x="32766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Rectangle 4"/>
              <p:cNvSpPr>
                <a:spLocks noChangeArrowheads="1"/>
              </p:cNvSpPr>
              <p:nvPr/>
            </p:nvSpPr>
            <p:spPr bwMode="auto">
              <a:xfrm>
                <a:off x="46482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Rectangle 5"/>
              <p:cNvSpPr>
                <a:spLocks noChangeArrowheads="1"/>
              </p:cNvSpPr>
              <p:nvPr/>
            </p:nvSpPr>
            <p:spPr bwMode="auto">
              <a:xfrm>
                <a:off x="60198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Rectangle 6"/>
              <p:cNvSpPr>
                <a:spLocks noChangeArrowheads="1"/>
              </p:cNvSpPr>
              <p:nvPr/>
            </p:nvSpPr>
            <p:spPr bwMode="auto">
              <a:xfrm>
                <a:off x="7391400" y="2362200"/>
                <a:ext cx="9144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Rectangle 53"/>
              <p:cNvSpPr>
                <a:spLocks noChangeArrowheads="1"/>
              </p:cNvSpPr>
              <p:nvPr/>
            </p:nvSpPr>
            <p:spPr bwMode="auto">
              <a:xfrm>
                <a:off x="638175" y="2362200"/>
                <a:ext cx="11430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" name="Line 54"/>
              <p:cNvSpPr>
                <a:spLocks noChangeShapeType="1"/>
              </p:cNvSpPr>
              <p:nvPr/>
            </p:nvSpPr>
            <p:spPr bwMode="auto">
              <a:xfrm>
                <a:off x="762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6" name="Line 55"/>
              <p:cNvSpPr>
                <a:spLocks noChangeShapeType="1"/>
              </p:cNvSpPr>
              <p:nvPr/>
            </p:nvSpPr>
            <p:spPr bwMode="auto">
              <a:xfrm>
                <a:off x="914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" name="Line 56"/>
              <p:cNvSpPr>
                <a:spLocks noChangeShapeType="1"/>
              </p:cNvSpPr>
              <p:nvPr/>
            </p:nvSpPr>
            <p:spPr bwMode="auto">
              <a:xfrm>
                <a:off x="1066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" name="Line 57"/>
              <p:cNvSpPr>
                <a:spLocks noChangeShapeType="1"/>
              </p:cNvSpPr>
              <p:nvPr/>
            </p:nvSpPr>
            <p:spPr bwMode="auto">
              <a:xfrm>
                <a:off x="1219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" name="Line 58"/>
              <p:cNvSpPr>
                <a:spLocks noChangeShapeType="1"/>
              </p:cNvSpPr>
              <p:nvPr/>
            </p:nvSpPr>
            <p:spPr bwMode="auto">
              <a:xfrm>
                <a:off x="1371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" name="Line 59"/>
              <p:cNvSpPr>
                <a:spLocks noChangeShapeType="1"/>
              </p:cNvSpPr>
              <p:nvPr/>
            </p:nvSpPr>
            <p:spPr bwMode="auto">
              <a:xfrm>
                <a:off x="1524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1" name="Line 60"/>
              <p:cNvSpPr>
                <a:spLocks noChangeShapeType="1"/>
              </p:cNvSpPr>
              <p:nvPr/>
            </p:nvSpPr>
            <p:spPr bwMode="auto">
              <a:xfrm>
                <a:off x="1676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Line 61"/>
              <p:cNvSpPr>
                <a:spLocks noChangeShapeType="1"/>
              </p:cNvSpPr>
              <p:nvPr/>
            </p:nvSpPr>
            <p:spPr bwMode="auto">
              <a:xfrm>
                <a:off x="19954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Line 62"/>
              <p:cNvSpPr>
                <a:spLocks noChangeShapeType="1"/>
              </p:cNvSpPr>
              <p:nvPr/>
            </p:nvSpPr>
            <p:spPr bwMode="auto">
              <a:xfrm>
                <a:off x="21478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" name="Line 63"/>
              <p:cNvSpPr>
                <a:spLocks noChangeShapeType="1"/>
              </p:cNvSpPr>
              <p:nvPr/>
            </p:nvSpPr>
            <p:spPr bwMode="auto">
              <a:xfrm>
                <a:off x="23002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Line 64"/>
              <p:cNvSpPr>
                <a:spLocks noChangeShapeType="1"/>
              </p:cNvSpPr>
              <p:nvPr/>
            </p:nvSpPr>
            <p:spPr bwMode="auto">
              <a:xfrm>
                <a:off x="24526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" name="Line 65"/>
              <p:cNvSpPr>
                <a:spLocks noChangeShapeType="1"/>
              </p:cNvSpPr>
              <p:nvPr/>
            </p:nvSpPr>
            <p:spPr bwMode="auto">
              <a:xfrm>
                <a:off x="26050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" name="Line 66"/>
              <p:cNvSpPr>
                <a:spLocks noChangeShapeType="1"/>
              </p:cNvSpPr>
              <p:nvPr/>
            </p:nvSpPr>
            <p:spPr bwMode="auto">
              <a:xfrm>
                <a:off x="3505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" name="Line 67"/>
              <p:cNvSpPr>
                <a:spLocks noChangeShapeType="1"/>
              </p:cNvSpPr>
              <p:nvPr/>
            </p:nvSpPr>
            <p:spPr bwMode="auto">
              <a:xfrm>
                <a:off x="3657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" name="Line 68"/>
              <p:cNvSpPr>
                <a:spLocks noChangeShapeType="1"/>
              </p:cNvSpPr>
              <p:nvPr/>
            </p:nvSpPr>
            <p:spPr bwMode="auto">
              <a:xfrm>
                <a:off x="3810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0" name="Line 69"/>
              <p:cNvSpPr>
                <a:spLocks noChangeShapeType="1"/>
              </p:cNvSpPr>
              <p:nvPr/>
            </p:nvSpPr>
            <p:spPr bwMode="auto">
              <a:xfrm>
                <a:off x="3962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1" name="Line 70"/>
              <p:cNvSpPr>
                <a:spLocks noChangeShapeType="1"/>
              </p:cNvSpPr>
              <p:nvPr/>
            </p:nvSpPr>
            <p:spPr bwMode="auto">
              <a:xfrm>
                <a:off x="4114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2" name="Line 71"/>
              <p:cNvSpPr>
                <a:spLocks noChangeShapeType="1"/>
              </p:cNvSpPr>
              <p:nvPr/>
            </p:nvSpPr>
            <p:spPr bwMode="auto">
              <a:xfrm>
                <a:off x="4267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3" name="Line 72"/>
              <p:cNvSpPr>
                <a:spLocks noChangeShapeType="1"/>
              </p:cNvSpPr>
              <p:nvPr/>
            </p:nvSpPr>
            <p:spPr bwMode="auto">
              <a:xfrm>
                <a:off x="4419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4" name="Line 73"/>
              <p:cNvSpPr>
                <a:spLocks noChangeShapeType="1"/>
              </p:cNvSpPr>
              <p:nvPr/>
            </p:nvSpPr>
            <p:spPr bwMode="auto">
              <a:xfrm>
                <a:off x="4724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5" name="Line 74"/>
              <p:cNvSpPr>
                <a:spLocks noChangeShapeType="1"/>
              </p:cNvSpPr>
              <p:nvPr/>
            </p:nvSpPr>
            <p:spPr bwMode="auto">
              <a:xfrm>
                <a:off x="4876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" name="Line 75"/>
              <p:cNvSpPr>
                <a:spLocks noChangeShapeType="1"/>
              </p:cNvSpPr>
              <p:nvPr/>
            </p:nvSpPr>
            <p:spPr bwMode="auto">
              <a:xfrm>
                <a:off x="5029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" name="Line 76"/>
              <p:cNvSpPr>
                <a:spLocks noChangeShapeType="1"/>
              </p:cNvSpPr>
              <p:nvPr/>
            </p:nvSpPr>
            <p:spPr bwMode="auto">
              <a:xfrm>
                <a:off x="5181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" name="Line 77"/>
              <p:cNvSpPr>
                <a:spLocks noChangeShapeType="1"/>
              </p:cNvSpPr>
              <p:nvPr/>
            </p:nvSpPr>
            <p:spPr bwMode="auto">
              <a:xfrm>
                <a:off x="5334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" name="Line 78"/>
              <p:cNvSpPr>
                <a:spLocks noChangeShapeType="1"/>
              </p:cNvSpPr>
              <p:nvPr/>
            </p:nvSpPr>
            <p:spPr bwMode="auto">
              <a:xfrm>
                <a:off x="5486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" name="Line 79"/>
              <p:cNvSpPr>
                <a:spLocks noChangeShapeType="1"/>
              </p:cNvSpPr>
              <p:nvPr/>
            </p:nvSpPr>
            <p:spPr bwMode="auto">
              <a:xfrm>
                <a:off x="5638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" name="Line 80"/>
              <p:cNvSpPr>
                <a:spLocks noChangeShapeType="1"/>
              </p:cNvSpPr>
              <p:nvPr/>
            </p:nvSpPr>
            <p:spPr bwMode="auto">
              <a:xfrm>
                <a:off x="5791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" name="Line 81"/>
              <p:cNvSpPr>
                <a:spLocks noChangeShapeType="1"/>
              </p:cNvSpPr>
              <p:nvPr/>
            </p:nvSpPr>
            <p:spPr bwMode="auto">
              <a:xfrm>
                <a:off x="6096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" name="Line 82"/>
              <p:cNvSpPr>
                <a:spLocks noChangeShapeType="1"/>
              </p:cNvSpPr>
              <p:nvPr/>
            </p:nvSpPr>
            <p:spPr bwMode="auto">
              <a:xfrm>
                <a:off x="6248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" name="Line 83"/>
              <p:cNvSpPr>
                <a:spLocks noChangeShapeType="1"/>
              </p:cNvSpPr>
              <p:nvPr/>
            </p:nvSpPr>
            <p:spPr bwMode="auto">
              <a:xfrm>
                <a:off x="6400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" name="Line 84"/>
              <p:cNvSpPr>
                <a:spLocks noChangeShapeType="1"/>
              </p:cNvSpPr>
              <p:nvPr/>
            </p:nvSpPr>
            <p:spPr bwMode="auto">
              <a:xfrm>
                <a:off x="6553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6" name="Line 85"/>
              <p:cNvSpPr>
                <a:spLocks noChangeShapeType="1"/>
              </p:cNvSpPr>
              <p:nvPr/>
            </p:nvSpPr>
            <p:spPr bwMode="auto">
              <a:xfrm>
                <a:off x="6705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" name="Line 86"/>
              <p:cNvSpPr>
                <a:spLocks noChangeShapeType="1"/>
              </p:cNvSpPr>
              <p:nvPr/>
            </p:nvSpPr>
            <p:spPr bwMode="auto">
              <a:xfrm>
                <a:off x="6858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" name="Line 87"/>
              <p:cNvSpPr>
                <a:spLocks noChangeShapeType="1"/>
              </p:cNvSpPr>
              <p:nvPr/>
            </p:nvSpPr>
            <p:spPr bwMode="auto">
              <a:xfrm>
                <a:off x="7010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" name="Line 88"/>
              <p:cNvSpPr>
                <a:spLocks noChangeShapeType="1"/>
              </p:cNvSpPr>
              <p:nvPr/>
            </p:nvSpPr>
            <p:spPr bwMode="auto">
              <a:xfrm>
                <a:off x="7162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" name="Line 89"/>
              <p:cNvSpPr>
                <a:spLocks noChangeShapeType="1"/>
              </p:cNvSpPr>
              <p:nvPr/>
            </p:nvSpPr>
            <p:spPr bwMode="auto">
              <a:xfrm>
                <a:off x="7467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" name="Line 90"/>
              <p:cNvSpPr>
                <a:spLocks noChangeShapeType="1"/>
              </p:cNvSpPr>
              <p:nvPr/>
            </p:nvSpPr>
            <p:spPr bwMode="auto">
              <a:xfrm>
                <a:off x="7620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2" name="Line 91"/>
              <p:cNvSpPr>
                <a:spLocks noChangeShapeType="1"/>
              </p:cNvSpPr>
              <p:nvPr/>
            </p:nvSpPr>
            <p:spPr bwMode="auto">
              <a:xfrm>
                <a:off x="7772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" name="Line 92"/>
              <p:cNvSpPr>
                <a:spLocks noChangeShapeType="1"/>
              </p:cNvSpPr>
              <p:nvPr/>
            </p:nvSpPr>
            <p:spPr bwMode="auto">
              <a:xfrm>
                <a:off x="7924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" name="Line 93"/>
              <p:cNvSpPr>
                <a:spLocks noChangeShapeType="1"/>
              </p:cNvSpPr>
              <p:nvPr/>
            </p:nvSpPr>
            <p:spPr bwMode="auto">
              <a:xfrm>
                <a:off x="8077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5" name="Line 94"/>
              <p:cNvSpPr>
                <a:spLocks noChangeShapeType="1"/>
              </p:cNvSpPr>
              <p:nvPr/>
            </p:nvSpPr>
            <p:spPr bwMode="auto">
              <a:xfrm>
                <a:off x="8229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" name="Line 95"/>
              <p:cNvSpPr>
                <a:spLocks noChangeShapeType="1"/>
              </p:cNvSpPr>
              <p:nvPr/>
            </p:nvSpPr>
            <p:spPr bwMode="auto">
              <a:xfrm>
                <a:off x="27574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" name="Line 96"/>
              <p:cNvSpPr>
                <a:spLocks noChangeShapeType="1"/>
              </p:cNvSpPr>
              <p:nvPr/>
            </p:nvSpPr>
            <p:spPr bwMode="auto">
              <a:xfrm>
                <a:off x="29098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" name="Line 97"/>
              <p:cNvSpPr>
                <a:spLocks noChangeShapeType="1"/>
              </p:cNvSpPr>
              <p:nvPr/>
            </p:nvSpPr>
            <p:spPr bwMode="auto">
              <a:xfrm>
                <a:off x="30622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" name="Line 98"/>
              <p:cNvSpPr>
                <a:spLocks noChangeShapeType="1"/>
              </p:cNvSpPr>
              <p:nvPr/>
            </p:nvSpPr>
            <p:spPr bwMode="auto">
              <a:xfrm>
                <a:off x="3352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" name="AutoShape 99"/>
              <p:cNvSpPr>
                <a:spLocks noChangeArrowheads="1"/>
              </p:cNvSpPr>
              <p:nvPr/>
            </p:nvSpPr>
            <p:spPr bwMode="auto">
              <a:xfrm>
                <a:off x="3691731" y="1905000"/>
                <a:ext cx="1608137" cy="304800"/>
              </a:xfrm>
              <a:prstGeom prst="downArrow">
                <a:avLst>
                  <a:gd name="adj1" fmla="val 61667"/>
                  <a:gd name="adj2" fmla="val 34583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3" name="TextBox 422"/>
            <p:cNvSpPr txBox="1"/>
            <p:nvPr/>
          </p:nvSpPr>
          <p:spPr>
            <a:xfrm>
              <a:off x="7084050" y="2598246"/>
              <a:ext cx="220092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rgbClr val="FF0000"/>
                  </a:solidFill>
                </a:rPr>
                <a:t>Distribute the reads among k computers 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1554" y="3466306"/>
            <a:ext cx="8582446" cy="1928858"/>
            <a:chOff x="561554" y="3466306"/>
            <a:chExt cx="8582446" cy="1928858"/>
          </a:xfrm>
        </p:grpSpPr>
        <p:grpSp>
          <p:nvGrpSpPr>
            <p:cNvPr id="6" name="Group 5"/>
            <p:cNvGrpSpPr/>
            <p:nvPr/>
          </p:nvGrpSpPr>
          <p:grpSpPr>
            <a:xfrm>
              <a:off x="561554" y="3466306"/>
              <a:ext cx="6410974" cy="1928858"/>
              <a:chOff x="847725" y="3466306"/>
              <a:chExt cx="7440529" cy="1928858"/>
            </a:xfrm>
          </p:grpSpPr>
          <p:sp>
            <p:nvSpPr>
              <p:cNvPr id="361475" name="Rectangle 3"/>
              <p:cNvSpPr>
                <a:spLocks noChangeArrowheads="1"/>
              </p:cNvSpPr>
              <p:nvPr/>
            </p:nvSpPr>
            <p:spPr bwMode="auto">
              <a:xfrm>
                <a:off x="847725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cxnSp>
            <p:nvCxnSpPr>
              <p:cNvPr id="361499" name="AutoShape 27"/>
              <p:cNvCxnSpPr>
                <a:cxnSpLocks noChangeShapeType="1"/>
                <a:endCxn id="361475" idx="0"/>
              </p:cNvCxnSpPr>
              <p:nvPr/>
            </p:nvCxnSpPr>
            <p:spPr bwMode="auto">
              <a:xfrm>
                <a:off x="1222375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AutoShape 27"/>
              <p:cNvCxnSpPr>
                <a:cxnSpLocks noChangeShapeType="1"/>
              </p:cNvCxnSpPr>
              <p:nvPr/>
            </p:nvCxnSpPr>
            <p:spPr bwMode="auto">
              <a:xfrm>
                <a:off x="1235743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1" name="Rectangle 3"/>
              <p:cNvSpPr>
                <a:spLocks noChangeArrowheads="1"/>
              </p:cNvSpPr>
              <p:nvPr/>
            </p:nvSpPr>
            <p:spPr bwMode="auto">
              <a:xfrm>
                <a:off x="2138362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cxnSp>
            <p:nvCxnSpPr>
              <p:cNvPr id="352" name="AutoShape 27"/>
              <p:cNvCxnSpPr>
                <a:cxnSpLocks noChangeShapeType="1"/>
                <a:endCxn id="351" idx="0"/>
              </p:cNvCxnSpPr>
              <p:nvPr/>
            </p:nvCxnSpPr>
            <p:spPr bwMode="auto">
              <a:xfrm>
                <a:off x="2513012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3" name="AutoShape 27"/>
              <p:cNvCxnSpPr>
                <a:cxnSpLocks noChangeShapeType="1"/>
              </p:cNvCxnSpPr>
              <p:nvPr/>
            </p:nvCxnSpPr>
            <p:spPr bwMode="auto">
              <a:xfrm>
                <a:off x="2526380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4" name="Rectangle 3"/>
              <p:cNvSpPr>
                <a:spLocks noChangeArrowheads="1"/>
              </p:cNvSpPr>
              <p:nvPr/>
            </p:nvSpPr>
            <p:spPr bwMode="auto">
              <a:xfrm>
                <a:off x="3505200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cxnSp>
            <p:nvCxnSpPr>
              <p:cNvPr id="355" name="AutoShape 27"/>
              <p:cNvCxnSpPr>
                <a:cxnSpLocks noChangeShapeType="1"/>
                <a:endCxn id="354" idx="0"/>
              </p:cNvCxnSpPr>
              <p:nvPr/>
            </p:nvCxnSpPr>
            <p:spPr bwMode="auto">
              <a:xfrm>
                <a:off x="3879850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6" name="AutoShape 27"/>
              <p:cNvCxnSpPr>
                <a:cxnSpLocks noChangeShapeType="1"/>
              </p:cNvCxnSpPr>
              <p:nvPr/>
            </p:nvCxnSpPr>
            <p:spPr bwMode="auto">
              <a:xfrm>
                <a:off x="3893218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7" name="Rectangle 3"/>
              <p:cNvSpPr>
                <a:spLocks noChangeArrowheads="1"/>
              </p:cNvSpPr>
              <p:nvPr/>
            </p:nvSpPr>
            <p:spPr bwMode="auto">
              <a:xfrm>
                <a:off x="4903536" y="409123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cxnSp>
            <p:nvCxnSpPr>
              <p:cNvPr id="358" name="AutoShape 27"/>
              <p:cNvCxnSpPr>
                <a:cxnSpLocks noChangeShapeType="1"/>
                <a:endCxn id="357" idx="0"/>
              </p:cNvCxnSpPr>
              <p:nvPr/>
            </p:nvCxnSpPr>
            <p:spPr bwMode="auto">
              <a:xfrm>
                <a:off x="5278186" y="347687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9" name="AutoShape 27"/>
              <p:cNvCxnSpPr>
                <a:cxnSpLocks noChangeShapeType="1"/>
              </p:cNvCxnSpPr>
              <p:nvPr/>
            </p:nvCxnSpPr>
            <p:spPr bwMode="auto">
              <a:xfrm>
                <a:off x="5291554" y="476910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60" name="Rectangle 3"/>
              <p:cNvSpPr>
                <a:spLocks noChangeArrowheads="1"/>
              </p:cNvSpPr>
              <p:nvPr/>
            </p:nvSpPr>
            <p:spPr bwMode="auto">
              <a:xfrm>
                <a:off x="6281822" y="409708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cxnSp>
            <p:nvCxnSpPr>
              <p:cNvPr id="361" name="AutoShape 27"/>
              <p:cNvCxnSpPr>
                <a:cxnSpLocks noChangeShapeType="1"/>
                <a:endCxn id="360" idx="0"/>
              </p:cNvCxnSpPr>
              <p:nvPr/>
            </p:nvCxnSpPr>
            <p:spPr bwMode="auto">
              <a:xfrm>
                <a:off x="6656472" y="348272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2" name="AutoShape 27"/>
              <p:cNvCxnSpPr>
                <a:cxnSpLocks noChangeShapeType="1"/>
              </p:cNvCxnSpPr>
              <p:nvPr/>
            </p:nvCxnSpPr>
            <p:spPr bwMode="auto">
              <a:xfrm>
                <a:off x="6669840" y="477495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63" name="Rectangle 3"/>
              <p:cNvSpPr>
                <a:spLocks noChangeArrowheads="1"/>
              </p:cNvSpPr>
              <p:nvPr/>
            </p:nvSpPr>
            <p:spPr bwMode="auto">
              <a:xfrm>
                <a:off x="7535779" y="410293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cxnSp>
            <p:nvCxnSpPr>
              <p:cNvPr id="364" name="AutoShape 27"/>
              <p:cNvCxnSpPr>
                <a:cxnSpLocks noChangeShapeType="1"/>
                <a:endCxn id="363" idx="0"/>
              </p:cNvCxnSpPr>
              <p:nvPr/>
            </p:nvCxnSpPr>
            <p:spPr bwMode="auto">
              <a:xfrm>
                <a:off x="7910429" y="348857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5" name="AutoShape 27"/>
              <p:cNvCxnSpPr>
                <a:cxnSpLocks noChangeShapeType="1"/>
              </p:cNvCxnSpPr>
              <p:nvPr/>
            </p:nvCxnSpPr>
            <p:spPr bwMode="auto">
              <a:xfrm>
                <a:off x="7923797" y="478080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24" name="TextBox 423"/>
            <p:cNvSpPr txBox="1"/>
            <p:nvPr/>
          </p:nvSpPr>
          <p:spPr>
            <a:xfrm>
              <a:off x="7177631" y="4027699"/>
              <a:ext cx="1966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rgbClr val="FF0000"/>
                  </a:solidFill>
                </a:rPr>
                <a:t>f is a function to trim a read; apply it to every item 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17247" y="5479382"/>
            <a:ext cx="8732100" cy="838200"/>
            <a:chOff x="417247" y="5479382"/>
            <a:chExt cx="8732100" cy="838200"/>
          </a:xfrm>
        </p:grpSpPr>
        <p:grpSp>
          <p:nvGrpSpPr>
            <p:cNvPr id="4" name="Group 3"/>
            <p:cNvGrpSpPr/>
            <p:nvPr/>
          </p:nvGrpSpPr>
          <p:grpSpPr>
            <a:xfrm>
              <a:off x="417247" y="5479382"/>
              <a:ext cx="6606646" cy="838200"/>
              <a:chOff x="680243" y="5479382"/>
              <a:chExt cx="7667625" cy="838200"/>
            </a:xfrm>
          </p:grpSpPr>
          <p:sp>
            <p:nvSpPr>
              <p:cNvPr id="366" name="Rectangle 2"/>
              <p:cNvSpPr>
                <a:spLocks noChangeArrowheads="1"/>
              </p:cNvSpPr>
              <p:nvPr/>
            </p:nvSpPr>
            <p:spPr bwMode="auto">
              <a:xfrm>
                <a:off x="1980406" y="5479382"/>
                <a:ext cx="1185862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" name="Rectangle 3"/>
              <p:cNvSpPr>
                <a:spLocks noChangeArrowheads="1"/>
              </p:cNvSpPr>
              <p:nvPr/>
            </p:nvSpPr>
            <p:spPr bwMode="auto">
              <a:xfrm>
                <a:off x="3318668" y="5479382"/>
                <a:ext cx="12192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" name="Rectangle 4"/>
              <p:cNvSpPr>
                <a:spLocks noChangeArrowheads="1"/>
              </p:cNvSpPr>
              <p:nvPr/>
            </p:nvSpPr>
            <p:spPr bwMode="auto">
              <a:xfrm>
                <a:off x="4690268" y="5479382"/>
                <a:ext cx="12192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" name="Rectangle 5"/>
              <p:cNvSpPr>
                <a:spLocks noChangeArrowheads="1"/>
              </p:cNvSpPr>
              <p:nvPr/>
            </p:nvSpPr>
            <p:spPr bwMode="auto">
              <a:xfrm>
                <a:off x="6061868" y="5479382"/>
                <a:ext cx="12192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" name="Rectangle 6"/>
              <p:cNvSpPr>
                <a:spLocks noChangeArrowheads="1"/>
              </p:cNvSpPr>
              <p:nvPr/>
            </p:nvSpPr>
            <p:spPr bwMode="auto">
              <a:xfrm>
                <a:off x="7433468" y="5479382"/>
                <a:ext cx="9144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" name="Rectangle 53"/>
              <p:cNvSpPr>
                <a:spLocks noChangeArrowheads="1"/>
              </p:cNvSpPr>
              <p:nvPr/>
            </p:nvSpPr>
            <p:spPr bwMode="auto">
              <a:xfrm>
                <a:off x="680243" y="5479382"/>
                <a:ext cx="11430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2" name="Line 54"/>
              <p:cNvSpPr>
                <a:spLocks noChangeShapeType="1"/>
              </p:cNvSpPr>
              <p:nvPr/>
            </p:nvSpPr>
            <p:spPr bwMode="auto">
              <a:xfrm>
                <a:off x="804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3" name="Line 55"/>
              <p:cNvSpPr>
                <a:spLocks noChangeShapeType="1"/>
              </p:cNvSpPr>
              <p:nvPr/>
            </p:nvSpPr>
            <p:spPr bwMode="auto">
              <a:xfrm>
                <a:off x="956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4" name="Line 56"/>
              <p:cNvSpPr>
                <a:spLocks noChangeShapeType="1"/>
              </p:cNvSpPr>
              <p:nvPr/>
            </p:nvSpPr>
            <p:spPr bwMode="auto">
              <a:xfrm>
                <a:off x="1108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" name="Line 57"/>
              <p:cNvSpPr>
                <a:spLocks noChangeShapeType="1"/>
              </p:cNvSpPr>
              <p:nvPr/>
            </p:nvSpPr>
            <p:spPr bwMode="auto">
              <a:xfrm>
                <a:off x="1261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6" name="Line 58"/>
              <p:cNvSpPr>
                <a:spLocks noChangeShapeType="1"/>
              </p:cNvSpPr>
              <p:nvPr/>
            </p:nvSpPr>
            <p:spPr bwMode="auto">
              <a:xfrm>
                <a:off x="1413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" name="Line 59"/>
              <p:cNvSpPr>
                <a:spLocks noChangeShapeType="1"/>
              </p:cNvSpPr>
              <p:nvPr/>
            </p:nvSpPr>
            <p:spPr bwMode="auto">
              <a:xfrm>
                <a:off x="1566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8" name="Line 60"/>
              <p:cNvSpPr>
                <a:spLocks noChangeShapeType="1"/>
              </p:cNvSpPr>
              <p:nvPr/>
            </p:nvSpPr>
            <p:spPr bwMode="auto">
              <a:xfrm>
                <a:off x="1718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" name="Line 61"/>
              <p:cNvSpPr>
                <a:spLocks noChangeShapeType="1"/>
              </p:cNvSpPr>
              <p:nvPr/>
            </p:nvSpPr>
            <p:spPr bwMode="auto">
              <a:xfrm>
                <a:off x="20375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" name="Line 62"/>
              <p:cNvSpPr>
                <a:spLocks noChangeShapeType="1"/>
              </p:cNvSpPr>
              <p:nvPr/>
            </p:nvSpPr>
            <p:spPr bwMode="auto">
              <a:xfrm>
                <a:off x="21899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" name="Line 63"/>
              <p:cNvSpPr>
                <a:spLocks noChangeShapeType="1"/>
              </p:cNvSpPr>
              <p:nvPr/>
            </p:nvSpPr>
            <p:spPr bwMode="auto">
              <a:xfrm>
                <a:off x="23423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2" name="Line 64"/>
              <p:cNvSpPr>
                <a:spLocks noChangeShapeType="1"/>
              </p:cNvSpPr>
              <p:nvPr/>
            </p:nvSpPr>
            <p:spPr bwMode="auto">
              <a:xfrm>
                <a:off x="24947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3" name="Line 65"/>
              <p:cNvSpPr>
                <a:spLocks noChangeShapeType="1"/>
              </p:cNvSpPr>
              <p:nvPr/>
            </p:nvSpPr>
            <p:spPr bwMode="auto">
              <a:xfrm>
                <a:off x="26471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4" name="Line 66"/>
              <p:cNvSpPr>
                <a:spLocks noChangeShapeType="1"/>
              </p:cNvSpPr>
              <p:nvPr/>
            </p:nvSpPr>
            <p:spPr bwMode="auto">
              <a:xfrm>
                <a:off x="3547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5" name="Line 67"/>
              <p:cNvSpPr>
                <a:spLocks noChangeShapeType="1"/>
              </p:cNvSpPr>
              <p:nvPr/>
            </p:nvSpPr>
            <p:spPr bwMode="auto">
              <a:xfrm>
                <a:off x="3699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" name="Line 68"/>
              <p:cNvSpPr>
                <a:spLocks noChangeShapeType="1"/>
              </p:cNvSpPr>
              <p:nvPr/>
            </p:nvSpPr>
            <p:spPr bwMode="auto">
              <a:xfrm>
                <a:off x="3852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" name="Line 69"/>
              <p:cNvSpPr>
                <a:spLocks noChangeShapeType="1"/>
              </p:cNvSpPr>
              <p:nvPr/>
            </p:nvSpPr>
            <p:spPr bwMode="auto">
              <a:xfrm>
                <a:off x="4004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" name="Line 70"/>
              <p:cNvSpPr>
                <a:spLocks noChangeShapeType="1"/>
              </p:cNvSpPr>
              <p:nvPr/>
            </p:nvSpPr>
            <p:spPr bwMode="auto">
              <a:xfrm>
                <a:off x="4156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" name="Line 71"/>
              <p:cNvSpPr>
                <a:spLocks noChangeShapeType="1"/>
              </p:cNvSpPr>
              <p:nvPr/>
            </p:nvSpPr>
            <p:spPr bwMode="auto">
              <a:xfrm>
                <a:off x="4309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" name="Line 72"/>
              <p:cNvSpPr>
                <a:spLocks noChangeShapeType="1"/>
              </p:cNvSpPr>
              <p:nvPr/>
            </p:nvSpPr>
            <p:spPr bwMode="auto">
              <a:xfrm>
                <a:off x="4461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" name="Line 73"/>
              <p:cNvSpPr>
                <a:spLocks noChangeShapeType="1"/>
              </p:cNvSpPr>
              <p:nvPr/>
            </p:nvSpPr>
            <p:spPr bwMode="auto">
              <a:xfrm>
                <a:off x="4766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" name="Line 74"/>
              <p:cNvSpPr>
                <a:spLocks noChangeShapeType="1"/>
              </p:cNvSpPr>
              <p:nvPr/>
            </p:nvSpPr>
            <p:spPr bwMode="auto">
              <a:xfrm>
                <a:off x="4918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" name="Line 75"/>
              <p:cNvSpPr>
                <a:spLocks noChangeShapeType="1"/>
              </p:cNvSpPr>
              <p:nvPr/>
            </p:nvSpPr>
            <p:spPr bwMode="auto">
              <a:xfrm>
                <a:off x="5071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" name="Line 76"/>
              <p:cNvSpPr>
                <a:spLocks noChangeShapeType="1"/>
              </p:cNvSpPr>
              <p:nvPr/>
            </p:nvSpPr>
            <p:spPr bwMode="auto">
              <a:xfrm>
                <a:off x="5223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" name="Line 77"/>
              <p:cNvSpPr>
                <a:spLocks noChangeShapeType="1"/>
              </p:cNvSpPr>
              <p:nvPr/>
            </p:nvSpPr>
            <p:spPr bwMode="auto">
              <a:xfrm>
                <a:off x="5376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" name="Line 78"/>
              <p:cNvSpPr>
                <a:spLocks noChangeShapeType="1"/>
              </p:cNvSpPr>
              <p:nvPr/>
            </p:nvSpPr>
            <p:spPr bwMode="auto">
              <a:xfrm>
                <a:off x="5528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" name="Line 79"/>
              <p:cNvSpPr>
                <a:spLocks noChangeShapeType="1"/>
              </p:cNvSpPr>
              <p:nvPr/>
            </p:nvSpPr>
            <p:spPr bwMode="auto">
              <a:xfrm>
                <a:off x="5680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" name="Line 80"/>
              <p:cNvSpPr>
                <a:spLocks noChangeShapeType="1"/>
              </p:cNvSpPr>
              <p:nvPr/>
            </p:nvSpPr>
            <p:spPr bwMode="auto">
              <a:xfrm>
                <a:off x="5833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" name="Line 81"/>
              <p:cNvSpPr>
                <a:spLocks noChangeShapeType="1"/>
              </p:cNvSpPr>
              <p:nvPr/>
            </p:nvSpPr>
            <p:spPr bwMode="auto">
              <a:xfrm>
                <a:off x="6138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" name="Line 82"/>
              <p:cNvSpPr>
                <a:spLocks noChangeShapeType="1"/>
              </p:cNvSpPr>
              <p:nvPr/>
            </p:nvSpPr>
            <p:spPr bwMode="auto">
              <a:xfrm>
                <a:off x="6290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" name="Line 83"/>
              <p:cNvSpPr>
                <a:spLocks noChangeShapeType="1"/>
              </p:cNvSpPr>
              <p:nvPr/>
            </p:nvSpPr>
            <p:spPr bwMode="auto">
              <a:xfrm>
                <a:off x="6442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2" name="Line 84"/>
              <p:cNvSpPr>
                <a:spLocks noChangeShapeType="1"/>
              </p:cNvSpPr>
              <p:nvPr/>
            </p:nvSpPr>
            <p:spPr bwMode="auto">
              <a:xfrm>
                <a:off x="6595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3" name="Line 85"/>
              <p:cNvSpPr>
                <a:spLocks noChangeShapeType="1"/>
              </p:cNvSpPr>
              <p:nvPr/>
            </p:nvSpPr>
            <p:spPr bwMode="auto">
              <a:xfrm>
                <a:off x="6747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4" name="Line 86"/>
              <p:cNvSpPr>
                <a:spLocks noChangeShapeType="1"/>
              </p:cNvSpPr>
              <p:nvPr/>
            </p:nvSpPr>
            <p:spPr bwMode="auto">
              <a:xfrm>
                <a:off x="6900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5" name="Line 87"/>
              <p:cNvSpPr>
                <a:spLocks noChangeShapeType="1"/>
              </p:cNvSpPr>
              <p:nvPr/>
            </p:nvSpPr>
            <p:spPr bwMode="auto">
              <a:xfrm>
                <a:off x="7052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" name="Line 88"/>
              <p:cNvSpPr>
                <a:spLocks noChangeShapeType="1"/>
              </p:cNvSpPr>
              <p:nvPr/>
            </p:nvSpPr>
            <p:spPr bwMode="auto">
              <a:xfrm>
                <a:off x="7204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7" name="Line 89"/>
              <p:cNvSpPr>
                <a:spLocks noChangeShapeType="1"/>
              </p:cNvSpPr>
              <p:nvPr/>
            </p:nvSpPr>
            <p:spPr bwMode="auto">
              <a:xfrm>
                <a:off x="7509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" name="Line 90"/>
              <p:cNvSpPr>
                <a:spLocks noChangeShapeType="1"/>
              </p:cNvSpPr>
              <p:nvPr/>
            </p:nvSpPr>
            <p:spPr bwMode="auto">
              <a:xfrm>
                <a:off x="7662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" name="Line 91"/>
              <p:cNvSpPr>
                <a:spLocks noChangeShapeType="1"/>
              </p:cNvSpPr>
              <p:nvPr/>
            </p:nvSpPr>
            <p:spPr bwMode="auto">
              <a:xfrm>
                <a:off x="7814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" name="Line 92"/>
              <p:cNvSpPr>
                <a:spLocks noChangeShapeType="1"/>
              </p:cNvSpPr>
              <p:nvPr/>
            </p:nvSpPr>
            <p:spPr bwMode="auto">
              <a:xfrm>
                <a:off x="7966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" name="Line 93"/>
              <p:cNvSpPr>
                <a:spLocks noChangeShapeType="1"/>
              </p:cNvSpPr>
              <p:nvPr/>
            </p:nvSpPr>
            <p:spPr bwMode="auto">
              <a:xfrm>
                <a:off x="8119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" name="Line 94"/>
              <p:cNvSpPr>
                <a:spLocks noChangeShapeType="1"/>
              </p:cNvSpPr>
              <p:nvPr/>
            </p:nvSpPr>
            <p:spPr bwMode="auto">
              <a:xfrm>
                <a:off x="8271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" name="Line 95"/>
              <p:cNvSpPr>
                <a:spLocks noChangeShapeType="1"/>
              </p:cNvSpPr>
              <p:nvPr/>
            </p:nvSpPr>
            <p:spPr bwMode="auto">
              <a:xfrm>
                <a:off x="27995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" name="Line 96"/>
              <p:cNvSpPr>
                <a:spLocks noChangeShapeType="1"/>
              </p:cNvSpPr>
              <p:nvPr/>
            </p:nvSpPr>
            <p:spPr bwMode="auto">
              <a:xfrm>
                <a:off x="29519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" name="Line 97"/>
              <p:cNvSpPr>
                <a:spLocks noChangeShapeType="1"/>
              </p:cNvSpPr>
              <p:nvPr/>
            </p:nvSpPr>
            <p:spPr bwMode="auto">
              <a:xfrm>
                <a:off x="31043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" name="Line 98"/>
              <p:cNvSpPr>
                <a:spLocks noChangeShapeType="1"/>
              </p:cNvSpPr>
              <p:nvPr/>
            </p:nvSpPr>
            <p:spPr bwMode="auto">
              <a:xfrm>
                <a:off x="3394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5" name="TextBox 424"/>
            <p:cNvSpPr txBox="1"/>
            <p:nvPr/>
          </p:nvSpPr>
          <p:spPr>
            <a:xfrm>
              <a:off x="7182978" y="5479382"/>
              <a:ext cx="1966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rgbClr val="FF0000"/>
                  </a:solidFill>
                </a:rPr>
                <a:t>Now we have a big distributed set of trimmed reads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281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7"/>
          <p:cNvSpPr>
            <a:spLocks noChangeArrowheads="1"/>
          </p:cNvSpPr>
          <p:nvPr/>
        </p:nvSpPr>
        <p:spPr bwMode="auto">
          <a:xfrm>
            <a:off x="684660" y="1066800"/>
            <a:ext cx="6106018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Line 8"/>
          <p:cNvSpPr>
            <a:spLocks noChangeShapeType="1"/>
          </p:cNvSpPr>
          <p:nvPr/>
        </p:nvSpPr>
        <p:spPr bwMode="auto">
          <a:xfrm>
            <a:off x="81597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Line 9"/>
          <p:cNvSpPr>
            <a:spLocks noChangeShapeType="1"/>
          </p:cNvSpPr>
          <p:nvPr/>
        </p:nvSpPr>
        <p:spPr bwMode="auto">
          <a:xfrm>
            <a:off x="94728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Line 10"/>
          <p:cNvSpPr>
            <a:spLocks noChangeShapeType="1"/>
          </p:cNvSpPr>
          <p:nvPr/>
        </p:nvSpPr>
        <p:spPr bwMode="auto">
          <a:xfrm>
            <a:off x="107859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Line 11"/>
          <p:cNvSpPr>
            <a:spLocks noChangeShapeType="1"/>
          </p:cNvSpPr>
          <p:nvPr/>
        </p:nvSpPr>
        <p:spPr bwMode="auto">
          <a:xfrm>
            <a:off x="120990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Line 12"/>
          <p:cNvSpPr>
            <a:spLocks noChangeShapeType="1"/>
          </p:cNvSpPr>
          <p:nvPr/>
        </p:nvSpPr>
        <p:spPr bwMode="auto">
          <a:xfrm>
            <a:off x="134122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Line 13"/>
          <p:cNvSpPr>
            <a:spLocks noChangeShapeType="1"/>
          </p:cNvSpPr>
          <p:nvPr/>
        </p:nvSpPr>
        <p:spPr bwMode="auto">
          <a:xfrm>
            <a:off x="147253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Line 14"/>
          <p:cNvSpPr>
            <a:spLocks noChangeShapeType="1"/>
          </p:cNvSpPr>
          <p:nvPr/>
        </p:nvSpPr>
        <p:spPr bwMode="auto">
          <a:xfrm>
            <a:off x="160384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Line 15"/>
          <p:cNvSpPr>
            <a:spLocks noChangeShapeType="1"/>
          </p:cNvSpPr>
          <p:nvPr/>
        </p:nvSpPr>
        <p:spPr bwMode="auto">
          <a:xfrm>
            <a:off x="173515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Line 16"/>
          <p:cNvSpPr>
            <a:spLocks noChangeShapeType="1"/>
          </p:cNvSpPr>
          <p:nvPr/>
        </p:nvSpPr>
        <p:spPr bwMode="auto">
          <a:xfrm>
            <a:off x="186646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Line 17"/>
          <p:cNvSpPr>
            <a:spLocks noChangeShapeType="1"/>
          </p:cNvSpPr>
          <p:nvPr/>
        </p:nvSpPr>
        <p:spPr bwMode="auto">
          <a:xfrm>
            <a:off x="199778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Line 18"/>
          <p:cNvSpPr>
            <a:spLocks noChangeShapeType="1"/>
          </p:cNvSpPr>
          <p:nvPr/>
        </p:nvSpPr>
        <p:spPr bwMode="auto">
          <a:xfrm>
            <a:off x="212909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Line 19"/>
          <p:cNvSpPr>
            <a:spLocks noChangeShapeType="1"/>
          </p:cNvSpPr>
          <p:nvPr/>
        </p:nvSpPr>
        <p:spPr bwMode="auto">
          <a:xfrm>
            <a:off x="226040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Line 20"/>
          <p:cNvSpPr>
            <a:spLocks noChangeShapeType="1"/>
          </p:cNvSpPr>
          <p:nvPr/>
        </p:nvSpPr>
        <p:spPr bwMode="auto">
          <a:xfrm>
            <a:off x="291696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Line 21"/>
          <p:cNvSpPr>
            <a:spLocks noChangeShapeType="1"/>
          </p:cNvSpPr>
          <p:nvPr/>
        </p:nvSpPr>
        <p:spPr bwMode="auto">
          <a:xfrm>
            <a:off x="304827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Line 22"/>
          <p:cNvSpPr>
            <a:spLocks noChangeShapeType="1"/>
          </p:cNvSpPr>
          <p:nvPr/>
        </p:nvSpPr>
        <p:spPr bwMode="auto">
          <a:xfrm>
            <a:off x="317959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Line 23"/>
          <p:cNvSpPr>
            <a:spLocks noChangeShapeType="1"/>
          </p:cNvSpPr>
          <p:nvPr/>
        </p:nvSpPr>
        <p:spPr bwMode="auto">
          <a:xfrm>
            <a:off x="331090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Line 24"/>
          <p:cNvSpPr>
            <a:spLocks noChangeShapeType="1"/>
          </p:cNvSpPr>
          <p:nvPr/>
        </p:nvSpPr>
        <p:spPr bwMode="auto">
          <a:xfrm>
            <a:off x="344221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Line 25"/>
          <p:cNvSpPr>
            <a:spLocks noChangeShapeType="1"/>
          </p:cNvSpPr>
          <p:nvPr/>
        </p:nvSpPr>
        <p:spPr bwMode="auto">
          <a:xfrm>
            <a:off x="357352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Line 26"/>
          <p:cNvSpPr>
            <a:spLocks noChangeShapeType="1"/>
          </p:cNvSpPr>
          <p:nvPr/>
        </p:nvSpPr>
        <p:spPr bwMode="auto">
          <a:xfrm>
            <a:off x="370484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Line 27"/>
          <p:cNvSpPr>
            <a:spLocks noChangeShapeType="1"/>
          </p:cNvSpPr>
          <p:nvPr/>
        </p:nvSpPr>
        <p:spPr bwMode="auto">
          <a:xfrm>
            <a:off x="383615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Line 28"/>
          <p:cNvSpPr>
            <a:spLocks noChangeShapeType="1"/>
          </p:cNvSpPr>
          <p:nvPr/>
        </p:nvSpPr>
        <p:spPr bwMode="auto">
          <a:xfrm>
            <a:off x="396746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Line 29"/>
          <p:cNvSpPr>
            <a:spLocks noChangeShapeType="1"/>
          </p:cNvSpPr>
          <p:nvPr/>
        </p:nvSpPr>
        <p:spPr bwMode="auto">
          <a:xfrm>
            <a:off x="409877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Line 30"/>
          <p:cNvSpPr>
            <a:spLocks noChangeShapeType="1"/>
          </p:cNvSpPr>
          <p:nvPr/>
        </p:nvSpPr>
        <p:spPr bwMode="auto">
          <a:xfrm>
            <a:off x="423008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Line 31"/>
          <p:cNvSpPr>
            <a:spLocks noChangeShapeType="1"/>
          </p:cNvSpPr>
          <p:nvPr/>
        </p:nvSpPr>
        <p:spPr bwMode="auto">
          <a:xfrm>
            <a:off x="436140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Line 32"/>
          <p:cNvSpPr>
            <a:spLocks noChangeShapeType="1"/>
          </p:cNvSpPr>
          <p:nvPr/>
        </p:nvSpPr>
        <p:spPr bwMode="auto">
          <a:xfrm>
            <a:off x="449271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Line 33"/>
          <p:cNvSpPr>
            <a:spLocks noChangeShapeType="1"/>
          </p:cNvSpPr>
          <p:nvPr/>
        </p:nvSpPr>
        <p:spPr bwMode="auto">
          <a:xfrm>
            <a:off x="462402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Line 34"/>
          <p:cNvSpPr>
            <a:spLocks noChangeShapeType="1"/>
          </p:cNvSpPr>
          <p:nvPr/>
        </p:nvSpPr>
        <p:spPr bwMode="auto">
          <a:xfrm>
            <a:off x="475533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Line 35"/>
          <p:cNvSpPr>
            <a:spLocks noChangeShapeType="1"/>
          </p:cNvSpPr>
          <p:nvPr/>
        </p:nvSpPr>
        <p:spPr bwMode="auto">
          <a:xfrm>
            <a:off x="488665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Line 36"/>
          <p:cNvSpPr>
            <a:spLocks noChangeShapeType="1"/>
          </p:cNvSpPr>
          <p:nvPr/>
        </p:nvSpPr>
        <p:spPr bwMode="auto">
          <a:xfrm>
            <a:off x="501796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Line 37"/>
          <p:cNvSpPr>
            <a:spLocks noChangeShapeType="1"/>
          </p:cNvSpPr>
          <p:nvPr/>
        </p:nvSpPr>
        <p:spPr bwMode="auto">
          <a:xfrm>
            <a:off x="514927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Line 38"/>
          <p:cNvSpPr>
            <a:spLocks noChangeShapeType="1"/>
          </p:cNvSpPr>
          <p:nvPr/>
        </p:nvSpPr>
        <p:spPr bwMode="auto">
          <a:xfrm>
            <a:off x="528058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Line 39"/>
          <p:cNvSpPr>
            <a:spLocks noChangeShapeType="1"/>
          </p:cNvSpPr>
          <p:nvPr/>
        </p:nvSpPr>
        <p:spPr bwMode="auto">
          <a:xfrm>
            <a:off x="541189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Line 40"/>
          <p:cNvSpPr>
            <a:spLocks noChangeShapeType="1"/>
          </p:cNvSpPr>
          <p:nvPr/>
        </p:nvSpPr>
        <p:spPr bwMode="auto">
          <a:xfrm>
            <a:off x="554321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Line 41"/>
          <p:cNvSpPr>
            <a:spLocks noChangeShapeType="1"/>
          </p:cNvSpPr>
          <p:nvPr/>
        </p:nvSpPr>
        <p:spPr bwMode="auto">
          <a:xfrm>
            <a:off x="567452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Line 42"/>
          <p:cNvSpPr>
            <a:spLocks noChangeShapeType="1"/>
          </p:cNvSpPr>
          <p:nvPr/>
        </p:nvSpPr>
        <p:spPr bwMode="auto">
          <a:xfrm>
            <a:off x="580583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Line 43"/>
          <p:cNvSpPr>
            <a:spLocks noChangeShapeType="1"/>
          </p:cNvSpPr>
          <p:nvPr/>
        </p:nvSpPr>
        <p:spPr bwMode="auto">
          <a:xfrm>
            <a:off x="593714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Line 44"/>
          <p:cNvSpPr>
            <a:spLocks noChangeShapeType="1"/>
          </p:cNvSpPr>
          <p:nvPr/>
        </p:nvSpPr>
        <p:spPr bwMode="auto">
          <a:xfrm>
            <a:off x="6068460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Line 45"/>
          <p:cNvSpPr>
            <a:spLocks noChangeShapeType="1"/>
          </p:cNvSpPr>
          <p:nvPr/>
        </p:nvSpPr>
        <p:spPr bwMode="auto">
          <a:xfrm>
            <a:off x="619977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Line 46"/>
          <p:cNvSpPr>
            <a:spLocks noChangeShapeType="1"/>
          </p:cNvSpPr>
          <p:nvPr/>
        </p:nvSpPr>
        <p:spPr bwMode="auto">
          <a:xfrm>
            <a:off x="633108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Line 47"/>
          <p:cNvSpPr>
            <a:spLocks noChangeShapeType="1"/>
          </p:cNvSpPr>
          <p:nvPr/>
        </p:nvSpPr>
        <p:spPr bwMode="auto">
          <a:xfrm>
            <a:off x="646239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Line 48"/>
          <p:cNvSpPr>
            <a:spLocks noChangeShapeType="1"/>
          </p:cNvSpPr>
          <p:nvPr/>
        </p:nvSpPr>
        <p:spPr bwMode="auto">
          <a:xfrm>
            <a:off x="659370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Line 49"/>
          <p:cNvSpPr>
            <a:spLocks noChangeShapeType="1"/>
          </p:cNvSpPr>
          <p:nvPr/>
        </p:nvSpPr>
        <p:spPr bwMode="auto">
          <a:xfrm>
            <a:off x="239171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Line 50"/>
          <p:cNvSpPr>
            <a:spLocks noChangeShapeType="1"/>
          </p:cNvSpPr>
          <p:nvPr/>
        </p:nvSpPr>
        <p:spPr bwMode="auto">
          <a:xfrm>
            <a:off x="252303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Line 51"/>
          <p:cNvSpPr>
            <a:spLocks noChangeShapeType="1"/>
          </p:cNvSpPr>
          <p:nvPr/>
        </p:nvSpPr>
        <p:spPr bwMode="auto">
          <a:xfrm>
            <a:off x="265434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Line 52"/>
          <p:cNvSpPr>
            <a:spLocks noChangeShapeType="1"/>
          </p:cNvSpPr>
          <p:nvPr/>
        </p:nvSpPr>
        <p:spPr bwMode="auto">
          <a:xfrm>
            <a:off x="278565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43078" y="980182"/>
            <a:ext cx="220092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>
                <a:solidFill>
                  <a:srgbClr val="FF0000"/>
                </a:solidFill>
              </a:rPr>
              <a:t>You are given TIFF images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000" y="2057400"/>
            <a:ext cx="8903972" cy="1295400"/>
            <a:chOff x="381000" y="2057400"/>
            <a:chExt cx="8903972" cy="1295400"/>
          </a:xfrm>
        </p:grpSpPr>
        <p:grpSp>
          <p:nvGrpSpPr>
            <p:cNvPr id="3" name="Group 2"/>
            <p:cNvGrpSpPr/>
            <p:nvPr/>
          </p:nvGrpSpPr>
          <p:grpSpPr>
            <a:xfrm>
              <a:off x="381000" y="2057400"/>
              <a:ext cx="6606646" cy="1295400"/>
              <a:chOff x="638175" y="1905000"/>
              <a:chExt cx="7667625" cy="1295400"/>
            </a:xfrm>
          </p:grpSpPr>
          <p:sp>
            <p:nvSpPr>
              <p:cNvPr id="253" name="Rectangle 2"/>
              <p:cNvSpPr>
                <a:spLocks noChangeArrowheads="1"/>
              </p:cNvSpPr>
              <p:nvPr/>
            </p:nvSpPr>
            <p:spPr bwMode="auto">
              <a:xfrm>
                <a:off x="1938338" y="2362200"/>
                <a:ext cx="1185862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" name="Rectangle 3"/>
              <p:cNvSpPr>
                <a:spLocks noChangeArrowheads="1"/>
              </p:cNvSpPr>
              <p:nvPr/>
            </p:nvSpPr>
            <p:spPr bwMode="auto">
              <a:xfrm>
                <a:off x="32766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Rectangle 4"/>
              <p:cNvSpPr>
                <a:spLocks noChangeArrowheads="1"/>
              </p:cNvSpPr>
              <p:nvPr/>
            </p:nvSpPr>
            <p:spPr bwMode="auto">
              <a:xfrm>
                <a:off x="46482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Rectangle 5"/>
              <p:cNvSpPr>
                <a:spLocks noChangeArrowheads="1"/>
              </p:cNvSpPr>
              <p:nvPr/>
            </p:nvSpPr>
            <p:spPr bwMode="auto">
              <a:xfrm>
                <a:off x="60198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Rectangle 6"/>
              <p:cNvSpPr>
                <a:spLocks noChangeArrowheads="1"/>
              </p:cNvSpPr>
              <p:nvPr/>
            </p:nvSpPr>
            <p:spPr bwMode="auto">
              <a:xfrm>
                <a:off x="7391400" y="2362200"/>
                <a:ext cx="9144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Rectangle 53"/>
              <p:cNvSpPr>
                <a:spLocks noChangeArrowheads="1"/>
              </p:cNvSpPr>
              <p:nvPr/>
            </p:nvSpPr>
            <p:spPr bwMode="auto">
              <a:xfrm>
                <a:off x="638175" y="2362200"/>
                <a:ext cx="11430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" name="Line 54"/>
              <p:cNvSpPr>
                <a:spLocks noChangeShapeType="1"/>
              </p:cNvSpPr>
              <p:nvPr/>
            </p:nvSpPr>
            <p:spPr bwMode="auto">
              <a:xfrm>
                <a:off x="762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6" name="Line 55"/>
              <p:cNvSpPr>
                <a:spLocks noChangeShapeType="1"/>
              </p:cNvSpPr>
              <p:nvPr/>
            </p:nvSpPr>
            <p:spPr bwMode="auto">
              <a:xfrm>
                <a:off x="914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" name="Line 56"/>
              <p:cNvSpPr>
                <a:spLocks noChangeShapeType="1"/>
              </p:cNvSpPr>
              <p:nvPr/>
            </p:nvSpPr>
            <p:spPr bwMode="auto">
              <a:xfrm>
                <a:off x="1066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" name="Line 57"/>
              <p:cNvSpPr>
                <a:spLocks noChangeShapeType="1"/>
              </p:cNvSpPr>
              <p:nvPr/>
            </p:nvSpPr>
            <p:spPr bwMode="auto">
              <a:xfrm>
                <a:off x="1219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" name="Line 58"/>
              <p:cNvSpPr>
                <a:spLocks noChangeShapeType="1"/>
              </p:cNvSpPr>
              <p:nvPr/>
            </p:nvSpPr>
            <p:spPr bwMode="auto">
              <a:xfrm>
                <a:off x="1371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" name="Line 59"/>
              <p:cNvSpPr>
                <a:spLocks noChangeShapeType="1"/>
              </p:cNvSpPr>
              <p:nvPr/>
            </p:nvSpPr>
            <p:spPr bwMode="auto">
              <a:xfrm>
                <a:off x="1524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1" name="Line 60"/>
              <p:cNvSpPr>
                <a:spLocks noChangeShapeType="1"/>
              </p:cNvSpPr>
              <p:nvPr/>
            </p:nvSpPr>
            <p:spPr bwMode="auto">
              <a:xfrm>
                <a:off x="1676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Line 61"/>
              <p:cNvSpPr>
                <a:spLocks noChangeShapeType="1"/>
              </p:cNvSpPr>
              <p:nvPr/>
            </p:nvSpPr>
            <p:spPr bwMode="auto">
              <a:xfrm>
                <a:off x="19954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Line 62"/>
              <p:cNvSpPr>
                <a:spLocks noChangeShapeType="1"/>
              </p:cNvSpPr>
              <p:nvPr/>
            </p:nvSpPr>
            <p:spPr bwMode="auto">
              <a:xfrm>
                <a:off x="21478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" name="Line 63"/>
              <p:cNvSpPr>
                <a:spLocks noChangeShapeType="1"/>
              </p:cNvSpPr>
              <p:nvPr/>
            </p:nvSpPr>
            <p:spPr bwMode="auto">
              <a:xfrm>
                <a:off x="23002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Line 64"/>
              <p:cNvSpPr>
                <a:spLocks noChangeShapeType="1"/>
              </p:cNvSpPr>
              <p:nvPr/>
            </p:nvSpPr>
            <p:spPr bwMode="auto">
              <a:xfrm>
                <a:off x="24526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" name="Line 65"/>
              <p:cNvSpPr>
                <a:spLocks noChangeShapeType="1"/>
              </p:cNvSpPr>
              <p:nvPr/>
            </p:nvSpPr>
            <p:spPr bwMode="auto">
              <a:xfrm>
                <a:off x="26050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" name="Line 66"/>
              <p:cNvSpPr>
                <a:spLocks noChangeShapeType="1"/>
              </p:cNvSpPr>
              <p:nvPr/>
            </p:nvSpPr>
            <p:spPr bwMode="auto">
              <a:xfrm>
                <a:off x="3505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" name="Line 67"/>
              <p:cNvSpPr>
                <a:spLocks noChangeShapeType="1"/>
              </p:cNvSpPr>
              <p:nvPr/>
            </p:nvSpPr>
            <p:spPr bwMode="auto">
              <a:xfrm>
                <a:off x="3657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" name="Line 68"/>
              <p:cNvSpPr>
                <a:spLocks noChangeShapeType="1"/>
              </p:cNvSpPr>
              <p:nvPr/>
            </p:nvSpPr>
            <p:spPr bwMode="auto">
              <a:xfrm>
                <a:off x="3810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0" name="Line 69"/>
              <p:cNvSpPr>
                <a:spLocks noChangeShapeType="1"/>
              </p:cNvSpPr>
              <p:nvPr/>
            </p:nvSpPr>
            <p:spPr bwMode="auto">
              <a:xfrm>
                <a:off x="3962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1" name="Line 70"/>
              <p:cNvSpPr>
                <a:spLocks noChangeShapeType="1"/>
              </p:cNvSpPr>
              <p:nvPr/>
            </p:nvSpPr>
            <p:spPr bwMode="auto">
              <a:xfrm>
                <a:off x="4114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2" name="Line 71"/>
              <p:cNvSpPr>
                <a:spLocks noChangeShapeType="1"/>
              </p:cNvSpPr>
              <p:nvPr/>
            </p:nvSpPr>
            <p:spPr bwMode="auto">
              <a:xfrm>
                <a:off x="4267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3" name="Line 72"/>
              <p:cNvSpPr>
                <a:spLocks noChangeShapeType="1"/>
              </p:cNvSpPr>
              <p:nvPr/>
            </p:nvSpPr>
            <p:spPr bwMode="auto">
              <a:xfrm>
                <a:off x="4419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4" name="Line 73"/>
              <p:cNvSpPr>
                <a:spLocks noChangeShapeType="1"/>
              </p:cNvSpPr>
              <p:nvPr/>
            </p:nvSpPr>
            <p:spPr bwMode="auto">
              <a:xfrm>
                <a:off x="4724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5" name="Line 74"/>
              <p:cNvSpPr>
                <a:spLocks noChangeShapeType="1"/>
              </p:cNvSpPr>
              <p:nvPr/>
            </p:nvSpPr>
            <p:spPr bwMode="auto">
              <a:xfrm>
                <a:off x="4876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" name="Line 75"/>
              <p:cNvSpPr>
                <a:spLocks noChangeShapeType="1"/>
              </p:cNvSpPr>
              <p:nvPr/>
            </p:nvSpPr>
            <p:spPr bwMode="auto">
              <a:xfrm>
                <a:off x="5029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" name="Line 76"/>
              <p:cNvSpPr>
                <a:spLocks noChangeShapeType="1"/>
              </p:cNvSpPr>
              <p:nvPr/>
            </p:nvSpPr>
            <p:spPr bwMode="auto">
              <a:xfrm>
                <a:off x="5181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" name="Line 77"/>
              <p:cNvSpPr>
                <a:spLocks noChangeShapeType="1"/>
              </p:cNvSpPr>
              <p:nvPr/>
            </p:nvSpPr>
            <p:spPr bwMode="auto">
              <a:xfrm>
                <a:off x="5334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" name="Line 78"/>
              <p:cNvSpPr>
                <a:spLocks noChangeShapeType="1"/>
              </p:cNvSpPr>
              <p:nvPr/>
            </p:nvSpPr>
            <p:spPr bwMode="auto">
              <a:xfrm>
                <a:off x="5486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" name="Line 79"/>
              <p:cNvSpPr>
                <a:spLocks noChangeShapeType="1"/>
              </p:cNvSpPr>
              <p:nvPr/>
            </p:nvSpPr>
            <p:spPr bwMode="auto">
              <a:xfrm>
                <a:off x="5638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" name="Line 80"/>
              <p:cNvSpPr>
                <a:spLocks noChangeShapeType="1"/>
              </p:cNvSpPr>
              <p:nvPr/>
            </p:nvSpPr>
            <p:spPr bwMode="auto">
              <a:xfrm>
                <a:off x="5791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" name="Line 81"/>
              <p:cNvSpPr>
                <a:spLocks noChangeShapeType="1"/>
              </p:cNvSpPr>
              <p:nvPr/>
            </p:nvSpPr>
            <p:spPr bwMode="auto">
              <a:xfrm>
                <a:off x="6096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" name="Line 82"/>
              <p:cNvSpPr>
                <a:spLocks noChangeShapeType="1"/>
              </p:cNvSpPr>
              <p:nvPr/>
            </p:nvSpPr>
            <p:spPr bwMode="auto">
              <a:xfrm>
                <a:off x="6248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" name="Line 83"/>
              <p:cNvSpPr>
                <a:spLocks noChangeShapeType="1"/>
              </p:cNvSpPr>
              <p:nvPr/>
            </p:nvSpPr>
            <p:spPr bwMode="auto">
              <a:xfrm>
                <a:off x="6400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" name="Line 84"/>
              <p:cNvSpPr>
                <a:spLocks noChangeShapeType="1"/>
              </p:cNvSpPr>
              <p:nvPr/>
            </p:nvSpPr>
            <p:spPr bwMode="auto">
              <a:xfrm>
                <a:off x="6553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6" name="Line 85"/>
              <p:cNvSpPr>
                <a:spLocks noChangeShapeType="1"/>
              </p:cNvSpPr>
              <p:nvPr/>
            </p:nvSpPr>
            <p:spPr bwMode="auto">
              <a:xfrm>
                <a:off x="6705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" name="Line 86"/>
              <p:cNvSpPr>
                <a:spLocks noChangeShapeType="1"/>
              </p:cNvSpPr>
              <p:nvPr/>
            </p:nvSpPr>
            <p:spPr bwMode="auto">
              <a:xfrm>
                <a:off x="6858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" name="Line 87"/>
              <p:cNvSpPr>
                <a:spLocks noChangeShapeType="1"/>
              </p:cNvSpPr>
              <p:nvPr/>
            </p:nvSpPr>
            <p:spPr bwMode="auto">
              <a:xfrm>
                <a:off x="7010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" name="Line 88"/>
              <p:cNvSpPr>
                <a:spLocks noChangeShapeType="1"/>
              </p:cNvSpPr>
              <p:nvPr/>
            </p:nvSpPr>
            <p:spPr bwMode="auto">
              <a:xfrm>
                <a:off x="7162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" name="Line 89"/>
              <p:cNvSpPr>
                <a:spLocks noChangeShapeType="1"/>
              </p:cNvSpPr>
              <p:nvPr/>
            </p:nvSpPr>
            <p:spPr bwMode="auto">
              <a:xfrm>
                <a:off x="7467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" name="Line 90"/>
              <p:cNvSpPr>
                <a:spLocks noChangeShapeType="1"/>
              </p:cNvSpPr>
              <p:nvPr/>
            </p:nvSpPr>
            <p:spPr bwMode="auto">
              <a:xfrm>
                <a:off x="7620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2" name="Line 91"/>
              <p:cNvSpPr>
                <a:spLocks noChangeShapeType="1"/>
              </p:cNvSpPr>
              <p:nvPr/>
            </p:nvSpPr>
            <p:spPr bwMode="auto">
              <a:xfrm>
                <a:off x="7772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" name="Line 92"/>
              <p:cNvSpPr>
                <a:spLocks noChangeShapeType="1"/>
              </p:cNvSpPr>
              <p:nvPr/>
            </p:nvSpPr>
            <p:spPr bwMode="auto">
              <a:xfrm>
                <a:off x="7924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" name="Line 93"/>
              <p:cNvSpPr>
                <a:spLocks noChangeShapeType="1"/>
              </p:cNvSpPr>
              <p:nvPr/>
            </p:nvSpPr>
            <p:spPr bwMode="auto">
              <a:xfrm>
                <a:off x="8077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5" name="Line 94"/>
              <p:cNvSpPr>
                <a:spLocks noChangeShapeType="1"/>
              </p:cNvSpPr>
              <p:nvPr/>
            </p:nvSpPr>
            <p:spPr bwMode="auto">
              <a:xfrm>
                <a:off x="8229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" name="Line 95"/>
              <p:cNvSpPr>
                <a:spLocks noChangeShapeType="1"/>
              </p:cNvSpPr>
              <p:nvPr/>
            </p:nvSpPr>
            <p:spPr bwMode="auto">
              <a:xfrm>
                <a:off x="27574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" name="Line 96"/>
              <p:cNvSpPr>
                <a:spLocks noChangeShapeType="1"/>
              </p:cNvSpPr>
              <p:nvPr/>
            </p:nvSpPr>
            <p:spPr bwMode="auto">
              <a:xfrm>
                <a:off x="29098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" name="Line 97"/>
              <p:cNvSpPr>
                <a:spLocks noChangeShapeType="1"/>
              </p:cNvSpPr>
              <p:nvPr/>
            </p:nvSpPr>
            <p:spPr bwMode="auto">
              <a:xfrm>
                <a:off x="30622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" name="Line 98"/>
              <p:cNvSpPr>
                <a:spLocks noChangeShapeType="1"/>
              </p:cNvSpPr>
              <p:nvPr/>
            </p:nvSpPr>
            <p:spPr bwMode="auto">
              <a:xfrm>
                <a:off x="3352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" name="AutoShape 99"/>
              <p:cNvSpPr>
                <a:spLocks noChangeArrowheads="1"/>
              </p:cNvSpPr>
              <p:nvPr/>
            </p:nvSpPr>
            <p:spPr bwMode="auto">
              <a:xfrm>
                <a:off x="3691731" y="1905000"/>
                <a:ext cx="1608137" cy="304800"/>
              </a:xfrm>
              <a:prstGeom prst="downArrow">
                <a:avLst>
                  <a:gd name="adj1" fmla="val 61667"/>
                  <a:gd name="adj2" fmla="val 34583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3" name="TextBox 422"/>
            <p:cNvSpPr txBox="1"/>
            <p:nvPr/>
          </p:nvSpPr>
          <p:spPr>
            <a:xfrm>
              <a:off x="7084050" y="2598246"/>
              <a:ext cx="220092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rgbClr val="FF0000"/>
                  </a:solidFill>
                </a:rPr>
                <a:t>Distribute the images among k computers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1554" y="3466306"/>
            <a:ext cx="8582446" cy="1928858"/>
            <a:chOff x="561554" y="3466306"/>
            <a:chExt cx="8582446" cy="1928858"/>
          </a:xfrm>
        </p:grpSpPr>
        <p:grpSp>
          <p:nvGrpSpPr>
            <p:cNvPr id="6" name="Group 5"/>
            <p:cNvGrpSpPr/>
            <p:nvPr/>
          </p:nvGrpSpPr>
          <p:grpSpPr>
            <a:xfrm>
              <a:off x="561554" y="3466306"/>
              <a:ext cx="6410974" cy="1928858"/>
              <a:chOff x="847725" y="3466306"/>
              <a:chExt cx="7440529" cy="1928858"/>
            </a:xfrm>
          </p:grpSpPr>
          <p:sp>
            <p:nvSpPr>
              <p:cNvPr id="361475" name="Rectangle 3"/>
              <p:cNvSpPr>
                <a:spLocks noChangeArrowheads="1"/>
              </p:cNvSpPr>
              <p:nvPr/>
            </p:nvSpPr>
            <p:spPr bwMode="auto">
              <a:xfrm>
                <a:off x="847725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cxnSp>
            <p:nvCxnSpPr>
              <p:cNvPr id="361499" name="AutoShape 27"/>
              <p:cNvCxnSpPr>
                <a:cxnSpLocks noChangeShapeType="1"/>
                <a:endCxn id="361475" idx="0"/>
              </p:cNvCxnSpPr>
              <p:nvPr/>
            </p:nvCxnSpPr>
            <p:spPr bwMode="auto">
              <a:xfrm>
                <a:off x="1222375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AutoShape 27"/>
              <p:cNvCxnSpPr>
                <a:cxnSpLocks noChangeShapeType="1"/>
              </p:cNvCxnSpPr>
              <p:nvPr/>
            </p:nvCxnSpPr>
            <p:spPr bwMode="auto">
              <a:xfrm>
                <a:off x="1235743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1" name="Rectangle 3"/>
              <p:cNvSpPr>
                <a:spLocks noChangeArrowheads="1"/>
              </p:cNvSpPr>
              <p:nvPr/>
            </p:nvSpPr>
            <p:spPr bwMode="auto">
              <a:xfrm>
                <a:off x="2138362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cxnSp>
            <p:nvCxnSpPr>
              <p:cNvPr id="352" name="AutoShape 27"/>
              <p:cNvCxnSpPr>
                <a:cxnSpLocks noChangeShapeType="1"/>
                <a:endCxn id="351" idx="0"/>
              </p:cNvCxnSpPr>
              <p:nvPr/>
            </p:nvCxnSpPr>
            <p:spPr bwMode="auto">
              <a:xfrm>
                <a:off x="2513012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3" name="AutoShape 27"/>
              <p:cNvCxnSpPr>
                <a:cxnSpLocks noChangeShapeType="1"/>
              </p:cNvCxnSpPr>
              <p:nvPr/>
            </p:nvCxnSpPr>
            <p:spPr bwMode="auto">
              <a:xfrm>
                <a:off x="2526380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4" name="Rectangle 3"/>
              <p:cNvSpPr>
                <a:spLocks noChangeArrowheads="1"/>
              </p:cNvSpPr>
              <p:nvPr/>
            </p:nvSpPr>
            <p:spPr bwMode="auto">
              <a:xfrm>
                <a:off x="3505200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cxnSp>
            <p:nvCxnSpPr>
              <p:cNvPr id="355" name="AutoShape 27"/>
              <p:cNvCxnSpPr>
                <a:cxnSpLocks noChangeShapeType="1"/>
                <a:endCxn id="354" idx="0"/>
              </p:cNvCxnSpPr>
              <p:nvPr/>
            </p:nvCxnSpPr>
            <p:spPr bwMode="auto">
              <a:xfrm>
                <a:off x="3879850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6" name="AutoShape 27"/>
              <p:cNvCxnSpPr>
                <a:cxnSpLocks noChangeShapeType="1"/>
              </p:cNvCxnSpPr>
              <p:nvPr/>
            </p:nvCxnSpPr>
            <p:spPr bwMode="auto">
              <a:xfrm>
                <a:off x="3893218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7" name="Rectangle 3"/>
              <p:cNvSpPr>
                <a:spLocks noChangeArrowheads="1"/>
              </p:cNvSpPr>
              <p:nvPr/>
            </p:nvSpPr>
            <p:spPr bwMode="auto">
              <a:xfrm>
                <a:off x="4903536" y="409123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cxnSp>
            <p:nvCxnSpPr>
              <p:cNvPr id="358" name="AutoShape 27"/>
              <p:cNvCxnSpPr>
                <a:cxnSpLocks noChangeShapeType="1"/>
                <a:endCxn id="357" idx="0"/>
              </p:cNvCxnSpPr>
              <p:nvPr/>
            </p:nvCxnSpPr>
            <p:spPr bwMode="auto">
              <a:xfrm>
                <a:off x="5278186" y="347687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9" name="AutoShape 27"/>
              <p:cNvCxnSpPr>
                <a:cxnSpLocks noChangeShapeType="1"/>
              </p:cNvCxnSpPr>
              <p:nvPr/>
            </p:nvCxnSpPr>
            <p:spPr bwMode="auto">
              <a:xfrm>
                <a:off x="5291554" y="476910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60" name="Rectangle 3"/>
              <p:cNvSpPr>
                <a:spLocks noChangeArrowheads="1"/>
              </p:cNvSpPr>
              <p:nvPr/>
            </p:nvSpPr>
            <p:spPr bwMode="auto">
              <a:xfrm>
                <a:off x="6281822" y="409708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cxnSp>
            <p:nvCxnSpPr>
              <p:cNvPr id="361" name="AutoShape 27"/>
              <p:cNvCxnSpPr>
                <a:cxnSpLocks noChangeShapeType="1"/>
                <a:endCxn id="360" idx="0"/>
              </p:cNvCxnSpPr>
              <p:nvPr/>
            </p:nvCxnSpPr>
            <p:spPr bwMode="auto">
              <a:xfrm>
                <a:off x="6656472" y="348272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2" name="AutoShape 27"/>
              <p:cNvCxnSpPr>
                <a:cxnSpLocks noChangeShapeType="1"/>
              </p:cNvCxnSpPr>
              <p:nvPr/>
            </p:nvCxnSpPr>
            <p:spPr bwMode="auto">
              <a:xfrm>
                <a:off x="6669840" y="477495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63" name="Rectangle 3"/>
              <p:cNvSpPr>
                <a:spLocks noChangeArrowheads="1"/>
              </p:cNvSpPr>
              <p:nvPr/>
            </p:nvSpPr>
            <p:spPr bwMode="auto">
              <a:xfrm>
                <a:off x="7535779" y="410293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cxnSp>
            <p:nvCxnSpPr>
              <p:cNvPr id="364" name="AutoShape 27"/>
              <p:cNvCxnSpPr>
                <a:cxnSpLocks noChangeShapeType="1"/>
                <a:endCxn id="363" idx="0"/>
              </p:cNvCxnSpPr>
              <p:nvPr/>
            </p:nvCxnSpPr>
            <p:spPr bwMode="auto">
              <a:xfrm>
                <a:off x="7910429" y="348857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5" name="AutoShape 27"/>
              <p:cNvCxnSpPr>
                <a:cxnSpLocks noChangeShapeType="1"/>
              </p:cNvCxnSpPr>
              <p:nvPr/>
            </p:nvCxnSpPr>
            <p:spPr bwMode="auto">
              <a:xfrm>
                <a:off x="7923797" y="478080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24" name="TextBox 423"/>
            <p:cNvSpPr txBox="1"/>
            <p:nvPr/>
          </p:nvSpPr>
          <p:spPr>
            <a:xfrm>
              <a:off x="7177631" y="3920755"/>
              <a:ext cx="19663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rgbClr val="FF0000"/>
                  </a:solidFill>
                </a:rPr>
                <a:t>f is a function to convert TIFF to PNG; apply it to every item 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7247" y="5479382"/>
            <a:ext cx="8732100" cy="838200"/>
            <a:chOff x="417247" y="5479382"/>
            <a:chExt cx="8732100" cy="838200"/>
          </a:xfrm>
        </p:grpSpPr>
        <p:grpSp>
          <p:nvGrpSpPr>
            <p:cNvPr id="4" name="Group 3"/>
            <p:cNvGrpSpPr/>
            <p:nvPr/>
          </p:nvGrpSpPr>
          <p:grpSpPr>
            <a:xfrm>
              <a:off x="417247" y="5479382"/>
              <a:ext cx="6606646" cy="838200"/>
              <a:chOff x="680243" y="5479382"/>
              <a:chExt cx="7667625" cy="838200"/>
            </a:xfrm>
          </p:grpSpPr>
          <p:sp>
            <p:nvSpPr>
              <p:cNvPr id="366" name="Rectangle 2"/>
              <p:cNvSpPr>
                <a:spLocks noChangeArrowheads="1"/>
              </p:cNvSpPr>
              <p:nvPr/>
            </p:nvSpPr>
            <p:spPr bwMode="auto">
              <a:xfrm>
                <a:off x="1980406" y="5479382"/>
                <a:ext cx="1185862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" name="Rectangle 3"/>
              <p:cNvSpPr>
                <a:spLocks noChangeArrowheads="1"/>
              </p:cNvSpPr>
              <p:nvPr/>
            </p:nvSpPr>
            <p:spPr bwMode="auto">
              <a:xfrm>
                <a:off x="3318668" y="5479382"/>
                <a:ext cx="12192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" name="Rectangle 4"/>
              <p:cNvSpPr>
                <a:spLocks noChangeArrowheads="1"/>
              </p:cNvSpPr>
              <p:nvPr/>
            </p:nvSpPr>
            <p:spPr bwMode="auto">
              <a:xfrm>
                <a:off x="4690268" y="5479382"/>
                <a:ext cx="12192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" name="Rectangle 5"/>
              <p:cNvSpPr>
                <a:spLocks noChangeArrowheads="1"/>
              </p:cNvSpPr>
              <p:nvPr/>
            </p:nvSpPr>
            <p:spPr bwMode="auto">
              <a:xfrm>
                <a:off x="6061868" y="5479382"/>
                <a:ext cx="12192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" name="Rectangle 6"/>
              <p:cNvSpPr>
                <a:spLocks noChangeArrowheads="1"/>
              </p:cNvSpPr>
              <p:nvPr/>
            </p:nvSpPr>
            <p:spPr bwMode="auto">
              <a:xfrm>
                <a:off x="7433468" y="5479382"/>
                <a:ext cx="9144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" name="Rectangle 53"/>
              <p:cNvSpPr>
                <a:spLocks noChangeArrowheads="1"/>
              </p:cNvSpPr>
              <p:nvPr/>
            </p:nvSpPr>
            <p:spPr bwMode="auto">
              <a:xfrm>
                <a:off x="680243" y="5479382"/>
                <a:ext cx="11430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2" name="Line 54"/>
              <p:cNvSpPr>
                <a:spLocks noChangeShapeType="1"/>
              </p:cNvSpPr>
              <p:nvPr/>
            </p:nvSpPr>
            <p:spPr bwMode="auto">
              <a:xfrm>
                <a:off x="804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3" name="Line 55"/>
              <p:cNvSpPr>
                <a:spLocks noChangeShapeType="1"/>
              </p:cNvSpPr>
              <p:nvPr/>
            </p:nvSpPr>
            <p:spPr bwMode="auto">
              <a:xfrm>
                <a:off x="956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4" name="Line 56"/>
              <p:cNvSpPr>
                <a:spLocks noChangeShapeType="1"/>
              </p:cNvSpPr>
              <p:nvPr/>
            </p:nvSpPr>
            <p:spPr bwMode="auto">
              <a:xfrm>
                <a:off x="1108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" name="Line 57"/>
              <p:cNvSpPr>
                <a:spLocks noChangeShapeType="1"/>
              </p:cNvSpPr>
              <p:nvPr/>
            </p:nvSpPr>
            <p:spPr bwMode="auto">
              <a:xfrm>
                <a:off x="1261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6" name="Line 58"/>
              <p:cNvSpPr>
                <a:spLocks noChangeShapeType="1"/>
              </p:cNvSpPr>
              <p:nvPr/>
            </p:nvSpPr>
            <p:spPr bwMode="auto">
              <a:xfrm>
                <a:off x="1413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" name="Line 59"/>
              <p:cNvSpPr>
                <a:spLocks noChangeShapeType="1"/>
              </p:cNvSpPr>
              <p:nvPr/>
            </p:nvSpPr>
            <p:spPr bwMode="auto">
              <a:xfrm>
                <a:off x="1566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8" name="Line 60"/>
              <p:cNvSpPr>
                <a:spLocks noChangeShapeType="1"/>
              </p:cNvSpPr>
              <p:nvPr/>
            </p:nvSpPr>
            <p:spPr bwMode="auto">
              <a:xfrm>
                <a:off x="1718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" name="Line 61"/>
              <p:cNvSpPr>
                <a:spLocks noChangeShapeType="1"/>
              </p:cNvSpPr>
              <p:nvPr/>
            </p:nvSpPr>
            <p:spPr bwMode="auto">
              <a:xfrm>
                <a:off x="20375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" name="Line 62"/>
              <p:cNvSpPr>
                <a:spLocks noChangeShapeType="1"/>
              </p:cNvSpPr>
              <p:nvPr/>
            </p:nvSpPr>
            <p:spPr bwMode="auto">
              <a:xfrm>
                <a:off x="21899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" name="Line 63"/>
              <p:cNvSpPr>
                <a:spLocks noChangeShapeType="1"/>
              </p:cNvSpPr>
              <p:nvPr/>
            </p:nvSpPr>
            <p:spPr bwMode="auto">
              <a:xfrm>
                <a:off x="23423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2" name="Line 64"/>
              <p:cNvSpPr>
                <a:spLocks noChangeShapeType="1"/>
              </p:cNvSpPr>
              <p:nvPr/>
            </p:nvSpPr>
            <p:spPr bwMode="auto">
              <a:xfrm>
                <a:off x="24947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3" name="Line 65"/>
              <p:cNvSpPr>
                <a:spLocks noChangeShapeType="1"/>
              </p:cNvSpPr>
              <p:nvPr/>
            </p:nvSpPr>
            <p:spPr bwMode="auto">
              <a:xfrm>
                <a:off x="26471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4" name="Line 66"/>
              <p:cNvSpPr>
                <a:spLocks noChangeShapeType="1"/>
              </p:cNvSpPr>
              <p:nvPr/>
            </p:nvSpPr>
            <p:spPr bwMode="auto">
              <a:xfrm>
                <a:off x="3547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5" name="Line 67"/>
              <p:cNvSpPr>
                <a:spLocks noChangeShapeType="1"/>
              </p:cNvSpPr>
              <p:nvPr/>
            </p:nvSpPr>
            <p:spPr bwMode="auto">
              <a:xfrm>
                <a:off x="3699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" name="Line 68"/>
              <p:cNvSpPr>
                <a:spLocks noChangeShapeType="1"/>
              </p:cNvSpPr>
              <p:nvPr/>
            </p:nvSpPr>
            <p:spPr bwMode="auto">
              <a:xfrm>
                <a:off x="3852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" name="Line 69"/>
              <p:cNvSpPr>
                <a:spLocks noChangeShapeType="1"/>
              </p:cNvSpPr>
              <p:nvPr/>
            </p:nvSpPr>
            <p:spPr bwMode="auto">
              <a:xfrm>
                <a:off x="4004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" name="Line 70"/>
              <p:cNvSpPr>
                <a:spLocks noChangeShapeType="1"/>
              </p:cNvSpPr>
              <p:nvPr/>
            </p:nvSpPr>
            <p:spPr bwMode="auto">
              <a:xfrm>
                <a:off x="4156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" name="Line 71"/>
              <p:cNvSpPr>
                <a:spLocks noChangeShapeType="1"/>
              </p:cNvSpPr>
              <p:nvPr/>
            </p:nvSpPr>
            <p:spPr bwMode="auto">
              <a:xfrm>
                <a:off x="4309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" name="Line 72"/>
              <p:cNvSpPr>
                <a:spLocks noChangeShapeType="1"/>
              </p:cNvSpPr>
              <p:nvPr/>
            </p:nvSpPr>
            <p:spPr bwMode="auto">
              <a:xfrm>
                <a:off x="4461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" name="Line 73"/>
              <p:cNvSpPr>
                <a:spLocks noChangeShapeType="1"/>
              </p:cNvSpPr>
              <p:nvPr/>
            </p:nvSpPr>
            <p:spPr bwMode="auto">
              <a:xfrm>
                <a:off x="4766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" name="Line 74"/>
              <p:cNvSpPr>
                <a:spLocks noChangeShapeType="1"/>
              </p:cNvSpPr>
              <p:nvPr/>
            </p:nvSpPr>
            <p:spPr bwMode="auto">
              <a:xfrm>
                <a:off x="4918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" name="Line 75"/>
              <p:cNvSpPr>
                <a:spLocks noChangeShapeType="1"/>
              </p:cNvSpPr>
              <p:nvPr/>
            </p:nvSpPr>
            <p:spPr bwMode="auto">
              <a:xfrm>
                <a:off x="5071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" name="Line 76"/>
              <p:cNvSpPr>
                <a:spLocks noChangeShapeType="1"/>
              </p:cNvSpPr>
              <p:nvPr/>
            </p:nvSpPr>
            <p:spPr bwMode="auto">
              <a:xfrm>
                <a:off x="5223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" name="Line 77"/>
              <p:cNvSpPr>
                <a:spLocks noChangeShapeType="1"/>
              </p:cNvSpPr>
              <p:nvPr/>
            </p:nvSpPr>
            <p:spPr bwMode="auto">
              <a:xfrm>
                <a:off x="5376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" name="Line 78"/>
              <p:cNvSpPr>
                <a:spLocks noChangeShapeType="1"/>
              </p:cNvSpPr>
              <p:nvPr/>
            </p:nvSpPr>
            <p:spPr bwMode="auto">
              <a:xfrm>
                <a:off x="5528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" name="Line 79"/>
              <p:cNvSpPr>
                <a:spLocks noChangeShapeType="1"/>
              </p:cNvSpPr>
              <p:nvPr/>
            </p:nvSpPr>
            <p:spPr bwMode="auto">
              <a:xfrm>
                <a:off x="5680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" name="Line 80"/>
              <p:cNvSpPr>
                <a:spLocks noChangeShapeType="1"/>
              </p:cNvSpPr>
              <p:nvPr/>
            </p:nvSpPr>
            <p:spPr bwMode="auto">
              <a:xfrm>
                <a:off x="5833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" name="Line 81"/>
              <p:cNvSpPr>
                <a:spLocks noChangeShapeType="1"/>
              </p:cNvSpPr>
              <p:nvPr/>
            </p:nvSpPr>
            <p:spPr bwMode="auto">
              <a:xfrm>
                <a:off x="6138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" name="Line 82"/>
              <p:cNvSpPr>
                <a:spLocks noChangeShapeType="1"/>
              </p:cNvSpPr>
              <p:nvPr/>
            </p:nvSpPr>
            <p:spPr bwMode="auto">
              <a:xfrm>
                <a:off x="6290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" name="Line 83"/>
              <p:cNvSpPr>
                <a:spLocks noChangeShapeType="1"/>
              </p:cNvSpPr>
              <p:nvPr/>
            </p:nvSpPr>
            <p:spPr bwMode="auto">
              <a:xfrm>
                <a:off x="6442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2" name="Line 84"/>
              <p:cNvSpPr>
                <a:spLocks noChangeShapeType="1"/>
              </p:cNvSpPr>
              <p:nvPr/>
            </p:nvSpPr>
            <p:spPr bwMode="auto">
              <a:xfrm>
                <a:off x="6595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3" name="Line 85"/>
              <p:cNvSpPr>
                <a:spLocks noChangeShapeType="1"/>
              </p:cNvSpPr>
              <p:nvPr/>
            </p:nvSpPr>
            <p:spPr bwMode="auto">
              <a:xfrm>
                <a:off x="6747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4" name="Line 86"/>
              <p:cNvSpPr>
                <a:spLocks noChangeShapeType="1"/>
              </p:cNvSpPr>
              <p:nvPr/>
            </p:nvSpPr>
            <p:spPr bwMode="auto">
              <a:xfrm>
                <a:off x="6900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5" name="Line 87"/>
              <p:cNvSpPr>
                <a:spLocks noChangeShapeType="1"/>
              </p:cNvSpPr>
              <p:nvPr/>
            </p:nvSpPr>
            <p:spPr bwMode="auto">
              <a:xfrm>
                <a:off x="7052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" name="Line 88"/>
              <p:cNvSpPr>
                <a:spLocks noChangeShapeType="1"/>
              </p:cNvSpPr>
              <p:nvPr/>
            </p:nvSpPr>
            <p:spPr bwMode="auto">
              <a:xfrm>
                <a:off x="7204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7" name="Line 89"/>
              <p:cNvSpPr>
                <a:spLocks noChangeShapeType="1"/>
              </p:cNvSpPr>
              <p:nvPr/>
            </p:nvSpPr>
            <p:spPr bwMode="auto">
              <a:xfrm>
                <a:off x="7509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" name="Line 90"/>
              <p:cNvSpPr>
                <a:spLocks noChangeShapeType="1"/>
              </p:cNvSpPr>
              <p:nvPr/>
            </p:nvSpPr>
            <p:spPr bwMode="auto">
              <a:xfrm>
                <a:off x="7662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" name="Line 91"/>
              <p:cNvSpPr>
                <a:spLocks noChangeShapeType="1"/>
              </p:cNvSpPr>
              <p:nvPr/>
            </p:nvSpPr>
            <p:spPr bwMode="auto">
              <a:xfrm>
                <a:off x="7814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" name="Line 92"/>
              <p:cNvSpPr>
                <a:spLocks noChangeShapeType="1"/>
              </p:cNvSpPr>
              <p:nvPr/>
            </p:nvSpPr>
            <p:spPr bwMode="auto">
              <a:xfrm>
                <a:off x="7966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" name="Line 93"/>
              <p:cNvSpPr>
                <a:spLocks noChangeShapeType="1"/>
              </p:cNvSpPr>
              <p:nvPr/>
            </p:nvSpPr>
            <p:spPr bwMode="auto">
              <a:xfrm>
                <a:off x="8119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" name="Line 94"/>
              <p:cNvSpPr>
                <a:spLocks noChangeShapeType="1"/>
              </p:cNvSpPr>
              <p:nvPr/>
            </p:nvSpPr>
            <p:spPr bwMode="auto">
              <a:xfrm>
                <a:off x="8271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" name="Line 95"/>
              <p:cNvSpPr>
                <a:spLocks noChangeShapeType="1"/>
              </p:cNvSpPr>
              <p:nvPr/>
            </p:nvSpPr>
            <p:spPr bwMode="auto">
              <a:xfrm>
                <a:off x="27995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" name="Line 96"/>
              <p:cNvSpPr>
                <a:spLocks noChangeShapeType="1"/>
              </p:cNvSpPr>
              <p:nvPr/>
            </p:nvSpPr>
            <p:spPr bwMode="auto">
              <a:xfrm>
                <a:off x="29519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" name="Line 97"/>
              <p:cNvSpPr>
                <a:spLocks noChangeShapeType="1"/>
              </p:cNvSpPr>
              <p:nvPr/>
            </p:nvSpPr>
            <p:spPr bwMode="auto">
              <a:xfrm>
                <a:off x="31043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" name="Line 98"/>
              <p:cNvSpPr>
                <a:spLocks noChangeShapeType="1"/>
              </p:cNvSpPr>
              <p:nvPr/>
            </p:nvSpPr>
            <p:spPr bwMode="auto">
              <a:xfrm>
                <a:off x="3394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5" name="TextBox 424"/>
            <p:cNvSpPr txBox="1"/>
            <p:nvPr/>
          </p:nvSpPr>
          <p:spPr>
            <a:xfrm>
              <a:off x="7182978" y="5479382"/>
              <a:ext cx="1966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rgbClr val="FF0000"/>
                  </a:solidFill>
                </a:rPr>
                <a:t>Now we have a big distributed set of converted images</a:t>
              </a: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680243" y="184483"/>
            <a:ext cx="777795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New Task: Convert 405k TIFF images to PNG 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304800" y="6477000"/>
            <a:ext cx="8848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/>
              <a:t>http://open.blogs.nytimes.com/2008/05/21/the-new-york-times-archives-amazon-web-services-timesmachine/</a:t>
            </a:r>
          </a:p>
        </p:txBody>
      </p:sp>
    </p:spTree>
    <p:extLst>
      <p:ext uri="{BB962C8B-B14F-4D97-AF65-F5344CB8AC3E}">
        <p14:creationId xmlns:p14="http://schemas.microsoft.com/office/powerpoint/2010/main" val="374305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7"/>
          <p:cNvSpPr>
            <a:spLocks noChangeArrowheads="1"/>
          </p:cNvSpPr>
          <p:nvPr/>
        </p:nvSpPr>
        <p:spPr bwMode="auto">
          <a:xfrm>
            <a:off x="684660" y="1066800"/>
            <a:ext cx="6106018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Line 8"/>
          <p:cNvSpPr>
            <a:spLocks noChangeShapeType="1"/>
          </p:cNvSpPr>
          <p:nvPr/>
        </p:nvSpPr>
        <p:spPr bwMode="auto">
          <a:xfrm>
            <a:off x="81597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Line 9"/>
          <p:cNvSpPr>
            <a:spLocks noChangeShapeType="1"/>
          </p:cNvSpPr>
          <p:nvPr/>
        </p:nvSpPr>
        <p:spPr bwMode="auto">
          <a:xfrm>
            <a:off x="94728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Line 10"/>
          <p:cNvSpPr>
            <a:spLocks noChangeShapeType="1"/>
          </p:cNvSpPr>
          <p:nvPr/>
        </p:nvSpPr>
        <p:spPr bwMode="auto">
          <a:xfrm>
            <a:off x="107859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Line 11"/>
          <p:cNvSpPr>
            <a:spLocks noChangeShapeType="1"/>
          </p:cNvSpPr>
          <p:nvPr/>
        </p:nvSpPr>
        <p:spPr bwMode="auto">
          <a:xfrm>
            <a:off x="120990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Line 12"/>
          <p:cNvSpPr>
            <a:spLocks noChangeShapeType="1"/>
          </p:cNvSpPr>
          <p:nvPr/>
        </p:nvSpPr>
        <p:spPr bwMode="auto">
          <a:xfrm>
            <a:off x="134122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Line 13"/>
          <p:cNvSpPr>
            <a:spLocks noChangeShapeType="1"/>
          </p:cNvSpPr>
          <p:nvPr/>
        </p:nvSpPr>
        <p:spPr bwMode="auto">
          <a:xfrm>
            <a:off x="147253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Line 14"/>
          <p:cNvSpPr>
            <a:spLocks noChangeShapeType="1"/>
          </p:cNvSpPr>
          <p:nvPr/>
        </p:nvSpPr>
        <p:spPr bwMode="auto">
          <a:xfrm>
            <a:off x="160384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Line 15"/>
          <p:cNvSpPr>
            <a:spLocks noChangeShapeType="1"/>
          </p:cNvSpPr>
          <p:nvPr/>
        </p:nvSpPr>
        <p:spPr bwMode="auto">
          <a:xfrm>
            <a:off x="173515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Line 16"/>
          <p:cNvSpPr>
            <a:spLocks noChangeShapeType="1"/>
          </p:cNvSpPr>
          <p:nvPr/>
        </p:nvSpPr>
        <p:spPr bwMode="auto">
          <a:xfrm>
            <a:off x="186646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Line 17"/>
          <p:cNvSpPr>
            <a:spLocks noChangeShapeType="1"/>
          </p:cNvSpPr>
          <p:nvPr/>
        </p:nvSpPr>
        <p:spPr bwMode="auto">
          <a:xfrm>
            <a:off x="199778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Line 18"/>
          <p:cNvSpPr>
            <a:spLocks noChangeShapeType="1"/>
          </p:cNvSpPr>
          <p:nvPr/>
        </p:nvSpPr>
        <p:spPr bwMode="auto">
          <a:xfrm>
            <a:off x="212909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Line 19"/>
          <p:cNvSpPr>
            <a:spLocks noChangeShapeType="1"/>
          </p:cNvSpPr>
          <p:nvPr/>
        </p:nvSpPr>
        <p:spPr bwMode="auto">
          <a:xfrm>
            <a:off x="226040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Line 20"/>
          <p:cNvSpPr>
            <a:spLocks noChangeShapeType="1"/>
          </p:cNvSpPr>
          <p:nvPr/>
        </p:nvSpPr>
        <p:spPr bwMode="auto">
          <a:xfrm>
            <a:off x="291696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Line 21"/>
          <p:cNvSpPr>
            <a:spLocks noChangeShapeType="1"/>
          </p:cNvSpPr>
          <p:nvPr/>
        </p:nvSpPr>
        <p:spPr bwMode="auto">
          <a:xfrm>
            <a:off x="304827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Line 22"/>
          <p:cNvSpPr>
            <a:spLocks noChangeShapeType="1"/>
          </p:cNvSpPr>
          <p:nvPr/>
        </p:nvSpPr>
        <p:spPr bwMode="auto">
          <a:xfrm>
            <a:off x="317959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Line 23"/>
          <p:cNvSpPr>
            <a:spLocks noChangeShapeType="1"/>
          </p:cNvSpPr>
          <p:nvPr/>
        </p:nvSpPr>
        <p:spPr bwMode="auto">
          <a:xfrm>
            <a:off x="331090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Line 24"/>
          <p:cNvSpPr>
            <a:spLocks noChangeShapeType="1"/>
          </p:cNvSpPr>
          <p:nvPr/>
        </p:nvSpPr>
        <p:spPr bwMode="auto">
          <a:xfrm>
            <a:off x="344221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Line 25"/>
          <p:cNvSpPr>
            <a:spLocks noChangeShapeType="1"/>
          </p:cNvSpPr>
          <p:nvPr/>
        </p:nvSpPr>
        <p:spPr bwMode="auto">
          <a:xfrm>
            <a:off x="357352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Line 26"/>
          <p:cNvSpPr>
            <a:spLocks noChangeShapeType="1"/>
          </p:cNvSpPr>
          <p:nvPr/>
        </p:nvSpPr>
        <p:spPr bwMode="auto">
          <a:xfrm>
            <a:off x="370484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Line 27"/>
          <p:cNvSpPr>
            <a:spLocks noChangeShapeType="1"/>
          </p:cNvSpPr>
          <p:nvPr/>
        </p:nvSpPr>
        <p:spPr bwMode="auto">
          <a:xfrm>
            <a:off x="383615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Line 28"/>
          <p:cNvSpPr>
            <a:spLocks noChangeShapeType="1"/>
          </p:cNvSpPr>
          <p:nvPr/>
        </p:nvSpPr>
        <p:spPr bwMode="auto">
          <a:xfrm>
            <a:off x="396746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Line 29"/>
          <p:cNvSpPr>
            <a:spLocks noChangeShapeType="1"/>
          </p:cNvSpPr>
          <p:nvPr/>
        </p:nvSpPr>
        <p:spPr bwMode="auto">
          <a:xfrm>
            <a:off x="409877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Line 30"/>
          <p:cNvSpPr>
            <a:spLocks noChangeShapeType="1"/>
          </p:cNvSpPr>
          <p:nvPr/>
        </p:nvSpPr>
        <p:spPr bwMode="auto">
          <a:xfrm>
            <a:off x="423008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Line 31"/>
          <p:cNvSpPr>
            <a:spLocks noChangeShapeType="1"/>
          </p:cNvSpPr>
          <p:nvPr/>
        </p:nvSpPr>
        <p:spPr bwMode="auto">
          <a:xfrm>
            <a:off x="436140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Line 32"/>
          <p:cNvSpPr>
            <a:spLocks noChangeShapeType="1"/>
          </p:cNvSpPr>
          <p:nvPr/>
        </p:nvSpPr>
        <p:spPr bwMode="auto">
          <a:xfrm>
            <a:off x="449271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Line 33"/>
          <p:cNvSpPr>
            <a:spLocks noChangeShapeType="1"/>
          </p:cNvSpPr>
          <p:nvPr/>
        </p:nvSpPr>
        <p:spPr bwMode="auto">
          <a:xfrm>
            <a:off x="462402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Line 34"/>
          <p:cNvSpPr>
            <a:spLocks noChangeShapeType="1"/>
          </p:cNvSpPr>
          <p:nvPr/>
        </p:nvSpPr>
        <p:spPr bwMode="auto">
          <a:xfrm>
            <a:off x="475533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Line 35"/>
          <p:cNvSpPr>
            <a:spLocks noChangeShapeType="1"/>
          </p:cNvSpPr>
          <p:nvPr/>
        </p:nvSpPr>
        <p:spPr bwMode="auto">
          <a:xfrm>
            <a:off x="488665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Line 36"/>
          <p:cNvSpPr>
            <a:spLocks noChangeShapeType="1"/>
          </p:cNvSpPr>
          <p:nvPr/>
        </p:nvSpPr>
        <p:spPr bwMode="auto">
          <a:xfrm>
            <a:off x="501796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Line 37"/>
          <p:cNvSpPr>
            <a:spLocks noChangeShapeType="1"/>
          </p:cNvSpPr>
          <p:nvPr/>
        </p:nvSpPr>
        <p:spPr bwMode="auto">
          <a:xfrm>
            <a:off x="514927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Line 38"/>
          <p:cNvSpPr>
            <a:spLocks noChangeShapeType="1"/>
          </p:cNvSpPr>
          <p:nvPr/>
        </p:nvSpPr>
        <p:spPr bwMode="auto">
          <a:xfrm>
            <a:off x="528058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Line 39"/>
          <p:cNvSpPr>
            <a:spLocks noChangeShapeType="1"/>
          </p:cNvSpPr>
          <p:nvPr/>
        </p:nvSpPr>
        <p:spPr bwMode="auto">
          <a:xfrm>
            <a:off x="541189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Line 40"/>
          <p:cNvSpPr>
            <a:spLocks noChangeShapeType="1"/>
          </p:cNvSpPr>
          <p:nvPr/>
        </p:nvSpPr>
        <p:spPr bwMode="auto">
          <a:xfrm>
            <a:off x="554321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Line 41"/>
          <p:cNvSpPr>
            <a:spLocks noChangeShapeType="1"/>
          </p:cNvSpPr>
          <p:nvPr/>
        </p:nvSpPr>
        <p:spPr bwMode="auto">
          <a:xfrm>
            <a:off x="567452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Line 42"/>
          <p:cNvSpPr>
            <a:spLocks noChangeShapeType="1"/>
          </p:cNvSpPr>
          <p:nvPr/>
        </p:nvSpPr>
        <p:spPr bwMode="auto">
          <a:xfrm>
            <a:off x="580583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Line 43"/>
          <p:cNvSpPr>
            <a:spLocks noChangeShapeType="1"/>
          </p:cNvSpPr>
          <p:nvPr/>
        </p:nvSpPr>
        <p:spPr bwMode="auto">
          <a:xfrm>
            <a:off x="593714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Line 44"/>
          <p:cNvSpPr>
            <a:spLocks noChangeShapeType="1"/>
          </p:cNvSpPr>
          <p:nvPr/>
        </p:nvSpPr>
        <p:spPr bwMode="auto">
          <a:xfrm>
            <a:off x="6068460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Line 45"/>
          <p:cNvSpPr>
            <a:spLocks noChangeShapeType="1"/>
          </p:cNvSpPr>
          <p:nvPr/>
        </p:nvSpPr>
        <p:spPr bwMode="auto">
          <a:xfrm>
            <a:off x="619977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Line 46"/>
          <p:cNvSpPr>
            <a:spLocks noChangeShapeType="1"/>
          </p:cNvSpPr>
          <p:nvPr/>
        </p:nvSpPr>
        <p:spPr bwMode="auto">
          <a:xfrm>
            <a:off x="633108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Line 47"/>
          <p:cNvSpPr>
            <a:spLocks noChangeShapeType="1"/>
          </p:cNvSpPr>
          <p:nvPr/>
        </p:nvSpPr>
        <p:spPr bwMode="auto">
          <a:xfrm>
            <a:off x="646239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Line 48"/>
          <p:cNvSpPr>
            <a:spLocks noChangeShapeType="1"/>
          </p:cNvSpPr>
          <p:nvPr/>
        </p:nvSpPr>
        <p:spPr bwMode="auto">
          <a:xfrm>
            <a:off x="659370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Line 49"/>
          <p:cNvSpPr>
            <a:spLocks noChangeShapeType="1"/>
          </p:cNvSpPr>
          <p:nvPr/>
        </p:nvSpPr>
        <p:spPr bwMode="auto">
          <a:xfrm>
            <a:off x="239171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Line 50"/>
          <p:cNvSpPr>
            <a:spLocks noChangeShapeType="1"/>
          </p:cNvSpPr>
          <p:nvPr/>
        </p:nvSpPr>
        <p:spPr bwMode="auto">
          <a:xfrm>
            <a:off x="252303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Line 51"/>
          <p:cNvSpPr>
            <a:spLocks noChangeShapeType="1"/>
          </p:cNvSpPr>
          <p:nvPr/>
        </p:nvSpPr>
        <p:spPr bwMode="auto">
          <a:xfrm>
            <a:off x="265434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Line 52"/>
          <p:cNvSpPr>
            <a:spLocks noChangeShapeType="1"/>
          </p:cNvSpPr>
          <p:nvPr/>
        </p:nvSpPr>
        <p:spPr bwMode="auto">
          <a:xfrm>
            <a:off x="278565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43078" y="980182"/>
            <a:ext cx="22009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>
                <a:solidFill>
                  <a:srgbClr val="FF0000"/>
                </a:solidFill>
              </a:rPr>
              <a:t>You have sets of parameters for thousands of small simulations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1000" y="2057400"/>
            <a:ext cx="8903972" cy="1371843"/>
            <a:chOff x="381000" y="2057400"/>
            <a:chExt cx="8903972" cy="1371843"/>
          </a:xfrm>
        </p:grpSpPr>
        <p:grpSp>
          <p:nvGrpSpPr>
            <p:cNvPr id="3" name="Group 2"/>
            <p:cNvGrpSpPr/>
            <p:nvPr/>
          </p:nvGrpSpPr>
          <p:grpSpPr>
            <a:xfrm>
              <a:off x="381000" y="2057400"/>
              <a:ext cx="6606646" cy="1295400"/>
              <a:chOff x="638175" y="1905000"/>
              <a:chExt cx="7667625" cy="1295400"/>
            </a:xfrm>
          </p:grpSpPr>
          <p:sp>
            <p:nvSpPr>
              <p:cNvPr id="253" name="Rectangle 2"/>
              <p:cNvSpPr>
                <a:spLocks noChangeArrowheads="1"/>
              </p:cNvSpPr>
              <p:nvPr/>
            </p:nvSpPr>
            <p:spPr bwMode="auto">
              <a:xfrm>
                <a:off x="1938338" y="2362200"/>
                <a:ext cx="1185862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" name="Rectangle 3"/>
              <p:cNvSpPr>
                <a:spLocks noChangeArrowheads="1"/>
              </p:cNvSpPr>
              <p:nvPr/>
            </p:nvSpPr>
            <p:spPr bwMode="auto">
              <a:xfrm>
                <a:off x="32766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Rectangle 4"/>
              <p:cNvSpPr>
                <a:spLocks noChangeArrowheads="1"/>
              </p:cNvSpPr>
              <p:nvPr/>
            </p:nvSpPr>
            <p:spPr bwMode="auto">
              <a:xfrm>
                <a:off x="46482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Rectangle 5"/>
              <p:cNvSpPr>
                <a:spLocks noChangeArrowheads="1"/>
              </p:cNvSpPr>
              <p:nvPr/>
            </p:nvSpPr>
            <p:spPr bwMode="auto">
              <a:xfrm>
                <a:off x="60198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Rectangle 6"/>
              <p:cNvSpPr>
                <a:spLocks noChangeArrowheads="1"/>
              </p:cNvSpPr>
              <p:nvPr/>
            </p:nvSpPr>
            <p:spPr bwMode="auto">
              <a:xfrm>
                <a:off x="7391400" y="2362200"/>
                <a:ext cx="9144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Rectangle 53"/>
              <p:cNvSpPr>
                <a:spLocks noChangeArrowheads="1"/>
              </p:cNvSpPr>
              <p:nvPr/>
            </p:nvSpPr>
            <p:spPr bwMode="auto">
              <a:xfrm>
                <a:off x="638175" y="2362200"/>
                <a:ext cx="11430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" name="Line 54"/>
              <p:cNvSpPr>
                <a:spLocks noChangeShapeType="1"/>
              </p:cNvSpPr>
              <p:nvPr/>
            </p:nvSpPr>
            <p:spPr bwMode="auto">
              <a:xfrm>
                <a:off x="762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6" name="Line 55"/>
              <p:cNvSpPr>
                <a:spLocks noChangeShapeType="1"/>
              </p:cNvSpPr>
              <p:nvPr/>
            </p:nvSpPr>
            <p:spPr bwMode="auto">
              <a:xfrm>
                <a:off x="914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" name="Line 56"/>
              <p:cNvSpPr>
                <a:spLocks noChangeShapeType="1"/>
              </p:cNvSpPr>
              <p:nvPr/>
            </p:nvSpPr>
            <p:spPr bwMode="auto">
              <a:xfrm>
                <a:off x="1066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" name="Line 57"/>
              <p:cNvSpPr>
                <a:spLocks noChangeShapeType="1"/>
              </p:cNvSpPr>
              <p:nvPr/>
            </p:nvSpPr>
            <p:spPr bwMode="auto">
              <a:xfrm>
                <a:off x="1219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" name="Line 58"/>
              <p:cNvSpPr>
                <a:spLocks noChangeShapeType="1"/>
              </p:cNvSpPr>
              <p:nvPr/>
            </p:nvSpPr>
            <p:spPr bwMode="auto">
              <a:xfrm>
                <a:off x="1371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" name="Line 59"/>
              <p:cNvSpPr>
                <a:spLocks noChangeShapeType="1"/>
              </p:cNvSpPr>
              <p:nvPr/>
            </p:nvSpPr>
            <p:spPr bwMode="auto">
              <a:xfrm>
                <a:off x="1524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1" name="Line 60"/>
              <p:cNvSpPr>
                <a:spLocks noChangeShapeType="1"/>
              </p:cNvSpPr>
              <p:nvPr/>
            </p:nvSpPr>
            <p:spPr bwMode="auto">
              <a:xfrm>
                <a:off x="1676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Line 61"/>
              <p:cNvSpPr>
                <a:spLocks noChangeShapeType="1"/>
              </p:cNvSpPr>
              <p:nvPr/>
            </p:nvSpPr>
            <p:spPr bwMode="auto">
              <a:xfrm>
                <a:off x="19954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Line 62"/>
              <p:cNvSpPr>
                <a:spLocks noChangeShapeType="1"/>
              </p:cNvSpPr>
              <p:nvPr/>
            </p:nvSpPr>
            <p:spPr bwMode="auto">
              <a:xfrm>
                <a:off x="21478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" name="Line 63"/>
              <p:cNvSpPr>
                <a:spLocks noChangeShapeType="1"/>
              </p:cNvSpPr>
              <p:nvPr/>
            </p:nvSpPr>
            <p:spPr bwMode="auto">
              <a:xfrm>
                <a:off x="23002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Line 64"/>
              <p:cNvSpPr>
                <a:spLocks noChangeShapeType="1"/>
              </p:cNvSpPr>
              <p:nvPr/>
            </p:nvSpPr>
            <p:spPr bwMode="auto">
              <a:xfrm>
                <a:off x="24526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" name="Line 65"/>
              <p:cNvSpPr>
                <a:spLocks noChangeShapeType="1"/>
              </p:cNvSpPr>
              <p:nvPr/>
            </p:nvSpPr>
            <p:spPr bwMode="auto">
              <a:xfrm>
                <a:off x="26050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" name="Line 66"/>
              <p:cNvSpPr>
                <a:spLocks noChangeShapeType="1"/>
              </p:cNvSpPr>
              <p:nvPr/>
            </p:nvSpPr>
            <p:spPr bwMode="auto">
              <a:xfrm>
                <a:off x="3505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" name="Line 67"/>
              <p:cNvSpPr>
                <a:spLocks noChangeShapeType="1"/>
              </p:cNvSpPr>
              <p:nvPr/>
            </p:nvSpPr>
            <p:spPr bwMode="auto">
              <a:xfrm>
                <a:off x="3657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" name="Line 68"/>
              <p:cNvSpPr>
                <a:spLocks noChangeShapeType="1"/>
              </p:cNvSpPr>
              <p:nvPr/>
            </p:nvSpPr>
            <p:spPr bwMode="auto">
              <a:xfrm>
                <a:off x="3810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0" name="Line 69"/>
              <p:cNvSpPr>
                <a:spLocks noChangeShapeType="1"/>
              </p:cNvSpPr>
              <p:nvPr/>
            </p:nvSpPr>
            <p:spPr bwMode="auto">
              <a:xfrm>
                <a:off x="3962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1" name="Line 70"/>
              <p:cNvSpPr>
                <a:spLocks noChangeShapeType="1"/>
              </p:cNvSpPr>
              <p:nvPr/>
            </p:nvSpPr>
            <p:spPr bwMode="auto">
              <a:xfrm>
                <a:off x="4114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2" name="Line 71"/>
              <p:cNvSpPr>
                <a:spLocks noChangeShapeType="1"/>
              </p:cNvSpPr>
              <p:nvPr/>
            </p:nvSpPr>
            <p:spPr bwMode="auto">
              <a:xfrm>
                <a:off x="4267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3" name="Line 72"/>
              <p:cNvSpPr>
                <a:spLocks noChangeShapeType="1"/>
              </p:cNvSpPr>
              <p:nvPr/>
            </p:nvSpPr>
            <p:spPr bwMode="auto">
              <a:xfrm>
                <a:off x="4419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4" name="Line 73"/>
              <p:cNvSpPr>
                <a:spLocks noChangeShapeType="1"/>
              </p:cNvSpPr>
              <p:nvPr/>
            </p:nvSpPr>
            <p:spPr bwMode="auto">
              <a:xfrm>
                <a:off x="4724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5" name="Line 74"/>
              <p:cNvSpPr>
                <a:spLocks noChangeShapeType="1"/>
              </p:cNvSpPr>
              <p:nvPr/>
            </p:nvSpPr>
            <p:spPr bwMode="auto">
              <a:xfrm>
                <a:off x="4876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" name="Line 75"/>
              <p:cNvSpPr>
                <a:spLocks noChangeShapeType="1"/>
              </p:cNvSpPr>
              <p:nvPr/>
            </p:nvSpPr>
            <p:spPr bwMode="auto">
              <a:xfrm>
                <a:off x="5029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" name="Line 76"/>
              <p:cNvSpPr>
                <a:spLocks noChangeShapeType="1"/>
              </p:cNvSpPr>
              <p:nvPr/>
            </p:nvSpPr>
            <p:spPr bwMode="auto">
              <a:xfrm>
                <a:off x="5181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" name="Line 77"/>
              <p:cNvSpPr>
                <a:spLocks noChangeShapeType="1"/>
              </p:cNvSpPr>
              <p:nvPr/>
            </p:nvSpPr>
            <p:spPr bwMode="auto">
              <a:xfrm>
                <a:off x="5334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" name="Line 78"/>
              <p:cNvSpPr>
                <a:spLocks noChangeShapeType="1"/>
              </p:cNvSpPr>
              <p:nvPr/>
            </p:nvSpPr>
            <p:spPr bwMode="auto">
              <a:xfrm>
                <a:off x="5486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" name="Line 79"/>
              <p:cNvSpPr>
                <a:spLocks noChangeShapeType="1"/>
              </p:cNvSpPr>
              <p:nvPr/>
            </p:nvSpPr>
            <p:spPr bwMode="auto">
              <a:xfrm>
                <a:off x="5638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" name="Line 80"/>
              <p:cNvSpPr>
                <a:spLocks noChangeShapeType="1"/>
              </p:cNvSpPr>
              <p:nvPr/>
            </p:nvSpPr>
            <p:spPr bwMode="auto">
              <a:xfrm>
                <a:off x="5791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" name="Line 81"/>
              <p:cNvSpPr>
                <a:spLocks noChangeShapeType="1"/>
              </p:cNvSpPr>
              <p:nvPr/>
            </p:nvSpPr>
            <p:spPr bwMode="auto">
              <a:xfrm>
                <a:off x="6096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" name="Line 82"/>
              <p:cNvSpPr>
                <a:spLocks noChangeShapeType="1"/>
              </p:cNvSpPr>
              <p:nvPr/>
            </p:nvSpPr>
            <p:spPr bwMode="auto">
              <a:xfrm>
                <a:off x="6248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" name="Line 83"/>
              <p:cNvSpPr>
                <a:spLocks noChangeShapeType="1"/>
              </p:cNvSpPr>
              <p:nvPr/>
            </p:nvSpPr>
            <p:spPr bwMode="auto">
              <a:xfrm>
                <a:off x="6400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" name="Line 84"/>
              <p:cNvSpPr>
                <a:spLocks noChangeShapeType="1"/>
              </p:cNvSpPr>
              <p:nvPr/>
            </p:nvSpPr>
            <p:spPr bwMode="auto">
              <a:xfrm>
                <a:off x="6553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6" name="Line 85"/>
              <p:cNvSpPr>
                <a:spLocks noChangeShapeType="1"/>
              </p:cNvSpPr>
              <p:nvPr/>
            </p:nvSpPr>
            <p:spPr bwMode="auto">
              <a:xfrm>
                <a:off x="6705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" name="Line 86"/>
              <p:cNvSpPr>
                <a:spLocks noChangeShapeType="1"/>
              </p:cNvSpPr>
              <p:nvPr/>
            </p:nvSpPr>
            <p:spPr bwMode="auto">
              <a:xfrm>
                <a:off x="6858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" name="Line 87"/>
              <p:cNvSpPr>
                <a:spLocks noChangeShapeType="1"/>
              </p:cNvSpPr>
              <p:nvPr/>
            </p:nvSpPr>
            <p:spPr bwMode="auto">
              <a:xfrm>
                <a:off x="7010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" name="Line 88"/>
              <p:cNvSpPr>
                <a:spLocks noChangeShapeType="1"/>
              </p:cNvSpPr>
              <p:nvPr/>
            </p:nvSpPr>
            <p:spPr bwMode="auto">
              <a:xfrm>
                <a:off x="7162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" name="Line 89"/>
              <p:cNvSpPr>
                <a:spLocks noChangeShapeType="1"/>
              </p:cNvSpPr>
              <p:nvPr/>
            </p:nvSpPr>
            <p:spPr bwMode="auto">
              <a:xfrm>
                <a:off x="7467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" name="Line 90"/>
              <p:cNvSpPr>
                <a:spLocks noChangeShapeType="1"/>
              </p:cNvSpPr>
              <p:nvPr/>
            </p:nvSpPr>
            <p:spPr bwMode="auto">
              <a:xfrm>
                <a:off x="7620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2" name="Line 91"/>
              <p:cNvSpPr>
                <a:spLocks noChangeShapeType="1"/>
              </p:cNvSpPr>
              <p:nvPr/>
            </p:nvSpPr>
            <p:spPr bwMode="auto">
              <a:xfrm>
                <a:off x="7772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" name="Line 92"/>
              <p:cNvSpPr>
                <a:spLocks noChangeShapeType="1"/>
              </p:cNvSpPr>
              <p:nvPr/>
            </p:nvSpPr>
            <p:spPr bwMode="auto">
              <a:xfrm>
                <a:off x="7924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" name="Line 93"/>
              <p:cNvSpPr>
                <a:spLocks noChangeShapeType="1"/>
              </p:cNvSpPr>
              <p:nvPr/>
            </p:nvSpPr>
            <p:spPr bwMode="auto">
              <a:xfrm>
                <a:off x="8077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5" name="Line 94"/>
              <p:cNvSpPr>
                <a:spLocks noChangeShapeType="1"/>
              </p:cNvSpPr>
              <p:nvPr/>
            </p:nvSpPr>
            <p:spPr bwMode="auto">
              <a:xfrm>
                <a:off x="8229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" name="Line 95"/>
              <p:cNvSpPr>
                <a:spLocks noChangeShapeType="1"/>
              </p:cNvSpPr>
              <p:nvPr/>
            </p:nvSpPr>
            <p:spPr bwMode="auto">
              <a:xfrm>
                <a:off x="27574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" name="Line 96"/>
              <p:cNvSpPr>
                <a:spLocks noChangeShapeType="1"/>
              </p:cNvSpPr>
              <p:nvPr/>
            </p:nvSpPr>
            <p:spPr bwMode="auto">
              <a:xfrm>
                <a:off x="29098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" name="Line 97"/>
              <p:cNvSpPr>
                <a:spLocks noChangeShapeType="1"/>
              </p:cNvSpPr>
              <p:nvPr/>
            </p:nvSpPr>
            <p:spPr bwMode="auto">
              <a:xfrm>
                <a:off x="30622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" name="Line 98"/>
              <p:cNvSpPr>
                <a:spLocks noChangeShapeType="1"/>
              </p:cNvSpPr>
              <p:nvPr/>
            </p:nvSpPr>
            <p:spPr bwMode="auto">
              <a:xfrm>
                <a:off x="3352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" name="AutoShape 99"/>
              <p:cNvSpPr>
                <a:spLocks noChangeArrowheads="1"/>
              </p:cNvSpPr>
              <p:nvPr/>
            </p:nvSpPr>
            <p:spPr bwMode="auto">
              <a:xfrm>
                <a:off x="3691731" y="1905000"/>
                <a:ext cx="1608137" cy="304800"/>
              </a:xfrm>
              <a:prstGeom prst="downArrow">
                <a:avLst>
                  <a:gd name="adj1" fmla="val 61667"/>
                  <a:gd name="adj2" fmla="val 34583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3" name="TextBox 422"/>
            <p:cNvSpPr txBox="1"/>
            <p:nvPr/>
          </p:nvSpPr>
          <p:spPr>
            <a:xfrm>
              <a:off x="7084050" y="2598246"/>
              <a:ext cx="2200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rgbClr val="FF0000"/>
                  </a:solidFill>
                </a:rPr>
                <a:t>Divide the parameter sets among k computers 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61554" y="3466306"/>
            <a:ext cx="8582446" cy="1928858"/>
            <a:chOff x="561554" y="3466306"/>
            <a:chExt cx="8582446" cy="1928858"/>
          </a:xfrm>
        </p:grpSpPr>
        <p:grpSp>
          <p:nvGrpSpPr>
            <p:cNvPr id="6" name="Group 5"/>
            <p:cNvGrpSpPr/>
            <p:nvPr/>
          </p:nvGrpSpPr>
          <p:grpSpPr>
            <a:xfrm>
              <a:off x="561554" y="3466306"/>
              <a:ext cx="6410974" cy="1928858"/>
              <a:chOff x="847725" y="3466306"/>
              <a:chExt cx="7440529" cy="1928858"/>
            </a:xfrm>
          </p:grpSpPr>
          <p:sp>
            <p:nvSpPr>
              <p:cNvPr id="361475" name="Rectangle 3"/>
              <p:cNvSpPr>
                <a:spLocks noChangeArrowheads="1"/>
              </p:cNvSpPr>
              <p:nvPr/>
            </p:nvSpPr>
            <p:spPr bwMode="auto">
              <a:xfrm>
                <a:off x="847725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cxnSp>
            <p:nvCxnSpPr>
              <p:cNvPr id="361499" name="AutoShape 27"/>
              <p:cNvCxnSpPr>
                <a:cxnSpLocks noChangeShapeType="1"/>
                <a:endCxn id="361475" idx="0"/>
              </p:cNvCxnSpPr>
              <p:nvPr/>
            </p:nvCxnSpPr>
            <p:spPr bwMode="auto">
              <a:xfrm>
                <a:off x="1222375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AutoShape 27"/>
              <p:cNvCxnSpPr>
                <a:cxnSpLocks noChangeShapeType="1"/>
              </p:cNvCxnSpPr>
              <p:nvPr/>
            </p:nvCxnSpPr>
            <p:spPr bwMode="auto">
              <a:xfrm>
                <a:off x="1235743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1" name="Rectangle 3"/>
              <p:cNvSpPr>
                <a:spLocks noChangeArrowheads="1"/>
              </p:cNvSpPr>
              <p:nvPr/>
            </p:nvSpPr>
            <p:spPr bwMode="auto">
              <a:xfrm>
                <a:off x="2138362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cxnSp>
            <p:nvCxnSpPr>
              <p:cNvPr id="352" name="AutoShape 27"/>
              <p:cNvCxnSpPr>
                <a:cxnSpLocks noChangeShapeType="1"/>
                <a:endCxn id="351" idx="0"/>
              </p:cNvCxnSpPr>
              <p:nvPr/>
            </p:nvCxnSpPr>
            <p:spPr bwMode="auto">
              <a:xfrm>
                <a:off x="2513012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3" name="AutoShape 27"/>
              <p:cNvCxnSpPr>
                <a:cxnSpLocks noChangeShapeType="1"/>
              </p:cNvCxnSpPr>
              <p:nvPr/>
            </p:nvCxnSpPr>
            <p:spPr bwMode="auto">
              <a:xfrm>
                <a:off x="2526380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4" name="Rectangle 3"/>
              <p:cNvSpPr>
                <a:spLocks noChangeArrowheads="1"/>
              </p:cNvSpPr>
              <p:nvPr/>
            </p:nvSpPr>
            <p:spPr bwMode="auto">
              <a:xfrm>
                <a:off x="3505200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cxnSp>
            <p:nvCxnSpPr>
              <p:cNvPr id="355" name="AutoShape 27"/>
              <p:cNvCxnSpPr>
                <a:cxnSpLocks noChangeShapeType="1"/>
                <a:endCxn id="354" idx="0"/>
              </p:cNvCxnSpPr>
              <p:nvPr/>
            </p:nvCxnSpPr>
            <p:spPr bwMode="auto">
              <a:xfrm>
                <a:off x="3879850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6" name="AutoShape 27"/>
              <p:cNvCxnSpPr>
                <a:cxnSpLocks noChangeShapeType="1"/>
              </p:cNvCxnSpPr>
              <p:nvPr/>
            </p:nvCxnSpPr>
            <p:spPr bwMode="auto">
              <a:xfrm>
                <a:off x="3893218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7" name="Rectangle 3"/>
              <p:cNvSpPr>
                <a:spLocks noChangeArrowheads="1"/>
              </p:cNvSpPr>
              <p:nvPr/>
            </p:nvSpPr>
            <p:spPr bwMode="auto">
              <a:xfrm>
                <a:off x="4903536" y="409123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cxnSp>
            <p:nvCxnSpPr>
              <p:cNvPr id="358" name="AutoShape 27"/>
              <p:cNvCxnSpPr>
                <a:cxnSpLocks noChangeShapeType="1"/>
                <a:endCxn id="357" idx="0"/>
              </p:cNvCxnSpPr>
              <p:nvPr/>
            </p:nvCxnSpPr>
            <p:spPr bwMode="auto">
              <a:xfrm>
                <a:off x="5278186" y="347687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9" name="AutoShape 27"/>
              <p:cNvCxnSpPr>
                <a:cxnSpLocks noChangeShapeType="1"/>
              </p:cNvCxnSpPr>
              <p:nvPr/>
            </p:nvCxnSpPr>
            <p:spPr bwMode="auto">
              <a:xfrm>
                <a:off x="5291554" y="476910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60" name="Rectangle 3"/>
              <p:cNvSpPr>
                <a:spLocks noChangeArrowheads="1"/>
              </p:cNvSpPr>
              <p:nvPr/>
            </p:nvSpPr>
            <p:spPr bwMode="auto">
              <a:xfrm>
                <a:off x="6281822" y="409708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cxnSp>
            <p:nvCxnSpPr>
              <p:cNvPr id="361" name="AutoShape 27"/>
              <p:cNvCxnSpPr>
                <a:cxnSpLocks noChangeShapeType="1"/>
                <a:endCxn id="360" idx="0"/>
              </p:cNvCxnSpPr>
              <p:nvPr/>
            </p:nvCxnSpPr>
            <p:spPr bwMode="auto">
              <a:xfrm>
                <a:off x="6656472" y="348272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2" name="AutoShape 27"/>
              <p:cNvCxnSpPr>
                <a:cxnSpLocks noChangeShapeType="1"/>
              </p:cNvCxnSpPr>
              <p:nvPr/>
            </p:nvCxnSpPr>
            <p:spPr bwMode="auto">
              <a:xfrm>
                <a:off x="6669840" y="477495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63" name="Rectangle 3"/>
              <p:cNvSpPr>
                <a:spLocks noChangeArrowheads="1"/>
              </p:cNvSpPr>
              <p:nvPr/>
            </p:nvSpPr>
            <p:spPr bwMode="auto">
              <a:xfrm>
                <a:off x="7535779" y="410293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cxnSp>
            <p:nvCxnSpPr>
              <p:cNvPr id="364" name="AutoShape 27"/>
              <p:cNvCxnSpPr>
                <a:cxnSpLocks noChangeShapeType="1"/>
                <a:endCxn id="363" idx="0"/>
              </p:cNvCxnSpPr>
              <p:nvPr/>
            </p:nvCxnSpPr>
            <p:spPr bwMode="auto">
              <a:xfrm>
                <a:off x="7910429" y="348857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5" name="AutoShape 27"/>
              <p:cNvCxnSpPr>
                <a:cxnSpLocks noChangeShapeType="1"/>
              </p:cNvCxnSpPr>
              <p:nvPr/>
            </p:nvCxnSpPr>
            <p:spPr bwMode="auto">
              <a:xfrm>
                <a:off x="7923797" y="478080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24" name="TextBox 423"/>
            <p:cNvSpPr txBox="1"/>
            <p:nvPr/>
          </p:nvSpPr>
          <p:spPr>
            <a:xfrm>
              <a:off x="7177631" y="3920755"/>
              <a:ext cx="196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rgbClr val="FF0000"/>
                  </a:solidFill>
                </a:rPr>
                <a:t>f is runs the simulation and produces some output; apply it to every item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7247" y="5479382"/>
            <a:ext cx="8732100" cy="838200"/>
            <a:chOff x="417247" y="5479382"/>
            <a:chExt cx="8732100" cy="838200"/>
          </a:xfrm>
        </p:grpSpPr>
        <p:grpSp>
          <p:nvGrpSpPr>
            <p:cNvPr id="4" name="Group 3"/>
            <p:cNvGrpSpPr/>
            <p:nvPr/>
          </p:nvGrpSpPr>
          <p:grpSpPr>
            <a:xfrm>
              <a:off x="417247" y="5479382"/>
              <a:ext cx="6606646" cy="838200"/>
              <a:chOff x="680243" y="5479382"/>
              <a:chExt cx="7667625" cy="838200"/>
            </a:xfrm>
          </p:grpSpPr>
          <p:sp>
            <p:nvSpPr>
              <p:cNvPr id="366" name="Rectangle 2"/>
              <p:cNvSpPr>
                <a:spLocks noChangeArrowheads="1"/>
              </p:cNvSpPr>
              <p:nvPr/>
            </p:nvSpPr>
            <p:spPr bwMode="auto">
              <a:xfrm>
                <a:off x="1980406" y="5479382"/>
                <a:ext cx="1185862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" name="Rectangle 3"/>
              <p:cNvSpPr>
                <a:spLocks noChangeArrowheads="1"/>
              </p:cNvSpPr>
              <p:nvPr/>
            </p:nvSpPr>
            <p:spPr bwMode="auto">
              <a:xfrm>
                <a:off x="3318668" y="5479382"/>
                <a:ext cx="12192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" name="Rectangle 4"/>
              <p:cNvSpPr>
                <a:spLocks noChangeArrowheads="1"/>
              </p:cNvSpPr>
              <p:nvPr/>
            </p:nvSpPr>
            <p:spPr bwMode="auto">
              <a:xfrm>
                <a:off x="4690268" y="5479382"/>
                <a:ext cx="12192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" name="Rectangle 5"/>
              <p:cNvSpPr>
                <a:spLocks noChangeArrowheads="1"/>
              </p:cNvSpPr>
              <p:nvPr/>
            </p:nvSpPr>
            <p:spPr bwMode="auto">
              <a:xfrm>
                <a:off x="6061868" y="5479382"/>
                <a:ext cx="12192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" name="Rectangle 6"/>
              <p:cNvSpPr>
                <a:spLocks noChangeArrowheads="1"/>
              </p:cNvSpPr>
              <p:nvPr/>
            </p:nvSpPr>
            <p:spPr bwMode="auto">
              <a:xfrm>
                <a:off x="7433468" y="5479382"/>
                <a:ext cx="9144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" name="Rectangle 53"/>
              <p:cNvSpPr>
                <a:spLocks noChangeArrowheads="1"/>
              </p:cNvSpPr>
              <p:nvPr/>
            </p:nvSpPr>
            <p:spPr bwMode="auto">
              <a:xfrm>
                <a:off x="680243" y="5479382"/>
                <a:ext cx="11430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2" name="Line 54"/>
              <p:cNvSpPr>
                <a:spLocks noChangeShapeType="1"/>
              </p:cNvSpPr>
              <p:nvPr/>
            </p:nvSpPr>
            <p:spPr bwMode="auto">
              <a:xfrm>
                <a:off x="804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3" name="Line 55"/>
              <p:cNvSpPr>
                <a:spLocks noChangeShapeType="1"/>
              </p:cNvSpPr>
              <p:nvPr/>
            </p:nvSpPr>
            <p:spPr bwMode="auto">
              <a:xfrm>
                <a:off x="956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4" name="Line 56"/>
              <p:cNvSpPr>
                <a:spLocks noChangeShapeType="1"/>
              </p:cNvSpPr>
              <p:nvPr/>
            </p:nvSpPr>
            <p:spPr bwMode="auto">
              <a:xfrm>
                <a:off x="1108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" name="Line 57"/>
              <p:cNvSpPr>
                <a:spLocks noChangeShapeType="1"/>
              </p:cNvSpPr>
              <p:nvPr/>
            </p:nvSpPr>
            <p:spPr bwMode="auto">
              <a:xfrm>
                <a:off x="1261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6" name="Line 58"/>
              <p:cNvSpPr>
                <a:spLocks noChangeShapeType="1"/>
              </p:cNvSpPr>
              <p:nvPr/>
            </p:nvSpPr>
            <p:spPr bwMode="auto">
              <a:xfrm>
                <a:off x="1413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" name="Line 59"/>
              <p:cNvSpPr>
                <a:spLocks noChangeShapeType="1"/>
              </p:cNvSpPr>
              <p:nvPr/>
            </p:nvSpPr>
            <p:spPr bwMode="auto">
              <a:xfrm>
                <a:off x="1566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8" name="Line 60"/>
              <p:cNvSpPr>
                <a:spLocks noChangeShapeType="1"/>
              </p:cNvSpPr>
              <p:nvPr/>
            </p:nvSpPr>
            <p:spPr bwMode="auto">
              <a:xfrm>
                <a:off x="1718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" name="Line 61"/>
              <p:cNvSpPr>
                <a:spLocks noChangeShapeType="1"/>
              </p:cNvSpPr>
              <p:nvPr/>
            </p:nvSpPr>
            <p:spPr bwMode="auto">
              <a:xfrm>
                <a:off x="20375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" name="Line 62"/>
              <p:cNvSpPr>
                <a:spLocks noChangeShapeType="1"/>
              </p:cNvSpPr>
              <p:nvPr/>
            </p:nvSpPr>
            <p:spPr bwMode="auto">
              <a:xfrm>
                <a:off x="21899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" name="Line 63"/>
              <p:cNvSpPr>
                <a:spLocks noChangeShapeType="1"/>
              </p:cNvSpPr>
              <p:nvPr/>
            </p:nvSpPr>
            <p:spPr bwMode="auto">
              <a:xfrm>
                <a:off x="23423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2" name="Line 64"/>
              <p:cNvSpPr>
                <a:spLocks noChangeShapeType="1"/>
              </p:cNvSpPr>
              <p:nvPr/>
            </p:nvSpPr>
            <p:spPr bwMode="auto">
              <a:xfrm>
                <a:off x="24947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3" name="Line 65"/>
              <p:cNvSpPr>
                <a:spLocks noChangeShapeType="1"/>
              </p:cNvSpPr>
              <p:nvPr/>
            </p:nvSpPr>
            <p:spPr bwMode="auto">
              <a:xfrm>
                <a:off x="26471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4" name="Line 66"/>
              <p:cNvSpPr>
                <a:spLocks noChangeShapeType="1"/>
              </p:cNvSpPr>
              <p:nvPr/>
            </p:nvSpPr>
            <p:spPr bwMode="auto">
              <a:xfrm>
                <a:off x="3547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5" name="Line 67"/>
              <p:cNvSpPr>
                <a:spLocks noChangeShapeType="1"/>
              </p:cNvSpPr>
              <p:nvPr/>
            </p:nvSpPr>
            <p:spPr bwMode="auto">
              <a:xfrm>
                <a:off x="3699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" name="Line 68"/>
              <p:cNvSpPr>
                <a:spLocks noChangeShapeType="1"/>
              </p:cNvSpPr>
              <p:nvPr/>
            </p:nvSpPr>
            <p:spPr bwMode="auto">
              <a:xfrm>
                <a:off x="3852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" name="Line 69"/>
              <p:cNvSpPr>
                <a:spLocks noChangeShapeType="1"/>
              </p:cNvSpPr>
              <p:nvPr/>
            </p:nvSpPr>
            <p:spPr bwMode="auto">
              <a:xfrm>
                <a:off x="4004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" name="Line 70"/>
              <p:cNvSpPr>
                <a:spLocks noChangeShapeType="1"/>
              </p:cNvSpPr>
              <p:nvPr/>
            </p:nvSpPr>
            <p:spPr bwMode="auto">
              <a:xfrm>
                <a:off x="4156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" name="Line 71"/>
              <p:cNvSpPr>
                <a:spLocks noChangeShapeType="1"/>
              </p:cNvSpPr>
              <p:nvPr/>
            </p:nvSpPr>
            <p:spPr bwMode="auto">
              <a:xfrm>
                <a:off x="4309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" name="Line 72"/>
              <p:cNvSpPr>
                <a:spLocks noChangeShapeType="1"/>
              </p:cNvSpPr>
              <p:nvPr/>
            </p:nvSpPr>
            <p:spPr bwMode="auto">
              <a:xfrm>
                <a:off x="4461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" name="Line 73"/>
              <p:cNvSpPr>
                <a:spLocks noChangeShapeType="1"/>
              </p:cNvSpPr>
              <p:nvPr/>
            </p:nvSpPr>
            <p:spPr bwMode="auto">
              <a:xfrm>
                <a:off x="4766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" name="Line 74"/>
              <p:cNvSpPr>
                <a:spLocks noChangeShapeType="1"/>
              </p:cNvSpPr>
              <p:nvPr/>
            </p:nvSpPr>
            <p:spPr bwMode="auto">
              <a:xfrm>
                <a:off x="4918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" name="Line 75"/>
              <p:cNvSpPr>
                <a:spLocks noChangeShapeType="1"/>
              </p:cNvSpPr>
              <p:nvPr/>
            </p:nvSpPr>
            <p:spPr bwMode="auto">
              <a:xfrm>
                <a:off x="5071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" name="Line 76"/>
              <p:cNvSpPr>
                <a:spLocks noChangeShapeType="1"/>
              </p:cNvSpPr>
              <p:nvPr/>
            </p:nvSpPr>
            <p:spPr bwMode="auto">
              <a:xfrm>
                <a:off x="5223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" name="Line 77"/>
              <p:cNvSpPr>
                <a:spLocks noChangeShapeType="1"/>
              </p:cNvSpPr>
              <p:nvPr/>
            </p:nvSpPr>
            <p:spPr bwMode="auto">
              <a:xfrm>
                <a:off x="5376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" name="Line 78"/>
              <p:cNvSpPr>
                <a:spLocks noChangeShapeType="1"/>
              </p:cNvSpPr>
              <p:nvPr/>
            </p:nvSpPr>
            <p:spPr bwMode="auto">
              <a:xfrm>
                <a:off x="5528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" name="Line 79"/>
              <p:cNvSpPr>
                <a:spLocks noChangeShapeType="1"/>
              </p:cNvSpPr>
              <p:nvPr/>
            </p:nvSpPr>
            <p:spPr bwMode="auto">
              <a:xfrm>
                <a:off x="5680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" name="Line 80"/>
              <p:cNvSpPr>
                <a:spLocks noChangeShapeType="1"/>
              </p:cNvSpPr>
              <p:nvPr/>
            </p:nvSpPr>
            <p:spPr bwMode="auto">
              <a:xfrm>
                <a:off x="5833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" name="Line 81"/>
              <p:cNvSpPr>
                <a:spLocks noChangeShapeType="1"/>
              </p:cNvSpPr>
              <p:nvPr/>
            </p:nvSpPr>
            <p:spPr bwMode="auto">
              <a:xfrm>
                <a:off x="6138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" name="Line 82"/>
              <p:cNvSpPr>
                <a:spLocks noChangeShapeType="1"/>
              </p:cNvSpPr>
              <p:nvPr/>
            </p:nvSpPr>
            <p:spPr bwMode="auto">
              <a:xfrm>
                <a:off x="6290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" name="Line 83"/>
              <p:cNvSpPr>
                <a:spLocks noChangeShapeType="1"/>
              </p:cNvSpPr>
              <p:nvPr/>
            </p:nvSpPr>
            <p:spPr bwMode="auto">
              <a:xfrm>
                <a:off x="6442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2" name="Line 84"/>
              <p:cNvSpPr>
                <a:spLocks noChangeShapeType="1"/>
              </p:cNvSpPr>
              <p:nvPr/>
            </p:nvSpPr>
            <p:spPr bwMode="auto">
              <a:xfrm>
                <a:off x="6595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3" name="Line 85"/>
              <p:cNvSpPr>
                <a:spLocks noChangeShapeType="1"/>
              </p:cNvSpPr>
              <p:nvPr/>
            </p:nvSpPr>
            <p:spPr bwMode="auto">
              <a:xfrm>
                <a:off x="6747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4" name="Line 86"/>
              <p:cNvSpPr>
                <a:spLocks noChangeShapeType="1"/>
              </p:cNvSpPr>
              <p:nvPr/>
            </p:nvSpPr>
            <p:spPr bwMode="auto">
              <a:xfrm>
                <a:off x="6900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5" name="Line 87"/>
              <p:cNvSpPr>
                <a:spLocks noChangeShapeType="1"/>
              </p:cNvSpPr>
              <p:nvPr/>
            </p:nvSpPr>
            <p:spPr bwMode="auto">
              <a:xfrm>
                <a:off x="7052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" name="Line 88"/>
              <p:cNvSpPr>
                <a:spLocks noChangeShapeType="1"/>
              </p:cNvSpPr>
              <p:nvPr/>
            </p:nvSpPr>
            <p:spPr bwMode="auto">
              <a:xfrm>
                <a:off x="7204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7" name="Line 89"/>
              <p:cNvSpPr>
                <a:spLocks noChangeShapeType="1"/>
              </p:cNvSpPr>
              <p:nvPr/>
            </p:nvSpPr>
            <p:spPr bwMode="auto">
              <a:xfrm>
                <a:off x="7509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" name="Line 90"/>
              <p:cNvSpPr>
                <a:spLocks noChangeShapeType="1"/>
              </p:cNvSpPr>
              <p:nvPr/>
            </p:nvSpPr>
            <p:spPr bwMode="auto">
              <a:xfrm>
                <a:off x="7662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" name="Line 91"/>
              <p:cNvSpPr>
                <a:spLocks noChangeShapeType="1"/>
              </p:cNvSpPr>
              <p:nvPr/>
            </p:nvSpPr>
            <p:spPr bwMode="auto">
              <a:xfrm>
                <a:off x="7814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" name="Line 92"/>
              <p:cNvSpPr>
                <a:spLocks noChangeShapeType="1"/>
              </p:cNvSpPr>
              <p:nvPr/>
            </p:nvSpPr>
            <p:spPr bwMode="auto">
              <a:xfrm>
                <a:off x="7966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" name="Line 93"/>
              <p:cNvSpPr>
                <a:spLocks noChangeShapeType="1"/>
              </p:cNvSpPr>
              <p:nvPr/>
            </p:nvSpPr>
            <p:spPr bwMode="auto">
              <a:xfrm>
                <a:off x="8119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" name="Line 94"/>
              <p:cNvSpPr>
                <a:spLocks noChangeShapeType="1"/>
              </p:cNvSpPr>
              <p:nvPr/>
            </p:nvSpPr>
            <p:spPr bwMode="auto">
              <a:xfrm>
                <a:off x="8271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" name="Line 95"/>
              <p:cNvSpPr>
                <a:spLocks noChangeShapeType="1"/>
              </p:cNvSpPr>
              <p:nvPr/>
            </p:nvSpPr>
            <p:spPr bwMode="auto">
              <a:xfrm>
                <a:off x="27995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" name="Line 96"/>
              <p:cNvSpPr>
                <a:spLocks noChangeShapeType="1"/>
              </p:cNvSpPr>
              <p:nvPr/>
            </p:nvSpPr>
            <p:spPr bwMode="auto">
              <a:xfrm>
                <a:off x="29519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" name="Line 97"/>
              <p:cNvSpPr>
                <a:spLocks noChangeShapeType="1"/>
              </p:cNvSpPr>
              <p:nvPr/>
            </p:nvSpPr>
            <p:spPr bwMode="auto">
              <a:xfrm>
                <a:off x="31043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" name="Line 98"/>
              <p:cNvSpPr>
                <a:spLocks noChangeShapeType="1"/>
              </p:cNvSpPr>
              <p:nvPr/>
            </p:nvSpPr>
            <p:spPr bwMode="auto">
              <a:xfrm>
                <a:off x="3394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5" name="TextBox 424"/>
            <p:cNvSpPr txBox="1"/>
            <p:nvPr/>
          </p:nvSpPr>
          <p:spPr>
            <a:xfrm>
              <a:off x="7182978" y="5479382"/>
              <a:ext cx="1966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rgbClr val="FF0000"/>
                  </a:solidFill>
                </a:rPr>
                <a:t>Now we have a big distributed set of simulation results</a:t>
              </a: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680243" y="184483"/>
            <a:ext cx="777795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New Task: Run thousands of simulations 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304800" y="6477000"/>
            <a:ext cx="8848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/>
              <a:t>http://escience.washington.edu/get-help-now/dave-williams-simulating-muscle-dynamics-cloud</a:t>
            </a:r>
          </a:p>
        </p:txBody>
      </p:sp>
    </p:spTree>
    <p:extLst>
      <p:ext uri="{BB962C8B-B14F-4D97-AF65-F5344CB8AC3E}">
        <p14:creationId xmlns:p14="http://schemas.microsoft.com/office/powerpoint/2010/main" val="68862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7"/>
          <p:cNvSpPr>
            <a:spLocks noChangeArrowheads="1"/>
          </p:cNvSpPr>
          <p:nvPr/>
        </p:nvSpPr>
        <p:spPr bwMode="auto">
          <a:xfrm>
            <a:off x="684660" y="1066800"/>
            <a:ext cx="6106018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Line 8"/>
          <p:cNvSpPr>
            <a:spLocks noChangeShapeType="1"/>
          </p:cNvSpPr>
          <p:nvPr/>
        </p:nvSpPr>
        <p:spPr bwMode="auto">
          <a:xfrm>
            <a:off x="81597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Line 9"/>
          <p:cNvSpPr>
            <a:spLocks noChangeShapeType="1"/>
          </p:cNvSpPr>
          <p:nvPr/>
        </p:nvSpPr>
        <p:spPr bwMode="auto">
          <a:xfrm>
            <a:off x="94728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Line 10"/>
          <p:cNvSpPr>
            <a:spLocks noChangeShapeType="1"/>
          </p:cNvSpPr>
          <p:nvPr/>
        </p:nvSpPr>
        <p:spPr bwMode="auto">
          <a:xfrm>
            <a:off x="107859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Line 11"/>
          <p:cNvSpPr>
            <a:spLocks noChangeShapeType="1"/>
          </p:cNvSpPr>
          <p:nvPr/>
        </p:nvSpPr>
        <p:spPr bwMode="auto">
          <a:xfrm>
            <a:off x="120990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Line 12"/>
          <p:cNvSpPr>
            <a:spLocks noChangeShapeType="1"/>
          </p:cNvSpPr>
          <p:nvPr/>
        </p:nvSpPr>
        <p:spPr bwMode="auto">
          <a:xfrm>
            <a:off x="134122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Line 13"/>
          <p:cNvSpPr>
            <a:spLocks noChangeShapeType="1"/>
          </p:cNvSpPr>
          <p:nvPr/>
        </p:nvSpPr>
        <p:spPr bwMode="auto">
          <a:xfrm>
            <a:off x="147253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Line 14"/>
          <p:cNvSpPr>
            <a:spLocks noChangeShapeType="1"/>
          </p:cNvSpPr>
          <p:nvPr/>
        </p:nvSpPr>
        <p:spPr bwMode="auto">
          <a:xfrm>
            <a:off x="160384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Line 15"/>
          <p:cNvSpPr>
            <a:spLocks noChangeShapeType="1"/>
          </p:cNvSpPr>
          <p:nvPr/>
        </p:nvSpPr>
        <p:spPr bwMode="auto">
          <a:xfrm>
            <a:off x="173515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Line 16"/>
          <p:cNvSpPr>
            <a:spLocks noChangeShapeType="1"/>
          </p:cNvSpPr>
          <p:nvPr/>
        </p:nvSpPr>
        <p:spPr bwMode="auto">
          <a:xfrm>
            <a:off x="186646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Line 17"/>
          <p:cNvSpPr>
            <a:spLocks noChangeShapeType="1"/>
          </p:cNvSpPr>
          <p:nvPr/>
        </p:nvSpPr>
        <p:spPr bwMode="auto">
          <a:xfrm>
            <a:off x="199778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Line 18"/>
          <p:cNvSpPr>
            <a:spLocks noChangeShapeType="1"/>
          </p:cNvSpPr>
          <p:nvPr/>
        </p:nvSpPr>
        <p:spPr bwMode="auto">
          <a:xfrm>
            <a:off x="212909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Line 19"/>
          <p:cNvSpPr>
            <a:spLocks noChangeShapeType="1"/>
          </p:cNvSpPr>
          <p:nvPr/>
        </p:nvSpPr>
        <p:spPr bwMode="auto">
          <a:xfrm>
            <a:off x="226040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Line 20"/>
          <p:cNvSpPr>
            <a:spLocks noChangeShapeType="1"/>
          </p:cNvSpPr>
          <p:nvPr/>
        </p:nvSpPr>
        <p:spPr bwMode="auto">
          <a:xfrm>
            <a:off x="291696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Line 21"/>
          <p:cNvSpPr>
            <a:spLocks noChangeShapeType="1"/>
          </p:cNvSpPr>
          <p:nvPr/>
        </p:nvSpPr>
        <p:spPr bwMode="auto">
          <a:xfrm>
            <a:off x="304827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Line 22"/>
          <p:cNvSpPr>
            <a:spLocks noChangeShapeType="1"/>
          </p:cNvSpPr>
          <p:nvPr/>
        </p:nvSpPr>
        <p:spPr bwMode="auto">
          <a:xfrm>
            <a:off x="317959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Line 23"/>
          <p:cNvSpPr>
            <a:spLocks noChangeShapeType="1"/>
          </p:cNvSpPr>
          <p:nvPr/>
        </p:nvSpPr>
        <p:spPr bwMode="auto">
          <a:xfrm>
            <a:off x="331090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Line 24"/>
          <p:cNvSpPr>
            <a:spLocks noChangeShapeType="1"/>
          </p:cNvSpPr>
          <p:nvPr/>
        </p:nvSpPr>
        <p:spPr bwMode="auto">
          <a:xfrm>
            <a:off x="344221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Line 25"/>
          <p:cNvSpPr>
            <a:spLocks noChangeShapeType="1"/>
          </p:cNvSpPr>
          <p:nvPr/>
        </p:nvSpPr>
        <p:spPr bwMode="auto">
          <a:xfrm>
            <a:off x="357352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Line 26"/>
          <p:cNvSpPr>
            <a:spLocks noChangeShapeType="1"/>
          </p:cNvSpPr>
          <p:nvPr/>
        </p:nvSpPr>
        <p:spPr bwMode="auto">
          <a:xfrm>
            <a:off x="370484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Line 27"/>
          <p:cNvSpPr>
            <a:spLocks noChangeShapeType="1"/>
          </p:cNvSpPr>
          <p:nvPr/>
        </p:nvSpPr>
        <p:spPr bwMode="auto">
          <a:xfrm>
            <a:off x="383615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Line 28"/>
          <p:cNvSpPr>
            <a:spLocks noChangeShapeType="1"/>
          </p:cNvSpPr>
          <p:nvPr/>
        </p:nvSpPr>
        <p:spPr bwMode="auto">
          <a:xfrm>
            <a:off x="396746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Line 29"/>
          <p:cNvSpPr>
            <a:spLocks noChangeShapeType="1"/>
          </p:cNvSpPr>
          <p:nvPr/>
        </p:nvSpPr>
        <p:spPr bwMode="auto">
          <a:xfrm>
            <a:off x="409877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Line 30"/>
          <p:cNvSpPr>
            <a:spLocks noChangeShapeType="1"/>
          </p:cNvSpPr>
          <p:nvPr/>
        </p:nvSpPr>
        <p:spPr bwMode="auto">
          <a:xfrm>
            <a:off x="423008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Line 31"/>
          <p:cNvSpPr>
            <a:spLocks noChangeShapeType="1"/>
          </p:cNvSpPr>
          <p:nvPr/>
        </p:nvSpPr>
        <p:spPr bwMode="auto">
          <a:xfrm>
            <a:off x="436140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Line 32"/>
          <p:cNvSpPr>
            <a:spLocks noChangeShapeType="1"/>
          </p:cNvSpPr>
          <p:nvPr/>
        </p:nvSpPr>
        <p:spPr bwMode="auto">
          <a:xfrm>
            <a:off x="449271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Line 33"/>
          <p:cNvSpPr>
            <a:spLocks noChangeShapeType="1"/>
          </p:cNvSpPr>
          <p:nvPr/>
        </p:nvSpPr>
        <p:spPr bwMode="auto">
          <a:xfrm>
            <a:off x="462402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Line 34"/>
          <p:cNvSpPr>
            <a:spLocks noChangeShapeType="1"/>
          </p:cNvSpPr>
          <p:nvPr/>
        </p:nvSpPr>
        <p:spPr bwMode="auto">
          <a:xfrm>
            <a:off x="475533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Line 35"/>
          <p:cNvSpPr>
            <a:spLocks noChangeShapeType="1"/>
          </p:cNvSpPr>
          <p:nvPr/>
        </p:nvSpPr>
        <p:spPr bwMode="auto">
          <a:xfrm>
            <a:off x="488665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Line 36"/>
          <p:cNvSpPr>
            <a:spLocks noChangeShapeType="1"/>
          </p:cNvSpPr>
          <p:nvPr/>
        </p:nvSpPr>
        <p:spPr bwMode="auto">
          <a:xfrm>
            <a:off x="501796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Line 37"/>
          <p:cNvSpPr>
            <a:spLocks noChangeShapeType="1"/>
          </p:cNvSpPr>
          <p:nvPr/>
        </p:nvSpPr>
        <p:spPr bwMode="auto">
          <a:xfrm>
            <a:off x="514927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Line 38"/>
          <p:cNvSpPr>
            <a:spLocks noChangeShapeType="1"/>
          </p:cNvSpPr>
          <p:nvPr/>
        </p:nvSpPr>
        <p:spPr bwMode="auto">
          <a:xfrm>
            <a:off x="528058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Line 39"/>
          <p:cNvSpPr>
            <a:spLocks noChangeShapeType="1"/>
          </p:cNvSpPr>
          <p:nvPr/>
        </p:nvSpPr>
        <p:spPr bwMode="auto">
          <a:xfrm>
            <a:off x="541189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Line 40"/>
          <p:cNvSpPr>
            <a:spLocks noChangeShapeType="1"/>
          </p:cNvSpPr>
          <p:nvPr/>
        </p:nvSpPr>
        <p:spPr bwMode="auto">
          <a:xfrm>
            <a:off x="554321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Line 41"/>
          <p:cNvSpPr>
            <a:spLocks noChangeShapeType="1"/>
          </p:cNvSpPr>
          <p:nvPr/>
        </p:nvSpPr>
        <p:spPr bwMode="auto">
          <a:xfrm>
            <a:off x="567452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Line 42"/>
          <p:cNvSpPr>
            <a:spLocks noChangeShapeType="1"/>
          </p:cNvSpPr>
          <p:nvPr/>
        </p:nvSpPr>
        <p:spPr bwMode="auto">
          <a:xfrm>
            <a:off x="580583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Line 43"/>
          <p:cNvSpPr>
            <a:spLocks noChangeShapeType="1"/>
          </p:cNvSpPr>
          <p:nvPr/>
        </p:nvSpPr>
        <p:spPr bwMode="auto">
          <a:xfrm>
            <a:off x="593714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Line 44"/>
          <p:cNvSpPr>
            <a:spLocks noChangeShapeType="1"/>
          </p:cNvSpPr>
          <p:nvPr/>
        </p:nvSpPr>
        <p:spPr bwMode="auto">
          <a:xfrm>
            <a:off x="6068460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Line 45"/>
          <p:cNvSpPr>
            <a:spLocks noChangeShapeType="1"/>
          </p:cNvSpPr>
          <p:nvPr/>
        </p:nvSpPr>
        <p:spPr bwMode="auto">
          <a:xfrm>
            <a:off x="619977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Line 46"/>
          <p:cNvSpPr>
            <a:spLocks noChangeShapeType="1"/>
          </p:cNvSpPr>
          <p:nvPr/>
        </p:nvSpPr>
        <p:spPr bwMode="auto">
          <a:xfrm>
            <a:off x="633108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Line 47"/>
          <p:cNvSpPr>
            <a:spLocks noChangeShapeType="1"/>
          </p:cNvSpPr>
          <p:nvPr/>
        </p:nvSpPr>
        <p:spPr bwMode="auto">
          <a:xfrm>
            <a:off x="646239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Line 48"/>
          <p:cNvSpPr>
            <a:spLocks noChangeShapeType="1"/>
          </p:cNvSpPr>
          <p:nvPr/>
        </p:nvSpPr>
        <p:spPr bwMode="auto">
          <a:xfrm>
            <a:off x="659370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Line 49"/>
          <p:cNvSpPr>
            <a:spLocks noChangeShapeType="1"/>
          </p:cNvSpPr>
          <p:nvPr/>
        </p:nvSpPr>
        <p:spPr bwMode="auto">
          <a:xfrm>
            <a:off x="239171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Line 50"/>
          <p:cNvSpPr>
            <a:spLocks noChangeShapeType="1"/>
          </p:cNvSpPr>
          <p:nvPr/>
        </p:nvSpPr>
        <p:spPr bwMode="auto">
          <a:xfrm>
            <a:off x="252303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Line 51"/>
          <p:cNvSpPr>
            <a:spLocks noChangeShapeType="1"/>
          </p:cNvSpPr>
          <p:nvPr/>
        </p:nvSpPr>
        <p:spPr bwMode="auto">
          <a:xfrm>
            <a:off x="265434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Line 52"/>
          <p:cNvSpPr>
            <a:spLocks noChangeShapeType="1"/>
          </p:cNvSpPr>
          <p:nvPr/>
        </p:nvSpPr>
        <p:spPr bwMode="auto">
          <a:xfrm>
            <a:off x="278565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43078" y="1167824"/>
            <a:ext cx="189612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>
                <a:solidFill>
                  <a:srgbClr val="FF0000"/>
                </a:solidFill>
              </a:rPr>
              <a:t>You have millions of documents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000" y="2057400"/>
            <a:ext cx="8903972" cy="1331739"/>
            <a:chOff x="381000" y="2057400"/>
            <a:chExt cx="8903972" cy="1331739"/>
          </a:xfrm>
        </p:grpSpPr>
        <p:grpSp>
          <p:nvGrpSpPr>
            <p:cNvPr id="3" name="Group 2"/>
            <p:cNvGrpSpPr/>
            <p:nvPr/>
          </p:nvGrpSpPr>
          <p:grpSpPr>
            <a:xfrm>
              <a:off x="381000" y="2057400"/>
              <a:ext cx="6606646" cy="1295400"/>
              <a:chOff x="638175" y="1905000"/>
              <a:chExt cx="7667625" cy="1295400"/>
            </a:xfrm>
          </p:grpSpPr>
          <p:sp>
            <p:nvSpPr>
              <p:cNvPr id="253" name="Rectangle 2"/>
              <p:cNvSpPr>
                <a:spLocks noChangeArrowheads="1"/>
              </p:cNvSpPr>
              <p:nvPr/>
            </p:nvSpPr>
            <p:spPr bwMode="auto">
              <a:xfrm>
                <a:off x="1938338" y="2362200"/>
                <a:ext cx="1185862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" name="Rectangle 3"/>
              <p:cNvSpPr>
                <a:spLocks noChangeArrowheads="1"/>
              </p:cNvSpPr>
              <p:nvPr/>
            </p:nvSpPr>
            <p:spPr bwMode="auto">
              <a:xfrm>
                <a:off x="32766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Rectangle 4"/>
              <p:cNvSpPr>
                <a:spLocks noChangeArrowheads="1"/>
              </p:cNvSpPr>
              <p:nvPr/>
            </p:nvSpPr>
            <p:spPr bwMode="auto">
              <a:xfrm>
                <a:off x="46482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Rectangle 5"/>
              <p:cNvSpPr>
                <a:spLocks noChangeArrowheads="1"/>
              </p:cNvSpPr>
              <p:nvPr/>
            </p:nvSpPr>
            <p:spPr bwMode="auto">
              <a:xfrm>
                <a:off x="60198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Rectangle 6"/>
              <p:cNvSpPr>
                <a:spLocks noChangeArrowheads="1"/>
              </p:cNvSpPr>
              <p:nvPr/>
            </p:nvSpPr>
            <p:spPr bwMode="auto">
              <a:xfrm>
                <a:off x="7391400" y="2362200"/>
                <a:ext cx="9144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Rectangle 53"/>
              <p:cNvSpPr>
                <a:spLocks noChangeArrowheads="1"/>
              </p:cNvSpPr>
              <p:nvPr/>
            </p:nvSpPr>
            <p:spPr bwMode="auto">
              <a:xfrm>
                <a:off x="638175" y="2362200"/>
                <a:ext cx="11430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" name="Line 54"/>
              <p:cNvSpPr>
                <a:spLocks noChangeShapeType="1"/>
              </p:cNvSpPr>
              <p:nvPr/>
            </p:nvSpPr>
            <p:spPr bwMode="auto">
              <a:xfrm>
                <a:off x="762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6" name="Line 55"/>
              <p:cNvSpPr>
                <a:spLocks noChangeShapeType="1"/>
              </p:cNvSpPr>
              <p:nvPr/>
            </p:nvSpPr>
            <p:spPr bwMode="auto">
              <a:xfrm>
                <a:off x="914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" name="Line 56"/>
              <p:cNvSpPr>
                <a:spLocks noChangeShapeType="1"/>
              </p:cNvSpPr>
              <p:nvPr/>
            </p:nvSpPr>
            <p:spPr bwMode="auto">
              <a:xfrm>
                <a:off x="1066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" name="Line 57"/>
              <p:cNvSpPr>
                <a:spLocks noChangeShapeType="1"/>
              </p:cNvSpPr>
              <p:nvPr/>
            </p:nvSpPr>
            <p:spPr bwMode="auto">
              <a:xfrm>
                <a:off x="1219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" name="Line 58"/>
              <p:cNvSpPr>
                <a:spLocks noChangeShapeType="1"/>
              </p:cNvSpPr>
              <p:nvPr/>
            </p:nvSpPr>
            <p:spPr bwMode="auto">
              <a:xfrm>
                <a:off x="1371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" name="Line 59"/>
              <p:cNvSpPr>
                <a:spLocks noChangeShapeType="1"/>
              </p:cNvSpPr>
              <p:nvPr/>
            </p:nvSpPr>
            <p:spPr bwMode="auto">
              <a:xfrm>
                <a:off x="1524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1" name="Line 60"/>
              <p:cNvSpPr>
                <a:spLocks noChangeShapeType="1"/>
              </p:cNvSpPr>
              <p:nvPr/>
            </p:nvSpPr>
            <p:spPr bwMode="auto">
              <a:xfrm>
                <a:off x="1676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Line 61"/>
              <p:cNvSpPr>
                <a:spLocks noChangeShapeType="1"/>
              </p:cNvSpPr>
              <p:nvPr/>
            </p:nvSpPr>
            <p:spPr bwMode="auto">
              <a:xfrm>
                <a:off x="19954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Line 62"/>
              <p:cNvSpPr>
                <a:spLocks noChangeShapeType="1"/>
              </p:cNvSpPr>
              <p:nvPr/>
            </p:nvSpPr>
            <p:spPr bwMode="auto">
              <a:xfrm>
                <a:off x="21478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" name="Line 63"/>
              <p:cNvSpPr>
                <a:spLocks noChangeShapeType="1"/>
              </p:cNvSpPr>
              <p:nvPr/>
            </p:nvSpPr>
            <p:spPr bwMode="auto">
              <a:xfrm>
                <a:off x="23002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Line 64"/>
              <p:cNvSpPr>
                <a:spLocks noChangeShapeType="1"/>
              </p:cNvSpPr>
              <p:nvPr/>
            </p:nvSpPr>
            <p:spPr bwMode="auto">
              <a:xfrm>
                <a:off x="24526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" name="Line 65"/>
              <p:cNvSpPr>
                <a:spLocks noChangeShapeType="1"/>
              </p:cNvSpPr>
              <p:nvPr/>
            </p:nvSpPr>
            <p:spPr bwMode="auto">
              <a:xfrm>
                <a:off x="26050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" name="Line 66"/>
              <p:cNvSpPr>
                <a:spLocks noChangeShapeType="1"/>
              </p:cNvSpPr>
              <p:nvPr/>
            </p:nvSpPr>
            <p:spPr bwMode="auto">
              <a:xfrm>
                <a:off x="3505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" name="Line 67"/>
              <p:cNvSpPr>
                <a:spLocks noChangeShapeType="1"/>
              </p:cNvSpPr>
              <p:nvPr/>
            </p:nvSpPr>
            <p:spPr bwMode="auto">
              <a:xfrm>
                <a:off x="3657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" name="Line 68"/>
              <p:cNvSpPr>
                <a:spLocks noChangeShapeType="1"/>
              </p:cNvSpPr>
              <p:nvPr/>
            </p:nvSpPr>
            <p:spPr bwMode="auto">
              <a:xfrm>
                <a:off x="3810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0" name="Line 69"/>
              <p:cNvSpPr>
                <a:spLocks noChangeShapeType="1"/>
              </p:cNvSpPr>
              <p:nvPr/>
            </p:nvSpPr>
            <p:spPr bwMode="auto">
              <a:xfrm>
                <a:off x="3962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1" name="Line 70"/>
              <p:cNvSpPr>
                <a:spLocks noChangeShapeType="1"/>
              </p:cNvSpPr>
              <p:nvPr/>
            </p:nvSpPr>
            <p:spPr bwMode="auto">
              <a:xfrm>
                <a:off x="4114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2" name="Line 71"/>
              <p:cNvSpPr>
                <a:spLocks noChangeShapeType="1"/>
              </p:cNvSpPr>
              <p:nvPr/>
            </p:nvSpPr>
            <p:spPr bwMode="auto">
              <a:xfrm>
                <a:off x="4267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3" name="Line 72"/>
              <p:cNvSpPr>
                <a:spLocks noChangeShapeType="1"/>
              </p:cNvSpPr>
              <p:nvPr/>
            </p:nvSpPr>
            <p:spPr bwMode="auto">
              <a:xfrm>
                <a:off x="4419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4" name="Line 73"/>
              <p:cNvSpPr>
                <a:spLocks noChangeShapeType="1"/>
              </p:cNvSpPr>
              <p:nvPr/>
            </p:nvSpPr>
            <p:spPr bwMode="auto">
              <a:xfrm>
                <a:off x="4724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5" name="Line 74"/>
              <p:cNvSpPr>
                <a:spLocks noChangeShapeType="1"/>
              </p:cNvSpPr>
              <p:nvPr/>
            </p:nvSpPr>
            <p:spPr bwMode="auto">
              <a:xfrm>
                <a:off x="4876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" name="Line 75"/>
              <p:cNvSpPr>
                <a:spLocks noChangeShapeType="1"/>
              </p:cNvSpPr>
              <p:nvPr/>
            </p:nvSpPr>
            <p:spPr bwMode="auto">
              <a:xfrm>
                <a:off x="5029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" name="Line 76"/>
              <p:cNvSpPr>
                <a:spLocks noChangeShapeType="1"/>
              </p:cNvSpPr>
              <p:nvPr/>
            </p:nvSpPr>
            <p:spPr bwMode="auto">
              <a:xfrm>
                <a:off x="5181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" name="Line 77"/>
              <p:cNvSpPr>
                <a:spLocks noChangeShapeType="1"/>
              </p:cNvSpPr>
              <p:nvPr/>
            </p:nvSpPr>
            <p:spPr bwMode="auto">
              <a:xfrm>
                <a:off x="5334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" name="Line 78"/>
              <p:cNvSpPr>
                <a:spLocks noChangeShapeType="1"/>
              </p:cNvSpPr>
              <p:nvPr/>
            </p:nvSpPr>
            <p:spPr bwMode="auto">
              <a:xfrm>
                <a:off x="5486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" name="Line 79"/>
              <p:cNvSpPr>
                <a:spLocks noChangeShapeType="1"/>
              </p:cNvSpPr>
              <p:nvPr/>
            </p:nvSpPr>
            <p:spPr bwMode="auto">
              <a:xfrm>
                <a:off x="5638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" name="Line 80"/>
              <p:cNvSpPr>
                <a:spLocks noChangeShapeType="1"/>
              </p:cNvSpPr>
              <p:nvPr/>
            </p:nvSpPr>
            <p:spPr bwMode="auto">
              <a:xfrm>
                <a:off x="5791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" name="Line 81"/>
              <p:cNvSpPr>
                <a:spLocks noChangeShapeType="1"/>
              </p:cNvSpPr>
              <p:nvPr/>
            </p:nvSpPr>
            <p:spPr bwMode="auto">
              <a:xfrm>
                <a:off x="6096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" name="Line 82"/>
              <p:cNvSpPr>
                <a:spLocks noChangeShapeType="1"/>
              </p:cNvSpPr>
              <p:nvPr/>
            </p:nvSpPr>
            <p:spPr bwMode="auto">
              <a:xfrm>
                <a:off x="6248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" name="Line 83"/>
              <p:cNvSpPr>
                <a:spLocks noChangeShapeType="1"/>
              </p:cNvSpPr>
              <p:nvPr/>
            </p:nvSpPr>
            <p:spPr bwMode="auto">
              <a:xfrm>
                <a:off x="6400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" name="Line 84"/>
              <p:cNvSpPr>
                <a:spLocks noChangeShapeType="1"/>
              </p:cNvSpPr>
              <p:nvPr/>
            </p:nvSpPr>
            <p:spPr bwMode="auto">
              <a:xfrm>
                <a:off x="6553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6" name="Line 85"/>
              <p:cNvSpPr>
                <a:spLocks noChangeShapeType="1"/>
              </p:cNvSpPr>
              <p:nvPr/>
            </p:nvSpPr>
            <p:spPr bwMode="auto">
              <a:xfrm>
                <a:off x="6705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" name="Line 86"/>
              <p:cNvSpPr>
                <a:spLocks noChangeShapeType="1"/>
              </p:cNvSpPr>
              <p:nvPr/>
            </p:nvSpPr>
            <p:spPr bwMode="auto">
              <a:xfrm>
                <a:off x="6858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" name="Line 87"/>
              <p:cNvSpPr>
                <a:spLocks noChangeShapeType="1"/>
              </p:cNvSpPr>
              <p:nvPr/>
            </p:nvSpPr>
            <p:spPr bwMode="auto">
              <a:xfrm>
                <a:off x="7010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" name="Line 88"/>
              <p:cNvSpPr>
                <a:spLocks noChangeShapeType="1"/>
              </p:cNvSpPr>
              <p:nvPr/>
            </p:nvSpPr>
            <p:spPr bwMode="auto">
              <a:xfrm>
                <a:off x="7162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" name="Line 89"/>
              <p:cNvSpPr>
                <a:spLocks noChangeShapeType="1"/>
              </p:cNvSpPr>
              <p:nvPr/>
            </p:nvSpPr>
            <p:spPr bwMode="auto">
              <a:xfrm>
                <a:off x="7467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" name="Line 90"/>
              <p:cNvSpPr>
                <a:spLocks noChangeShapeType="1"/>
              </p:cNvSpPr>
              <p:nvPr/>
            </p:nvSpPr>
            <p:spPr bwMode="auto">
              <a:xfrm>
                <a:off x="7620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2" name="Line 91"/>
              <p:cNvSpPr>
                <a:spLocks noChangeShapeType="1"/>
              </p:cNvSpPr>
              <p:nvPr/>
            </p:nvSpPr>
            <p:spPr bwMode="auto">
              <a:xfrm>
                <a:off x="7772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" name="Line 92"/>
              <p:cNvSpPr>
                <a:spLocks noChangeShapeType="1"/>
              </p:cNvSpPr>
              <p:nvPr/>
            </p:nvSpPr>
            <p:spPr bwMode="auto">
              <a:xfrm>
                <a:off x="7924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" name="Line 93"/>
              <p:cNvSpPr>
                <a:spLocks noChangeShapeType="1"/>
              </p:cNvSpPr>
              <p:nvPr/>
            </p:nvSpPr>
            <p:spPr bwMode="auto">
              <a:xfrm>
                <a:off x="8077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5" name="Line 94"/>
              <p:cNvSpPr>
                <a:spLocks noChangeShapeType="1"/>
              </p:cNvSpPr>
              <p:nvPr/>
            </p:nvSpPr>
            <p:spPr bwMode="auto">
              <a:xfrm>
                <a:off x="8229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" name="Line 95"/>
              <p:cNvSpPr>
                <a:spLocks noChangeShapeType="1"/>
              </p:cNvSpPr>
              <p:nvPr/>
            </p:nvSpPr>
            <p:spPr bwMode="auto">
              <a:xfrm>
                <a:off x="27574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" name="Line 96"/>
              <p:cNvSpPr>
                <a:spLocks noChangeShapeType="1"/>
              </p:cNvSpPr>
              <p:nvPr/>
            </p:nvSpPr>
            <p:spPr bwMode="auto">
              <a:xfrm>
                <a:off x="29098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" name="Line 97"/>
              <p:cNvSpPr>
                <a:spLocks noChangeShapeType="1"/>
              </p:cNvSpPr>
              <p:nvPr/>
            </p:nvSpPr>
            <p:spPr bwMode="auto">
              <a:xfrm>
                <a:off x="30622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" name="Line 98"/>
              <p:cNvSpPr>
                <a:spLocks noChangeShapeType="1"/>
              </p:cNvSpPr>
              <p:nvPr/>
            </p:nvSpPr>
            <p:spPr bwMode="auto">
              <a:xfrm>
                <a:off x="3352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" name="AutoShape 99"/>
              <p:cNvSpPr>
                <a:spLocks noChangeArrowheads="1"/>
              </p:cNvSpPr>
              <p:nvPr/>
            </p:nvSpPr>
            <p:spPr bwMode="auto">
              <a:xfrm>
                <a:off x="3691731" y="1905000"/>
                <a:ext cx="1608137" cy="304800"/>
              </a:xfrm>
              <a:prstGeom prst="downArrow">
                <a:avLst>
                  <a:gd name="adj1" fmla="val 61667"/>
                  <a:gd name="adj2" fmla="val 34583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3" name="TextBox 422"/>
            <p:cNvSpPr txBox="1"/>
            <p:nvPr/>
          </p:nvSpPr>
          <p:spPr>
            <a:xfrm>
              <a:off x="7084050" y="2558142"/>
              <a:ext cx="2200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rgbClr val="FF0000"/>
                  </a:solidFill>
                </a:rPr>
                <a:t>Distribute the documents among k computers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61554" y="3466306"/>
            <a:ext cx="8582446" cy="1928858"/>
            <a:chOff x="561554" y="3466306"/>
            <a:chExt cx="8582446" cy="1928858"/>
          </a:xfrm>
        </p:grpSpPr>
        <p:grpSp>
          <p:nvGrpSpPr>
            <p:cNvPr id="6" name="Group 5"/>
            <p:cNvGrpSpPr/>
            <p:nvPr/>
          </p:nvGrpSpPr>
          <p:grpSpPr>
            <a:xfrm>
              <a:off x="561554" y="3466306"/>
              <a:ext cx="6410974" cy="1928858"/>
              <a:chOff x="847725" y="3466306"/>
              <a:chExt cx="7440529" cy="1928858"/>
            </a:xfrm>
          </p:grpSpPr>
          <p:sp>
            <p:nvSpPr>
              <p:cNvPr id="361475" name="Rectangle 3"/>
              <p:cNvSpPr>
                <a:spLocks noChangeArrowheads="1"/>
              </p:cNvSpPr>
              <p:nvPr/>
            </p:nvSpPr>
            <p:spPr bwMode="auto">
              <a:xfrm>
                <a:off x="847725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cxnSp>
            <p:nvCxnSpPr>
              <p:cNvPr id="361499" name="AutoShape 27"/>
              <p:cNvCxnSpPr>
                <a:cxnSpLocks noChangeShapeType="1"/>
                <a:endCxn id="361475" idx="0"/>
              </p:cNvCxnSpPr>
              <p:nvPr/>
            </p:nvCxnSpPr>
            <p:spPr bwMode="auto">
              <a:xfrm>
                <a:off x="1222375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AutoShape 27"/>
              <p:cNvCxnSpPr>
                <a:cxnSpLocks noChangeShapeType="1"/>
              </p:cNvCxnSpPr>
              <p:nvPr/>
            </p:nvCxnSpPr>
            <p:spPr bwMode="auto">
              <a:xfrm>
                <a:off x="1235743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1" name="Rectangle 3"/>
              <p:cNvSpPr>
                <a:spLocks noChangeArrowheads="1"/>
              </p:cNvSpPr>
              <p:nvPr/>
            </p:nvSpPr>
            <p:spPr bwMode="auto">
              <a:xfrm>
                <a:off x="2138362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cxnSp>
            <p:nvCxnSpPr>
              <p:cNvPr id="352" name="AutoShape 27"/>
              <p:cNvCxnSpPr>
                <a:cxnSpLocks noChangeShapeType="1"/>
                <a:endCxn id="351" idx="0"/>
              </p:cNvCxnSpPr>
              <p:nvPr/>
            </p:nvCxnSpPr>
            <p:spPr bwMode="auto">
              <a:xfrm>
                <a:off x="2513012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3" name="AutoShape 27"/>
              <p:cNvCxnSpPr>
                <a:cxnSpLocks noChangeShapeType="1"/>
              </p:cNvCxnSpPr>
              <p:nvPr/>
            </p:nvCxnSpPr>
            <p:spPr bwMode="auto">
              <a:xfrm>
                <a:off x="2526380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4" name="Rectangle 3"/>
              <p:cNvSpPr>
                <a:spLocks noChangeArrowheads="1"/>
              </p:cNvSpPr>
              <p:nvPr/>
            </p:nvSpPr>
            <p:spPr bwMode="auto">
              <a:xfrm>
                <a:off x="3505200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cxnSp>
            <p:nvCxnSpPr>
              <p:cNvPr id="355" name="AutoShape 27"/>
              <p:cNvCxnSpPr>
                <a:cxnSpLocks noChangeShapeType="1"/>
                <a:endCxn id="354" idx="0"/>
              </p:cNvCxnSpPr>
              <p:nvPr/>
            </p:nvCxnSpPr>
            <p:spPr bwMode="auto">
              <a:xfrm>
                <a:off x="3879850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6" name="AutoShape 27"/>
              <p:cNvCxnSpPr>
                <a:cxnSpLocks noChangeShapeType="1"/>
              </p:cNvCxnSpPr>
              <p:nvPr/>
            </p:nvCxnSpPr>
            <p:spPr bwMode="auto">
              <a:xfrm>
                <a:off x="3893218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7" name="Rectangle 3"/>
              <p:cNvSpPr>
                <a:spLocks noChangeArrowheads="1"/>
              </p:cNvSpPr>
              <p:nvPr/>
            </p:nvSpPr>
            <p:spPr bwMode="auto">
              <a:xfrm>
                <a:off x="4903536" y="409123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cxnSp>
            <p:nvCxnSpPr>
              <p:cNvPr id="358" name="AutoShape 27"/>
              <p:cNvCxnSpPr>
                <a:cxnSpLocks noChangeShapeType="1"/>
                <a:endCxn id="357" idx="0"/>
              </p:cNvCxnSpPr>
              <p:nvPr/>
            </p:nvCxnSpPr>
            <p:spPr bwMode="auto">
              <a:xfrm>
                <a:off x="5278186" y="347687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9" name="AutoShape 27"/>
              <p:cNvCxnSpPr>
                <a:cxnSpLocks noChangeShapeType="1"/>
              </p:cNvCxnSpPr>
              <p:nvPr/>
            </p:nvCxnSpPr>
            <p:spPr bwMode="auto">
              <a:xfrm>
                <a:off x="5291554" y="476910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60" name="Rectangle 3"/>
              <p:cNvSpPr>
                <a:spLocks noChangeArrowheads="1"/>
              </p:cNvSpPr>
              <p:nvPr/>
            </p:nvSpPr>
            <p:spPr bwMode="auto">
              <a:xfrm>
                <a:off x="6281822" y="409708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cxnSp>
            <p:nvCxnSpPr>
              <p:cNvPr id="361" name="AutoShape 27"/>
              <p:cNvCxnSpPr>
                <a:cxnSpLocks noChangeShapeType="1"/>
                <a:endCxn id="360" idx="0"/>
              </p:cNvCxnSpPr>
              <p:nvPr/>
            </p:nvCxnSpPr>
            <p:spPr bwMode="auto">
              <a:xfrm>
                <a:off x="6656472" y="348272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2" name="AutoShape 27"/>
              <p:cNvCxnSpPr>
                <a:cxnSpLocks noChangeShapeType="1"/>
              </p:cNvCxnSpPr>
              <p:nvPr/>
            </p:nvCxnSpPr>
            <p:spPr bwMode="auto">
              <a:xfrm>
                <a:off x="6669840" y="477495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63" name="Rectangle 3"/>
              <p:cNvSpPr>
                <a:spLocks noChangeArrowheads="1"/>
              </p:cNvSpPr>
              <p:nvPr/>
            </p:nvSpPr>
            <p:spPr bwMode="auto">
              <a:xfrm>
                <a:off x="7535779" y="410293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cxnSp>
            <p:nvCxnSpPr>
              <p:cNvPr id="364" name="AutoShape 27"/>
              <p:cNvCxnSpPr>
                <a:cxnSpLocks noChangeShapeType="1"/>
                <a:endCxn id="363" idx="0"/>
              </p:cNvCxnSpPr>
              <p:nvPr/>
            </p:nvCxnSpPr>
            <p:spPr bwMode="auto">
              <a:xfrm>
                <a:off x="7910429" y="348857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5" name="AutoShape 27"/>
              <p:cNvCxnSpPr>
                <a:cxnSpLocks noChangeShapeType="1"/>
              </p:cNvCxnSpPr>
              <p:nvPr/>
            </p:nvCxnSpPr>
            <p:spPr bwMode="auto">
              <a:xfrm>
                <a:off x="7923797" y="478080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24" name="TextBox 423"/>
            <p:cNvSpPr txBox="1"/>
            <p:nvPr/>
          </p:nvSpPr>
          <p:spPr>
            <a:xfrm>
              <a:off x="7177631" y="3920755"/>
              <a:ext cx="1966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rgbClr val="FF0000"/>
                  </a:solidFill>
                </a:rPr>
                <a:t>f finds the most common word in a single document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7247" y="5479382"/>
            <a:ext cx="8732100" cy="838200"/>
            <a:chOff x="417247" y="5479382"/>
            <a:chExt cx="8732100" cy="838200"/>
          </a:xfrm>
        </p:grpSpPr>
        <p:grpSp>
          <p:nvGrpSpPr>
            <p:cNvPr id="4" name="Group 3"/>
            <p:cNvGrpSpPr/>
            <p:nvPr/>
          </p:nvGrpSpPr>
          <p:grpSpPr>
            <a:xfrm>
              <a:off x="417247" y="5479382"/>
              <a:ext cx="6606646" cy="838200"/>
              <a:chOff x="680243" y="5479382"/>
              <a:chExt cx="7667625" cy="838200"/>
            </a:xfrm>
          </p:grpSpPr>
          <p:sp>
            <p:nvSpPr>
              <p:cNvPr id="366" name="Rectangle 2"/>
              <p:cNvSpPr>
                <a:spLocks noChangeArrowheads="1"/>
              </p:cNvSpPr>
              <p:nvPr/>
            </p:nvSpPr>
            <p:spPr bwMode="auto">
              <a:xfrm>
                <a:off x="1980406" y="5479382"/>
                <a:ext cx="1185862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" name="Rectangle 3"/>
              <p:cNvSpPr>
                <a:spLocks noChangeArrowheads="1"/>
              </p:cNvSpPr>
              <p:nvPr/>
            </p:nvSpPr>
            <p:spPr bwMode="auto">
              <a:xfrm>
                <a:off x="3318668" y="5479382"/>
                <a:ext cx="12192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" name="Rectangle 4"/>
              <p:cNvSpPr>
                <a:spLocks noChangeArrowheads="1"/>
              </p:cNvSpPr>
              <p:nvPr/>
            </p:nvSpPr>
            <p:spPr bwMode="auto">
              <a:xfrm>
                <a:off x="4690268" y="5479382"/>
                <a:ext cx="12192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" name="Rectangle 5"/>
              <p:cNvSpPr>
                <a:spLocks noChangeArrowheads="1"/>
              </p:cNvSpPr>
              <p:nvPr/>
            </p:nvSpPr>
            <p:spPr bwMode="auto">
              <a:xfrm>
                <a:off x="6061868" y="5479382"/>
                <a:ext cx="12192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" name="Rectangle 6"/>
              <p:cNvSpPr>
                <a:spLocks noChangeArrowheads="1"/>
              </p:cNvSpPr>
              <p:nvPr/>
            </p:nvSpPr>
            <p:spPr bwMode="auto">
              <a:xfrm>
                <a:off x="7433468" y="5479382"/>
                <a:ext cx="9144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" name="Rectangle 53"/>
              <p:cNvSpPr>
                <a:spLocks noChangeArrowheads="1"/>
              </p:cNvSpPr>
              <p:nvPr/>
            </p:nvSpPr>
            <p:spPr bwMode="auto">
              <a:xfrm>
                <a:off x="680243" y="5479382"/>
                <a:ext cx="1143000" cy="8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2" name="Line 54"/>
              <p:cNvSpPr>
                <a:spLocks noChangeShapeType="1"/>
              </p:cNvSpPr>
              <p:nvPr/>
            </p:nvSpPr>
            <p:spPr bwMode="auto">
              <a:xfrm>
                <a:off x="804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3" name="Line 55"/>
              <p:cNvSpPr>
                <a:spLocks noChangeShapeType="1"/>
              </p:cNvSpPr>
              <p:nvPr/>
            </p:nvSpPr>
            <p:spPr bwMode="auto">
              <a:xfrm>
                <a:off x="956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4" name="Line 56"/>
              <p:cNvSpPr>
                <a:spLocks noChangeShapeType="1"/>
              </p:cNvSpPr>
              <p:nvPr/>
            </p:nvSpPr>
            <p:spPr bwMode="auto">
              <a:xfrm>
                <a:off x="1108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" name="Line 57"/>
              <p:cNvSpPr>
                <a:spLocks noChangeShapeType="1"/>
              </p:cNvSpPr>
              <p:nvPr/>
            </p:nvSpPr>
            <p:spPr bwMode="auto">
              <a:xfrm>
                <a:off x="1261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6" name="Line 58"/>
              <p:cNvSpPr>
                <a:spLocks noChangeShapeType="1"/>
              </p:cNvSpPr>
              <p:nvPr/>
            </p:nvSpPr>
            <p:spPr bwMode="auto">
              <a:xfrm>
                <a:off x="1413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" name="Line 59"/>
              <p:cNvSpPr>
                <a:spLocks noChangeShapeType="1"/>
              </p:cNvSpPr>
              <p:nvPr/>
            </p:nvSpPr>
            <p:spPr bwMode="auto">
              <a:xfrm>
                <a:off x="1566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8" name="Line 60"/>
              <p:cNvSpPr>
                <a:spLocks noChangeShapeType="1"/>
              </p:cNvSpPr>
              <p:nvPr/>
            </p:nvSpPr>
            <p:spPr bwMode="auto">
              <a:xfrm>
                <a:off x="1718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" name="Line 61"/>
              <p:cNvSpPr>
                <a:spLocks noChangeShapeType="1"/>
              </p:cNvSpPr>
              <p:nvPr/>
            </p:nvSpPr>
            <p:spPr bwMode="auto">
              <a:xfrm>
                <a:off x="20375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" name="Line 62"/>
              <p:cNvSpPr>
                <a:spLocks noChangeShapeType="1"/>
              </p:cNvSpPr>
              <p:nvPr/>
            </p:nvSpPr>
            <p:spPr bwMode="auto">
              <a:xfrm>
                <a:off x="21899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" name="Line 63"/>
              <p:cNvSpPr>
                <a:spLocks noChangeShapeType="1"/>
              </p:cNvSpPr>
              <p:nvPr/>
            </p:nvSpPr>
            <p:spPr bwMode="auto">
              <a:xfrm>
                <a:off x="23423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2" name="Line 64"/>
              <p:cNvSpPr>
                <a:spLocks noChangeShapeType="1"/>
              </p:cNvSpPr>
              <p:nvPr/>
            </p:nvSpPr>
            <p:spPr bwMode="auto">
              <a:xfrm>
                <a:off x="24947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3" name="Line 65"/>
              <p:cNvSpPr>
                <a:spLocks noChangeShapeType="1"/>
              </p:cNvSpPr>
              <p:nvPr/>
            </p:nvSpPr>
            <p:spPr bwMode="auto">
              <a:xfrm>
                <a:off x="26471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4" name="Line 66"/>
              <p:cNvSpPr>
                <a:spLocks noChangeShapeType="1"/>
              </p:cNvSpPr>
              <p:nvPr/>
            </p:nvSpPr>
            <p:spPr bwMode="auto">
              <a:xfrm>
                <a:off x="3547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5" name="Line 67"/>
              <p:cNvSpPr>
                <a:spLocks noChangeShapeType="1"/>
              </p:cNvSpPr>
              <p:nvPr/>
            </p:nvSpPr>
            <p:spPr bwMode="auto">
              <a:xfrm>
                <a:off x="3699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" name="Line 68"/>
              <p:cNvSpPr>
                <a:spLocks noChangeShapeType="1"/>
              </p:cNvSpPr>
              <p:nvPr/>
            </p:nvSpPr>
            <p:spPr bwMode="auto">
              <a:xfrm>
                <a:off x="3852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" name="Line 69"/>
              <p:cNvSpPr>
                <a:spLocks noChangeShapeType="1"/>
              </p:cNvSpPr>
              <p:nvPr/>
            </p:nvSpPr>
            <p:spPr bwMode="auto">
              <a:xfrm>
                <a:off x="4004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" name="Line 70"/>
              <p:cNvSpPr>
                <a:spLocks noChangeShapeType="1"/>
              </p:cNvSpPr>
              <p:nvPr/>
            </p:nvSpPr>
            <p:spPr bwMode="auto">
              <a:xfrm>
                <a:off x="4156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" name="Line 71"/>
              <p:cNvSpPr>
                <a:spLocks noChangeShapeType="1"/>
              </p:cNvSpPr>
              <p:nvPr/>
            </p:nvSpPr>
            <p:spPr bwMode="auto">
              <a:xfrm>
                <a:off x="4309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" name="Line 72"/>
              <p:cNvSpPr>
                <a:spLocks noChangeShapeType="1"/>
              </p:cNvSpPr>
              <p:nvPr/>
            </p:nvSpPr>
            <p:spPr bwMode="auto">
              <a:xfrm>
                <a:off x="4461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" name="Line 73"/>
              <p:cNvSpPr>
                <a:spLocks noChangeShapeType="1"/>
              </p:cNvSpPr>
              <p:nvPr/>
            </p:nvSpPr>
            <p:spPr bwMode="auto">
              <a:xfrm>
                <a:off x="4766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" name="Line 74"/>
              <p:cNvSpPr>
                <a:spLocks noChangeShapeType="1"/>
              </p:cNvSpPr>
              <p:nvPr/>
            </p:nvSpPr>
            <p:spPr bwMode="auto">
              <a:xfrm>
                <a:off x="4918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" name="Line 75"/>
              <p:cNvSpPr>
                <a:spLocks noChangeShapeType="1"/>
              </p:cNvSpPr>
              <p:nvPr/>
            </p:nvSpPr>
            <p:spPr bwMode="auto">
              <a:xfrm>
                <a:off x="5071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" name="Line 76"/>
              <p:cNvSpPr>
                <a:spLocks noChangeShapeType="1"/>
              </p:cNvSpPr>
              <p:nvPr/>
            </p:nvSpPr>
            <p:spPr bwMode="auto">
              <a:xfrm>
                <a:off x="5223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" name="Line 77"/>
              <p:cNvSpPr>
                <a:spLocks noChangeShapeType="1"/>
              </p:cNvSpPr>
              <p:nvPr/>
            </p:nvSpPr>
            <p:spPr bwMode="auto">
              <a:xfrm>
                <a:off x="5376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" name="Line 78"/>
              <p:cNvSpPr>
                <a:spLocks noChangeShapeType="1"/>
              </p:cNvSpPr>
              <p:nvPr/>
            </p:nvSpPr>
            <p:spPr bwMode="auto">
              <a:xfrm>
                <a:off x="5528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" name="Line 79"/>
              <p:cNvSpPr>
                <a:spLocks noChangeShapeType="1"/>
              </p:cNvSpPr>
              <p:nvPr/>
            </p:nvSpPr>
            <p:spPr bwMode="auto">
              <a:xfrm>
                <a:off x="5680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" name="Line 80"/>
              <p:cNvSpPr>
                <a:spLocks noChangeShapeType="1"/>
              </p:cNvSpPr>
              <p:nvPr/>
            </p:nvSpPr>
            <p:spPr bwMode="auto">
              <a:xfrm>
                <a:off x="5833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" name="Line 81"/>
              <p:cNvSpPr>
                <a:spLocks noChangeShapeType="1"/>
              </p:cNvSpPr>
              <p:nvPr/>
            </p:nvSpPr>
            <p:spPr bwMode="auto">
              <a:xfrm>
                <a:off x="6138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" name="Line 82"/>
              <p:cNvSpPr>
                <a:spLocks noChangeShapeType="1"/>
              </p:cNvSpPr>
              <p:nvPr/>
            </p:nvSpPr>
            <p:spPr bwMode="auto">
              <a:xfrm>
                <a:off x="6290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" name="Line 83"/>
              <p:cNvSpPr>
                <a:spLocks noChangeShapeType="1"/>
              </p:cNvSpPr>
              <p:nvPr/>
            </p:nvSpPr>
            <p:spPr bwMode="auto">
              <a:xfrm>
                <a:off x="6442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2" name="Line 84"/>
              <p:cNvSpPr>
                <a:spLocks noChangeShapeType="1"/>
              </p:cNvSpPr>
              <p:nvPr/>
            </p:nvSpPr>
            <p:spPr bwMode="auto">
              <a:xfrm>
                <a:off x="6595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3" name="Line 85"/>
              <p:cNvSpPr>
                <a:spLocks noChangeShapeType="1"/>
              </p:cNvSpPr>
              <p:nvPr/>
            </p:nvSpPr>
            <p:spPr bwMode="auto">
              <a:xfrm>
                <a:off x="6747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4" name="Line 86"/>
              <p:cNvSpPr>
                <a:spLocks noChangeShapeType="1"/>
              </p:cNvSpPr>
              <p:nvPr/>
            </p:nvSpPr>
            <p:spPr bwMode="auto">
              <a:xfrm>
                <a:off x="6900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5" name="Line 87"/>
              <p:cNvSpPr>
                <a:spLocks noChangeShapeType="1"/>
              </p:cNvSpPr>
              <p:nvPr/>
            </p:nvSpPr>
            <p:spPr bwMode="auto">
              <a:xfrm>
                <a:off x="7052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" name="Line 88"/>
              <p:cNvSpPr>
                <a:spLocks noChangeShapeType="1"/>
              </p:cNvSpPr>
              <p:nvPr/>
            </p:nvSpPr>
            <p:spPr bwMode="auto">
              <a:xfrm>
                <a:off x="7204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7" name="Line 89"/>
              <p:cNvSpPr>
                <a:spLocks noChangeShapeType="1"/>
              </p:cNvSpPr>
              <p:nvPr/>
            </p:nvSpPr>
            <p:spPr bwMode="auto">
              <a:xfrm>
                <a:off x="7509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" name="Line 90"/>
              <p:cNvSpPr>
                <a:spLocks noChangeShapeType="1"/>
              </p:cNvSpPr>
              <p:nvPr/>
            </p:nvSpPr>
            <p:spPr bwMode="auto">
              <a:xfrm>
                <a:off x="76620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" name="Line 91"/>
              <p:cNvSpPr>
                <a:spLocks noChangeShapeType="1"/>
              </p:cNvSpPr>
              <p:nvPr/>
            </p:nvSpPr>
            <p:spPr bwMode="auto">
              <a:xfrm>
                <a:off x="78144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" name="Line 92"/>
              <p:cNvSpPr>
                <a:spLocks noChangeShapeType="1"/>
              </p:cNvSpPr>
              <p:nvPr/>
            </p:nvSpPr>
            <p:spPr bwMode="auto">
              <a:xfrm>
                <a:off x="7966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" name="Line 93"/>
              <p:cNvSpPr>
                <a:spLocks noChangeShapeType="1"/>
              </p:cNvSpPr>
              <p:nvPr/>
            </p:nvSpPr>
            <p:spPr bwMode="auto">
              <a:xfrm>
                <a:off x="81192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" name="Line 94"/>
              <p:cNvSpPr>
                <a:spLocks noChangeShapeType="1"/>
              </p:cNvSpPr>
              <p:nvPr/>
            </p:nvSpPr>
            <p:spPr bwMode="auto">
              <a:xfrm>
                <a:off x="82716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" name="Line 95"/>
              <p:cNvSpPr>
                <a:spLocks noChangeShapeType="1"/>
              </p:cNvSpPr>
              <p:nvPr/>
            </p:nvSpPr>
            <p:spPr bwMode="auto">
              <a:xfrm>
                <a:off x="27995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" name="Line 96"/>
              <p:cNvSpPr>
                <a:spLocks noChangeShapeType="1"/>
              </p:cNvSpPr>
              <p:nvPr/>
            </p:nvSpPr>
            <p:spPr bwMode="auto">
              <a:xfrm>
                <a:off x="29519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" name="Line 97"/>
              <p:cNvSpPr>
                <a:spLocks noChangeShapeType="1"/>
              </p:cNvSpPr>
              <p:nvPr/>
            </p:nvSpPr>
            <p:spPr bwMode="auto">
              <a:xfrm>
                <a:off x="3104356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" name="Line 98"/>
              <p:cNvSpPr>
                <a:spLocks noChangeShapeType="1"/>
              </p:cNvSpPr>
              <p:nvPr/>
            </p:nvSpPr>
            <p:spPr bwMode="auto">
              <a:xfrm>
                <a:off x="3394868" y="5631782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5" name="TextBox 424"/>
            <p:cNvSpPr txBox="1"/>
            <p:nvPr/>
          </p:nvSpPr>
          <p:spPr>
            <a:xfrm>
              <a:off x="7182978" y="5479382"/>
              <a:ext cx="1966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rgbClr val="FF0000"/>
                  </a:solidFill>
                </a:rPr>
                <a:t>Now we have a big distributed list of (doc_id, word) pairs</a:t>
              </a: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680243" y="184483"/>
            <a:ext cx="777795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Find the most common word in each document</a:t>
            </a:r>
          </a:p>
        </p:txBody>
      </p:sp>
    </p:spTree>
    <p:extLst>
      <p:ext uri="{BB962C8B-B14F-4D97-AF65-F5344CB8AC3E}">
        <p14:creationId xmlns:p14="http://schemas.microsoft.com/office/powerpoint/2010/main" val="74298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/>
          <p:cNvSpPr txBox="1"/>
          <p:nvPr/>
        </p:nvSpPr>
        <p:spPr>
          <a:xfrm>
            <a:off x="626770" y="1039743"/>
            <a:ext cx="676463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Consider a slightly more general program to compute the word frequency of every word in a single document</a:t>
            </a:r>
          </a:p>
        </p:txBody>
      </p:sp>
      <p:graphicFrame>
        <p:nvGraphicFramePr>
          <p:cNvPr id="190" name="Object 2"/>
          <p:cNvGraphicFramePr>
            <a:graphicFrameLocks noChangeAspect="1"/>
          </p:cNvGraphicFramePr>
          <p:nvPr/>
        </p:nvGraphicFramePr>
        <p:xfrm>
          <a:off x="457200" y="2362200"/>
          <a:ext cx="5486400" cy="343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Document" r:id="rId3" imgW="6858000" imgH="4292600" progId="Word.Document.8">
                  <p:embed/>
                </p:oleObj>
              </mc:Choice>
              <mc:Fallback>
                <p:oleObj name="Document" r:id="rId3" imgW="6858000" imgH="4292600" progId="Word.Document.8">
                  <p:embed/>
                  <p:pic>
                    <p:nvPicPr>
                      <p:cNvPr id="1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62200"/>
                        <a:ext cx="5486400" cy="343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86600" y="2667000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(people, 2)</a:t>
            </a:r>
          </a:p>
          <a:p>
            <a:r>
              <a:rPr lang="en-US">
                <a:solidFill>
                  <a:srgbClr val="0000FF"/>
                </a:solidFill>
              </a:rPr>
              <a:t>(government, 6)</a:t>
            </a:r>
          </a:p>
          <a:p>
            <a:r>
              <a:rPr lang="en-US">
                <a:solidFill>
                  <a:srgbClr val="0000FF"/>
                </a:solidFill>
              </a:rPr>
              <a:t>(assume, 1)</a:t>
            </a:r>
          </a:p>
          <a:p>
            <a:r>
              <a:rPr lang="en-US">
                <a:solidFill>
                  <a:srgbClr val="0000FF"/>
                </a:solidFill>
              </a:rPr>
              <a:t>(history, 2)</a:t>
            </a:r>
          </a:p>
          <a:p>
            <a:r>
              <a:rPr lang="en-US">
                <a:solidFill>
                  <a:srgbClr val="0000FF"/>
                </a:solidFill>
              </a:rPr>
              <a:t>…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176208" y="3146928"/>
            <a:ext cx="685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25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7"/>
          <p:cNvSpPr>
            <a:spLocks noChangeArrowheads="1"/>
          </p:cNvSpPr>
          <p:nvPr/>
        </p:nvSpPr>
        <p:spPr bwMode="auto">
          <a:xfrm>
            <a:off x="684660" y="1066800"/>
            <a:ext cx="6106018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Line 8"/>
          <p:cNvSpPr>
            <a:spLocks noChangeShapeType="1"/>
          </p:cNvSpPr>
          <p:nvPr/>
        </p:nvSpPr>
        <p:spPr bwMode="auto">
          <a:xfrm>
            <a:off x="81597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Line 9"/>
          <p:cNvSpPr>
            <a:spLocks noChangeShapeType="1"/>
          </p:cNvSpPr>
          <p:nvPr/>
        </p:nvSpPr>
        <p:spPr bwMode="auto">
          <a:xfrm>
            <a:off x="94728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Line 10"/>
          <p:cNvSpPr>
            <a:spLocks noChangeShapeType="1"/>
          </p:cNvSpPr>
          <p:nvPr/>
        </p:nvSpPr>
        <p:spPr bwMode="auto">
          <a:xfrm>
            <a:off x="107859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Line 11"/>
          <p:cNvSpPr>
            <a:spLocks noChangeShapeType="1"/>
          </p:cNvSpPr>
          <p:nvPr/>
        </p:nvSpPr>
        <p:spPr bwMode="auto">
          <a:xfrm>
            <a:off x="120990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Line 12"/>
          <p:cNvSpPr>
            <a:spLocks noChangeShapeType="1"/>
          </p:cNvSpPr>
          <p:nvPr/>
        </p:nvSpPr>
        <p:spPr bwMode="auto">
          <a:xfrm>
            <a:off x="134122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Line 13"/>
          <p:cNvSpPr>
            <a:spLocks noChangeShapeType="1"/>
          </p:cNvSpPr>
          <p:nvPr/>
        </p:nvSpPr>
        <p:spPr bwMode="auto">
          <a:xfrm>
            <a:off x="147253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Line 14"/>
          <p:cNvSpPr>
            <a:spLocks noChangeShapeType="1"/>
          </p:cNvSpPr>
          <p:nvPr/>
        </p:nvSpPr>
        <p:spPr bwMode="auto">
          <a:xfrm>
            <a:off x="160384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Line 15"/>
          <p:cNvSpPr>
            <a:spLocks noChangeShapeType="1"/>
          </p:cNvSpPr>
          <p:nvPr/>
        </p:nvSpPr>
        <p:spPr bwMode="auto">
          <a:xfrm>
            <a:off x="173515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Line 16"/>
          <p:cNvSpPr>
            <a:spLocks noChangeShapeType="1"/>
          </p:cNvSpPr>
          <p:nvPr/>
        </p:nvSpPr>
        <p:spPr bwMode="auto">
          <a:xfrm>
            <a:off x="186646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Line 17"/>
          <p:cNvSpPr>
            <a:spLocks noChangeShapeType="1"/>
          </p:cNvSpPr>
          <p:nvPr/>
        </p:nvSpPr>
        <p:spPr bwMode="auto">
          <a:xfrm>
            <a:off x="199778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Line 18"/>
          <p:cNvSpPr>
            <a:spLocks noChangeShapeType="1"/>
          </p:cNvSpPr>
          <p:nvPr/>
        </p:nvSpPr>
        <p:spPr bwMode="auto">
          <a:xfrm>
            <a:off x="212909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Line 19"/>
          <p:cNvSpPr>
            <a:spLocks noChangeShapeType="1"/>
          </p:cNvSpPr>
          <p:nvPr/>
        </p:nvSpPr>
        <p:spPr bwMode="auto">
          <a:xfrm>
            <a:off x="226040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Line 20"/>
          <p:cNvSpPr>
            <a:spLocks noChangeShapeType="1"/>
          </p:cNvSpPr>
          <p:nvPr/>
        </p:nvSpPr>
        <p:spPr bwMode="auto">
          <a:xfrm>
            <a:off x="291696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Line 21"/>
          <p:cNvSpPr>
            <a:spLocks noChangeShapeType="1"/>
          </p:cNvSpPr>
          <p:nvPr/>
        </p:nvSpPr>
        <p:spPr bwMode="auto">
          <a:xfrm>
            <a:off x="304827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Line 22"/>
          <p:cNvSpPr>
            <a:spLocks noChangeShapeType="1"/>
          </p:cNvSpPr>
          <p:nvPr/>
        </p:nvSpPr>
        <p:spPr bwMode="auto">
          <a:xfrm>
            <a:off x="317959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Line 23"/>
          <p:cNvSpPr>
            <a:spLocks noChangeShapeType="1"/>
          </p:cNvSpPr>
          <p:nvPr/>
        </p:nvSpPr>
        <p:spPr bwMode="auto">
          <a:xfrm>
            <a:off x="331090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Line 24"/>
          <p:cNvSpPr>
            <a:spLocks noChangeShapeType="1"/>
          </p:cNvSpPr>
          <p:nvPr/>
        </p:nvSpPr>
        <p:spPr bwMode="auto">
          <a:xfrm>
            <a:off x="344221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Line 25"/>
          <p:cNvSpPr>
            <a:spLocks noChangeShapeType="1"/>
          </p:cNvSpPr>
          <p:nvPr/>
        </p:nvSpPr>
        <p:spPr bwMode="auto">
          <a:xfrm>
            <a:off x="357352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Line 26"/>
          <p:cNvSpPr>
            <a:spLocks noChangeShapeType="1"/>
          </p:cNvSpPr>
          <p:nvPr/>
        </p:nvSpPr>
        <p:spPr bwMode="auto">
          <a:xfrm>
            <a:off x="370484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Line 27"/>
          <p:cNvSpPr>
            <a:spLocks noChangeShapeType="1"/>
          </p:cNvSpPr>
          <p:nvPr/>
        </p:nvSpPr>
        <p:spPr bwMode="auto">
          <a:xfrm>
            <a:off x="383615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Line 28"/>
          <p:cNvSpPr>
            <a:spLocks noChangeShapeType="1"/>
          </p:cNvSpPr>
          <p:nvPr/>
        </p:nvSpPr>
        <p:spPr bwMode="auto">
          <a:xfrm>
            <a:off x="396746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Line 29"/>
          <p:cNvSpPr>
            <a:spLocks noChangeShapeType="1"/>
          </p:cNvSpPr>
          <p:nvPr/>
        </p:nvSpPr>
        <p:spPr bwMode="auto">
          <a:xfrm>
            <a:off x="409877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Line 30"/>
          <p:cNvSpPr>
            <a:spLocks noChangeShapeType="1"/>
          </p:cNvSpPr>
          <p:nvPr/>
        </p:nvSpPr>
        <p:spPr bwMode="auto">
          <a:xfrm>
            <a:off x="423008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Line 31"/>
          <p:cNvSpPr>
            <a:spLocks noChangeShapeType="1"/>
          </p:cNvSpPr>
          <p:nvPr/>
        </p:nvSpPr>
        <p:spPr bwMode="auto">
          <a:xfrm>
            <a:off x="436140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Line 32"/>
          <p:cNvSpPr>
            <a:spLocks noChangeShapeType="1"/>
          </p:cNvSpPr>
          <p:nvPr/>
        </p:nvSpPr>
        <p:spPr bwMode="auto">
          <a:xfrm>
            <a:off x="449271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Line 33"/>
          <p:cNvSpPr>
            <a:spLocks noChangeShapeType="1"/>
          </p:cNvSpPr>
          <p:nvPr/>
        </p:nvSpPr>
        <p:spPr bwMode="auto">
          <a:xfrm>
            <a:off x="462402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Line 34"/>
          <p:cNvSpPr>
            <a:spLocks noChangeShapeType="1"/>
          </p:cNvSpPr>
          <p:nvPr/>
        </p:nvSpPr>
        <p:spPr bwMode="auto">
          <a:xfrm>
            <a:off x="475533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Line 35"/>
          <p:cNvSpPr>
            <a:spLocks noChangeShapeType="1"/>
          </p:cNvSpPr>
          <p:nvPr/>
        </p:nvSpPr>
        <p:spPr bwMode="auto">
          <a:xfrm>
            <a:off x="488665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Line 36"/>
          <p:cNvSpPr>
            <a:spLocks noChangeShapeType="1"/>
          </p:cNvSpPr>
          <p:nvPr/>
        </p:nvSpPr>
        <p:spPr bwMode="auto">
          <a:xfrm>
            <a:off x="501796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Line 37"/>
          <p:cNvSpPr>
            <a:spLocks noChangeShapeType="1"/>
          </p:cNvSpPr>
          <p:nvPr/>
        </p:nvSpPr>
        <p:spPr bwMode="auto">
          <a:xfrm>
            <a:off x="514927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Line 38"/>
          <p:cNvSpPr>
            <a:spLocks noChangeShapeType="1"/>
          </p:cNvSpPr>
          <p:nvPr/>
        </p:nvSpPr>
        <p:spPr bwMode="auto">
          <a:xfrm>
            <a:off x="528058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Line 39"/>
          <p:cNvSpPr>
            <a:spLocks noChangeShapeType="1"/>
          </p:cNvSpPr>
          <p:nvPr/>
        </p:nvSpPr>
        <p:spPr bwMode="auto">
          <a:xfrm>
            <a:off x="541189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Line 40"/>
          <p:cNvSpPr>
            <a:spLocks noChangeShapeType="1"/>
          </p:cNvSpPr>
          <p:nvPr/>
        </p:nvSpPr>
        <p:spPr bwMode="auto">
          <a:xfrm>
            <a:off x="554321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Line 41"/>
          <p:cNvSpPr>
            <a:spLocks noChangeShapeType="1"/>
          </p:cNvSpPr>
          <p:nvPr/>
        </p:nvSpPr>
        <p:spPr bwMode="auto">
          <a:xfrm>
            <a:off x="567452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Line 42"/>
          <p:cNvSpPr>
            <a:spLocks noChangeShapeType="1"/>
          </p:cNvSpPr>
          <p:nvPr/>
        </p:nvSpPr>
        <p:spPr bwMode="auto">
          <a:xfrm>
            <a:off x="580583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Line 43"/>
          <p:cNvSpPr>
            <a:spLocks noChangeShapeType="1"/>
          </p:cNvSpPr>
          <p:nvPr/>
        </p:nvSpPr>
        <p:spPr bwMode="auto">
          <a:xfrm>
            <a:off x="593714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Line 44"/>
          <p:cNvSpPr>
            <a:spLocks noChangeShapeType="1"/>
          </p:cNvSpPr>
          <p:nvPr/>
        </p:nvSpPr>
        <p:spPr bwMode="auto">
          <a:xfrm>
            <a:off x="6068460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Line 45"/>
          <p:cNvSpPr>
            <a:spLocks noChangeShapeType="1"/>
          </p:cNvSpPr>
          <p:nvPr/>
        </p:nvSpPr>
        <p:spPr bwMode="auto">
          <a:xfrm>
            <a:off x="619977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Line 46"/>
          <p:cNvSpPr>
            <a:spLocks noChangeShapeType="1"/>
          </p:cNvSpPr>
          <p:nvPr/>
        </p:nvSpPr>
        <p:spPr bwMode="auto">
          <a:xfrm>
            <a:off x="633108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Line 47"/>
          <p:cNvSpPr>
            <a:spLocks noChangeShapeType="1"/>
          </p:cNvSpPr>
          <p:nvPr/>
        </p:nvSpPr>
        <p:spPr bwMode="auto">
          <a:xfrm>
            <a:off x="646239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Line 48"/>
          <p:cNvSpPr>
            <a:spLocks noChangeShapeType="1"/>
          </p:cNvSpPr>
          <p:nvPr/>
        </p:nvSpPr>
        <p:spPr bwMode="auto">
          <a:xfrm>
            <a:off x="659370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Line 49"/>
          <p:cNvSpPr>
            <a:spLocks noChangeShapeType="1"/>
          </p:cNvSpPr>
          <p:nvPr/>
        </p:nvSpPr>
        <p:spPr bwMode="auto">
          <a:xfrm>
            <a:off x="239171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Line 50"/>
          <p:cNvSpPr>
            <a:spLocks noChangeShapeType="1"/>
          </p:cNvSpPr>
          <p:nvPr/>
        </p:nvSpPr>
        <p:spPr bwMode="auto">
          <a:xfrm>
            <a:off x="252303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Line 51"/>
          <p:cNvSpPr>
            <a:spLocks noChangeShapeType="1"/>
          </p:cNvSpPr>
          <p:nvPr/>
        </p:nvSpPr>
        <p:spPr bwMode="auto">
          <a:xfrm>
            <a:off x="265434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Line 52"/>
          <p:cNvSpPr>
            <a:spLocks noChangeShapeType="1"/>
          </p:cNvSpPr>
          <p:nvPr/>
        </p:nvSpPr>
        <p:spPr bwMode="auto">
          <a:xfrm>
            <a:off x="278565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43078" y="1167824"/>
            <a:ext cx="189612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>
                <a:solidFill>
                  <a:srgbClr val="FF0000"/>
                </a:solidFill>
              </a:rPr>
              <a:t>You have millions of documents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000" y="2057400"/>
            <a:ext cx="8903972" cy="1331739"/>
            <a:chOff x="381000" y="2057400"/>
            <a:chExt cx="8903972" cy="1331739"/>
          </a:xfrm>
        </p:grpSpPr>
        <p:grpSp>
          <p:nvGrpSpPr>
            <p:cNvPr id="3" name="Group 2"/>
            <p:cNvGrpSpPr/>
            <p:nvPr/>
          </p:nvGrpSpPr>
          <p:grpSpPr>
            <a:xfrm>
              <a:off x="381000" y="2057400"/>
              <a:ext cx="6606646" cy="1295400"/>
              <a:chOff x="638175" y="1905000"/>
              <a:chExt cx="7667625" cy="1295400"/>
            </a:xfrm>
          </p:grpSpPr>
          <p:sp>
            <p:nvSpPr>
              <p:cNvPr id="253" name="Rectangle 2"/>
              <p:cNvSpPr>
                <a:spLocks noChangeArrowheads="1"/>
              </p:cNvSpPr>
              <p:nvPr/>
            </p:nvSpPr>
            <p:spPr bwMode="auto">
              <a:xfrm>
                <a:off x="1938338" y="2362200"/>
                <a:ext cx="1185862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" name="Rectangle 3"/>
              <p:cNvSpPr>
                <a:spLocks noChangeArrowheads="1"/>
              </p:cNvSpPr>
              <p:nvPr/>
            </p:nvSpPr>
            <p:spPr bwMode="auto">
              <a:xfrm>
                <a:off x="32766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Rectangle 4"/>
              <p:cNvSpPr>
                <a:spLocks noChangeArrowheads="1"/>
              </p:cNvSpPr>
              <p:nvPr/>
            </p:nvSpPr>
            <p:spPr bwMode="auto">
              <a:xfrm>
                <a:off x="46482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Rectangle 5"/>
              <p:cNvSpPr>
                <a:spLocks noChangeArrowheads="1"/>
              </p:cNvSpPr>
              <p:nvPr/>
            </p:nvSpPr>
            <p:spPr bwMode="auto">
              <a:xfrm>
                <a:off x="60198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Rectangle 6"/>
              <p:cNvSpPr>
                <a:spLocks noChangeArrowheads="1"/>
              </p:cNvSpPr>
              <p:nvPr/>
            </p:nvSpPr>
            <p:spPr bwMode="auto">
              <a:xfrm>
                <a:off x="7391400" y="2362200"/>
                <a:ext cx="9144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Rectangle 53"/>
              <p:cNvSpPr>
                <a:spLocks noChangeArrowheads="1"/>
              </p:cNvSpPr>
              <p:nvPr/>
            </p:nvSpPr>
            <p:spPr bwMode="auto">
              <a:xfrm>
                <a:off x="638175" y="2362200"/>
                <a:ext cx="11430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" name="Line 54"/>
              <p:cNvSpPr>
                <a:spLocks noChangeShapeType="1"/>
              </p:cNvSpPr>
              <p:nvPr/>
            </p:nvSpPr>
            <p:spPr bwMode="auto">
              <a:xfrm>
                <a:off x="762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6" name="Line 55"/>
              <p:cNvSpPr>
                <a:spLocks noChangeShapeType="1"/>
              </p:cNvSpPr>
              <p:nvPr/>
            </p:nvSpPr>
            <p:spPr bwMode="auto">
              <a:xfrm>
                <a:off x="914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" name="Line 56"/>
              <p:cNvSpPr>
                <a:spLocks noChangeShapeType="1"/>
              </p:cNvSpPr>
              <p:nvPr/>
            </p:nvSpPr>
            <p:spPr bwMode="auto">
              <a:xfrm>
                <a:off x="1066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" name="Line 57"/>
              <p:cNvSpPr>
                <a:spLocks noChangeShapeType="1"/>
              </p:cNvSpPr>
              <p:nvPr/>
            </p:nvSpPr>
            <p:spPr bwMode="auto">
              <a:xfrm>
                <a:off x="1219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" name="Line 58"/>
              <p:cNvSpPr>
                <a:spLocks noChangeShapeType="1"/>
              </p:cNvSpPr>
              <p:nvPr/>
            </p:nvSpPr>
            <p:spPr bwMode="auto">
              <a:xfrm>
                <a:off x="1371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" name="Line 59"/>
              <p:cNvSpPr>
                <a:spLocks noChangeShapeType="1"/>
              </p:cNvSpPr>
              <p:nvPr/>
            </p:nvSpPr>
            <p:spPr bwMode="auto">
              <a:xfrm>
                <a:off x="1524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1" name="Line 60"/>
              <p:cNvSpPr>
                <a:spLocks noChangeShapeType="1"/>
              </p:cNvSpPr>
              <p:nvPr/>
            </p:nvSpPr>
            <p:spPr bwMode="auto">
              <a:xfrm>
                <a:off x="1676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Line 61"/>
              <p:cNvSpPr>
                <a:spLocks noChangeShapeType="1"/>
              </p:cNvSpPr>
              <p:nvPr/>
            </p:nvSpPr>
            <p:spPr bwMode="auto">
              <a:xfrm>
                <a:off x="19954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Line 62"/>
              <p:cNvSpPr>
                <a:spLocks noChangeShapeType="1"/>
              </p:cNvSpPr>
              <p:nvPr/>
            </p:nvSpPr>
            <p:spPr bwMode="auto">
              <a:xfrm>
                <a:off x="21478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" name="Line 63"/>
              <p:cNvSpPr>
                <a:spLocks noChangeShapeType="1"/>
              </p:cNvSpPr>
              <p:nvPr/>
            </p:nvSpPr>
            <p:spPr bwMode="auto">
              <a:xfrm>
                <a:off x="23002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Line 64"/>
              <p:cNvSpPr>
                <a:spLocks noChangeShapeType="1"/>
              </p:cNvSpPr>
              <p:nvPr/>
            </p:nvSpPr>
            <p:spPr bwMode="auto">
              <a:xfrm>
                <a:off x="24526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" name="Line 65"/>
              <p:cNvSpPr>
                <a:spLocks noChangeShapeType="1"/>
              </p:cNvSpPr>
              <p:nvPr/>
            </p:nvSpPr>
            <p:spPr bwMode="auto">
              <a:xfrm>
                <a:off x="26050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" name="Line 66"/>
              <p:cNvSpPr>
                <a:spLocks noChangeShapeType="1"/>
              </p:cNvSpPr>
              <p:nvPr/>
            </p:nvSpPr>
            <p:spPr bwMode="auto">
              <a:xfrm>
                <a:off x="3505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" name="Line 67"/>
              <p:cNvSpPr>
                <a:spLocks noChangeShapeType="1"/>
              </p:cNvSpPr>
              <p:nvPr/>
            </p:nvSpPr>
            <p:spPr bwMode="auto">
              <a:xfrm>
                <a:off x="3657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" name="Line 68"/>
              <p:cNvSpPr>
                <a:spLocks noChangeShapeType="1"/>
              </p:cNvSpPr>
              <p:nvPr/>
            </p:nvSpPr>
            <p:spPr bwMode="auto">
              <a:xfrm>
                <a:off x="3810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0" name="Line 69"/>
              <p:cNvSpPr>
                <a:spLocks noChangeShapeType="1"/>
              </p:cNvSpPr>
              <p:nvPr/>
            </p:nvSpPr>
            <p:spPr bwMode="auto">
              <a:xfrm>
                <a:off x="3962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1" name="Line 70"/>
              <p:cNvSpPr>
                <a:spLocks noChangeShapeType="1"/>
              </p:cNvSpPr>
              <p:nvPr/>
            </p:nvSpPr>
            <p:spPr bwMode="auto">
              <a:xfrm>
                <a:off x="4114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2" name="Line 71"/>
              <p:cNvSpPr>
                <a:spLocks noChangeShapeType="1"/>
              </p:cNvSpPr>
              <p:nvPr/>
            </p:nvSpPr>
            <p:spPr bwMode="auto">
              <a:xfrm>
                <a:off x="4267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3" name="Line 72"/>
              <p:cNvSpPr>
                <a:spLocks noChangeShapeType="1"/>
              </p:cNvSpPr>
              <p:nvPr/>
            </p:nvSpPr>
            <p:spPr bwMode="auto">
              <a:xfrm>
                <a:off x="4419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4" name="Line 73"/>
              <p:cNvSpPr>
                <a:spLocks noChangeShapeType="1"/>
              </p:cNvSpPr>
              <p:nvPr/>
            </p:nvSpPr>
            <p:spPr bwMode="auto">
              <a:xfrm>
                <a:off x="4724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5" name="Line 74"/>
              <p:cNvSpPr>
                <a:spLocks noChangeShapeType="1"/>
              </p:cNvSpPr>
              <p:nvPr/>
            </p:nvSpPr>
            <p:spPr bwMode="auto">
              <a:xfrm>
                <a:off x="4876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" name="Line 75"/>
              <p:cNvSpPr>
                <a:spLocks noChangeShapeType="1"/>
              </p:cNvSpPr>
              <p:nvPr/>
            </p:nvSpPr>
            <p:spPr bwMode="auto">
              <a:xfrm>
                <a:off x="5029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" name="Line 76"/>
              <p:cNvSpPr>
                <a:spLocks noChangeShapeType="1"/>
              </p:cNvSpPr>
              <p:nvPr/>
            </p:nvSpPr>
            <p:spPr bwMode="auto">
              <a:xfrm>
                <a:off x="5181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" name="Line 77"/>
              <p:cNvSpPr>
                <a:spLocks noChangeShapeType="1"/>
              </p:cNvSpPr>
              <p:nvPr/>
            </p:nvSpPr>
            <p:spPr bwMode="auto">
              <a:xfrm>
                <a:off x="5334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" name="Line 78"/>
              <p:cNvSpPr>
                <a:spLocks noChangeShapeType="1"/>
              </p:cNvSpPr>
              <p:nvPr/>
            </p:nvSpPr>
            <p:spPr bwMode="auto">
              <a:xfrm>
                <a:off x="5486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" name="Line 79"/>
              <p:cNvSpPr>
                <a:spLocks noChangeShapeType="1"/>
              </p:cNvSpPr>
              <p:nvPr/>
            </p:nvSpPr>
            <p:spPr bwMode="auto">
              <a:xfrm>
                <a:off x="5638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" name="Line 80"/>
              <p:cNvSpPr>
                <a:spLocks noChangeShapeType="1"/>
              </p:cNvSpPr>
              <p:nvPr/>
            </p:nvSpPr>
            <p:spPr bwMode="auto">
              <a:xfrm>
                <a:off x="5791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" name="Line 81"/>
              <p:cNvSpPr>
                <a:spLocks noChangeShapeType="1"/>
              </p:cNvSpPr>
              <p:nvPr/>
            </p:nvSpPr>
            <p:spPr bwMode="auto">
              <a:xfrm>
                <a:off x="6096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" name="Line 82"/>
              <p:cNvSpPr>
                <a:spLocks noChangeShapeType="1"/>
              </p:cNvSpPr>
              <p:nvPr/>
            </p:nvSpPr>
            <p:spPr bwMode="auto">
              <a:xfrm>
                <a:off x="6248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" name="Line 83"/>
              <p:cNvSpPr>
                <a:spLocks noChangeShapeType="1"/>
              </p:cNvSpPr>
              <p:nvPr/>
            </p:nvSpPr>
            <p:spPr bwMode="auto">
              <a:xfrm>
                <a:off x="6400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" name="Line 84"/>
              <p:cNvSpPr>
                <a:spLocks noChangeShapeType="1"/>
              </p:cNvSpPr>
              <p:nvPr/>
            </p:nvSpPr>
            <p:spPr bwMode="auto">
              <a:xfrm>
                <a:off x="6553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6" name="Line 85"/>
              <p:cNvSpPr>
                <a:spLocks noChangeShapeType="1"/>
              </p:cNvSpPr>
              <p:nvPr/>
            </p:nvSpPr>
            <p:spPr bwMode="auto">
              <a:xfrm>
                <a:off x="6705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" name="Line 86"/>
              <p:cNvSpPr>
                <a:spLocks noChangeShapeType="1"/>
              </p:cNvSpPr>
              <p:nvPr/>
            </p:nvSpPr>
            <p:spPr bwMode="auto">
              <a:xfrm>
                <a:off x="6858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" name="Line 87"/>
              <p:cNvSpPr>
                <a:spLocks noChangeShapeType="1"/>
              </p:cNvSpPr>
              <p:nvPr/>
            </p:nvSpPr>
            <p:spPr bwMode="auto">
              <a:xfrm>
                <a:off x="7010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" name="Line 88"/>
              <p:cNvSpPr>
                <a:spLocks noChangeShapeType="1"/>
              </p:cNvSpPr>
              <p:nvPr/>
            </p:nvSpPr>
            <p:spPr bwMode="auto">
              <a:xfrm>
                <a:off x="7162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" name="Line 89"/>
              <p:cNvSpPr>
                <a:spLocks noChangeShapeType="1"/>
              </p:cNvSpPr>
              <p:nvPr/>
            </p:nvSpPr>
            <p:spPr bwMode="auto">
              <a:xfrm>
                <a:off x="7467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" name="Line 90"/>
              <p:cNvSpPr>
                <a:spLocks noChangeShapeType="1"/>
              </p:cNvSpPr>
              <p:nvPr/>
            </p:nvSpPr>
            <p:spPr bwMode="auto">
              <a:xfrm>
                <a:off x="7620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2" name="Line 91"/>
              <p:cNvSpPr>
                <a:spLocks noChangeShapeType="1"/>
              </p:cNvSpPr>
              <p:nvPr/>
            </p:nvSpPr>
            <p:spPr bwMode="auto">
              <a:xfrm>
                <a:off x="7772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" name="Line 92"/>
              <p:cNvSpPr>
                <a:spLocks noChangeShapeType="1"/>
              </p:cNvSpPr>
              <p:nvPr/>
            </p:nvSpPr>
            <p:spPr bwMode="auto">
              <a:xfrm>
                <a:off x="7924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" name="Line 93"/>
              <p:cNvSpPr>
                <a:spLocks noChangeShapeType="1"/>
              </p:cNvSpPr>
              <p:nvPr/>
            </p:nvSpPr>
            <p:spPr bwMode="auto">
              <a:xfrm>
                <a:off x="8077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5" name="Line 94"/>
              <p:cNvSpPr>
                <a:spLocks noChangeShapeType="1"/>
              </p:cNvSpPr>
              <p:nvPr/>
            </p:nvSpPr>
            <p:spPr bwMode="auto">
              <a:xfrm>
                <a:off x="8229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" name="Line 95"/>
              <p:cNvSpPr>
                <a:spLocks noChangeShapeType="1"/>
              </p:cNvSpPr>
              <p:nvPr/>
            </p:nvSpPr>
            <p:spPr bwMode="auto">
              <a:xfrm>
                <a:off x="27574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" name="Line 96"/>
              <p:cNvSpPr>
                <a:spLocks noChangeShapeType="1"/>
              </p:cNvSpPr>
              <p:nvPr/>
            </p:nvSpPr>
            <p:spPr bwMode="auto">
              <a:xfrm>
                <a:off x="29098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" name="Line 97"/>
              <p:cNvSpPr>
                <a:spLocks noChangeShapeType="1"/>
              </p:cNvSpPr>
              <p:nvPr/>
            </p:nvSpPr>
            <p:spPr bwMode="auto">
              <a:xfrm>
                <a:off x="30622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" name="Line 98"/>
              <p:cNvSpPr>
                <a:spLocks noChangeShapeType="1"/>
              </p:cNvSpPr>
              <p:nvPr/>
            </p:nvSpPr>
            <p:spPr bwMode="auto">
              <a:xfrm>
                <a:off x="3352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" name="AutoShape 99"/>
              <p:cNvSpPr>
                <a:spLocks noChangeArrowheads="1"/>
              </p:cNvSpPr>
              <p:nvPr/>
            </p:nvSpPr>
            <p:spPr bwMode="auto">
              <a:xfrm>
                <a:off x="3691731" y="1905000"/>
                <a:ext cx="1608137" cy="304800"/>
              </a:xfrm>
              <a:prstGeom prst="downArrow">
                <a:avLst>
                  <a:gd name="adj1" fmla="val 61667"/>
                  <a:gd name="adj2" fmla="val 34583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3" name="TextBox 422"/>
            <p:cNvSpPr txBox="1"/>
            <p:nvPr/>
          </p:nvSpPr>
          <p:spPr>
            <a:xfrm>
              <a:off x="7084050" y="2558142"/>
              <a:ext cx="2200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rgbClr val="FF0000"/>
                  </a:solidFill>
                </a:rPr>
                <a:t>Distribute the documents among k computers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61554" y="3466306"/>
            <a:ext cx="8582446" cy="1928858"/>
            <a:chOff x="561554" y="3466306"/>
            <a:chExt cx="8582446" cy="1928858"/>
          </a:xfrm>
        </p:grpSpPr>
        <p:grpSp>
          <p:nvGrpSpPr>
            <p:cNvPr id="6" name="Group 5"/>
            <p:cNvGrpSpPr/>
            <p:nvPr/>
          </p:nvGrpSpPr>
          <p:grpSpPr>
            <a:xfrm>
              <a:off x="561554" y="3466306"/>
              <a:ext cx="6410974" cy="1928858"/>
              <a:chOff x="847725" y="3466306"/>
              <a:chExt cx="7440529" cy="1928858"/>
            </a:xfrm>
          </p:grpSpPr>
          <p:sp>
            <p:nvSpPr>
              <p:cNvPr id="361475" name="Rectangle 3"/>
              <p:cNvSpPr>
                <a:spLocks noChangeArrowheads="1"/>
              </p:cNvSpPr>
              <p:nvPr/>
            </p:nvSpPr>
            <p:spPr bwMode="auto">
              <a:xfrm>
                <a:off x="847725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cxnSp>
            <p:nvCxnSpPr>
              <p:cNvPr id="361499" name="AutoShape 27"/>
              <p:cNvCxnSpPr>
                <a:cxnSpLocks noChangeShapeType="1"/>
                <a:endCxn id="361475" idx="0"/>
              </p:cNvCxnSpPr>
              <p:nvPr/>
            </p:nvCxnSpPr>
            <p:spPr bwMode="auto">
              <a:xfrm>
                <a:off x="1222375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AutoShape 27"/>
              <p:cNvCxnSpPr>
                <a:cxnSpLocks noChangeShapeType="1"/>
              </p:cNvCxnSpPr>
              <p:nvPr/>
            </p:nvCxnSpPr>
            <p:spPr bwMode="auto">
              <a:xfrm>
                <a:off x="1235743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1" name="Rectangle 3"/>
              <p:cNvSpPr>
                <a:spLocks noChangeArrowheads="1"/>
              </p:cNvSpPr>
              <p:nvPr/>
            </p:nvSpPr>
            <p:spPr bwMode="auto">
              <a:xfrm>
                <a:off x="2138362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cxnSp>
            <p:nvCxnSpPr>
              <p:cNvPr id="352" name="AutoShape 27"/>
              <p:cNvCxnSpPr>
                <a:cxnSpLocks noChangeShapeType="1"/>
                <a:endCxn id="351" idx="0"/>
              </p:cNvCxnSpPr>
              <p:nvPr/>
            </p:nvCxnSpPr>
            <p:spPr bwMode="auto">
              <a:xfrm>
                <a:off x="2513012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3" name="AutoShape 27"/>
              <p:cNvCxnSpPr>
                <a:cxnSpLocks noChangeShapeType="1"/>
              </p:cNvCxnSpPr>
              <p:nvPr/>
            </p:nvCxnSpPr>
            <p:spPr bwMode="auto">
              <a:xfrm>
                <a:off x="2526380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4" name="Rectangle 3"/>
              <p:cNvSpPr>
                <a:spLocks noChangeArrowheads="1"/>
              </p:cNvSpPr>
              <p:nvPr/>
            </p:nvSpPr>
            <p:spPr bwMode="auto">
              <a:xfrm>
                <a:off x="3505200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cxnSp>
            <p:nvCxnSpPr>
              <p:cNvPr id="355" name="AutoShape 27"/>
              <p:cNvCxnSpPr>
                <a:cxnSpLocks noChangeShapeType="1"/>
                <a:endCxn id="354" idx="0"/>
              </p:cNvCxnSpPr>
              <p:nvPr/>
            </p:nvCxnSpPr>
            <p:spPr bwMode="auto">
              <a:xfrm>
                <a:off x="3879850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6" name="AutoShape 27"/>
              <p:cNvCxnSpPr>
                <a:cxnSpLocks noChangeShapeType="1"/>
              </p:cNvCxnSpPr>
              <p:nvPr/>
            </p:nvCxnSpPr>
            <p:spPr bwMode="auto">
              <a:xfrm>
                <a:off x="3893218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7" name="Rectangle 3"/>
              <p:cNvSpPr>
                <a:spLocks noChangeArrowheads="1"/>
              </p:cNvSpPr>
              <p:nvPr/>
            </p:nvSpPr>
            <p:spPr bwMode="auto">
              <a:xfrm>
                <a:off x="4903536" y="409123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cxnSp>
            <p:nvCxnSpPr>
              <p:cNvPr id="358" name="AutoShape 27"/>
              <p:cNvCxnSpPr>
                <a:cxnSpLocks noChangeShapeType="1"/>
                <a:endCxn id="357" idx="0"/>
              </p:cNvCxnSpPr>
              <p:nvPr/>
            </p:nvCxnSpPr>
            <p:spPr bwMode="auto">
              <a:xfrm>
                <a:off x="5278186" y="347687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9" name="AutoShape 27"/>
              <p:cNvCxnSpPr>
                <a:cxnSpLocks noChangeShapeType="1"/>
              </p:cNvCxnSpPr>
              <p:nvPr/>
            </p:nvCxnSpPr>
            <p:spPr bwMode="auto">
              <a:xfrm>
                <a:off x="5291554" y="476910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60" name="Rectangle 3"/>
              <p:cNvSpPr>
                <a:spLocks noChangeArrowheads="1"/>
              </p:cNvSpPr>
              <p:nvPr/>
            </p:nvSpPr>
            <p:spPr bwMode="auto">
              <a:xfrm>
                <a:off x="6281822" y="409708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cxnSp>
            <p:nvCxnSpPr>
              <p:cNvPr id="361" name="AutoShape 27"/>
              <p:cNvCxnSpPr>
                <a:cxnSpLocks noChangeShapeType="1"/>
                <a:endCxn id="360" idx="0"/>
              </p:cNvCxnSpPr>
              <p:nvPr/>
            </p:nvCxnSpPr>
            <p:spPr bwMode="auto">
              <a:xfrm>
                <a:off x="6656472" y="348272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2" name="AutoShape 27"/>
              <p:cNvCxnSpPr>
                <a:cxnSpLocks noChangeShapeType="1"/>
              </p:cNvCxnSpPr>
              <p:nvPr/>
            </p:nvCxnSpPr>
            <p:spPr bwMode="auto">
              <a:xfrm>
                <a:off x="6669840" y="477495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63" name="Rectangle 3"/>
              <p:cNvSpPr>
                <a:spLocks noChangeArrowheads="1"/>
              </p:cNvSpPr>
              <p:nvPr/>
            </p:nvSpPr>
            <p:spPr bwMode="auto">
              <a:xfrm>
                <a:off x="7535779" y="410293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cxnSp>
            <p:nvCxnSpPr>
              <p:cNvPr id="364" name="AutoShape 27"/>
              <p:cNvCxnSpPr>
                <a:cxnSpLocks noChangeShapeType="1"/>
                <a:endCxn id="363" idx="0"/>
              </p:cNvCxnSpPr>
              <p:nvPr/>
            </p:nvCxnSpPr>
            <p:spPr bwMode="auto">
              <a:xfrm>
                <a:off x="7910429" y="348857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5" name="AutoShape 27"/>
              <p:cNvCxnSpPr>
                <a:cxnSpLocks noChangeShapeType="1"/>
              </p:cNvCxnSpPr>
              <p:nvPr/>
            </p:nvCxnSpPr>
            <p:spPr bwMode="auto">
              <a:xfrm>
                <a:off x="7923797" y="478080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24" name="TextBox 423"/>
            <p:cNvSpPr txBox="1"/>
            <p:nvPr/>
          </p:nvSpPr>
          <p:spPr>
            <a:xfrm>
              <a:off x="7177631" y="4000963"/>
              <a:ext cx="1966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rgbClr val="FF0000"/>
                  </a:solidFill>
                </a:rPr>
                <a:t>For each document f returns a set of (word, freq) pairs</a:t>
              </a: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680243" y="184483"/>
            <a:ext cx="777795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Compute the word frequency of 5M documents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17247" y="5472018"/>
            <a:ext cx="8732100" cy="845564"/>
            <a:chOff x="417247" y="5472018"/>
            <a:chExt cx="8732100" cy="845564"/>
          </a:xfrm>
        </p:grpSpPr>
        <p:sp>
          <p:nvSpPr>
            <p:cNvPr id="366" name="Rectangle 2"/>
            <p:cNvSpPr>
              <a:spLocks noChangeArrowheads="1"/>
            </p:cNvSpPr>
            <p:nvPr/>
          </p:nvSpPr>
          <p:spPr bwMode="auto">
            <a:xfrm>
              <a:off x="1537505" y="5479382"/>
              <a:ext cx="1021773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" name="Rectangle 3"/>
            <p:cNvSpPr>
              <a:spLocks noChangeArrowheads="1"/>
            </p:cNvSpPr>
            <p:nvPr/>
          </p:nvSpPr>
          <p:spPr bwMode="auto">
            <a:xfrm>
              <a:off x="2690590" y="5479382"/>
              <a:ext cx="1050498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" name="Rectangle 4"/>
            <p:cNvSpPr>
              <a:spLocks noChangeArrowheads="1"/>
            </p:cNvSpPr>
            <p:nvPr/>
          </p:nvSpPr>
          <p:spPr bwMode="auto">
            <a:xfrm>
              <a:off x="3872400" y="5479382"/>
              <a:ext cx="1050498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" name="Rectangle 6"/>
            <p:cNvSpPr>
              <a:spLocks noChangeArrowheads="1"/>
            </p:cNvSpPr>
            <p:nvPr/>
          </p:nvSpPr>
          <p:spPr bwMode="auto">
            <a:xfrm>
              <a:off x="6236020" y="5479382"/>
              <a:ext cx="787873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" name="Rectangle 53"/>
            <p:cNvSpPr>
              <a:spLocks noChangeArrowheads="1"/>
            </p:cNvSpPr>
            <p:nvPr/>
          </p:nvSpPr>
          <p:spPr bwMode="auto">
            <a:xfrm>
              <a:off x="417247" y="5479382"/>
              <a:ext cx="984842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" name="Line 54"/>
            <p:cNvSpPr>
              <a:spLocks noChangeShapeType="1"/>
            </p:cNvSpPr>
            <p:nvPr/>
          </p:nvSpPr>
          <p:spPr bwMode="auto">
            <a:xfrm>
              <a:off x="523938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" name="Line 55"/>
            <p:cNvSpPr>
              <a:spLocks noChangeShapeType="1"/>
            </p:cNvSpPr>
            <p:nvPr/>
          </p:nvSpPr>
          <p:spPr bwMode="auto">
            <a:xfrm>
              <a:off x="655250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Line 56"/>
            <p:cNvSpPr>
              <a:spLocks noChangeShapeType="1"/>
            </p:cNvSpPr>
            <p:nvPr/>
          </p:nvSpPr>
          <p:spPr bwMode="auto">
            <a:xfrm>
              <a:off x="786563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" name="Line 57"/>
            <p:cNvSpPr>
              <a:spLocks noChangeShapeType="1"/>
            </p:cNvSpPr>
            <p:nvPr/>
          </p:nvSpPr>
          <p:spPr bwMode="auto">
            <a:xfrm>
              <a:off x="917875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" name="Line 58"/>
            <p:cNvSpPr>
              <a:spLocks noChangeShapeType="1"/>
            </p:cNvSpPr>
            <p:nvPr/>
          </p:nvSpPr>
          <p:spPr bwMode="auto">
            <a:xfrm>
              <a:off x="1049187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" name="Line 59"/>
            <p:cNvSpPr>
              <a:spLocks noChangeShapeType="1"/>
            </p:cNvSpPr>
            <p:nvPr/>
          </p:nvSpPr>
          <p:spPr bwMode="auto">
            <a:xfrm>
              <a:off x="1180499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Line 60"/>
            <p:cNvSpPr>
              <a:spLocks noChangeShapeType="1"/>
            </p:cNvSpPr>
            <p:nvPr/>
          </p:nvSpPr>
          <p:spPr bwMode="auto">
            <a:xfrm>
              <a:off x="1311811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" name="Line 61"/>
            <p:cNvSpPr>
              <a:spLocks noChangeShapeType="1"/>
            </p:cNvSpPr>
            <p:nvPr/>
          </p:nvSpPr>
          <p:spPr bwMode="auto">
            <a:xfrm>
              <a:off x="1586747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" name="Line 62"/>
            <p:cNvSpPr>
              <a:spLocks noChangeShapeType="1"/>
            </p:cNvSpPr>
            <p:nvPr/>
          </p:nvSpPr>
          <p:spPr bwMode="auto">
            <a:xfrm>
              <a:off x="1718059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" name="Line 63"/>
            <p:cNvSpPr>
              <a:spLocks noChangeShapeType="1"/>
            </p:cNvSpPr>
            <p:nvPr/>
          </p:nvSpPr>
          <p:spPr bwMode="auto">
            <a:xfrm>
              <a:off x="1849371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Line 64"/>
            <p:cNvSpPr>
              <a:spLocks noChangeShapeType="1"/>
            </p:cNvSpPr>
            <p:nvPr/>
          </p:nvSpPr>
          <p:spPr bwMode="auto">
            <a:xfrm>
              <a:off x="1980684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" name="Line 65"/>
            <p:cNvSpPr>
              <a:spLocks noChangeShapeType="1"/>
            </p:cNvSpPr>
            <p:nvPr/>
          </p:nvSpPr>
          <p:spPr bwMode="auto">
            <a:xfrm>
              <a:off x="2111996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" name="Line 66"/>
            <p:cNvSpPr>
              <a:spLocks noChangeShapeType="1"/>
            </p:cNvSpPr>
            <p:nvPr/>
          </p:nvSpPr>
          <p:spPr bwMode="auto">
            <a:xfrm>
              <a:off x="2887558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" name="Line 67"/>
            <p:cNvSpPr>
              <a:spLocks noChangeShapeType="1"/>
            </p:cNvSpPr>
            <p:nvPr/>
          </p:nvSpPr>
          <p:spPr bwMode="auto">
            <a:xfrm>
              <a:off x="3018870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" name="Line 68"/>
            <p:cNvSpPr>
              <a:spLocks noChangeShapeType="1"/>
            </p:cNvSpPr>
            <p:nvPr/>
          </p:nvSpPr>
          <p:spPr bwMode="auto">
            <a:xfrm>
              <a:off x="3150183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" name="Line 69"/>
            <p:cNvSpPr>
              <a:spLocks noChangeShapeType="1"/>
            </p:cNvSpPr>
            <p:nvPr/>
          </p:nvSpPr>
          <p:spPr bwMode="auto">
            <a:xfrm>
              <a:off x="3281495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" name="Line 70"/>
            <p:cNvSpPr>
              <a:spLocks noChangeShapeType="1"/>
            </p:cNvSpPr>
            <p:nvPr/>
          </p:nvSpPr>
          <p:spPr bwMode="auto">
            <a:xfrm>
              <a:off x="3412807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" name="Line 71"/>
            <p:cNvSpPr>
              <a:spLocks noChangeShapeType="1"/>
            </p:cNvSpPr>
            <p:nvPr/>
          </p:nvSpPr>
          <p:spPr bwMode="auto">
            <a:xfrm>
              <a:off x="3544119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" name="Line 72"/>
            <p:cNvSpPr>
              <a:spLocks noChangeShapeType="1"/>
            </p:cNvSpPr>
            <p:nvPr/>
          </p:nvSpPr>
          <p:spPr bwMode="auto">
            <a:xfrm>
              <a:off x="3675431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" name="Line 73"/>
            <p:cNvSpPr>
              <a:spLocks noChangeShapeType="1"/>
            </p:cNvSpPr>
            <p:nvPr/>
          </p:nvSpPr>
          <p:spPr bwMode="auto">
            <a:xfrm>
              <a:off x="3938056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" name="Line 74"/>
            <p:cNvSpPr>
              <a:spLocks noChangeShapeType="1"/>
            </p:cNvSpPr>
            <p:nvPr/>
          </p:nvSpPr>
          <p:spPr bwMode="auto">
            <a:xfrm>
              <a:off x="4069368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Line 75"/>
            <p:cNvSpPr>
              <a:spLocks noChangeShapeType="1"/>
            </p:cNvSpPr>
            <p:nvPr/>
          </p:nvSpPr>
          <p:spPr bwMode="auto">
            <a:xfrm>
              <a:off x="4200680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" name="Line 76"/>
            <p:cNvSpPr>
              <a:spLocks noChangeShapeType="1"/>
            </p:cNvSpPr>
            <p:nvPr/>
          </p:nvSpPr>
          <p:spPr bwMode="auto">
            <a:xfrm>
              <a:off x="4331993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" name="Line 77"/>
            <p:cNvSpPr>
              <a:spLocks noChangeShapeType="1"/>
            </p:cNvSpPr>
            <p:nvPr/>
          </p:nvSpPr>
          <p:spPr bwMode="auto">
            <a:xfrm>
              <a:off x="4463305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" name="Line 78"/>
            <p:cNvSpPr>
              <a:spLocks noChangeShapeType="1"/>
            </p:cNvSpPr>
            <p:nvPr/>
          </p:nvSpPr>
          <p:spPr bwMode="auto">
            <a:xfrm>
              <a:off x="4594617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" name="Line 79"/>
            <p:cNvSpPr>
              <a:spLocks noChangeShapeType="1"/>
            </p:cNvSpPr>
            <p:nvPr/>
          </p:nvSpPr>
          <p:spPr bwMode="auto">
            <a:xfrm>
              <a:off x="4725929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" name="Line 80"/>
            <p:cNvSpPr>
              <a:spLocks noChangeShapeType="1"/>
            </p:cNvSpPr>
            <p:nvPr/>
          </p:nvSpPr>
          <p:spPr bwMode="auto">
            <a:xfrm>
              <a:off x="4857241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Line 89"/>
            <p:cNvSpPr>
              <a:spLocks noChangeShapeType="1"/>
            </p:cNvSpPr>
            <p:nvPr/>
          </p:nvSpPr>
          <p:spPr bwMode="auto">
            <a:xfrm>
              <a:off x="6301676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Line 90"/>
            <p:cNvSpPr>
              <a:spLocks noChangeShapeType="1"/>
            </p:cNvSpPr>
            <p:nvPr/>
          </p:nvSpPr>
          <p:spPr bwMode="auto">
            <a:xfrm>
              <a:off x="6432988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" name="Line 91"/>
            <p:cNvSpPr>
              <a:spLocks noChangeShapeType="1"/>
            </p:cNvSpPr>
            <p:nvPr/>
          </p:nvSpPr>
          <p:spPr bwMode="auto">
            <a:xfrm>
              <a:off x="6564300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" name="Line 92"/>
            <p:cNvSpPr>
              <a:spLocks noChangeShapeType="1"/>
            </p:cNvSpPr>
            <p:nvPr/>
          </p:nvSpPr>
          <p:spPr bwMode="auto">
            <a:xfrm>
              <a:off x="6695612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" name="Line 93"/>
            <p:cNvSpPr>
              <a:spLocks noChangeShapeType="1"/>
            </p:cNvSpPr>
            <p:nvPr/>
          </p:nvSpPr>
          <p:spPr bwMode="auto">
            <a:xfrm>
              <a:off x="6826925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" name="Line 95"/>
            <p:cNvSpPr>
              <a:spLocks noChangeShapeType="1"/>
            </p:cNvSpPr>
            <p:nvPr/>
          </p:nvSpPr>
          <p:spPr bwMode="auto">
            <a:xfrm>
              <a:off x="2243308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" name="Line 96"/>
            <p:cNvSpPr>
              <a:spLocks noChangeShapeType="1"/>
            </p:cNvSpPr>
            <p:nvPr/>
          </p:nvSpPr>
          <p:spPr bwMode="auto">
            <a:xfrm>
              <a:off x="2374620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" name="Line 97"/>
            <p:cNvSpPr>
              <a:spLocks noChangeShapeType="1"/>
            </p:cNvSpPr>
            <p:nvPr/>
          </p:nvSpPr>
          <p:spPr bwMode="auto">
            <a:xfrm>
              <a:off x="2505932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" name="Line 98"/>
            <p:cNvSpPr>
              <a:spLocks noChangeShapeType="1"/>
            </p:cNvSpPr>
            <p:nvPr/>
          </p:nvSpPr>
          <p:spPr bwMode="auto">
            <a:xfrm>
              <a:off x="2756246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7182978" y="5479382"/>
              <a:ext cx="1966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rgbClr val="FF0000"/>
                  </a:solidFill>
                </a:rPr>
                <a:t>Now we have a big distributed list of </a:t>
              </a:r>
              <a:r>
                <a:rPr lang="en-US" sz="1600" i="1" u="sng">
                  <a:solidFill>
                    <a:srgbClr val="FF0000"/>
                  </a:solidFill>
                </a:rPr>
                <a:t>sets</a:t>
              </a:r>
              <a:r>
                <a:rPr lang="en-US" sz="1600" i="1">
                  <a:solidFill>
                    <a:srgbClr val="FF0000"/>
                  </a:solidFill>
                </a:rPr>
                <a:t> of word freqs.</a:t>
              </a:r>
            </a:p>
          </p:txBody>
        </p:sp>
        <p:sp>
          <p:nvSpPr>
            <p:cNvPr id="181" name="Line 54"/>
            <p:cNvSpPr>
              <a:spLocks noChangeShapeType="1"/>
            </p:cNvSpPr>
            <p:nvPr/>
          </p:nvSpPr>
          <p:spPr bwMode="auto">
            <a:xfrm>
              <a:off x="569394" y="566387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54"/>
            <p:cNvSpPr>
              <a:spLocks noChangeShapeType="1"/>
            </p:cNvSpPr>
            <p:nvPr/>
          </p:nvSpPr>
          <p:spPr bwMode="auto">
            <a:xfrm>
              <a:off x="609600" y="566152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54"/>
            <p:cNvSpPr>
              <a:spLocks noChangeShapeType="1"/>
            </p:cNvSpPr>
            <p:nvPr/>
          </p:nvSpPr>
          <p:spPr bwMode="auto">
            <a:xfrm>
              <a:off x="479928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54"/>
            <p:cNvSpPr>
              <a:spLocks noChangeShapeType="1"/>
            </p:cNvSpPr>
            <p:nvPr/>
          </p:nvSpPr>
          <p:spPr bwMode="auto">
            <a:xfrm>
              <a:off x="899055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55"/>
            <p:cNvSpPr>
              <a:spLocks noChangeShapeType="1"/>
            </p:cNvSpPr>
            <p:nvPr/>
          </p:nvSpPr>
          <p:spPr bwMode="auto">
            <a:xfrm>
              <a:off x="1030367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54"/>
            <p:cNvSpPr>
              <a:spLocks noChangeShapeType="1"/>
            </p:cNvSpPr>
            <p:nvPr/>
          </p:nvSpPr>
          <p:spPr bwMode="auto">
            <a:xfrm>
              <a:off x="944511" y="566387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54"/>
            <p:cNvSpPr>
              <a:spLocks noChangeShapeType="1"/>
            </p:cNvSpPr>
            <p:nvPr/>
          </p:nvSpPr>
          <p:spPr bwMode="auto">
            <a:xfrm>
              <a:off x="984717" y="566152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Line 54"/>
            <p:cNvSpPr>
              <a:spLocks noChangeShapeType="1"/>
            </p:cNvSpPr>
            <p:nvPr/>
          </p:nvSpPr>
          <p:spPr bwMode="auto">
            <a:xfrm>
              <a:off x="855045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Line 54"/>
            <p:cNvSpPr>
              <a:spLocks noChangeShapeType="1"/>
            </p:cNvSpPr>
            <p:nvPr/>
          </p:nvSpPr>
          <p:spPr bwMode="auto">
            <a:xfrm>
              <a:off x="1122606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55"/>
            <p:cNvSpPr>
              <a:spLocks noChangeShapeType="1"/>
            </p:cNvSpPr>
            <p:nvPr/>
          </p:nvSpPr>
          <p:spPr bwMode="auto">
            <a:xfrm>
              <a:off x="1253918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Line 54"/>
            <p:cNvSpPr>
              <a:spLocks noChangeShapeType="1"/>
            </p:cNvSpPr>
            <p:nvPr/>
          </p:nvSpPr>
          <p:spPr bwMode="auto">
            <a:xfrm>
              <a:off x="1168062" y="566387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54"/>
            <p:cNvSpPr>
              <a:spLocks noChangeShapeType="1"/>
            </p:cNvSpPr>
            <p:nvPr/>
          </p:nvSpPr>
          <p:spPr bwMode="auto">
            <a:xfrm>
              <a:off x="1208268" y="566152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54"/>
            <p:cNvSpPr>
              <a:spLocks noChangeShapeType="1"/>
            </p:cNvSpPr>
            <p:nvPr/>
          </p:nvSpPr>
          <p:spPr bwMode="auto">
            <a:xfrm>
              <a:off x="1078596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54"/>
            <p:cNvSpPr>
              <a:spLocks noChangeShapeType="1"/>
            </p:cNvSpPr>
            <p:nvPr/>
          </p:nvSpPr>
          <p:spPr bwMode="auto">
            <a:xfrm>
              <a:off x="685249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55"/>
            <p:cNvSpPr>
              <a:spLocks noChangeShapeType="1"/>
            </p:cNvSpPr>
            <p:nvPr/>
          </p:nvSpPr>
          <p:spPr bwMode="auto">
            <a:xfrm>
              <a:off x="816561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54"/>
            <p:cNvSpPr>
              <a:spLocks noChangeShapeType="1"/>
            </p:cNvSpPr>
            <p:nvPr/>
          </p:nvSpPr>
          <p:spPr bwMode="auto">
            <a:xfrm>
              <a:off x="730705" y="566387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54"/>
            <p:cNvSpPr>
              <a:spLocks noChangeShapeType="1"/>
            </p:cNvSpPr>
            <p:nvPr/>
          </p:nvSpPr>
          <p:spPr bwMode="auto">
            <a:xfrm>
              <a:off x="770911" y="566152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Line 54"/>
            <p:cNvSpPr>
              <a:spLocks noChangeShapeType="1"/>
            </p:cNvSpPr>
            <p:nvPr/>
          </p:nvSpPr>
          <p:spPr bwMode="auto">
            <a:xfrm>
              <a:off x="641239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Line 54"/>
            <p:cNvSpPr>
              <a:spLocks noChangeShapeType="1"/>
            </p:cNvSpPr>
            <p:nvPr/>
          </p:nvSpPr>
          <p:spPr bwMode="auto">
            <a:xfrm>
              <a:off x="1678610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55"/>
            <p:cNvSpPr>
              <a:spLocks noChangeShapeType="1"/>
            </p:cNvSpPr>
            <p:nvPr/>
          </p:nvSpPr>
          <p:spPr bwMode="auto">
            <a:xfrm>
              <a:off x="1809922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54"/>
            <p:cNvSpPr>
              <a:spLocks noChangeShapeType="1"/>
            </p:cNvSpPr>
            <p:nvPr/>
          </p:nvSpPr>
          <p:spPr bwMode="auto">
            <a:xfrm>
              <a:off x="1724066" y="566387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54"/>
            <p:cNvSpPr>
              <a:spLocks noChangeShapeType="1"/>
            </p:cNvSpPr>
            <p:nvPr/>
          </p:nvSpPr>
          <p:spPr bwMode="auto">
            <a:xfrm>
              <a:off x="1764272" y="566152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54"/>
            <p:cNvSpPr>
              <a:spLocks noChangeShapeType="1"/>
            </p:cNvSpPr>
            <p:nvPr/>
          </p:nvSpPr>
          <p:spPr bwMode="auto">
            <a:xfrm>
              <a:off x="1634600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54"/>
            <p:cNvSpPr>
              <a:spLocks noChangeShapeType="1"/>
            </p:cNvSpPr>
            <p:nvPr/>
          </p:nvSpPr>
          <p:spPr bwMode="auto">
            <a:xfrm>
              <a:off x="1935121" y="563412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55"/>
            <p:cNvSpPr>
              <a:spLocks noChangeShapeType="1"/>
            </p:cNvSpPr>
            <p:nvPr/>
          </p:nvSpPr>
          <p:spPr bwMode="auto">
            <a:xfrm>
              <a:off x="2066433" y="563412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54"/>
            <p:cNvSpPr>
              <a:spLocks noChangeShapeType="1"/>
            </p:cNvSpPr>
            <p:nvPr/>
          </p:nvSpPr>
          <p:spPr bwMode="auto">
            <a:xfrm>
              <a:off x="1980577" y="566621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54"/>
            <p:cNvSpPr>
              <a:spLocks noChangeShapeType="1"/>
            </p:cNvSpPr>
            <p:nvPr/>
          </p:nvSpPr>
          <p:spPr bwMode="auto">
            <a:xfrm>
              <a:off x="2020783" y="566387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54"/>
            <p:cNvSpPr>
              <a:spLocks noChangeShapeType="1"/>
            </p:cNvSpPr>
            <p:nvPr/>
          </p:nvSpPr>
          <p:spPr bwMode="auto">
            <a:xfrm>
              <a:off x="1891111" y="564649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54"/>
            <p:cNvSpPr>
              <a:spLocks noChangeShapeType="1"/>
            </p:cNvSpPr>
            <p:nvPr/>
          </p:nvSpPr>
          <p:spPr bwMode="auto">
            <a:xfrm>
              <a:off x="2180775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55"/>
            <p:cNvSpPr>
              <a:spLocks noChangeShapeType="1"/>
            </p:cNvSpPr>
            <p:nvPr/>
          </p:nvSpPr>
          <p:spPr bwMode="auto">
            <a:xfrm>
              <a:off x="2312087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54"/>
            <p:cNvSpPr>
              <a:spLocks noChangeShapeType="1"/>
            </p:cNvSpPr>
            <p:nvPr/>
          </p:nvSpPr>
          <p:spPr bwMode="auto">
            <a:xfrm>
              <a:off x="2226231" y="564649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54"/>
            <p:cNvSpPr>
              <a:spLocks noChangeShapeType="1"/>
            </p:cNvSpPr>
            <p:nvPr/>
          </p:nvSpPr>
          <p:spPr bwMode="auto">
            <a:xfrm>
              <a:off x="2266437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54"/>
            <p:cNvSpPr>
              <a:spLocks noChangeShapeType="1"/>
            </p:cNvSpPr>
            <p:nvPr/>
          </p:nvSpPr>
          <p:spPr bwMode="auto">
            <a:xfrm>
              <a:off x="2136765" y="56267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Line 54"/>
            <p:cNvSpPr>
              <a:spLocks noChangeShapeType="1"/>
            </p:cNvSpPr>
            <p:nvPr/>
          </p:nvSpPr>
          <p:spPr bwMode="auto">
            <a:xfrm>
              <a:off x="2377185" y="561941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55"/>
            <p:cNvSpPr>
              <a:spLocks noChangeShapeType="1"/>
            </p:cNvSpPr>
            <p:nvPr/>
          </p:nvSpPr>
          <p:spPr bwMode="auto">
            <a:xfrm>
              <a:off x="2508497" y="561941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54"/>
            <p:cNvSpPr>
              <a:spLocks noChangeShapeType="1"/>
            </p:cNvSpPr>
            <p:nvPr/>
          </p:nvSpPr>
          <p:spPr bwMode="auto">
            <a:xfrm>
              <a:off x="2422641" y="56515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54"/>
            <p:cNvSpPr>
              <a:spLocks noChangeShapeType="1"/>
            </p:cNvSpPr>
            <p:nvPr/>
          </p:nvSpPr>
          <p:spPr bwMode="auto">
            <a:xfrm>
              <a:off x="2462847" y="564915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54"/>
            <p:cNvSpPr>
              <a:spLocks noChangeShapeType="1"/>
            </p:cNvSpPr>
            <p:nvPr/>
          </p:nvSpPr>
          <p:spPr bwMode="auto">
            <a:xfrm>
              <a:off x="2333175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Line 54"/>
            <p:cNvSpPr>
              <a:spLocks noChangeShapeType="1"/>
            </p:cNvSpPr>
            <p:nvPr/>
          </p:nvSpPr>
          <p:spPr bwMode="auto">
            <a:xfrm>
              <a:off x="2850478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55"/>
            <p:cNvSpPr>
              <a:spLocks noChangeShapeType="1"/>
            </p:cNvSpPr>
            <p:nvPr/>
          </p:nvSpPr>
          <p:spPr bwMode="auto">
            <a:xfrm>
              <a:off x="2981790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Line 56"/>
            <p:cNvSpPr>
              <a:spLocks noChangeShapeType="1"/>
            </p:cNvSpPr>
            <p:nvPr/>
          </p:nvSpPr>
          <p:spPr bwMode="auto">
            <a:xfrm>
              <a:off x="3113103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57"/>
            <p:cNvSpPr>
              <a:spLocks noChangeShapeType="1"/>
            </p:cNvSpPr>
            <p:nvPr/>
          </p:nvSpPr>
          <p:spPr bwMode="auto">
            <a:xfrm>
              <a:off x="3244415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Line 58"/>
            <p:cNvSpPr>
              <a:spLocks noChangeShapeType="1"/>
            </p:cNvSpPr>
            <p:nvPr/>
          </p:nvSpPr>
          <p:spPr bwMode="auto">
            <a:xfrm>
              <a:off x="3375727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59"/>
            <p:cNvSpPr>
              <a:spLocks noChangeShapeType="1"/>
            </p:cNvSpPr>
            <p:nvPr/>
          </p:nvSpPr>
          <p:spPr bwMode="auto">
            <a:xfrm>
              <a:off x="3507039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60"/>
            <p:cNvSpPr>
              <a:spLocks noChangeShapeType="1"/>
            </p:cNvSpPr>
            <p:nvPr/>
          </p:nvSpPr>
          <p:spPr bwMode="auto">
            <a:xfrm>
              <a:off x="3638351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Line 61"/>
            <p:cNvSpPr>
              <a:spLocks noChangeShapeType="1"/>
            </p:cNvSpPr>
            <p:nvPr/>
          </p:nvSpPr>
          <p:spPr bwMode="auto">
            <a:xfrm>
              <a:off x="3913287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62"/>
            <p:cNvSpPr>
              <a:spLocks noChangeShapeType="1"/>
            </p:cNvSpPr>
            <p:nvPr/>
          </p:nvSpPr>
          <p:spPr bwMode="auto">
            <a:xfrm>
              <a:off x="4044599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63"/>
            <p:cNvSpPr>
              <a:spLocks noChangeShapeType="1"/>
            </p:cNvSpPr>
            <p:nvPr/>
          </p:nvSpPr>
          <p:spPr bwMode="auto">
            <a:xfrm>
              <a:off x="4175911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Line 64"/>
            <p:cNvSpPr>
              <a:spLocks noChangeShapeType="1"/>
            </p:cNvSpPr>
            <p:nvPr/>
          </p:nvSpPr>
          <p:spPr bwMode="auto">
            <a:xfrm>
              <a:off x="4307224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Line 65"/>
            <p:cNvSpPr>
              <a:spLocks noChangeShapeType="1"/>
            </p:cNvSpPr>
            <p:nvPr/>
          </p:nvSpPr>
          <p:spPr bwMode="auto">
            <a:xfrm>
              <a:off x="4438536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Line 95"/>
            <p:cNvSpPr>
              <a:spLocks noChangeShapeType="1"/>
            </p:cNvSpPr>
            <p:nvPr/>
          </p:nvSpPr>
          <p:spPr bwMode="auto">
            <a:xfrm>
              <a:off x="4569848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Line 96"/>
            <p:cNvSpPr>
              <a:spLocks noChangeShapeType="1"/>
            </p:cNvSpPr>
            <p:nvPr/>
          </p:nvSpPr>
          <p:spPr bwMode="auto">
            <a:xfrm>
              <a:off x="4701160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Line 97"/>
            <p:cNvSpPr>
              <a:spLocks noChangeShapeType="1"/>
            </p:cNvSpPr>
            <p:nvPr/>
          </p:nvSpPr>
          <p:spPr bwMode="auto">
            <a:xfrm>
              <a:off x="4832472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Line 54"/>
            <p:cNvSpPr>
              <a:spLocks noChangeShapeType="1"/>
            </p:cNvSpPr>
            <p:nvPr/>
          </p:nvSpPr>
          <p:spPr bwMode="auto">
            <a:xfrm>
              <a:off x="2895934" y="56688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Line 54"/>
            <p:cNvSpPr>
              <a:spLocks noChangeShapeType="1"/>
            </p:cNvSpPr>
            <p:nvPr/>
          </p:nvSpPr>
          <p:spPr bwMode="auto">
            <a:xfrm>
              <a:off x="2936140" y="566653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54"/>
            <p:cNvSpPr>
              <a:spLocks noChangeShapeType="1"/>
            </p:cNvSpPr>
            <p:nvPr/>
          </p:nvSpPr>
          <p:spPr bwMode="auto">
            <a:xfrm>
              <a:off x="2806468" y="564915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54"/>
            <p:cNvSpPr>
              <a:spLocks noChangeShapeType="1"/>
            </p:cNvSpPr>
            <p:nvPr/>
          </p:nvSpPr>
          <p:spPr bwMode="auto">
            <a:xfrm>
              <a:off x="3225595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55"/>
            <p:cNvSpPr>
              <a:spLocks noChangeShapeType="1"/>
            </p:cNvSpPr>
            <p:nvPr/>
          </p:nvSpPr>
          <p:spPr bwMode="auto">
            <a:xfrm>
              <a:off x="3356907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Line 54"/>
            <p:cNvSpPr>
              <a:spLocks noChangeShapeType="1"/>
            </p:cNvSpPr>
            <p:nvPr/>
          </p:nvSpPr>
          <p:spPr bwMode="auto">
            <a:xfrm>
              <a:off x="3271051" y="56688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Line 54"/>
            <p:cNvSpPr>
              <a:spLocks noChangeShapeType="1"/>
            </p:cNvSpPr>
            <p:nvPr/>
          </p:nvSpPr>
          <p:spPr bwMode="auto">
            <a:xfrm>
              <a:off x="3311257" y="566653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Line 54"/>
            <p:cNvSpPr>
              <a:spLocks noChangeShapeType="1"/>
            </p:cNvSpPr>
            <p:nvPr/>
          </p:nvSpPr>
          <p:spPr bwMode="auto">
            <a:xfrm>
              <a:off x="3181585" y="564915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Line 54"/>
            <p:cNvSpPr>
              <a:spLocks noChangeShapeType="1"/>
            </p:cNvSpPr>
            <p:nvPr/>
          </p:nvSpPr>
          <p:spPr bwMode="auto">
            <a:xfrm>
              <a:off x="3449146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55"/>
            <p:cNvSpPr>
              <a:spLocks noChangeShapeType="1"/>
            </p:cNvSpPr>
            <p:nvPr/>
          </p:nvSpPr>
          <p:spPr bwMode="auto">
            <a:xfrm>
              <a:off x="3580458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Line 54"/>
            <p:cNvSpPr>
              <a:spLocks noChangeShapeType="1"/>
            </p:cNvSpPr>
            <p:nvPr/>
          </p:nvSpPr>
          <p:spPr bwMode="auto">
            <a:xfrm>
              <a:off x="3494602" y="56688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54"/>
            <p:cNvSpPr>
              <a:spLocks noChangeShapeType="1"/>
            </p:cNvSpPr>
            <p:nvPr/>
          </p:nvSpPr>
          <p:spPr bwMode="auto">
            <a:xfrm>
              <a:off x="3534808" y="566653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Line 54"/>
            <p:cNvSpPr>
              <a:spLocks noChangeShapeType="1"/>
            </p:cNvSpPr>
            <p:nvPr/>
          </p:nvSpPr>
          <p:spPr bwMode="auto">
            <a:xfrm>
              <a:off x="3405136" y="564915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Line 54"/>
            <p:cNvSpPr>
              <a:spLocks noChangeShapeType="1"/>
            </p:cNvSpPr>
            <p:nvPr/>
          </p:nvSpPr>
          <p:spPr bwMode="auto">
            <a:xfrm>
              <a:off x="3011789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Line 55"/>
            <p:cNvSpPr>
              <a:spLocks noChangeShapeType="1"/>
            </p:cNvSpPr>
            <p:nvPr/>
          </p:nvSpPr>
          <p:spPr bwMode="auto">
            <a:xfrm>
              <a:off x="3143101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Line 54"/>
            <p:cNvSpPr>
              <a:spLocks noChangeShapeType="1"/>
            </p:cNvSpPr>
            <p:nvPr/>
          </p:nvSpPr>
          <p:spPr bwMode="auto">
            <a:xfrm>
              <a:off x="3057245" y="56688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" name="Line 54"/>
            <p:cNvSpPr>
              <a:spLocks noChangeShapeType="1"/>
            </p:cNvSpPr>
            <p:nvPr/>
          </p:nvSpPr>
          <p:spPr bwMode="auto">
            <a:xfrm>
              <a:off x="3097451" y="566653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Line 54"/>
            <p:cNvSpPr>
              <a:spLocks noChangeShapeType="1"/>
            </p:cNvSpPr>
            <p:nvPr/>
          </p:nvSpPr>
          <p:spPr bwMode="auto">
            <a:xfrm>
              <a:off x="2967779" y="564915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" name="Line 54"/>
            <p:cNvSpPr>
              <a:spLocks noChangeShapeType="1"/>
            </p:cNvSpPr>
            <p:nvPr/>
          </p:nvSpPr>
          <p:spPr bwMode="auto">
            <a:xfrm>
              <a:off x="4005150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" name="Line 55"/>
            <p:cNvSpPr>
              <a:spLocks noChangeShapeType="1"/>
            </p:cNvSpPr>
            <p:nvPr/>
          </p:nvSpPr>
          <p:spPr bwMode="auto">
            <a:xfrm>
              <a:off x="4136462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" name="Line 54"/>
            <p:cNvSpPr>
              <a:spLocks noChangeShapeType="1"/>
            </p:cNvSpPr>
            <p:nvPr/>
          </p:nvSpPr>
          <p:spPr bwMode="auto">
            <a:xfrm>
              <a:off x="4050606" y="56688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" name="Line 54"/>
            <p:cNvSpPr>
              <a:spLocks noChangeShapeType="1"/>
            </p:cNvSpPr>
            <p:nvPr/>
          </p:nvSpPr>
          <p:spPr bwMode="auto">
            <a:xfrm>
              <a:off x="4090812" y="566653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" name="Line 54"/>
            <p:cNvSpPr>
              <a:spLocks noChangeShapeType="1"/>
            </p:cNvSpPr>
            <p:nvPr/>
          </p:nvSpPr>
          <p:spPr bwMode="auto">
            <a:xfrm>
              <a:off x="3961140" y="564915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" name="Line 54"/>
            <p:cNvSpPr>
              <a:spLocks noChangeShapeType="1"/>
            </p:cNvSpPr>
            <p:nvPr/>
          </p:nvSpPr>
          <p:spPr bwMode="auto">
            <a:xfrm>
              <a:off x="4261661" y="563913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" name="Line 55"/>
            <p:cNvSpPr>
              <a:spLocks noChangeShapeType="1"/>
            </p:cNvSpPr>
            <p:nvPr/>
          </p:nvSpPr>
          <p:spPr bwMode="auto">
            <a:xfrm>
              <a:off x="4392973" y="563913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" name="Line 54"/>
            <p:cNvSpPr>
              <a:spLocks noChangeShapeType="1"/>
            </p:cNvSpPr>
            <p:nvPr/>
          </p:nvSpPr>
          <p:spPr bwMode="auto">
            <a:xfrm>
              <a:off x="4307117" y="56712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" name="Line 54"/>
            <p:cNvSpPr>
              <a:spLocks noChangeShapeType="1"/>
            </p:cNvSpPr>
            <p:nvPr/>
          </p:nvSpPr>
          <p:spPr bwMode="auto">
            <a:xfrm>
              <a:off x="4347323" y="56688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" name="Line 54"/>
            <p:cNvSpPr>
              <a:spLocks noChangeShapeType="1"/>
            </p:cNvSpPr>
            <p:nvPr/>
          </p:nvSpPr>
          <p:spPr bwMode="auto">
            <a:xfrm>
              <a:off x="4217651" y="56515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" name="Line 54"/>
            <p:cNvSpPr>
              <a:spLocks noChangeShapeType="1"/>
            </p:cNvSpPr>
            <p:nvPr/>
          </p:nvSpPr>
          <p:spPr bwMode="auto">
            <a:xfrm>
              <a:off x="4507315" y="561941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" name="Line 55"/>
            <p:cNvSpPr>
              <a:spLocks noChangeShapeType="1"/>
            </p:cNvSpPr>
            <p:nvPr/>
          </p:nvSpPr>
          <p:spPr bwMode="auto">
            <a:xfrm>
              <a:off x="4638627" y="561941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" name="Line 54"/>
            <p:cNvSpPr>
              <a:spLocks noChangeShapeType="1"/>
            </p:cNvSpPr>
            <p:nvPr/>
          </p:nvSpPr>
          <p:spPr bwMode="auto">
            <a:xfrm>
              <a:off x="4552771" y="56515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" name="Line 54"/>
            <p:cNvSpPr>
              <a:spLocks noChangeShapeType="1"/>
            </p:cNvSpPr>
            <p:nvPr/>
          </p:nvSpPr>
          <p:spPr bwMode="auto">
            <a:xfrm>
              <a:off x="4592977" y="564915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" name="Line 54"/>
            <p:cNvSpPr>
              <a:spLocks noChangeShapeType="1"/>
            </p:cNvSpPr>
            <p:nvPr/>
          </p:nvSpPr>
          <p:spPr bwMode="auto">
            <a:xfrm>
              <a:off x="4463305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" name="Line 54"/>
            <p:cNvSpPr>
              <a:spLocks noChangeShapeType="1"/>
            </p:cNvSpPr>
            <p:nvPr/>
          </p:nvSpPr>
          <p:spPr bwMode="auto">
            <a:xfrm>
              <a:off x="4703725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" name="Line 55"/>
            <p:cNvSpPr>
              <a:spLocks noChangeShapeType="1"/>
            </p:cNvSpPr>
            <p:nvPr/>
          </p:nvSpPr>
          <p:spPr bwMode="auto">
            <a:xfrm>
              <a:off x="4835037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" name="Line 54"/>
            <p:cNvSpPr>
              <a:spLocks noChangeShapeType="1"/>
            </p:cNvSpPr>
            <p:nvPr/>
          </p:nvSpPr>
          <p:spPr bwMode="auto">
            <a:xfrm>
              <a:off x="4749181" y="56565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" name="Line 54"/>
            <p:cNvSpPr>
              <a:spLocks noChangeShapeType="1"/>
            </p:cNvSpPr>
            <p:nvPr/>
          </p:nvSpPr>
          <p:spPr bwMode="auto">
            <a:xfrm>
              <a:off x="4789387" y="565416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" name="Line 54"/>
            <p:cNvSpPr>
              <a:spLocks noChangeShapeType="1"/>
            </p:cNvSpPr>
            <p:nvPr/>
          </p:nvSpPr>
          <p:spPr bwMode="auto">
            <a:xfrm>
              <a:off x="4659715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" name="Rectangle 2"/>
            <p:cNvSpPr>
              <a:spLocks noChangeArrowheads="1"/>
            </p:cNvSpPr>
            <p:nvPr/>
          </p:nvSpPr>
          <p:spPr bwMode="auto">
            <a:xfrm>
              <a:off x="5075264" y="5472018"/>
              <a:ext cx="1021773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" name="Line 61"/>
            <p:cNvSpPr>
              <a:spLocks noChangeShapeType="1"/>
            </p:cNvSpPr>
            <p:nvPr/>
          </p:nvSpPr>
          <p:spPr bwMode="auto">
            <a:xfrm>
              <a:off x="5124506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4" name="Line 62"/>
            <p:cNvSpPr>
              <a:spLocks noChangeShapeType="1"/>
            </p:cNvSpPr>
            <p:nvPr/>
          </p:nvSpPr>
          <p:spPr bwMode="auto">
            <a:xfrm>
              <a:off x="5255818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" name="Line 63"/>
            <p:cNvSpPr>
              <a:spLocks noChangeShapeType="1"/>
            </p:cNvSpPr>
            <p:nvPr/>
          </p:nvSpPr>
          <p:spPr bwMode="auto">
            <a:xfrm>
              <a:off x="5387130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6" name="Line 64"/>
            <p:cNvSpPr>
              <a:spLocks noChangeShapeType="1"/>
            </p:cNvSpPr>
            <p:nvPr/>
          </p:nvSpPr>
          <p:spPr bwMode="auto">
            <a:xfrm>
              <a:off x="5518443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" name="Line 65"/>
            <p:cNvSpPr>
              <a:spLocks noChangeShapeType="1"/>
            </p:cNvSpPr>
            <p:nvPr/>
          </p:nvSpPr>
          <p:spPr bwMode="auto">
            <a:xfrm>
              <a:off x="5649755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" name="Line 95"/>
            <p:cNvSpPr>
              <a:spLocks noChangeShapeType="1"/>
            </p:cNvSpPr>
            <p:nvPr/>
          </p:nvSpPr>
          <p:spPr bwMode="auto">
            <a:xfrm>
              <a:off x="5781067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" name="Line 96"/>
            <p:cNvSpPr>
              <a:spLocks noChangeShapeType="1"/>
            </p:cNvSpPr>
            <p:nvPr/>
          </p:nvSpPr>
          <p:spPr bwMode="auto">
            <a:xfrm>
              <a:off x="5912379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" name="Line 97"/>
            <p:cNvSpPr>
              <a:spLocks noChangeShapeType="1"/>
            </p:cNvSpPr>
            <p:nvPr/>
          </p:nvSpPr>
          <p:spPr bwMode="auto">
            <a:xfrm>
              <a:off x="6043691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" name="Line 54"/>
            <p:cNvSpPr>
              <a:spLocks noChangeShapeType="1"/>
            </p:cNvSpPr>
            <p:nvPr/>
          </p:nvSpPr>
          <p:spPr bwMode="auto">
            <a:xfrm>
              <a:off x="5216369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" name="Line 55"/>
            <p:cNvSpPr>
              <a:spLocks noChangeShapeType="1"/>
            </p:cNvSpPr>
            <p:nvPr/>
          </p:nvSpPr>
          <p:spPr bwMode="auto">
            <a:xfrm>
              <a:off x="5347681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" name="Line 54"/>
            <p:cNvSpPr>
              <a:spLocks noChangeShapeType="1"/>
            </p:cNvSpPr>
            <p:nvPr/>
          </p:nvSpPr>
          <p:spPr bwMode="auto">
            <a:xfrm>
              <a:off x="5261825" y="56565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" name="Line 54"/>
            <p:cNvSpPr>
              <a:spLocks noChangeShapeType="1"/>
            </p:cNvSpPr>
            <p:nvPr/>
          </p:nvSpPr>
          <p:spPr bwMode="auto">
            <a:xfrm>
              <a:off x="5302031" y="565416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" name="Line 54"/>
            <p:cNvSpPr>
              <a:spLocks noChangeShapeType="1"/>
            </p:cNvSpPr>
            <p:nvPr/>
          </p:nvSpPr>
          <p:spPr bwMode="auto">
            <a:xfrm>
              <a:off x="5172359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" name="Line 54"/>
            <p:cNvSpPr>
              <a:spLocks noChangeShapeType="1"/>
            </p:cNvSpPr>
            <p:nvPr/>
          </p:nvSpPr>
          <p:spPr bwMode="auto">
            <a:xfrm>
              <a:off x="5472880" y="562676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" name="Line 55"/>
            <p:cNvSpPr>
              <a:spLocks noChangeShapeType="1"/>
            </p:cNvSpPr>
            <p:nvPr/>
          </p:nvSpPr>
          <p:spPr bwMode="auto">
            <a:xfrm>
              <a:off x="5604192" y="562676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" name="Line 54"/>
            <p:cNvSpPr>
              <a:spLocks noChangeShapeType="1"/>
            </p:cNvSpPr>
            <p:nvPr/>
          </p:nvSpPr>
          <p:spPr bwMode="auto">
            <a:xfrm>
              <a:off x="5518336" y="565884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" name="Line 54"/>
            <p:cNvSpPr>
              <a:spLocks noChangeShapeType="1"/>
            </p:cNvSpPr>
            <p:nvPr/>
          </p:nvSpPr>
          <p:spPr bwMode="auto">
            <a:xfrm>
              <a:off x="5558542" y="56565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" name="Line 54"/>
            <p:cNvSpPr>
              <a:spLocks noChangeShapeType="1"/>
            </p:cNvSpPr>
            <p:nvPr/>
          </p:nvSpPr>
          <p:spPr bwMode="auto">
            <a:xfrm>
              <a:off x="5428870" y="563913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" name="Line 54"/>
            <p:cNvSpPr>
              <a:spLocks noChangeShapeType="1"/>
            </p:cNvSpPr>
            <p:nvPr/>
          </p:nvSpPr>
          <p:spPr bwMode="auto">
            <a:xfrm>
              <a:off x="5718534" y="560704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" name="Line 55"/>
            <p:cNvSpPr>
              <a:spLocks noChangeShapeType="1"/>
            </p:cNvSpPr>
            <p:nvPr/>
          </p:nvSpPr>
          <p:spPr bwMode="auto">
            <a:xfrm>
              <a:off x="5849846" y="560704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" name="Line 54"/>
            <p:cNvSpPr>
              <a:spLocks noChangeShapeType="1"/>
            </p:cNvSpPr>
            <p:nvPr/>
          </p:nvSpPr>
          <p:spPr bwMode="auto">
            <a:xfrm>
              <a:off x="5763990" y="563913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" name="Line 54"/>
            <p:cNvSpPr>
              <a:spLocks noChangeShapeType="1"/>
            </p:cNvSpPr>
            <p:nvPr/>
          </p:nvSpPr>
          <p:spPr bwMode="auto">
            <a:xfrm>
              <a:off x="5804196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" name="Line 54"/>
            <p:cNvSpPr>
              <a:spLocks noChangeShapeType="1"/>
            </p:cNvSpPr>
            <p:nvPr/>
          </p:nvSpPr>
          <p:spPr bwMode="auto">
            <a:xfrm>
              <a:off x="5674524" y="561941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" name="Line 54"/>
            <p:cNvSpPr>
              <a:spLocks noChangeShapeType="1"/>
            </p:cNvSpPr>
            <p:nvPr/>
          </p:nvSpPr>
          <p:spPr bwMode="auto">
            <a:xfrm>
              <a:off x="5914944" y="561204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" name="Line 55"/>
            <p:cNvSpPr>
              <a:spLocks noChangeShapeType="1"/>
            </p:cNvSpPr>
            <p:nvPr/>
          </p:nvSpPr>
          <p:spPr bwMode="auto">
            <a:xfrm>
              <a:off x="6046256" y="561204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8" name="Line 54"/>
            <p:cNvSpPr>
              <a:spLocks noChangeShapeType="1"/>
            </p:cNvSpPr>
            <p:nvPr/>
          </p:nvSpPr>
          <p:spPr bwMode="auto">
            <a:xfrm>
              <a:off x="5960400" y="564413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" name="Line 54"/>
            <p:cNvSpPr>
              <a:spLocks noChangeShapeType="1"/>
            </p:cNvSpPr>
            <p:nvPr/>
          </p:nvSpPr>
          <p:spPr bwMode="auto">
            <a:xfrm>
              <a:off x="6000606" y="564179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" name="Line 54"/>
            <p:cNvSpPr>
              <a:spLocks noChangeShapeType="1"/>
            </p:cNvSpPr>
            <p:nvPr/>
          </p:nvSpPr>
          <p:spPr bwMode="auto">
            <a:xfrm>
              <a:off x="5870934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" name="Line 66"/>
            <p:cNvSpPr>
              <a:spLocks noChangeShapeType="1"/>
            </p:cNvSpPr>
            <p:nvPr/>
          </p:nvSpPr>
          <p:spPr bwMode="auto">
            <a:xfrm>
              <a:off x="6354323" y="5609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" name="Line 67"/>
            <p:cNvSpPr>
              <a:spLocks noChangeShapeType="1"/>
            </p:cNvSpPr>
            <p:nvPr/>
          </p:nvSpPr>
          <p:spPr bwMode="auto">
            <a:xfrm>
              <a:off x="6485635" y="5609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" name="Line 68"/>
            <p:cNvSpPr>
              <a:spLocks noChangeShapeType="1"/>
            </p:cNvSpPr>
            <p:nvPr/>
          </p:nvSpPr>
          <p:spPr bwMode="auto">
            <a:xfrm>
              <a:off x="6616948" y="5609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" name="Line 69"/>
            <p:cNvSpPr>
              <a:spLocks noChangeShapeType="1"/>
            </p:cNvSpPr>
            <p:nvPr/>
          </p:nvSpPr>
          <p:spPr bwMode="auto">
            <a:xfrm>
              <a:off x="6748260" y="5609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" name="Line 70"/>
            <p:cNvSpPr>
              <a:spLocks noChangeShapeType="1"/>
            </p:cNvSpPr>
            <p:nvPr/>
          </p:nvSpPr>
          <p:spPr bwMode="auto">
            <a:xfrm>
              <a:off x="6879572" y="5609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" name="Line 54"/>
            <p:cNvSpPr>
              <a:spLocks noChangeShapeType="1"/>
            </p:cNvSpPr>
            <p:nvPr/>
          </p:nvSpPr>
          <p:spPr bwMode="auto">
            <a:xfrm>
              <a:off x="6317243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" name="Line 55"/>
            <p:cNvSpPr>
              <a:spLocks noChangeShapeType="1"/>
            </p:cNvSpPr>
            <p:nvPr/>
          </p:nvSpPr>
          <p:spPr bwMode="auto">
            <a:xfrm>
              <a:off x="6448555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" name="Line 56"/>
            <p:cNvSpPr>
              <a:spLocks noChangeShapeType="1"/>
            </p:cNvSpPr>
            <p:nvPr/>
          </p:nvSpPr>
          <p:spPr bwMode="auto">
            <a:xfrm>
              <a:off x="6579868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" name="Line 57"/>
            <p:cNvSpPr>
              <a:spLocks noChangeShapeType="1"/>
            </p:cNvSpPr>
            <p:nvPr/>
          </p:nvSpPr>
          <p:spPr bwMode="auto">
            <a:xfrm>
              <a:off x="6711180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" name="Line 58"/>
            <p:cNvSpPr>
              <a:spLocks noChangeShapeType="1"/>
            </p:cNvSpPr>
            <p:nvPr/>
          </p:nvSpPr>
          <p:spPr bwMode="auto">
            <a:xfrm>
              <a:off x="6842492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" name="Line 54"/>
            <p:cNvSpPr>
              <a:spLocks noChangeShapeType="1"/>
            </p:cNvSpPr>
            <p:nvPr/>
          </p:nvSpPr>
          <p:spPr bwMode="auto">
            <a:xfrm>
              <a:off x="6362699" y="564649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" name="Line 54"/>
            <p:cNvSpPr>
              <a:spLocks noChangeShapeType="1"/>
            </p:cNvSpPr>
            <p:nvPr/>
          </p:nvSpPr>
          <p:spPr bwMode="auto">
            <a:xfrm>
              <a:off x="6402905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" name="Line 54"/>
            <p:cNvSpPr>
              <a:spLocks noChangeShapeType="1"/>
            </p:cNvSpPr>
            <p:nvPr/>
          </p:nvSpPr>
          <p:spPr bwMode="auto">
            <a:xfrm>
              <a:off x="6273233" y="56267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" name="Line 54"/>
            <p:cNvSpPr>
              <a:spLocks noChangeShapeType="1"/>
            </p:cNvSpPr>
            <p:nvPr/>
          </p:nvSpPr>
          <p:spPr bwMode="auto">
            <a:xfrm>
              <a:off x="6692360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7" name="Line 55"/>
            <p:cNvSpPr>
              <a:spLocks noChangeShapeType="1"/>
            </p:cNvSpPr>
            <p:nvPr/>
          </p:nvSpPr>
          <p:spPr bwMode="auto">
            <a:xfrm>
              <a:off x="6823672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8" name="Line 54"/>
            <p:cNvSpPr>
              <a:spLocks noChangeShapeType="1"/>
            </p:cNvSpPr>
            <p:nvPr/>
          </p:nvSpPr>
          <p:spPr bwMode="auto">
            <a:xfrm>
              <a:off x="6737816" y="564649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" name="Line 54"/>
            <p:cNvSpPr>
              <a:spLocks noChangeShapeType="1"/>
            </p:cNvSpPr>
            <p:nvPr/>
          </p:nvSpPr>
          <p:spPr bwMode="auto">
            <a:xfrm>
              <a:off x="6778022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" name="Line 54"/>
            <p:cNvSpPr>
              <a:spLocks noChangeShapeType="1"/>
            </p:cNvSpPr>
            <p:nvPr/>
          </p:nvSpPr>
          <p:spPr bwMode="auto">
            <a:xfrm>
              <a:off x="6648350" y="56267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" name="Line 54"/>
            <p:cNvSpPr>
              <a:spLocks noChangeShapeType="1"/>
            </p:cNvSpPr>
            <p:nvPr/>
          </p:nvSpPr>
          <p:spPr bwMode="auto">
            <a:xfrm>
              <a:off x="6915911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" name="Line 54"/>
            <p:cNvSpPr>
              <a:spLocks noChangeShapeType="1"/>
            </p:cNvSpPr>
            <p:nvPr/>
          </p:nvSpPr>
          <p:spPr bwMode="auto">
            <a:xfrm>
              <a:off x="6871901" y="56267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6" name="Line 54"/>
            <p:cNvSpPr>
              <a:spLocks noChangeShapeType="1"/>
            </p:cNvSpPr>
            <p:nvPr/>
          </p:nvSpPr>
          <p:spPr bwMode="auto">
            <a:xfrm>
              <a:off x="6478554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7" name="Line 55"/>
            <p:cNvSpPr>
              <a:spLocks noChangeShapeType="1"/>
            </p:cNvSpPr>
            <p:nvPr/>
          </p:nvSpPr>
          <p:spPr bwMode="auto">
            <a:xfrm>
              <a:off x="6609866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" name="Line 54"/>
            <p:cNvSpPr>
              <a:spLocks noChangeShapeType="1"/>
            </p:cNvSpPr>
            <p:nvPr/>
          </p:nvSpPr>
          <p:spPr bwMode="auto">
            <a:xfrm>
              <a:off x="6524010" y="564649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" name="Line 54"/>
            <p:cNvSpPr>
              <a:spLocks noChangeShapeType="1"/>
            </p:cNvSpPr>
            <p:nvPr/>
          </p:nvSpPr>
          <p:spPr bwMode="auto">
            <a:xfrm>
              <a:off x="6564216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" name="Line 54"/>
            <p:cNvSpPr>
              <a:spLocks noChangeShapeType="1"/>
            </p:cNvSpPr>
            <p:nvPr/>
          </p:nvSpPr>
          <p:spPr bwMode="auto">
            <a:xfrm>
              <a:off x="6434544" y="56267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011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There’s a pattern here….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A function that </a:t>
            </a:r>
            <a:r>
              <a:rPr lang="en-US" sz="2000" i="1" u="sng">
                <a:solidFill>
                  <a:srgbClr val="0000FF"/>
                </a:solidFill>
              </a:rPr>
              <a:t>maps</a:t>
            </a:r>
            <a:r>
              <a:rPr lang="en-US" sz="2000">
                <a:solidFill>
                  <a:srgbClr val="0000FF"/>
                </a:solidFill>
              </a:rPr>
              <a:t> </a:t>
            </a:r>
            <a:r>
              <a:rPr lang="en-US" sz="2000"/>
              <a:t>a read to a trimmed read</a:t>
            </a:r>
          </a:p>
          <a:p>
            <a:r>
              <a:rPr lang="en-US" sz="2000"/>
              <a:t>A function that </a:t>
            </a:r>
            <a:r>
              <a:rPr lang="en-US" sz="2000" i="1" u="sng">
                <a:solidFill>
                  <a:srgbClr val="0000FF"/>
                </a:solidFill>
              </a:rPr>
              <a:t>maps</a:t>
            </a:r>
            <a:r>
              <a:rPr lang="en-US" sz="2000">
                <a:solidFill>
                  <a:srgbClr val="0000FF"/>
                </a:solidFill>
              </a:rPr>
              <a:t> </a:t>
            </a:r>
            <a:r>
              <a:rPr lang="en-US" sz="2000"/>
              <a:t>a TIFF image to a PNG image</a:t>
            </a:r>
          </a:p>
          <a:p>
            <a:r>
              <a:rPr lang="en-US" sz="2000" i="1"/>
              <a:t>A </a:t>
            </a:r>
            <a:r>
              <a:rPr lang="en-US" sz="2000"/>
              <a:t>function that </a:t>
            </a:r>
            <a:r>
              <a:rPr lang="en-US" sz="2000" i="1" u="sng">
                <a:solidFill>
                  <a:srgbClr val="0000FF"/>
                </a:solidFill>
              </a:rPr>
              <a:t>maps</a:t>
            </a:r>
            <a:r>
              <a:rPr lang="en-US" sz="2000">
                <a:solidFill>
                  <a:srgbClr val="0000FF"/>
                </a:solidFill>
              </a:rPr>
              <a:t> </a:t>
            </a:r>
            <a:r>
              <a:rPr lang="en-US" sz="2000"/>
              <a:t>a set of parameters to a simulation result</a:t>
            </a:r>
          </a:p>
          <a:p>
            <a:r>
              <a:rPr lang="en-US" sz="2000"/>
              <a:t>A function that </a:t>
            </a:r>
            <a:r>
              <a:rPr lang="en-US" sz="2000" i="1" u="sng">
                <a:solidFill>
                  <a:srgbClr val="0000FF"/>
                </a:solidFill>
              </a:rPr>
              <a:t>maps</a:t>
            </a:r>
            <a:r>
              <a:rPr lang="en-US" sz="2000">
                <a:solidFill>
                  <a:srgbClr val="0000FF"/>
                </a:solidFill>
              </a:rPr>
              <a:t> </a:t>
            </a:r>
            <a:r>
              <a:rPr lang="en-US" sz="2000"/>
              <a:t>a document to its most common word</a:t>
            </a:r>
          </a:p>
          <a:p>
            <a:r>
              <a:rPr lang="en-US" sz="2000"/>
              <a:t>A function that </a:t>
            </a:r>
            <a:r>
              <a:rPr lang="en-US" sz="2000" i="1" u="sng">
                <a:solidFill>
                  <a:srgbClr val="0000FF"/>
                </a:solidFill>
              </a:rPr>
              <a:t>maps</a:t>
            </a:r>
            <a:r>
              <a:rPr lang="en-US" sz="2000">
                <a:solidFill>
                  <a:srgbClr val="0000FF"/>
                </a:solidFill>
              </a:rPr>
              <a:t> </a:t>
            </a:r>
            <a:r>
              <a:rPr lang="en-US" sz="2000"/>
              <a:t>a document to a histogram of word frequencies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1984672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437" y="304800"/>
            <a:ext cx="7854696" cy="91440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What if we want to compute the word frequency across </a:t>
            </a:r>
            <a:r>
              <a:rPr lang="en-US" i="1"/>
              <a:t>all </a:t>
            </a:r>
            <a:r>
              <a:rPr lang="en-US"/>
              <a:t>documents?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47881"/>
            <a:ext cx="1993900" cy="24143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4230215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 Constitution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84600" y="4178300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Declaration of Independence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575" y="1447800"/>
            <a:ext cx="1953775" cy="31517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34575" y="4602221"/>
            <a:ext cx="195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Articles of Confederation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600" y="1524000"/>
            <a:ext cx="2235200" cy="26543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371600" y="4776646"/>
            <a:ext cx="6324600" cy="1921161"/>
            <a:chOff x="1371600" y="4776646"/>
            <a:chExt cx="6324600" cy="1921161"/>
          </a:xfrm>
        </p:grpSpPr>
        <p:sp>
          <p:nvSpPr>
            <p:cNvPr id="14" name="TextBox 13"/>
            <p:cNvSpPr txBox="1"/>
            <p:nvPr/>
          </p:nvSpPr>
          <p:spPr>
            <a:xfrm>
              <a:off x="2402304" y="5220479"/>
              <a:ext cx="2174374" cy="1477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</a:rPr>
                <a:t>(people, 78)</a:t>
              </a:r>
            </a:p>
            <a:p>
              <a:pPr algn="ctr"/>
              <a:r>
                <a:rPr lang="en-US">
                  <a:solidFill>
                    <a:srgbClr val="0000FF"/>
                  </a:solidFill>
                </a:rPr>
                <a:t>(government, 123)</a:t>
              </a:r>
            </a:p>
            <a:p>
              <a:pPr algn="ctr"/>
              <a:r>
                <a:rPr lang="en-US">
                  <a:solidFill>
                    <a:srgbClr val="0000FF"/>
                  </a:solidFill>
                </a:rPr>
                <a:t>(assume, 23)</a:t>
              </a:r>
            </a:p>
            <a:p>
              <a:pPr algn="ctr"/>
              <a:r>
                <a:rPr lang="en-US">
                  <a:solidFill>
                    <a:srgbClr val="0000FF"/>
                  </a:solidFill>
                </a:rPr>
                <a:t>(history, 38)</a:t>
              </a:r>
            </a:p>
            <a:p>
              <a:pPr algn="ctr"/>
              <a:r>
                <a:rPr 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15" name="Bent Arrow 14"/>
            <p:cNvSpPr/>
            <p:nvPr/>
          </p:nvSpPr>
          <p:spPr>
            <a:xfrm flipV="1">
              <a:off x="1371600" y="4776646"/>
              <a:ext cx="914400" cy="1166953"/>
            </a:xfrm>
            <a:prstGeom prst="ben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Bent Arrow 15"/>
            <p:cNvSpPr/>
            <p:nvPr/>
          </p:nvSpPr>
          <p:spPr>
            <a:xfrm flipH="1" flipV="1">
              <a:off x="4724400" y="5340068"/>
              <a:ext cx="2971800" cy="1289332"/>
            </a:xfrm>
            <a:prstGeom prst="bentArrow">
              <a:avLst>
                <a:gd name="adj1" fmla="val 18211"/>
                <a:gd name="adj2" fmla="val 14816"/>
                <a:gd name="adj3" fmla="val 19485"/>
                <a:gd name="adj4" fmla="val 4646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ent Arrow 16"/>
            <p:cNvSpPr/>
            <p:nvPr/>
          </p:nvSpPr>
          <p:spPr>
            <a:xfrm flipH="1" flipV="1">
              <a:off x="4749800" y="4888594"/>
              <a:ext cx="889000" cy="1089763"/>
            </a:xfrm>
            <a:prstGeom prst="ben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40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7"/>
          <p:cNvSpPr>
            <a:spLocks noChangeArrowheads="1"/>
          </p:cNvSpPr>
          <p:nvPr/>
        </p:nvSpPr>
        <p:spPr bwMode="auto">
          <a:xfrm>
            <a:off x="684660" y="1066800"/>
            <a:ext cx="6106018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Line 8"/>
          <p:cNvSpPr>
            <a:spLocks noChangeShapeType="1"/>
          </p:cNvSpPr>
          <p:nvPr/>
        </p:nvSpPr>
        <p:spPr bwMode="auto">
          <a:xfrm>
            <a:off x="81597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Line 9"/>
          <p:cNvSpPr>
            <a:spLocks noChangeShapeType="1"/>
          </p:cNvSpPr>
          <p:nvPr/>
        </p:nvSpPr>
        <p:spPr bwMode="auto">
          <a:xfrm>
            <a:off x="94728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Line 10"/>
          <p:cNvSpPr>
            <a:spLocks noChangeShapeType="1"/>
          </p:cNvSpPr>
          <p:nvPr/>
        </p:nvSpPr>
        <p:spPr bwMode="auto">
          <a:xfrm>
            <a:off x="107859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Line 11"/>
          <p:cNvSpPr>
            <a:spLocks noChangeShapeType="1"/>
          </p:cNvSpPr>
          <p:nvPr/>
        </p:nvSpPr>
        <p:spPr bwMode="auto">
          <a:xfrm>
            <a:off x="120990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Line 12"/>
          <p:cNvSpPr>
            <a:spLocks noChangeShapeType="1"/>
          </p:cNvSpPr>
          <p:nvPr/>
        </p:nvSpPr>
        <p:spPr bwMode="auto">
          <a:xfrm>
            <a:off x="134122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Line 13"/>
          <p:cNvSpPr>
            <a:spLocks noChangeShapeType="1"/>
          </p:cNvSpPr>
          <p:nvPr/>
        </p:nvSpPr>
        <p:spPr bwMode="auto">
          <a:xfrm>
            <a:off x="147253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Line 14"/>
          <p:cNvSpPr>
            <a:spLocks noChangeShapeType="1"/>
          </p:cNvSpPr>
          <p:nvPr/>
        </p:nvSpPr>
        <p:spPr bwMode="auto">
          <a:xfrm>
            <a:off x="160384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Line 15"/>
          <p:cNvSpPr>
            <a:spLocks noChangeShapeType="1"/>
          </p:cNvSpPr>
          <p:nvPr/>
        </p:nvSpPr>
        <p:spPr bwMode="auto">
          <a:xfrm>
            <a:off x="173515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Line 16"/>
          <p:cNvSpPr>
            <a:spLocks noChangeShapeType="1"/>
          </p:cNvSpPr>
          <p:nvPr/>
        </p:nvSpPr>
        <p:spPr bwMode="auto">
          <a:xfrm>
            <a:off x="186646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Line 17"/>
          <p:cNvSpPr>
            <a:spLocks noChangeShapeType="1"/>
          </p:cNvSpPr>
          <p:nvPr/>
        </p:nvSpPr>
        <p:spPr bwMode="auto">
          <a:xfrm>
            <a:off x="199778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Line 18"/>
          <p:cNvSpPr>
            <a:spLocks noChangeShapeType="1"/>
          </p:cNvSpPr>
          <p:nvPr/>
        </p:nvSpPr>
        <p:spPr bwMode="auto">
          <a:xfrm>
            <a:off x="212909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Line 19"/>
          <p:cNvSpPr>
            <a:spLocks noChangeShapeType="1"/>
          </p:cNvSpPr>
          <p:nvPr/>
        </p:nvSpPr>
        <p:spPr bwMode="auto">
          <a:xfrm>
            <a:off x="226040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Line 20"/>
          <p:cNvSpPr>
            <a:spLocks noChangeShapeType="1"/>
          </p:cNvSpPr>
          <p:nvPr/>
        </p:nvSpPr>
        <p:spPr bwMode="auto">
          <a:xfrm>
            <a:off x="291696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Line 21"/>
          <p:cNvSpPr>
            <a:spLocks noChangeShapeType="1"/>
          </p:cNvSpPr>
          <p:nvPr/>
        </p:nvSpPr>
        <p:spPr bwMode="auto">
          <a:xfrm>
            <a:off x="304827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Line 22"/>
          <p:cNvSpPr>
            <a:spLocks noChangeShapeType="1"/>
          </p:cNvSpPr>
          <p:nvPr/>
        </p:nvSpPr>
        <p:spPr bwMode="auto">
          <a:xfrm>
            <a:off x="317959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Line 23"/>
          <p:cNvSpPr>
            <a:spLocks noChangeShapeType="1"/>
          </p:cNvSpPr>
          <p:nvPr/>
        </p:nvSpPr>
        <p:spPr bwMode="auto">
          <a:xfrm>
            <a:off x="331090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Line 24"/>
          <p:cNvSpPr>
            <a:spLocks noChangeShapeType="1"/>
          </p:cNvSpPr>
          <p:nvPr/>
        </p:nvSpPr>
        <p:spPr bwMode="auto">
          <a:xfrm>
            <a:off x="344221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Line 25"/>
          <p:cNvSpPr>
            <a:spLocks noChangeShapeType="1"/>
          </p:cNvSpPr>
          <p:nvPr/>
        </p:nvSpPr>
        <p:spPr bwMode="auto">
          <a:xfrm>
            <a:off x="357352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Line 26"/>
          <p:cNvSpPr>
            <a:spLocks noChangeShapeType="1"/>
          </p:cNvSpPr>
          <p:nvPr/>
        </p:nvSpPr>
        <p:spPr bwMode="auto">
          <a:xfrm>
            <a:off x="370484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Line 27"/>
          <p:cNvSpPr>
            <a:spLocks noChangeShapeType="1"/>
          </p:cNvSpPr>
          <p:nvPr/>
        </p:nvSpPr>
        <p:spPr bwMode="auto">
          <a:xfrm>
            <a:off x="383615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Line 28"/>
          <p:cNvSpPr>
            <a:spLocks noChangeShapeType="1"/>
          </p:cNvSpPr>
          <p:nvPr/>
        </p:nvSpPr>
        <p:spPr bwMode="auto">
          <a:xfrm>
            <a:off x="396746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Line 29"/>
          <p:cNvSpPr>
            <a:spLocks noChangeShapeType="1"/>
          </p:cNvSpPr>
          <p:nvPr/>
        </p:nvSpPr>
        <p:spPr bwMode="auto">
          <a:xfrm>
            <a:off x="409877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Line 30"/>
          <p:cNvSpPr>
            <a:spLocks noChangeShapeType="1"/>
          </p:cNvSpPr>
          <p:nvPr/>
        </p:nvSpPr>
        <p:spPr bwMode="auto">
          <a:xfrm>
            <a:off x="423008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Line 31"/>
          <p:cNvSpPr>
            <a:spLocks noChangeShapeType="1"/>
          </p:cNvSpPr>
          <p:nvPr/>
        </p:nvSpPr>
        <p:spPr bwMode="auto">
          <a:xfrm>
            <a:off x="436140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Line 32"/>
          <p:cNvSpPr>
            <a:spLocks noChangeShapeType="1"/>
          </p:cNvSpPr>
          <p:nvPr/>
        </p:nvSpPr>
        <p:spPr bwMode="auto">
          <a:xfrm>
            <a:off x="449271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Line 33"/>
          <p:cNvSpPr>
            <a:spLocks noChangeShapeType="1"/>
          </p:cNvSpPr>
          <p:nvPr/>
        </p:nvSpPr>
        <p:spPr bwMode="auto">
          <a:xfrm>
            <a:off x="462402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Line 34"/>
          <p:cNvSpPr>
            <a:spLocks noChangeShapeType="1"/>
          </p:cNvSpPr>
          <p:nvPr/>
        </p:nvSpPr>
        <p:spPr bwMode="auto">
          <a:xfrm>
            <a:off x="475533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Line 35"/>
          <p:cNvSpPr>
            <a:spLocks noChangeShapeType="1"/>
          </p:cNvSpPr>
          <p:nvPr/>
        </p:nvSpPr>
        <p:spPr bwMode="auto">
          <a:xfrm>
            <a:off x="488665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Line 36"/>
          <p:cNvSpPr>
            <a:spLocks noChangeShapeType="1"/>
          </p:cNvSpPr>
          <p:nvPr/>
        </p:nvSpPr>
        <p:spPr bwMode="auto">
          <a:xfrm>
            <a:off x="501796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Line 37"/>
          <p:cNvSpPr>
            <a:spLocks noChangeShapeType="1"/>
          </p:cNvSpPr>
          <p:nvPr/>
        </p:nvSpPr>
        <p:spPr bwMode="auto">
          <a:xfrm>
            <a:off x="514927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Line 38"/>
          <p:cNvSpPr>
            <a:spLocks noChangeShapeType="1"/>
          </p:cNvSpPr>
          <p:nvPr/>
        </p:nvSpPr>
        <p:spPr bwMode="auto">
          <a:xfrm>
            <a:off x="528058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Line 39"/>
          <p:cNvSpPr>
            <a:spLocks noChangeShapeType="1"/>
          </p:cNvSpPr>
          <p:nvPr/>
        </p:nvSpPr>
        <p:spPr bwMode="auto">
          <a:xfrm>
            <a:off x="541189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Line 40"/>
          <p:cNvSpPr>
            <a:spLocks noChangeShapeType="1"/>
          </p:cNvSpPr>
          <p:nvPr/>
        </p:nvSpPr>
        <p:spPr bwMode="auto">
          <a:xfrm>
            <a:off x="5543212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Line 41"/>
          <p:cNvSpPr>
            <a:spLocks noChangeShapeType="1"/>
          </p:cNvSpPr>
          <p:nvPr/>
        </p:nvSpPr>
        <p:spPr bwMode="auto">
          <a:xfrm>
            <a:off x="5674524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Line 42"/>
          <p:cNvSpPr>
            <a:spLocks noChangeShapeType="1"/>
          </p:cNvSpPr>
          <p:nvPr/>
        </p:nvSpPr>
        <p:spPr bwMode="auto">
          <a:xfrm>
            <a:off x="5805836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Line 43"/>
          <p:cNvSpPr>
            <a:spLocks noChangeShapeType="1"/>
          </p:cNvSpPr>
          <p:nvPr/>
        </p:nvSpPr>
        <p:spPr bwMode="auto">
          <a:xfrm>
            <a:off x="593714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Line 44"/>
          <p:cNvSpPr>
            <a:spLocks noChangeShapeType="1"/>
          </p:cNvSpPr>
          <p:nvPr/>
        </p:nvSpPr>
        <p:spPr bwMode="auto">
          <a:xfrm>
            <a:off x="6068460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Line 45"/>
          <p:cNvSpPr>
            <a:spLocks noChangeShapeType="1"/>
          </p:cNvSpPr>
          <p:nvPr/>
        </p:nvSpPr>
        <p:spPr bwMode="auto">
          <a:xfrm>
            <a:off x="619977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Line 46"/>
          <p:cNvSpPr>
            <a:spLocks noChangeShapeType="1"/>
          </p:cNvSpPr>
          <p:nvPr/>
        </p:nvSpPr>
        <p:spPr bwMode="auto">
          <a:xfrm>
            <a:off x="633108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Line 47"/>
          <p:cNvSpPr>
            <a:spLocks noChangeShapeType="1"/>
          </p:cNvSpPr>
          <p:nvPr/>
        </p:nvSpPr>
        <p:spPr bwMode="auto">
          <a:xfrm>
            <a:off x="6462397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Line 48"/>
          <p:cNvSpPr>
            <a:spLocks noChangeShapeType="1"/>
          </p:cNvSpPr>
          <p:nvPr/>
        </p:nvSpPr>
        <p:spPr bwMode="auto">
          <a:xfrm>
            <a:off x="6593709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Line 49"/>
          <p:cNvSpPr>
            <a:spLocks noChangeShapeType="1"/>
          </p:cNvSpPr>
          <p:nvPr/>
        </p:nvSpPr>
        <p:spPr bwMode="auto">
          <a:xfrm>
            <a:off x="2391718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Line 50"/>
          <p:cNvSpPr>
            <a:spLocks noChangeShapeType="1"/>
          </p:cNvSpPr>
          <p:nvPr/>
        </p:nvSpPr>
        <p:spPr bwMode="auto">
          <a:xfrm>
            <a:off x="2523031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Line 51"/>
          <p:cNvSpPr>
            <a:spLocks noChangeShapeType="1"/>
          </p:cNvSpPr>
          <p:nvPr/>
        </p:nvSpPr>
        <p:spPr bwMode="auto">
          <a:xfrm>
            <a:off x="265434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Line 52"/>
          <p:cNvSpPr>
            <a:spLocks noChangeShapeType="1"/>
          </p:cNvSpPr>
          <p:nvPr/>
        </p:nvSpPr>
        <p:spPr bwMode="auto">
          <a:xfrm>
            <a:off x="2785655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43078" y="1167824"/>
            <a:ext cx="189612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>
                <a:solidFill>
                  <a:srgbClr val="FF0000"/>
                </a:solidFill>
              </a:rPr>
              <a:t>You have millions of documents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000" y="2057400"/>
            <a:ext cx="8610600" cy="1331739"/>
            <a:chOff x="381000" y="2057400"/>
            <a:chExt cx="8610600" cy="1331739"/>
          </a:xfrm>
        </p:grpSpPr>
        <p:grpSp>
          <p:nvGrpSpPr>
            <p:cNvPr id="3" name="Group 2"/>
            <p:cNvGrpSpPr/>
            <p:nvPr/>
          </p:nvGrpSpPr>
          <p:grpSpPr>
            <a:xfrm>
              <a:off x="381000" y="2057400"/>
              <a:ext cx="6606646" cy="1295400"/>
              <a:chOff x="638175" y="1905000"/>
              <a:chExt cx="7667625" cy="1295400"/>
            </a:xfrm>
          </p:grpSpPr>
          <p:sp>
            <p:nvSpPr>
              <p:cNvPr id="253" name="Rectangle 2"/>
              <p:cNvSpPr>
                <a:spLocks noChangeArrowheads="1"/>
              </p:cNvSpPr>
              <p:nvPr/>
            </p:nvSpPr>
            <p:spPr bwMode="auto">
              <a:xfrm>
                <a:off x="1938338" y="2362200"/>
                <a:ext cx="1185862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" name="Rectangle 3"/>
              <p:cNvSpPr>
                <a:spLocks noChangeArrowheads="1"/>
              </p:cNvSpPr>
              <p:nvPr/>
            </p:nvSpPr>
            <p:spPr bwMode="auto">
              <a:xfrm>
                <a:off x="32766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Rectangle 4"/>
              <p:cNvSpPr>
                <a:spLocks noChangeArrowheads="1"/>
              </p:cNvSpPr>
              <p:nvPr/>
            </p:nvSpPr>
            <p:spPr bwMode="auto">
              <a:xfrm>
                <a:off x="46482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Rectangle 5"/>
              <p:cNvSpPr>
                <a:spLocks noChangeArrowheads="1"/>
              </p:cNvSpPr>
              <p:nvPr/>
            </p:nvSpPr>
            <p:spPr bwMode="auto">
              <a:xfrm>
                <a:off x="60198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Rectangle 6"/>
              <p:cNvSpPr>
                <a:spLocks noChangeArrowheads="1"/>
              </p:cNvSpPr>
              <p:nvPr/>
            </p:nvSpPr>
            <p:spPr bwMode="auto">
              <a:xfrm>
                <a:off x="7391400" y="2362200"/>
                <a:ext cx="9144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Rectangle 53"/>
              <p:cNvSpPr>
                <a:spLocks noChangeArrowheads="1"/>
              </p:cNvSpPr>
              <p:nvPr/>
            </p:nvSpPr>
            <p:spPr bwMode="auto">
              <a:xfrm>
                <a:off x="638175" y="2362200"/>
                <a:ext cx="11430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" name="Line 54"/>
              <p:cNvSpPr>
                <a:spLocks noChangeShapeType="1"/>
              </p:cNvSpPr>
              <p:nvPr/>
            </p:nvSpPr>
            <p:spPr bwMode="auto">
              <a:xfrm>
                <a:off x="762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6" name="Line 55"/>
              <p:cNvSpPr>
                <a:spLocks noChangeShapeType="1"/>
              </p:cNvSpPr>
              <p:nvPr/>
            </p:nvSpPr>
            <p:spPr bwMode="auto">
              <a:xfrm>
                <a:off x="914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" name="Line 56"/>
              <p:cNvSpPr>
                <a:spLocks noChangeShapeType="1"/>
              </p:cNvSpPr>
              <p:nvPr/>
            </p:nvSpPr>
            <p:spPr bwMode="auto">
              <a:xfrm>
                <a:off x="1066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" name="Line 57"/>
              <p:cNvSpPr>
                <a:spLocks noChangeShapeType="1"/>
              </p:cNvSpPr>
              <p:nvPr/>
            </p:nvSpPr>
            <p:spPr bwMode="auto">
              <a:xfrm>
                <a:off x="1219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" name="Line 58"/>
              <p:cNvSpPr>
                <a:spLocks noChangeShapeType="1"/>
              </p:cNvSpPr>
              <p:nvPr/>
            </p:nvSpPr>
            <p:spPr bwMode="auto">
              <a:xfrm>
                <a:off x="1371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" name="Line 59"/>
              <p:cNvSpPr>
                <a:spLocks noChangeShapeType="1"/>
              </p:cNvSpPr>
              <p:nvPr/>
            </p:nvSpPr>
            <p:spPr bwMode="auto">
              <a:xfrm>
                <a:off x="1524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1" name="Line 60"/>
              <p:cNvSpPr>
                <a:spLocks noChangeShapeType="1"/>
              </p:cNvSpPr>
              <p:nvPr/>
            </p:nvSpPr>
            <p:spPr bwMode="auto">
              <a:xfrm>
                <a:off x="1676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Line 61"/>
              <p:cNvSpPr>
                <a:spLocks noChangeShapeType="1"/>
              </p:cNvSpPr>
              <p:nvPr/>
            </p:nvSpPr>
            <p:spPr bwMode="auto">
              <a:xfrm>
                <a:off x="19954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Line 62"/>
              <p:cNvSpPr>
                <a:spLocks noChangeShapeType="1"/>
              </p:cNvSpPr>
              <p:nvPr/>
            </p:nvSpPr>
            <p:spPr bwMode="auto">
              <a:xfrm>
                <a:off x="21478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" name="Line 63"/>
              <p:cNvSpPr>
                <a:spLocks noChangeShapeType="1"/>
              </p:cNvSpPr>
              <p:nvPr/>
            </p:nvSpPr>
            <p:spPr bwMode="auto">
              <a:xfrm>
                <a:off x="23002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Line 64"/>
              <p:cNvSpPr>
                <a:spLocks noChangeShapeType="1"/>
              </p:cNvSpPr>
              <p:nvPr/>
            </p:nvSpPr>
            <p:spPr bwMode="auto">
              <a:xfrm>
                <a:off x="24526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" name="Line 65"/>
              <p:cNvSpPr>
                <a:spLocks noChangeShapeType="1"/>
              </p:cNvSpPr>
              <p:nvPr/>
            </p:nvSpPr>
            <p:spPr bwMode="auto">
              <a:xfrm>
                <a:off x="26050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" name="Line 66"/>
              <p:cNvSpPr>
                <a:spLocks noChangeShapeType="1"/>
              </p:cNvSpPr>
              <p:nvPr/>
            </p:nvSpPr>
            <p:spPr bwMode="auto">
              <a:xfrm>
                <a:off x="3505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" name="Line 67"/>
              <p:cNvSpPr>
                <a:spLocks noChangeShapeType="1"/>
              </p:cNvSpPr>
              <p:nvPr/>
            </p:nvSpPr>
            <p:spPr bwMode="auto">
              <a:xfrm>
                <a:off x="3657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" name="Line 68"/>
              <p:cNvSpPr>
                <a:spLocks noChangeShapeType="1"/>
              </p:cNvSpPr>
              <p:nvPr/>
            </p:nvSpPr>
            <p:spPr bwMode="auto">
              <a:xfrm>
                <a:off x="3810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0" name="Line 69"/>
              <p:cNvSpPr>
                <a:spLocks noChangeShapeType="1"/>
              </p:cNvSpPr>
              <p:nvPr/>
            </p:nvSpPr>
            <p:spPr bwMode="auto">
              <a:xfrm>
                <a:off x="3962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1" name="Line 70"/>
              <p:cNvSpPr>
                <a:spLocks noChangeShapeType="1"/>
              </p:cNvSpPr>
              <p:nvPr/>
            </p:nvSpPr>
            <p:spPr bwMode="auto">
              <a:xfrm>
                <a:off x="4114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2" name="Line 71"/>
              <p:cNvSpPr>
                <a:spLocks noChangeShapeType="1"/>
              </p:cNvSpPr>
              <p:nvPr/>
            </p:nvSpPr>
            <p:spPr bwMode="auto">
              <a:xfrm>
                <a:off x="4267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3" name="Line 72"/>
              <p:cNvSpPr>
                <a:spLocks noChangeShapeType="1"/>
              </p:cNvSpPr>
              <p:nvPr/>
            </p:nvSpPr>
            <p:spPr bwMode="auto">
              <a:xfrm>
                <a:off x="4419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4" name="Line 73"/>
              <p:cNvSpPr>
                <a:spLocks noChangeShapeType="1"/>
              </p:cNvSpPr>
              <p:nvPr/>
            </p:nvSpPr>
            <p:spPr bwMode="auto">
              <a:xfrm>
                <a:off x="4724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5" name="Line 74"/>
              <p:cNvSpPr>
                <a:spLocks noChangeShapeType="1"/>
              </p:cNvSpPr>
              <p:nvPr/>
            </p:nvSpPr>
            <p:spPr bwMode="auto">
              <a:xfrm>
                <a:off x="4876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" name="Line 75"/>
              <p:cNvSpPr>
                <a:spLocks noChangeShapeType="1"/>
              </p:cNvSpPr>
              <p:nvPr/>
            </p:nvSpPr>
            <p:spPr bwMode="auto">
              <a:xfrm>
                <a:off x="5029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" name="Line 76"/>
              <p:cNvSpPr>
                <a:spLocks noChangeShapeType="1"/>
              </p:cNvSpPr>
              <p:nvPr/>
            </p:nvSpPr>
            <p:spPr bwMode="auto">
              <a:xfrm>
                <a:off x="5181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" name="Line 77"/>
              <p:cNvSpPr>
                <a:spLocks noChangeShapeType="1"/>
              </p:cNvSpPr>
              <p:nvPr/>
            </p:nvSpPr>
            <p:spPr bwMode="auto">
              <a:xfrm>
                <a:off x="5334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" name="Line 78"/>
              <p:cNvSpPr>
                <a:spLocks noChangeShapeType="1"/>
              </p:cNvSpPr>
              <p:nvPr/>
            </p:nvSpPr>
            <p:spPr bwMode="auto">
              <a:xfrm>
                <a:off x="5486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" name="Line 79"/>
              <p:cNvSpPr>
                <a:spLocks noChangeShapeType="1"/>
              </p:cNvSpPr>
              <p:nvPr/>
            </p:nvSpPr>
            <p:spPr bwMode="auto">
              <a:xfrm>
                <a:off x="5638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" name="Line 80"/>
              <p:cNvSpPr>
                <a:spLocks noChangeShapeType="1"/>
              </p:cNvSpPr>
              <p:nvPr/>
            </p:nvSpPr>
            <p:spPr bwMode="auto">
              <a:xfrm>
                <a:off x="5791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" name="Line 81"/>
              <p:cNvSpPr>
                <a:spLocks noChangeShapeType="1"/>
              </p:cNvSpPr>
              <p:nvPr/>
            </p:nvSpPr>
            <p:spPr bwMode="auto">
              <a:xfrm>
                <a:off x="6096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" name="Line 82"/>
              <p:cNvSpPr>
                <a:spLocks noChangeShapeType="1"/>
              </p:cNvSpPr>
              <p:nvPr/>
            </p:nvSpPr>
            <p:spPr bwMode="auto">
              <a:xfrm>
                <a:off x="6248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" name="Line 83"/>
              <p:cNvSpPr>
                <a:spLocks noChangeShapeType="1"/>
              </p:cNvSpPr>
              <p:nvPr/>
            </p:nvSpPr>
            <p:spPr bwMode="auto">
              <a:xfrm>
                <a:off x="6400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" name="Line 84"/>
              <p:cNvSpPr>
                <a:spLocks noChangeShapeType="1"/>
              </p:cNvSpPr>
              <p:nvPr/>
            </p:nvSpPr>
            <p:spPr bwMode="auto">
              <a:xfrm>
                <a:off x="6553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6" name="Line 85"/>
              <p:cNvSpPr>
                <a:spLocks noChangeShapeType="1"/>
              </p:cNvSpPr>
              <p:nvPr/>
            </p:nvSpPr>
            <p:spPr bwMode="auto">
              <a:xfrm>
                <a:off x="6705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" name="Line 86"/>
              <p:cNvSpPr>
                <a:spLocks noChangeShapeType="1"/>
              </p:cNvSpPr>
              <p:nvPr/>
            </p:nvSpPr>
            <p:spPr bwMode="auto">
              <a:xfrm>
                <a:off x="6858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" name="Line 87"/>
              <p:cNvSpPr>
                <a:spLocks noChangeShapeType="1"/>
              </p:cNvSpPr>
              <p:nvPr/>
            </p:nvSpPr>
            <p:spPr bwMode="auto">
              <a:xfrm>
                <a:off x="7010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" name="Line 88"/>
              <p:cNvSpPr>
                <a:spLocks noChangeShapeType="1"/>
              </p:cNvSpPr>
              <p:nvPr/>
            </p:nvSpPr>
            <p:spPr bwMode="auto">
              <a:xfrm>
                <a:off x="7162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" name="Line 89"/>
              <p:cNvSpPr>
                <a:spLocks noChangeShapeType="1"/>
              </p:cNvSpPr>
              <p:nvPr/>
            </p:nvSpPr>
            <p:spPr bwMode="auto">
              <a:xfrm>
                <a:off x="7467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" name="Line 90"/>
              <p:cNvSpPr>
                <a:spLocks noChangeShapeType="1"/>
              </p:cNvSpPr>
              <p:nvPr/>
            </p:nvSpPr>
            <p:spPr bwMode="auto">
              <a:xfrm>
                <a:off x="7620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2" name="Line 91"/>
              <p:cNvSpPr>
                <a:spLocks noChangeShapeType="1"/>
              </p:cNvSpPr>
              <p:nvPr/>
            </p:nvSpPr>
            <p:spPr bwMode="auto">
              <a:xfrm>
                <a:off x="7772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" name="Line 92"/>
              <p:cNvSpPr>
                <a:spLocks noChangeShapeType="1"/>
              </p:cNvSpPr>
              <p:nvPr/>
            </p:nvSpPr>
            <p:spPr bwMode="auto">
              <a:xfrm>
                <a:off x="7924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" name="Line 93"/>
              <p:cNvSpPr>
                <a:spLocks noChangeShapeType="1"/>
              </p:cNvSpPr>
              <p:nvPr/>
            </p:nvSpPr>
            <p:spPr bwMode="auto">
              <a:xfrm>
                <a:off x="8077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5" name="Line 94"/>
              <p:cNvSpPr>
                <a:spLocks noChangeShapeType="1"/>
              </p:cNvSpPr>
              <p:nvPr/>
            </p:nvSpPr>
            <p:spPr bwMode="auto">
              <a:xfrm>
                <a:off x="8229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" name="Line 95"/>
              <p:cNvSpPr>
                <a:spLocks noChangeShapeType="1"/>
              </p:cNvSpPr>
              <p:nvPr/>
            </p:nvSpPr>
            <p:spPr bwMode="auto">
              <a:xfrm>
                <a:off x="27574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" name="Line 96"/>
              <p:cNvSpPr>
                <a:spLocks noChangeShapeType="1"/>
              </p:cNvSpPr>
              <p:nvPr/>
            </p:nvSpPr>
            <p:spPr bwMode="auto">
              <a:xfrm>
                <a:off x="29098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" name="Line 97"/>
              <p:cNvSpPr>
                <a:spLocks noChangeShapeType="1"/>
              </p:cNvSpPr>
              <p:nvPr/>
            </p:nvSpPr>
            <p:spPr bwMode="auto">
              <a:xfrm>
                <a:off x="30622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" name="Line 98"/>
              <p:cNvSpPr>
                <a:spLocks noChangeShapeType="1"/>
              </p:cNvSpPr>
              <p:nvPr/>
            </p:nvSpPr>
            <p:spPr bwMode="auto">
              <a:xfrm>
                <a:off x="3352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" name="AutoShape 99"/>
              <p:cNvSpPr>
                <a:spLocks noChangeArrowheads="1"/>
              </p:cNvSpPr>
              <p:nvPr/>
            </p:nvSpPr>
            <p:spPr bwMode="auto">
              <a:xfrm>
                <a:off x="3691731" y="1905000"/>
                <a:ext cx="1608137" cy="304800"/>
              </a:xfrm>
              <a:prstGeom prst="downArrow">
                <a:avLst>
                  <a:gd name="adj1" fmla="val 61667"/>
                  <a:gd name="adj2" fmla="val 34583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3" name="TextBox 422"/>
            <p:cNvSpPr txBox="1"/>
            <p:nvPr/>
          </p:nvSpPr>
          <p:spPr>
            <a:xfrm>
              <a:off x="7084050" y="2558142"/>
              <a:ext cx="19075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rgbClr val="FF0000"/>
                  </a:solidFill>
                </a:rPr>
                <a:t>Distribute the documents among k computers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61554" y="3466306"/>
            <a:ext cx="8582447" cy="1928858"/>
            <a:chOff x="561554" y="3466306"/>
            <a:chExt cx="8582447" cy="1928858"/>
          </a:xfrm>
        </p:grpSpPr>
        <p:grpSp>
          <p:nvGrpSpPr>
            <p:cNvPr id="6" name="Group 5"/>
            <p:cNvGrpSpPr/>
            <p:nvPr/>
          </p:nvGrpSpPr>
          <p:grpSpPr>
            <a:xfrm>
              <a:off x="561554" y="3466306"/>
              <a:ext cx="6410974" cy="1928858"/>
              <a:chOff x="847725" y="3466306"/>
              <a:chExt cx="7440529" cy="1928858"/>
            </a:xfrm>
          </p:grpSpPr>
          <p:sp>
            <p:nvSpPr>
              <p:cNvPr id="361475" name="Rectangle 3"/>
              <p:cNvSpPr>
                <a:spLocks noChangeArrowheads="1"/>
              </p:cNvSpPr>
              <p:nvPr/>
            </p:nvSpPr>
            <p:spPr bwMode="auto">
              <a:xfrm>
                <a:off x="847725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map</a:t>
                </a:r>
              </a:p>
            </p:txBody>
          </p:sp>
          <p:cxnSp>
            <p:nvCxnSpPr>
              <p:cNvPr id="361499" name="AutoShape 27"/>
              <p:cNvCxnSpPr>
                <a:cxnSpLocks noChangeShapeType="1"/>
                <a:endCxn id="361475" idx="0"/>
              </p:cNvCxnSpPr>
              <p:nvPr/>
            </p:nvCxnSpPr>
            <p:spPr bwMode="auto">
              <a:xfrm>
                <a:off x="1222375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AutoShape 27"/>
              <p:cNvCxnSpPr>
                <a:cxnSpLocks noChangeShapeType="1"/>
              </p:cNvCxnSpPr>
              <p:nvPr/>
            </p:nvCxnSpPr>
            <p:spPr bwMode="auto">
              <a:xfrm>
                <a:off x="1235743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1" name="Rectangle 3"/>
              <p:cNvSpPr>
                <a:spLocks noChangeArrowheads="1"/>
              </p:cNvSpPr>
              <p:nvPr/>
            </p:nvSpPr>
            <p:spPr bwMode="auto">
              <a:xfrm>
                <a:off x="2138362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map</a:t>
                </a:r>
              </a:p>
            </p:txBody>
          </p:sp>
          <p:cxnSp>
            <p:nvCxnSpPr>
              <p:cNvPr id="352" name="AutoShape 27"/>
              <p:cNvCxnSpPr>
                <a:cxnSpLocks noChangeShapeType="1"/>
                <a:endCxn id="351" idx="0"/>
              </p:cNvCxnSpPr>
              <p:nvPr/>
            </p:nvCxnSpPr>
            <p:spPr bwMode="auto">
              <a:xfrm>
                <a:off x="2513012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3" name="AutoShape 27"/>
              <p:cNvCxnSpPr>
                <a:cxnSpLocks noChangeShapeType="1"/>
              </p:cNvCxnSpPr>
              <p:nvPr/>
            </p:nvCxnSpPr>
            <p:spPr bwMode="auto">
              <a:xfrm>
                <a:off x="2526380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4" name="Rectangle 3"/>
              <p:cNvSpPr>
                <a:spLocks noChangeArrowheads="1"/>
              </p:cNvSpPr>
              <p:nvPr/>
            </p:nvSpPr>
            <p:spPr bwMode="auto">
              <a:xfrm>
                <a:off x="3505200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map</a:t>
                </a:r>
              </a:p>
            </p:txBody>
          </p:sp>
          <p:cxnSp>
            <p:nvCxnSpPr>
              <p:cNvPr id="355" name="AutoShape 27"/>
              <p:cNvCxnSpPr>
                <a:cxnSpLocks noChangeShapeType="1"/>
                <a:endCxn id="354" idx="0"/>
              </p:cNvCxnSpPr>
              <p:nvPr/>
            </p:nvCxnSpPr>
            <p:spPr bwMode="auto">
              <a:xfrm>
                <a:off x="3879850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6" name="AutoShape 27"/>
              <p:cNvCxnSpPr>
                <a:cxnSpLocks noChangeShapeType="1"/>
              </p:cNvCxnSpPr>
              <p:nvPr/>
            </p:nvCxnSpPr>
            <p:spPr bwMode="auto">
              <a:xfrm>
                <a:off x="3893218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7" name="Rectangle 3"/>
              <p:cNvSpPr>
                <a:spLocks noChangeArrowheads="1"/>
              </p:cNvSpPr>
              <p:nvPr/>
            </p:nvSpPr>
            <p:spPr bwMode="auto">
              <a:xfrm>
                <a:off x="4903536" y="409123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map</a:t>
                </a:r>
              </a:p>
            </p:txBody>
          </p:sp>
          <p:cxnSp>
            <p:nvCxnSpPr>
              <p:cNvPr id="358" name="AutoShape 27"/>
              <p:cNvCxnSpPr>
                <a:cxnSpLocks noChangeShapeType="1"/>
                <a:endCxn id="357" idx="0"/>
              </p:cNvCxnSpPr>
              <p:nvPr/>
            </p:nvCxnSpPr>
            <p:spPr bwMode="auto">
              <a:xfrm>
                <a:off x="5278186" y="347687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9" name="AutoShape 27"/>
              <p:cNvCxnSpPr>
                <a:cxnSpLocks noChangeShapeType="1"/>
              </p:cNvCxnSpPr>
              <p:nvPr/>
            </p:nvCxnSpPr>
            <p:spPr bwMode="auto">
              <a:xfrm>
                <a:off x="5291554" y="476910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60" name="Rectangle 3"/>
              <p:cNvSpPr>
                <a:spLocks noChangeArrowheads="1"/>
              </p:cNvSpPr>
              <p:nvPr/>
            </p:nvSpPr>
            <p:spPr bwMode="auto">
              <a:xfrm>
                <a:off x="6281822" y="409708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map</a:t>
                </a:r>
              </a:p>
            </p:txBody>
          </p:sp>
          <p:cxnSp>
            <p:nvCxnSpPr>
              <p:cNvPr id="361" name="AutoShape 27"/>
              <p:cNvCxnSpPr>
                <a:cxnSpLocks noChangeShapeType="1"/>
                <a:endCxn id="360" idx="0"/>
              </p:cNvCxnSpPr>
              <p:nvPr/>
            </p:nvCxnSpPr>
            <p:spPr bwMode="auto">
              <a:xfrm>
                <a:off x="6656472" y="348272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2" name="AutoShape 27"/>
              <p:cNvCxnSpPr>
                <a:cxnSpLocks noChangeShapeType="1"/>
              </p:cNvCxnSpPr>
              <p:nvPr/>
            </p:nvCxnSpPr>
            <p:spPr bwMode="auto">
              <a:xfrm>
                <a:off x="6669840" y="477495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63" name="Rectangle 3"/>
              <p:cNvSpPr>
                <a:spLocks noChangeArrowheads="1"/>
              </p:cNvSpPr>
              <p:nvPr/>
            </p:nvSpPr>
            <p:spPr bwMode="auto">
              <a:xfrm>
                <a:off x="7535779" y="410293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map</a:t>
                </a:r>
              </a:p>
            </p:txBody>
          </p:sp>
          <p:cxnSp>
            <p:nvCxnSpPr>
              <p:cNvPr id="364" name="AutoShape 27"/>
              <p:cNvCxnSpPr>
                <a:cxnSpLocks noChangeShapeType="1"/>
                <a:endCxn id="363" idx="0"/>
              </p:cNvCxnSpPr>
              <p:nvPr/>
            </p:nvCxnSpPr>
            <p:spPr bwMode="auto">
              <a:xfrm>
                <a:off x="7910429" y="348857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5" name="AutoShape 27"/>
              <p:cNvCxnSpPr>
                <a:cxnSpLocks noChangeShapeType="1"/>
              </p:cNvCxnSpPr>
              <p:nvPr/>
            </p:nvCxnSpPr>
            <p:spPr bwMode="auto">
              <a:xfrm>
                <a:off x="7923797" y="478080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24" name="TextBox 423"/>
            <p:cNvSpPr txBox="1"/>
            <p:nvPr/>
          </p:nvSpPr>
          <p:spPr>
            <a:xfrm>
              <a:off x="7084051" y="4000963"/>
              <a:ext cx="2059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rgbClr val="FF0000"/>
                  </a:solidFill>
                </a:rPr>
                <a:t>For each document, return a set of (word, freq) pairs</a:t>
              </a: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310303" y="157747"/>
            <a:ext cx="842195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Compute the word frequency </a:t>
            </a:r>
            <a:r>
              <a:rPr lang="en-US" sz="2800" dirty="0">
                <a:solidFill>
                  <a:srgbClr val="FF0000"/>
                </a:solidFill>
              </a:rPr>
              <a:t>across</a:t>
            </a:r>
            <a:r>
              <a:rPr lang="en-US" sz="2800" dirty="0"/>
              <a:t> 5M documents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9676" y="5923187"/>
            <a:ext cx="147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Now what?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704841" y="5455656"/>
            <a:ext cx="4990281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i="1">
                <a:solidFill>
                  <a:srgbClr val="0000FF"/>
                </a:solidFill>
              </a:rPr>
              <a:t>But we don’t want a bunch of little histograms – we want one big histogram.  </a:t>
            </a:r>
          </a:p>
          <a:p>
            <a:pPr marL="285750" indent="-285750">
              <a:buFont typeface="Arial"/>
              <a:buChar char="•"/>
            </a:pPr>
            <a:r>
              <a:rPr lang="en-US" sz="1600" i="1">
                <a:solidFill>
                  <a:srgbClr val="0000FF"/>
                </a:solidFill>
              </a:rPr>
              <a:t>How can we make sure that a single computer has access to every occurrence of a given word regardless of which document it appeared in?</a:t>
            </a:r>
          </a:p>
        </p:txBody>
      </p:sp>
    </p:spTree>
    <p:extLst>
      <p:ext uri="{BB962C8B-B14F-4D97-AF65-F5344CB8AC3E}">
        <p14:creationId xmlns:p14="http://schemas.microsoft.com/office/powerpoint/2010/main" val="290511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9008" y="1020612"/>
            <a:ext cx="8903972" cy="935609"/>
            <a:chOff x="381000" y="2281433"/>
            <a:chExt cx="8903972" cy="1071367"/>
          </a:xfrm>
        </p:grpSpPr>
        <p:grpSp>
          <p:nvGrpSpPr>
            <p:cNvPr id="3" name="Group 2"/>
            <p:cNvGrpSpPr/>
            <p:nvPr/>
          </p:nvGrpSpPr>
          <p:grpSpPr>
            <a:xfrm>
              <a:off x="381000" y="2514600"/>
              <a:ext cx="6606646" cy="838200"/>
              <a:chOff x="638175" y="2362200"/>
              <a:chExt cx="7667625" cy="838200"/>
            </a:xfrm>
          </p:grpSpPr>
          <p:sp>
            <p:nvSpPr>
              <p:cNvPr id="253" name="Rectangle 2"/>
              <p:cNvSpPr>
                <a:spLocks noChangeArrowheads="1"/>
              </p:cNvSpPr>
              <p:nvPr/>
            </p:nvSpPr>
            <p:spPr bwMode="auto">
              <a:xfrm>
                <a:off x="1938338" y="2362200"/>
                <a:ext cx="1185862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" name="Rectangle 3"/>
              <p:cNvSpPr>
                <a:spLocks noChangeArrowheads="1"/>
              </p:cNvSpPr>
              <p:nvPr/>
            </p:nvSpPr>
            <p:spPr bwMode="auto">
              <a:xfrm>
                <a:off x="32766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Rectangle 4"/>
              <p:cNvSpPr>
                <a:spLocks noChangeArrowheads="1"/>
              </p:cNvSpPr>
              <p:nvPr/>
            </p:nvSpPr>
            <p:spPr bwMode="auto">
              <a:xfrm>
                <a:off x="46482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Rectangle 5"/>
              <p:cNvSpPr>
                <a:spLocks noChangeArrowheads="1"/>
              </p:cNvSpPr>
              <p:nvPr/>
            </p:nvSpPr>
            <p:spPr bwMode="auto">
              <a:xfrm>
                <a:off x="6019800" y="2362200"/>
                <a:ext cx="12192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Rectangle 6"/>
              <p:cNvSpPr>
                <a:spLocks noChangeArrowheads="1"/>
              </p:cNvSpPr>
              <p:nvPr/>
            </p:nvSpPr>
            <p:spPr bwMode="auto">
              <a:xfrm>
                <a:off x="7391400" y="2362200"/>
                <a:ext cx="9144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Rectangle 53"/>
              <p:cNvSpPr>
                <a:spLocks noChangeArrowheads="1"/>
              </p:cNvSpPr>
              <p:nvPr/>
            </p:nvSpPr>
            <p:spPr bwMode="auto">
              <a:xfrm>
                <a:off x="638175" y="2362200"/>
                <a:ext cx="1143000" cy="838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" name="Line 54"/>
              <p:cNvSpPr>
                <a:spLocks noChangeShapeType="1"/>
              </p:cNvSpPr>
              <p:nvPr/>
            </p:nvSpPr>
            <p:spPr bwMode="auto">
              <a:xfrm>
                <a:off x="762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6" name="Line 55"/>
              <p:cNvSpPr>
                <a:spLocks noChangeShapeType="1"/>
              </p:cNvSpPr>
              <p:nvPr/>
            </p:nvSpPr>
            <p:spPr bwMode="auto">
              <a:xfrm>
                <a:off x="914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" name="Line 56"/>
              <p:cNvSpPr>
                <a:spLocks noChangeShapeType="1"/>
              </p:cNvSpPr>
              <p:nvPr/>
            </p:nvSpPr>
            <p:spPr bwMode="auto">
              <a:xfrm>
                <a:off x="1066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" name="Line 57"/>
              <p:cNvSpPr>
                <a:spLocks noChangeShapeType="1"/>
              </p:cNvSpPr>
              <p:nvPr/>
            </p:nvSpPr>
            <p:spPr bwMode="auto">
              <a:xfrm>
                <a:off x="1219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" name="Line 58"/>
              <p:cNvSpPr>
                <a:spLocks noChangeShapeType="1"/>
              </p:cNvSpPr>
              <p:nvPr/>
            </p:nvSpPr>
            <p:spPr bwMode="auto">
              <a:xfrm>
                <a:off x="1371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" name="Line 59"/>
              <p:cNvSpPr>
                <a:spLocks noChangeShapeType="1"/>
              </p:cNvSpPr>
              <p:nvPr/>
            </p:nvSpPr>
            <p:spPr bwMode="auto">
              <a:xfrm>
                <a:off x="1524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1" name="Line 60"/>
              <p:cNvSpPr>
                <a:spLocks noChangeShapeType="1"/>
              </p:cNvSpPr>
              <p:nvPr/>
            </p:nvSpPr>
            <p:spPr bwMode="auto">
              <a:xfrm>
                <a:off x="1676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Line 61"/>
              <p:cNvSpPr>
                <a:spLocks noChangeShapeType="1"/>
              </p:cNvSpPr>
              <p:nvPr/>
            </p:nvSpPr>
            <p:spPr bwMode="auto">
              <a:xfrm>
                <a:off x="19954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Line 62"/>
              <p:cNvSpPr>
                <a:spLocks noChangeShapeType="1"/>
              </p:cNvSpPr>
              <p:nvPr/>
            </p:nvSpPr>
            <p:spPr bwMode="auto">
              <a:xfrm>
                <a:off x="21478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" name="Line 63"/>
              <p:cNvSpPr>
                <a:spLocks noChangeShapeType="1"/>
              </p:cNvSpPr>
              <p:nvPr/>
            </p:nvSpPr>
            <p:spPr bwMode="auto">
              <a:xfrm>
                <a:off x="23002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Line 64"/>
              <p:cNvSpPr>
                <a:spLocks noChangeShapeType="1"/>
              </p:cNvSpPr>
              <p:nvPr/>
            </p:nvSpPr>
            <p:spPr bwMode="auto">
              <a:xfrm>
                <a:off x="24526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" name="Line 65"/>
              <p:cNvSpPr>
                <a:spLocks noChangeShapeType="1"/>
              </p:cNvSpPr>
              <p:nvPr/>
            </p:nvSpPr>
            <p:spPr bwMode="auto">
              <a:xfrm>
                <a:off x="26050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" name="Line 66"/>
              <p:cNvSpPr>
                <a:spLocks noChangeShapeType="1"/>
              </p:cNvSpPr>
              <p:nvPr/>
            </p:nvSpPr>
            <p:spPr bwMode="auto">
              <a:xfrm>
                <a:off x="3505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" name="Line 67"/>
              <p:cNvSpPr>
                <a:spLocks noChangeShapeType="1"/>
              </p:cNvSpPr>
              <p:nvPr/>
            </p:nvSpPr>
            <p:spPr bwMode="auto">
              <a:xfrm>
                <a:off x="3657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" name="Line 68"/>
              <p:cNvSpPr>
                <a:spLocks noChangeShapeType="1"/>
              </p:cNvSpPr>
              <p:nvPr/>
            </p:nvSpPr>
            <p:spPr bwMode="auto">
              <a:xfrm>
                <a:off x="3810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0" name="Line 69"/>
              <p:cNvSpPr>
                <a:spLocks noChangeShapeType="1"/>
              </p:cNvSpPr>
              <p:nvPr/>
            </p:nvSpPr>
            <p:spPr bwMode="auto">
              <a:xfrm>
                <a:off x="3962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1" name="Line 70"/>
              <p:cNvSpPr>
                <a:spLocks noChangeShapeType="1"/>
              </p:cNvSpPr>
              <p:nvPr/>
            </p:nvSpPr>
            <p:spPr bwMode="auto">
              <a:xfrm>
                <a:off x="4114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2" name="Line 71"/>
              <p:cNvSpPr>
                <a:spLocks noChangeShapeType="1"/>
              </p:cNvSpPr>
              <p:nvPr/>
            </p:nvSpPr>
            <p:spPr bwMode="auto">
              <a:xfrm>
                <a:off x="4267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3" name="Line 72"/>
              <p:cNvSpPr>
                <a:spLocks noChangeShapeType="1"/>
              </p:cNvSpPr>
              <p:nvPr/>
            </p:nvSpPr>
            <p:spPr bwMode="auto">
              <a:xfrm>
                <a:off x="4419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4" name="Line 73"/>
              <p:cNvSpPr>
                <a:spLocks noChangeShapeType="1"/>
              </p:cNvSpPr>
              <p:nvPr/>
            </p:nvSpPr>
            <p:spPr bwMode="auto">
              <a:xfrm>
                <a:off x="4724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5" name="Line 74"/>
              <p:cNvSpPr>
                <a:spLocks noChangeShapeType="1"/>
              </p:cNvSpPr>
              <p:nvPr/>
            </p:nvSpPr>
            <p:spPr bwMode="auto">
              <a:xfrm>
                <a:off x="4876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" name="Line 75"/>
              <p:cNvSpPr>
                <a:spLocks noChangeShapeType="1"/>
              </p:cNvSpPr>
              <p:nvPr/>
            </p:nvSpPr>
            <p:spPr bwMode="auto">
              <a:xfrm>
                <a:off x="5029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" name="Line 76"/>
              <p:cNvSpPr>
                <a:spLocks noChangeShapeType="1"/>
              </p:cNvSpPr>
              <p:nvPr/>
            </p:nvSpPr>
            <p:spPr bwMode="auto">
              <a:xfrm>
                <a:off x="5181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" name="Line 77"/>
              <p:cNvSpPr>
                <a:spLocks noChangeShapeType="1"/>
              </p:cNvSpPr>
              <p:nvPr/>
            </p:nvSpPr>
            <p:spPr bwMode="auto">
              <a:xfrm>
                <a:off x="5334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" name="Line 78"/>
              <p:cNvSpPr>
                <a:spLocks noChangeShapeType="1"/>
              </p:cNvSpPr>
              <p:nvPr/>
            </p:nvSpPr>
            <p:spPr bwMode="auto">
              <a:xfrm>
                <a:off x="5486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" name="Line 79"/>
              <p:cNvSpPr>
                <a:spLocks noChangeShapeType="1"/>
              </p:cNvSpPr>
              <p:nvPr/>
            </p:nvSpPr>
            <p:spPr bwMode="auto">
              <a:xfrm>
                <a:off x="5638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" name="Line 80"/>
              <p:cNvSpPr>
                <a:spLocks noChangeShapeType="1"/>
              </p:cNvSpPr>
              <p:nvPr/>
            </p:nvSpPr>
            <p:spPr bwMode="auto">
              <a:xfrm>
                <a:off x="5791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2" name="Line 81"/>
              <p:cNvSpPr>
                <a:spLocks noChangeShapeType="1"/>
              </p:cNvSpPr>
              <p:nvPr/>
            </p:nvSpPr>
            <p:spPr bwMode="auto">
              <a:xfrm>
                <a:off x="6096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" name="Line 82"/>
              <p:cNvSpPr>
                <a:spLocks noChangeShapeType="1"/>
              </p:cNvSpPr>
              <p:nvPr/>
            </p:nvSpPr>
            <p:spPr bwMode="auto">
              <a:xfrm>
                <a:off x="6248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" name="Line 83"/>
              <p:cNvSpPr>
                <a:spLocks noChangeShapeType="1"/>
              </p:cNvSpPr>
              <p:nvPr/>
            </p:nvSpPr>
            <p:spPr bwMode="auto">
              <a:xfrm>
                <a:off x="6400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" name="Line 84"/>
              <p:cNvSpPr>
                <a:spLocks noChangeShapeType="1"/>
              </p:cNvSpPr>
              <p:nvPr/>
            </p:nvSpPr>
            <p:spPr bwMode="auto">
              <a:xfrm>
                <a:off x="6553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6" name="Line 85"/>
              <p:cNvSpPr>
                <a:spLocks noChangeShapeType="1"/>
              </p:cNvSpPr>
              <p:nvPr/>
            </p:nvSpPr>
            <p:spPr bwMode="auto">
              <a:xfrm>
                <a:off x="6705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" name="Line 86"/>
              <p:cNvSpPr>
                <a:spLocks noChangeShapeType="1"/>
              </p:cNvSpPr>
              <p:nvPr/>
            </p:nvSpPr>
            <p:spPr bwMode="auto">
              <a:xfrm>
                <a:off x="6858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" name="Line 87"/>
              <p:cNvSpPr>
                <a:spLocks noChangeShapeType="1"/>
              </p:cNvSpPr>
              <p:nvPr/>
            </p:nvSpPr>
            <p:spPr bwMode="auto">
              <a:xfrm>
                <a:off x="7010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" name="Line 88"/>
              <p:cNvSpPr>
                <a:spLocks noChangeShapeType="1"/>
              </p:cNvSpPr>
              <p:nvPr/>
            </p:nvSpPr>
            <p:spPr bwMode="auto">
              <a:xfrm>
                <a:off x="7162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" name="Line 89"/>
              <p:cNvSpPr>
                <a:spLocks noChangeShapeType="1"/>
              </p:cNvSpPr>
              <p:nvPr/>
            </p:nvSpPr>
            <p:spPr bwMode="auto">
              <a:xfrm>
                <a:off x="7467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" name="Line 90"/>
              <p:cNvSpPr>
                <a:spLocks noChangeShapeType="1"/>
              </p:cNvSpPr>
              <p:nvPr/>
            </p:nvSpPr>
            <p:spPr bwMode="auto">
              <a:xfrm>
                <a:off x="76200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2" name="Line 91"/>
              <p:cNvSpPr>
                <a:spLocks noChangeShapeType="1"/>
              </p:cNvSpPr>
              <p:nvPr/>
            </p:nvSpPr>
            <p:spPr bwMode="auto">
              <a:xfrm>
                <a:off x="77724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" name="Line 92"/>
              <p:cNvSpPr>
                <a:spLocks noChangeShapeType="1"/>
              </p:cNvSpPr>
              <p:nvPr/>
            </p:nvSpPr>
            <p:spPr bwMode="auto">
              <a:xfrm>
                <a:off x="7924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" name="Line 93"/>
              <p:cNvSpPr>
                <a:spLocks noChangeShapeType="1"/>
              </p:cNvSpPr>
              <p:nvPr/>
            </p:nvSpPr>
            <p:spPr bwMode="auto">
              <a:xfrm>
                <a:off x="80772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5" name="Line 94"/>
              <p:cNvSpPr>
                <a:spLocks noChangeShapeType="1"/>
              </p:cNvSpPr>
              <p:nvPr/>
            </p:nvSpPr>
            <p:spPr bwMode="auto">
              <a:xfrm>
                <a:off x="82296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" name="Line 95"/>
              <p:cNvSpPr>
                <a:spLocks noChangeShapeType="1"/>
              </p:cNvSpPr>
              <p:nvPr/>
            </p:nvSpPr>
            <p:spPr bwMode="auto">
              <a:xfrm>
                <a:off x="27574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" name="Line 96"/>
              <p:cNvSpPr>
                <a:spLocks noChangeShapeType="1"/>
              </p:cNvSpPr>
              <p:nvPr/>
            </p:nvSpPr>
            <p:spPr bwMode="auto">
              <a:xfrm>
                <a:off x="29098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" name="Line 97"/>
              <p:cNvSpPr>
                <a:spLocks noChangeShapeType="1"/>
              </p:cNvSpPr>
              <p:nvPr/>
            </p:nvSpPr>
            <p:spPr bwMode="auto">
              <a:xfrm>
                <a:off x="3062288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" name="Line 98"/>
              <p:cNvSpPr>
                <a:spLocks noChangeShapeType="1"/>
              </p:cNvSpPr>
              <p:nvPr/>
            </p:nvSpPr>
            <p:spPr bwMode="auto">
              <a:xfrm>
                <a:off x="3352800" y="25146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3" name="TextBox 422"/>
            <p:cNvSpPr txBox="1"/>
            <p:nvPr/>
          </p:nvSpPr>
          <p:spPr>
            <a:xfrm>
              <a:off x="7084050" y="2281433"/>
              <a:ext cx="2200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rgbClr val="FF0000"/>
                  </a:solidFill>
                </a:rPr>
                <a:t>Distribute the documents among k computers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9562" y="2011212"/>
            <a:ext cx="8513675" cy="1066800"/>
            <a:chOff x="561554" y="3466306"/>
            <a:chExt cx="8582447" cy="1928858"/>
          </a:xfrm>
        </p:grpSpPr>
        <p:grpSp>
          <p:nvGrpSpPr>
            <p:cNvPr id="6" name="Group 5"/>
            <p:cNvGrpSpPr/>
            <p:nvPr/>
          </p:nvGrpSpPr>
          <p:grpSpPr>
            <a:xfrm>
              <a:off x="561554" y="3466306"/>
              <a:ext cx="6410974" cy="1928858"/>
              <a:chOff x="847725" y="3466306"/>
              <a:chExt cx="7440529" cy="1928858"/>
            </a:xfrm>
          </p:grpSpPr>
          <p:sp>
            <p:nvSpPr>
              <p:cNvPr id="361475" name="Rectangle 3"/>
              <p:cNvSpPr>
                <a:spLocks noChangeArrowheads="1"/>
              </p:cNvSpPr>
              <p:nvPr/>
            </p:nvSpPr>
            <p:spPr bwMode="auto">
              <a:xfrm>
                <a:off x="847725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map</a:t>
                </a:r>
              </a:p>
            </p:txBody>
          </p:sp>
          <p:cxnSp>
            <p:nvCxnSpPr>
              <p:cNvPr id="361499" name="AutoShape 27"/>
              <p:cNvCxnSpPr>
                <a:cxnSpLocks noChangeShapeType="1"/>
                <a:endCxn id="361475" idx="0"/>
              </p:cNvCxnSpPr>
              <p:nvPr/>
            </p:nvCxnSpPr>
            <p:spPr bwMode="auto">
              <a:xfrm>
                <a:off x="1222375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AutoShape 27"/>
              <p:cNvCxnSpPr>
                <a:cxnSpLocks noChangeShapeType="1"/>
              </p:cNvCxnSpPr>
              <p:nvPr/>
            </p:nvCxnSpPr>
            <p:spPr bwMode="auto">
              <a:xfrm>
                <a:off x="1235743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1" name="Rectangle 3"/>
              <p:cNvSpPr>
                <a:spLocks noChangeArrowheads="1"/>
              </p:cNvSpPr>
              <p:nvPr/>
            </p:nvSpPr>
            <p:spPr bwMode="auto">
              <a:xfrm>
                <a:off x="2138362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map</a:t>
                </a:r>
              </a:p>
            </p:txBody>
          </p:sp>
          <p:cxnSp>
            <p:nvCxnSpPr>
              <p:cNvPr id="352" name="AutoShape 27"/>
              <p:cNvCxnSpPr>
                <a:cxnSpLocks noChangeShapeType="1"/>
                <a:endCxn id="351" idx="0"/>
              </p:cNvCxnSpPr>
              <p:nvPr/>
            </p:nvCxnSpPr>
            <p:spPr bwMode="auto">
              <a:xfrm>
                <a:off x="2513012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3" name="AutoShape 27"/>
              <p:cNvCxnSpPr>
                <a:cxnSpLocks noChangeShapeType="1"/>
              </p:cNvCxnSpPr>
              <p:nvPr/>
            </p:nvCxnSpPr>
            <p:spPr bwMode="auto">
              <a:xfrm>
                <a:off x="2526380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4" name="Rectangle 3"/>
              <p:cNvSpPr>
                <a:spLocks noChangeArrowheads="1"/>
              </p:cNvSpPr>
              <p:nvPr/>
            </p:nvSpPr>
            <p:spPr bwMode="auto">
              <a:xfrm>
                <a:off x="3505200" y="4080668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map</a:t>
                </a:r>
              </a:p>
            </p:txBody>
          </p:sp>
          <p:cxnSp>
            <p:nvCxnSpPr>
              <p:cNvPr id="355" name="AutoShape 27"/>
              <p:cNvCxnSpPr>
                <a:cxnSpLocks noChangeShapeType="1"/>
                <a:endCxn id="354" idx="0"/>
              </p:cNvCxnSpPr>
              <p:nvPr/>
            </p:nvCxnSpPr>
            <p:spPr bwMode="auto">
              <a:xfrm>
                <a:off x="3879850" y="3466306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6" name="AutoShape 27"/>
              <p:cNvCxnSpPr>
                <a:cxnSpLocks noChangeShapeType="1"/>
              </p:cNvCxnSpPr>
              <p:nvPr/>
            </p:nvCxnSpPr>
            <p:spPr bwMode="auto">
              <a:xfrm>
                <a:off x="3893218" y="4758531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57" name="Rectangle 3"/>
              <p:cNvSpPr>
                <a:spLocks noChangeArrowheads="1"/>
              </p:cNvSpPr>
              <p:nvPr/>
            </p:nvSpPr>
            <p:spPr bwMode="auto">
              <a:xfrm>
                <a:off x="4903536" y="409123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map</a:t>
                </a:r>
              </a:p>
            </p:txBody>
          </p:sp>
          <p:cxnSp>
            <p:nvCxnSpPr>
              <p:cNvPr id="358" name="AutoShape 27"/>
              <p:cNvCxnSpPr>
                <a:cxnSpLocks noChangeShapeType="1"/>
                <a:endCxn id="357" idx="0"/>
              </p:cNvCxnSpPr>
              <p:nvPr/>
            </p:nvCxnSpPr>
            <p:spPr bwMode="auto">
              <a:xfrm>
                <a:off x="5278186" y="347687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9" name="AutoShape 27"/>
              <p:cNvCxnSpPr>
                <a:cxnSpLocks noChangeShapeType="1"/>
              </p:cNvCxnSpPr>
              <p:nvPr/>
            </p:nvCxnSpPr>
            <p:spPr bwMode="auto">
              <a:xfrm>
                <a:off x="5291554" y="476910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60" name="Rectangle 3"/>
              <p:cNvSpPr>
                <a:spLocks noChangeArrowheads="1"/>
              </p:cNvSpPr>
              <p:nvPr/>
            </p:nvSpPr>
            <p:spPr bwMode="auto">
              <a:xfrm>
                <a:off x="6281822" y="409708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map</a:t>
                </a:r>
              </a:p>
            </p:txBody>
          </p:sp>
          <p:cxnSp>
            <p:nvCxnSpPr>
              <p:cNvPr id="361" name="AutoShape 27"/>
              <p:cNvCxnSpPr>
                <a:cxnSpLocks noChangeShapeType="1"/>
                <a:endCxn id="360" idx="0"/>
              </p:cNvCxnSpPr>
              <p:nvPr/>
            </p:nvCxnSpPr>
            <p:spPr bwMode="auto">
              <a:xfrm>
                <a:off x="6656472" y="348272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2" name="AutoShape 27"/>
              <p:cNvCxnSpPr>
                <a:cxnSpLocks noChangeShapeType="1"/>
              </p:cNvCxnSpPr>
              <p:nvPr/>
            </p:nvCxnSpPr>
            <p:spPr bwMode="auto">
              <a:xfrm>
                <a:off x="6669840" y="477495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63" name="Rectangle 3"/>
              <p:cNvSpPr>
                <a:spLocks noChangeArrowheads="1"/>
              </p:cNvSpPr>
              <p:nvPr/>
            </p:nvSpPr>
            <p:spPr bwMode="auto">
              <a:xfrm>
                <a:off x="7535779" y="4102939"/>
                <a:ext cx="752475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map</a:t>
                </a:r>
              </a:p>
            </p:txBody>
          </p:sp>
          <p:cxnSp>
            <p:nvCxnSpPr>
              <p:cNvPr id="364" name="AutoShape 27"/>
              <p:cNvCxnSpPr>
                <a:cxnSpLocks noChangeShapeType="1"/>
                <a:endCxn id="363" idx="0"/>
              </p:cNvCxnSpPr>
              <p:nvPr/>
            </p:nvCxnSpPr>
            <p:spPr bwMode="auto">
              <a:xfrm>
                <a:off x="7910429" y="3488577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5" name="AutoShape 27"/>
              <p:cNvCxnSpPr>
                <a:cxnSpLocks noChangeShapeType="1"/>
              </p:cNvCxnSpPr>
              <p:nvPr/>
            </p:nvCxnSpPr>
            <p:spPr bwMode="auto">
              <a:xfrm>
                <a:off x="7923797" y="4780802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24" name="TextBox 423"/>
            <p:cNvSpPr txBox="1"/>
            <p:nvPr/>
          </p:nvSpPr>
          <p:spPr>
            <a:xfrm>
              <a:off x="7084051" y="3604082"/>
              <a:ext cx="2059950" cy="150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rgbClr val="FF0000"/>
                  </a:solidFill>
                </a:rPr>
                <a:t>For each document, return a set of (word, freq) pairs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411345" y="3028308"/>
            <a:ext cx="8651892" cy="830997"/>
            <a:chOff x="417247" y="5334955"/>
            <a:chExt cx="8651892" cy="1490008"/>
          </a:xfrm>
        </p:grpSpPr>
        <p:sp>
          <p:nvSpPr>
            <p:cNvPr id="202" name="Rectangle 2"/>
            <p:cNvSpPr>
              <a:spLocks noChangeArrowheads="1"/>
            </p:cNvSpPr>
            <p:nvPr/>
          </p:nvSpPr>
          <p:spPr bwMode="auto">
            <a:xfrm>
              <a:off x="1537505" y="5479382"/>
              <a:ext cx="1021773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Rectangle 3"/>
            <p:cNvSpPr>
              <a:spLocks noChangeArrowheads="1"/>
            </p:cNvSpPr>
            <p:nvPr/>
          </p:nvSpPr>
          <p:spPr bwMode="auto">
            <a:xfrm>
              <a:off x="2690590" y="5479382"/>
              <a:ext cx="1050498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Rectangle 4"/>
            <p:cNvSpPr>
              <a:spLocks noChangeArrowheads="1"/>
            </p:cNvSpPr>
            <p:nvPr/>
          </p:nvSpPr>
          <p:spPr bwMode="auto">
            <a:xfrm>
              <a:off x="3872400" y="5479382"/>
              <a:ext cx="1050498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Rectangle 6"/>
            <p:cNvSpPr>
              <a:spLocks noChangeArrowheads="1"/>
            </p:cNvSpPr>
            <p:nvPr/>
          </p:nvSpPr>
          <p:spPr bwMode="auto">
            <a:xfrm>
              <a:off x="6236020" y="5479382"/>
              <a:ext cx="787873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Rectangle 53"/>
            <p:cNvSpPr>
              <a:spLocks noChangeArrowheads="1"/>
            </p:cNvSpPr>
            <p:nvPr/>
          </p:nvSpPr>
          <p:spPr bwMode="auto">
            <a:xfrm>
              <a:off x="417247" y="5479382"/>
              <a:ext cx="984842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54"/>
            <p:cNvSpPr>
              <a:spLocks noChangeShapeType="1"/>
            </p:cNvSpPr>
            <p:nvPr/>
          </p:nvSpPr>
          <p:spPr bwMode="auto">
            <a:xfrm>
              <a:off x="523938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55"/>
            <p:cNvSpPr>
              <a:spLocks noChangeShapeType="1"/>
            </p:cNvSpPr>
            <p:nvPr/>
          </p:nvSpPr>
          <p:spPr bwMode="auto">
            <a:xfrm>
              <a:off x="655250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56"/>
            <p:cNvSpPr>
              <a:spLocks noChangeShapeType="1"/>
            </p:cNvSpPr>
            <p:nvPr/>
          </p:nvSpPr>
          <p:spPr bwMode="auto">
            <a:xfrm>
              <a:off x="786563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57"/>
            <p:cNvSpPr>
              <a:spLocks noChangeShapeType="1"/>
            </p:cNvSpPr>
            <p:nvPr/>
          </p:nvSpPr>
          <p:spPr bwMode="auto">
            <a:xfrm>
              <a:off x="917875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58"/>
            <p:cNvSpPr>
              <a:spLocks noChangeShapeType="1"/>
            </p:cNvSpPr>
            <p:nvPr/>
          </p:nvSpPr>
          <p:spPr bwMode="auto">
            <a:xfrm>
              <a:off x="1049187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59"/>
            <p:cNvSpPr>
              <a:spLocks noChangeShapeType="1"/>
            </p:cNvSpPr>
            <p:nvPr/>
          </p:nvSpPr>
          <p:spPr bwMode="auto">
            <a:xfrm>
              <a:off x="1180499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60"/>
            <p:cNvSpPr>
              <a:spLocks noChangeShapeType="1"/>
            </p:cNvSpPr>
            <p:nvPr/>
          </p:nvSpPr>
          <p:spPr bwMode="auto">
            <a:xfrm>
              <a:off x="1311811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61"/>
            <p:cNvSpPr>
              <a:spLocks noChangeShapeType="1"/>
            </p:cNvSpPr>
            <p:nvPr/>
          </p:nvSpPr>
          <p:spPr bwMode="auto">
            <a:xfrm>
              <a:off x="1586747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62"/>
            <p:cNvSpPr>
              <a:spLocks noChangeShapeType="1"/>
            </p:cNvSpPr>
            <p:nvPr/>
          </p:nvSpPr>
          <p:spPr bwMode="auto">
            <a:xfrm>
              <a:off x="1718059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63"/>
            <p:cNvSpPr>
              <a:spLocks noChangeShapeType="1"/>
            </p:cNvSpPr>
            <p:nvPr/>
          </p:nvSpPr>
          <p:spPr bwMode="auto">
            <a:xfrm>
              <a:off x="1849371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Line 64"/>
            <p:cNvSpPr>
              <a:spLocks noChangeShapeType="1"/>
            </p:cNvSpPr>
            <p:nvPr/>
          </p:nvSpPr>
          <p:spPr bwMode="auto">
            <a:xfrm>
              <a:off x="1980684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65"/>
            <p:cNvSpPr>
              <a:spLocks noChangeShapeType="1"/>
            </p:cNvSpPr>
            <p:nvPr/>
          </p:nvSpPr>
          <p:spPr bwMode="auto">
            <a:xfrm>
              <a:off x="2111996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66"/>
            <p:cNvSpPr>
              <a:spLocks noChangeShapeType="1"/>
            </p:cNvSpPr>
            <p:nvPr/>
          </p:nvSpPr>
          <p:spPr bwMode="auto">
            <a:xfrm>
              <a:off x="2887558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67"/>
            <p:cNvSpPr>
              <a:spLocks noChangeShapeType="1"/>
            </p:cNvSpPr>
            <p:nvPr/>
          </p:nvSpPr>
          <p:spPr bwMode="auto">
            <a:xfrm>
              <a:off x="3018870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68"/>
            <p:cNvSpPr>
              <a:spLocks noChangeShapeType="1"/>
            </p:cNvSpPr>
            <p:nvPr/>
          </p:nvSpPr>
          <p:spPr bwMode="auto">
            <a:xfrm>
              <a:off x="3150183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Line 69"/>
            <p:cNvSpPr>
              <a:spLocks noChangeShapeType="1"/>
            </p:cNvSpPr>
            <p:nvPr/>
          </p:nvSpPr>
          <p:spPr bwMode="auto">
            <a:xfrm>
              <a:off x="3281495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70"/>
            <p:cNvSpPr>
              <a:spLocks noChangeShapeType="1"/>
            </p:cNvSpPr>
            <p:nvPr/>
          </p:nvSpPr>
          <p:spPr bwMode="auto">
            <a:xfrm>
              <a:off x="3412807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Line 71"/>
            <p:cNvSpPr>
              <a:spLocks noChangeShapeType="1"/>
            </p:cNvSpPr>
            <p:nvPr/>
          </p:nvSpPr>
          <p:spPr bwMode="auto">
            <a:xfrm>
              <a:off x="3544119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72"/>
            <p:cNvSpPr>
              <a:spLocks noChangeShapeType="1"/>
            </p:cNvSpPr>
            <p:nvPr/>
          </p:nvSpPr>
          <p:spPr bwMode="auto">
            <a:xfrm>
              <a:off x="3675431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Line 73"/>
            <p:cNvSpPr>
              <a:spLocks noChangeShapeType="1"/>
            </p:cNvSpPr>
            <p:nvPr/>
          </p:nvSpPr>
          <p:spPr bwMode="auto">
            <a:xfrm>
              <a:off x="3938056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74"/>
            <p:cNvSpPr>
              <a:spLocks noChangeShapeType="1"/>
            </p:cNvSpPr>
            <p:nvPr/>
          </p:nvSpPr>
          <p:spPr bwMode="auto">
            <a:xfrm>
              <a:off x="4069368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75"/>
            <p:cNvSpPr>
              <a:spLocks noChangeShapeType="1"/>
            </p:cNvSpPr>
            <p:nvPr/>
          </p:nvSpPr>
          <p:spPr bwMode="auto">
            <a:xfrm>
              <a:off x="4200680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Line 76"/>
            <p:cNvSpPr>
              <a:spLocks noChangeShapeType="1"/>
            </p:cNvSpPr>
            <p:nvPr/>
          </p:nvSpPr>
          <p:spPr bwMode="auto">
            <a:xfrm>
              <a:off x="4331993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77"/>
            <p:cNvSpPr>
              <a:spLocks noChangeShapeType="1"/>
            </p:cNvSpPr>
            <p:nvPr/>
          </p:nvSpPr>
          <p:spPr bwMode="auto">
            <a:xfrm>
              <a:off x="4463305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78"/>
            <p:cNvSpPr>
              <a:spLocks noChangeShapeType="1"/>
            </p:cNvSpPr>
            <p:nvPr/>
          </p:nvSpPr>
          <p:spPr bwMode="auto">
            <a:xfrm>
              <a:off x="4594617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Line 79"/>
            <p:cNvSpPr>
              <a:spLocks noChangeShapeType="1"/>
            </p:cNvSpPr>
            <p:nvPr/>
          </p:nvSpPr>
          <p:spPr bwMode="auto">
            <a:xfrm>
              <a:off x="4725929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Line 80"/>
            <p:cNvSpPr>
              <a:spLocks noChangeShapeType="1"/>
            </p:cNvSpPr>
            <p:nvPr/>
          </p:nvSpPr>
          <p:spPr bwMode="auto">
            <a:xfrm>
              <a:off x="4857241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Line 89"/>
            <p:cNvSpPr>
              <a:spLocks noChangeShapeType="1"/>
            </p:cNvSpPr>
            <p:nvPr/>
          </p:nvSpPr>
          <p:spPr bwMode="auto">
            <a:xfrm>
              <a:off x="6301676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Line 90"/>
            <p:cNvSpPr>
              <a:spLocks noChangeShapeType="1"/>
            </p:cNvSpPr>
            <p:nvPr/>
          </p:nvSpPr>
          <p:spPr bwMode="auto">
            <a:xfrm>
              <a:off x="6432988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Line 91"/>
            <p:cNvSpPr>
              <a:spLocks noChangeShapeType="1"/>
            </p:cNvSpPr>
            <p:nvPr/>
          </p:nvSpPr>
          <p:spPr bwMode="auto">
            <a:xfrm>
              <a:off x="6564300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Line 92"/>
            <p:cNvSpPr>
              <a:spLocks noChangeShapeType="1"/>
            </p:cNvSpPr>
            <p:nvPr/>
          </p:nvSpPr>
          <p:spPr bwMode="auto">
            <a:xfrm>
              <a:off x="6695612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Line 93"/>
            <p:cNvSpPr>
              <a:spLocks noChangeShapeType="1"/>
            </p:cNvSpPr>
            <p:nvPr/>
          </p:nvSpPr>
          <p:spPr bwMode="auto">
            <a:xfrm>
              <a:off x="6826925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95"/>
            <p:cNvSpPr>
              <a:spLocks noChangeShapeType="1"/>
            </p:cNvSpPr>
            <p:nvPr/>
          </p:nvSpPr>
          <p:spPr bwMode="auto">
            <a:xfrm>
              <a:off x="2243308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96"/>
            <p:cNvSpPr>
              <a:spLocks noChangeShapeType="1"/>
            </p:cNvSpPr>
            <p:nvPr/>
          </p:nvSpPr>
          <p:spPr bwMode="auto">
            <a:xfrm>
              <a:off x="2374620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97"/>
            <p:cNvSpPr>
              <a:spLocks noChangeShapeType="1"/>
            </p:cNvSpPr>
            <p:nvPr/>
          </p:nvSpPr>
          <p:spPr bwMode="auto">
            <a:xfrm>
              <a:off x="2505932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Line 98"/>
            <p:cNvSpPr>
              <a:spLocks noChangeShapeType="1"/>
            </p:cNvSpPr>
            <p:nvPr/>
          </p:nvSpPr>
          <p:spPr bwMode="auto">
            <a:xfrm>
              <a:off x="2756246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102770" y="5334955"/>
              <a:ext cx="1966369" cy="1490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rgbClr val="FF0000"/>
                  </a:solidFill>
                </a:rPr>
                <a:t>Now we have a big distributed list of sets of word freqs.</a:t>
              </a:r>
            </a:p>
          </p:txBody>
        </p:sp>
        <p:sp>
          <p:nvSpPr>
            <p:cNvPr id="244" name="Line 54"/>
            <p:cNvSpPr>
              <a:spLocks noChangeShapeType="1"/>
            </p:cNvSpPr>
            <p:nvPr/>
          </p:nvSpPr>
          <p:spPr bwMode="auto">
            <a:xfrm>
              <a:off x="569394" y="566387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Line 54"/>
            <p:cNvSpPr>
              <a:spLocks noChangeShapeType="1"/>
            </p:cNvSpPr>
            <p:nvPr/>
          </p:nvSpPr>
          <p:spPr bwMode="auto">
            <a:xfrm>
              <a:off x="609600" y="566152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54"/>
            <p:cNvSpPr>
              <a:spLocks noChangeShapeType="1"/>
            </p:cNvSpPr>
            <p:nvPr/>
          </p:nvSpPr>
          <p:spPr bwMode="auto">
            <a:xfrm>
              <a:off x="479928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Line 54"/>
            <p:cNvSpPr>
              <a:spLocks noChangeShapeType="1"/>
            </p:cNvSpPr>
            <p:nvPr/>
          </p:nvSpPr>
          <p:spPr bwMode="auto">
            <a:xfrm>
              <a:off x="899055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55"/>
            <p:cNvSpPr>
              <a:spLocks noChangeShapeType="1"/>
            </p:cNvSpPr>
            <p:nvPr/>
          </p:nvSpPr>
          <p:spPr bwMode="auto">
            <a:xfrm>
              <a:off x="1030367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Line 54"/>
            <p:cNvSpPr>
              <a:spLocks noChangeShapeType="1"/>
            </p:cNvSpPr>
            <p:nvPr/>
          </p:nvSpPr>
          <p:spPr bwMode="auto">
            <a:xfrm>
              <a:off x="944511" y="566387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Line 54"/>
            <p:cNvSpPr>
              <a:spLocks noChangeShapeType="1"/>
            </p:cNvSpPr>
            <p:nvPr/>
          </p:nvSpPr>
          <p:spPr bwMode="auto">
            <a:xfrm>
              <a:off x="984717" y="566152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Line 54"/>
            <p:cNvSpPr>
              <a:spLocks noChangeShapeType="1"/>
            </p:cNvSpPr>
            <p:nvPr/>
          </p:nvSpPr>
          <p:spPr bwMode="auto">
            <a:xfrm>
              <a:off x="855045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Line 54"/>
            <p:cNvSpPr>
              <a:spLocks noChangeShapeType="1"/>
            </p:cNvSpPr>
            <p:nvPr/>
          </p:nvSpPr>
          <p:spPr bwMode="auto">
            <a:xfrm>
              <a:off x="1122606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" name="Line 55"/>
            <p:cNvSpPr>
              <a:spLocks noChangeShapeType="1"/>
            </p:cNvSpPr>
            <p:nvPr/>
          </p:nvSpPr>
          <p:spPr bwMode="auto">
            <a:xfrm>
              <a:off x="1253918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Line 54"/>
            <p:cNvSpPr>
              <a:spLocks noChangeShapeType="1"/>
            </p:cNvSpPr>
            <p:nvPr/>
          </p:nvSpPr>
          <p:spPr bwMode="auto">
            <a:xfrm>
              <a:off x="1168062" y="566387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" name="Line 54"/>
            <p:cNvSpPr>
              <a:spLocks noChangeShapeType="1"/>
            </p:cNvSpPr>
            <p:nvPr/>
          </p:nvSpPr>
          <p:spPr bwMode="auto">
            <a:xfrm>
              <a:off x="1208268" y="566152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" name="Line 54"/>
            <p:cNvSpPr>
              <a:spLocks noChangeShapeType="1"/>
            </p:cNvSpPr>
            <p:nvPr/>
          </p:nvSpPr>
          <p:spPr bwMode="auto">
            <a:xfrm>
              <a:off x="1078596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" name="Line 54"/>
            <p:cNvSpPr>
              <a:spLocks noChangeShapeType="1"/>
            </p:cNvSpPr>
            <p:nvPr/>
          </p:nvSpPr>
          <p:spPr bwMode="auto">
            <a:xfrm>
              <a:off x="685249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" name="Line 55"/>
            <p:cNvSpPr>
              <a:spLocks noChangeShapeType="1"/>
            </p:cNvSpPr>
            <p:nvPr/>
          </p:nvSpPr>
          <p:spPr bwMode="auto">
            <a:xfrm>
              <a:off x="816561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" name="Line 54"/>
            <p:cNvSpPr>
              <a:spLocks noChangeShapeType="1"/>
            </p:cNvSpPr>
            <p:nvPr/>
          </p:nvSpPr>
          <p:spPr bwMode="auto">
            <a:xfrm>
              <a:off x="730705" y="566387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" name="Line 54"/>
            <p:cNvSpPr>
              <a:spLocks noChangeShapeType="1"/>
            </p:cNvSpPr>
            <p:nvPr/>
          </p:nvSpPr>
          <p:spPr bwMode="auto">
            <a:xfrm>
              <a:off x="770911" y="566152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" name="Line 54"/>
            <p:cNvSpPr>
              <a:spLocks noChangeShapeType="1"/>
            </p:cNvSpPr>
            <p:nvPr/>
          </p:nvSpPr>
          <p:spPr bwMode="auto">
            <a:xfrm>
              <a:off x="641239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" name="Line 54"/>
            <p:cNvSpPr>
              <a:spLocks noChangeShapeType="1"/>
            </p:cNvSpPr>
            <p:nvPr/>
          </p:nvSpPr>
          <p:spPr bwMode="auto">
            <a:xfrm>
              <a:off x="1678610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" name="Line 55"/>
            <p:cNvSpPr>
              <a:spLocks noChangeShapeType="1"/>
            </p:cNvSpPr>
            <p:nvPr/>
          </p:nvSpPr>
          <p:spPr bwMode="auto">
            <a:xfrm>
              <a:off x="1809922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" name="Line 54"/>
            <p:cNvSpPr>
              <a:spLocks noChangeShapeType="1"/>
            </p:cNvSpPr>
            <p:nvPr/>
          </p:nvSpPr>
          <p:spPr bwMode="auto">
            <a:xfrm>
              <a:off x="1724066" y="566387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" name="Line 54"/>
            <p:cNvSpPr>
              <a:spLocks noChangeShapeType="1"/>
            </p:cNvSpPr>
            <p:nvPr/>
          </p:nvSpPr>
          <p:spPr bwMode="auto">
            <a:xfrm>
              <a:off x="1764272" y="566152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" name="Line 54"/>
            <p:cNvSpPr>
              <a:spLocks noChangeShapeType="1"/>
            </p:cNvSpPr>
            <p:nvPr/>
          </p:nvSpPr>
          <p:spPr bwMode="auto">
            <a:xfrm>
              <a:off x="1634600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" name="Line 54"/>
            <p:cNvSpPr>
              <a:spLocks noChangeShapeType="1"/>
            </p:cNvSpPr>
            <p:nvPr/>
          </p:nvSpPr>
          <p:spPr bwMode="auto">
            <a:xfrm>
              <a:off x="1935121" y="563412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" name="Line 55"/>
            <p:cNvSpPr>
              <a:spLocks noChangeShapeType="1"/>
            </p:cNvSpPr>
            <p:nvPr/>
          </p:nvSpPr>
          <p:spPr bwMode="auto">
            <a:xfrm>
              <a:off x="2066433" y="563412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" name="Line 54"/>
            <p:cNvSpPr>
              <a:spLocks noChangeShapeType="1"/>
            </p:cNvSpPr>
            <p:nvPr/>
          </p:nvSpPr>
          <p:spPr bwMode="auto">
            <a:xfrm>
              <a:off x="1980577" y="566621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" name="Line 54"/>
            <p:cNvSpPr>
              <a:spLocks noChangeShapeType="1"/>
            </p:cNvSpPr>
            <p:nvPr/>
          </p:nvSpPr>
          <p:spPr bwMode="auto">
            <a:xfrm>
              <a:off x="2020783" y="566387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" name="Line 54"/>
            <p:cNvSpPr>
              <a:spLocks noChangeShapeType="1"/>
            </p:cNvSpPr>
            <p:nvPr/>
          </p:nvSpPr>
          <p:spPr bwMode="auto">
            <a:xfrm>
              <a:off x="1891111" y="564649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" name="Line 54"/>
            <p:cNvSpPr>
              <a:spLocks noChangeShapeType="1"/>
            </p:cNvSpPr>
            <p:nvPr/>
          </p:nvSpPr>
          <p:spPr bwMode="auto">
            <a:xfrm>
              <a:off x="2180775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" name="Line 55"/>
            <p:cNvSpPr>
              <a:spLocks noChangeShapeType="1"/>
            </p:cNvSpPr>
            <p:nvPr/>
          </p:nvSpPr>
          <p:spPr bwMode="auto">
            <a:xfrm>
              <a:off x="2312087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" name="Line 54"/>
            <p:cNvSpPr>
              <a:spLocks noChangeShapeType="1"/>
            </p:cNvSpPr>
            <p:nvPr/>
          </p:nvSpPr>
          <p:spPr bwMode="auto">
            <a:xfrm>
              <a:off x="2226231" y="564649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" name="Line 54"/>
            <p:cNvSpPr>
              <a:spLocks noChangeShapeType="1"/>
            </p:cNvSpPr>
            <p:nvPr/>
          </p:nvSpPr>
          <p:spPr bwMode="auto">
            <a:xfrm>
              <a:off x="2266437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" name="Line 54"/>
            <p:cNvSpPr>
              <a:spLocks noChangeShapeType="1"/>
            </p:cNvSpPr>
            <p:nvPr/>
          </p:nvSpPr>
          <p:spPr bwMode="auto">
            <a:xfrm>
              <a:off x="2136765" y="56267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4" name="Line 54"/>
            <p:cNvSpPr>
              <a:spLocks noChangeShapeType="1"/>
            </p:cNvSpPr>
            <p:nvPr/>
          </p:nvSpPr>
          <p:spPr bwMode="auto">
            <a:xfrm>
              <a:off x="2377185" y="561941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" name="Line 55"/>
            <p:cNvSpPr>
              <a:spLocks noChangeShapeType="1"/>
            </p:cNvSpPr>
            <p:nvPr/>
          </p:nvSpPr>
          <p:spPr bwMode="auto">
            <a:xfrm>
              <a:off x="2508497" y="561941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6" name="Line 54"/>
            <p:cNvSpPr>
              <a:spLocks noChangeShapeType="1"/>
            </p:cNvSpPr>
            <p:nvPr/>
          </p:nvSpPr>
          <p:spPr bwMode="auto">
            <a:xfrm>
              <a:off x="2422641" y="56515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" name="Line 54"/>
            <p:cNvSpPr>
              <a:spLocks noChangeShapeType="1"/>
            </p:cNvSpPr>
            <p:nvPr/>
          </p:nvSpPr>
          <p:spPr bwMode="auto">
            <a:xfrm>
              <a:off x="2462847" y="564915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" name="Line 54"/>
            <p:cNvSpPr>
              <a:spLocks noChangeShapeType="1"/>
            </p:cNvSpPr>
            <p:nvPr/>
          </p:nvSpPr>
          <p:spPr bwMode="auto">
            <a:xfrm>
              <a:off x="2333175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" name="Line 54"/>
            <p:cNvSpPr>
              <a:spLocks noChangeShapeType="1"/>
            </p:cNvSpPr>
            <p:nvPr/>
          </p:nvSpPr>
          <p:spPr bwMode="auto">
            <a:xfrm>
              <a:off x="2850478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" name="Line 55"/>
            <p:cNvSpPr>
              <a:spLocks noChangeShapeType="1"/>
            </p:cNvSpPr>
            <p:nvPr/>
          </p:nvSpPr>
          <p:spPr bwMode="auto">
            <a:xfrm>
              <a:off x="2981790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" name="Line 56"/>
            <p:cNvSpPr>
              <a:spLocks noChangeShapeType="1"/>
            </p:cNvSpPr>
            <p:nvPr/>
          </p:nvSpPr>
          <p:spPr bwMode="auto">
            <a:xfrm>
              <a:off x="3113103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" name="Line 57"/>
            <p:cNvSpPr>
              <a:spLocks noChangeShapeType="1"/>
            </p:cNvSpPr>
            <p:nvPr/>
          </p:nvSpPr>
          <p:spPr bwMode="auto">
            <a:xfrm>
              <a:off x="3244415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" name="Line 58"/>
            <p:cNvSpPr>
              <a:spLocks noChangeShapeType="1"/>
            </p:cNvSpPr>
            <p:nvPr/>
          </p:nvSpPr>
          <p:spPr bwMode="auto">
            <a:xfrm>
              <a:off x="3375727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" name="Line 59"/>
            <p:cNvSpPr>
              <a:spLocks noChangeShapeType="1"/>
            </p:cNvSpPr>
            <p:nvPr/>
          </p:nvSpPr>
          <p:spPr bwMode="auto">
            <a:xfrm>
              <a:off x="3507039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" name="Line 60"/>
            <p:cNvSpPr>
              <a:spLocks noChangeShapeType="1"/>
            </p:cNvSpPr>
            <p:nvPr/>
          </p:nvSpPr>
          <p:spPr bwMode="auto">
            <a:xfrm>
              <a:off x="3638351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" name="Line 61"/>
            <p:cNvSpPr>
              <a:spLocks noChangeShapeType="1"/>
            </p:cNvSpPr>
            <p:nvPr/>
          </p:nvSpPr>
          <p:spPr bwMode="auto">
            <a:xfrm>
              <a:off x="3913287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" name="Line 62"/>
            <p:cNvSpPr>
              <a:spLocks noChangeShapeType="1"/>
            </p:cNvSpPr>
            <p:nvPr/>
          </p:nvSpPr>
          <p:spPr bwMode="auto">
            <a:xfrm>
              <a:off x="4044599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" name="Line 63"/>
            <p:cNvSpPr>
              <a:spLocks noChangeShapeType="1"/>
            </p:cNvSpPr>
            <p:nvPr/>
          </p:nvSpPr>
          <p:spPr bwMode="auto">
            <a:xfrm>
              <a:off x="4175911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" name="Line 64"/>
            <p:cNvSpPr>
              <a:spLocks noChangeShapeType="1"/>
            </p:cNvSpPr>
            <p:nvPr/>
          </p:nvSpPr>
          <p:spPr bwMode="auto">
            <a:xfrm>
              <a:off x="4307224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" name="Line 65"/>
            <p:cNvSpPr>
              <a:spLocks noChangeShapeType="1"/>
            </p:cNvSpPr>
            <p:nvPr/>
          </p:nvSpPr>
          <p:spPr bwMode="auto">
            <a:xfrm>
              <a:off x="4438536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" name="Line 95"/>
            <p:cNvSpPr>
              <a:spLocks noChangeShapeType="1"/>
            </p:cNvSpPr>
            <p:nvPr/>
          </p:nvSpPr>
          <p:spPr bwMode="auto">
            <a:xfrm>
              <a:off x="4569848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" name="Line 96"/>
            <p:cNvSpPr>
              <a:spLocks noChangeShapeType="1"/>
            </p:cNvSpPr>
            <p:nvPr/>
          </p:nvSpPr>
          <p:spPr bwMode="auto">
            <a:xfrm>
              <a:off x="4701160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" name="Line 97"/>
            <p:cNvSpPr>
              <a:spLocks noChangeShapeType="1"/>
            </p:cNvSpPr>
            <p:nvPr/>
          </p:nvSpPr>
          <p:spPr bwMode="auto">
            <a:xfrm>
              <a:off x="4832472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" name="Line 54"/>
            <p:cNvSpPr>
              <a:spLocks noChangeShapeType="1"/>
            </p:cNvSpPr>
            <p:nvPr/>
          </p:nvSpPr>
          <p:spPr bwMode="auto">
            <a:xfrm>
              <a:off x="2895934" y="56688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" name="Line 54"/>
            <p:cNvSpPr>
              <a:spLocks noChangeShapeType="1"/>
            </p:cNvSpPr>
            <p:nvPr/>
          </p:nvSpPr>
          <p:spPr bwMode="auto">
            <a:xfrm>
              <a:off x="2936140" y="566653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" name="Line 54"/>
            <p:cNvSpPr>
              <a:spLocks noChangeShapeType="1"/>
            </p:cNvSpPr>
            <p:nvPr/>
          </p:nvSpPr>
          <p:spPr bwMode="auto">
            <a:xfrm>
              <a:off x="2806468" y="564915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" name="Line 54"/>
            <p:cNvSpPr>
              <a:spLocks noChangeShapeType="1"/>
            </p:cNvSpPr>
            <p:nvPr/>
          </p:nvSpPr>
          <p:spPr bwMode="auto">
            <a:xfrm>
              <a:off x="3225595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8" name="Line 55"/>
            <p:cNvSpPr>
              <a:spLocks noChangeShapeType="1"/>
            </p:cNvSpPr>
            <p:nvPr/>
          </p:nvSpPr>
          <p:spPr bwMode="auto">
            <a:xfrm>
              <a:off x="3356907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" name="Line 54"/>
            <p:cNvSpPr>
              <a:spLocks noChangeShapeType="1"/>
            </p:cNvSpPr>
            <p:nvPr/>
          </p:nvSpPr>
          <p:spPr bwMode="auto">
            <a:xfrm>
              <a:off x="3271051" y="56688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" name="Line 54"/>
            <p:cNvSpPr>
              <a:spLocks noChangeShapeType="1"/>
            </p:cNvSpPr>
            <p:nvPr/>
          </p:nvSpPr>
          <p:spPr bwMode="auto">
            <a:xfrm>
              <a:off x="3311257" y="566653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" name="Line 54"/>
            <p:cNvSpPr>
              <a:spLocks noChangeShapeType="1"/>
            </p:cNvSpPr>
            <p:nvPr/>
          </p:nvSpPr>
          <p:spPr bwMode="auto">
            <a:xfrm>
              <a:off x="3181585" y="564915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" name="Line 54"/>
            <p:cNvSpPr>
              <a:spLocks noChangeShapeType="1"/>
            </p:cNvSpPr>
            <p:nvPr/>
          </p:nvSpPr>
          <p:spPr bwMode="auto">
            <a:xfrm>
              <a:off x="3449146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" name="Line 55"/>
            <p:cNvSpPr>
              <a:spLocks noChangeShapeType="1"/>
            </p:cNvSpPr>
            <p:nvPr/>
          </p:nvSpPr>
          <p:spPr bwMode="auto">
            <a:xfrm>
              <a:off x="3580458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" name="Line 54"/>
            <p:cNvSpPr>
              <a:spLocks noChangeShapeType="1"/>
            </p:cNvSpPr>
            <p:nvPr/>
          </p:nvSpPr>
          <p:spPr bwMode="auto">
            <a:xfrm>
              <a:off x="3494602" y="56688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" name="Line 54"/>
            <p:cNvSpPr>
              <a:spLocks noChangeShapeType="1"/>
            </p:cNvSpPr>
            <p:nvPr/>
          </p:nvSpPr>
          <p:spPr bwMode="auto">
            <a:xfrm>
              <a:off x="3534808" y="566653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" name="Line 54"/>
            <p:cNvSpPr>
              <a:spLocks noChangeShapeType="1"/>
            </p:cNvSpPr>
            <p:nvPr/>
          </p:nvSpPr>
          <p:spPr bwMode="auto">
            <a:xfrm>
              <a:off x="3405136" y="564915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" name="Line 54"/>
            <p:cNvSpPr>
              <a:spLocks noChangeShapeType="1"/>
            </p:cNvSpPr>
            <p:nvPr/>
          </p:nvSpPr>
          <p:spPr bwMode="auto">
            <a:xfrm>
              <a:off x="3011789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" name="Line 55"/>
            <p:cNvSpPr>
              <a:spLocks noChangeShapeType="1"/>
            </p:cNvSpPr>
            <p:nvPr/>
          </p:nvSpPr>
          <p:spPr bwMode="auto">
            <a:xfrm>
              <a:off x="3143101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" name="Line 54"/>
            <p:cNvSpPr>
              <a:spLocks noChangeShapeType="1"/>
            </p:cNvSpPr>
            <p:nvPr/>
          </p:nvSpPr>
          <p:spPr bwMode="auto">
            <a:xfrm>
              <a:off x="3057245" y="56688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" name="Line 54"/>
            <p:cNvSpPr>
              <a:spLocks noChangeShapeType="1"/>
            </p:cNvSpPr>
            <p:nvPr/>
          </p:nvSpPr>
          <p:spPr bwMode="auto">
            <a:xfrm>
              <a:off x="3097451" y="566653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" name="Line 54"/>
            <p:cNvSpPr>
              <a:spLocks noChangeShapeType="1"/>
            </p:cNvSpPr>
            <p:nvPr/>
          </p:nvSpPr>
          <p:spPr bwMode="auto">
            <a:xfrm>
              <a:off x="2967779" y="564915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" name="Line 54"/>
            <p:cNvSpPr>
              <a:spLocks noChangeShapeType="1"/>
            </p:cNvSpPr>
            <p:nvPr/>
          </p:nvSpPr>
          <p:spPr bwMode="auto">
            <a:xfrm>
              <a:off x="4005150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" name="Line 55"/>
            <p:cNvSpPr>
              <a:spLocks noChangeShapeType="1"/>
            </p:cNvSpPr>
            <p:nvPr/>
          </p:nvSpPr>
          <p:spPr bwMode="auto">
            <a:xfrm>
              <a:off x="4136462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" name="Line 54"/>
            <p:cNvSpPr>
              <a:spLocks noChangeShapeType="1"/>
            </p:cNvSpPr>
            <p:nvPr/>
          </p:nvSpPr>
          <p:spPr bwMode="auto">
            <a:xfrm>
              <a:off x="4050606" y="56688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" name="Line 54"/>
            <p:cNvSpPr>
              <a:spLocks noChangeShapeType="1"/>
            </p:cNvSpPr>
            <p:nvPr/>
          </p:nvSpPr>
          <p:spPr bwMode="auto">
            <a:xfrm>
              <a:off x="4090812" y="566653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" name="Line 54"/>
            <p:cNvSpPr>
              <a:spLocks noChangeShapeType="1"/>
            </p:cNvSpPr>
            <p:nvPr/>
          </p:nvSpPr>
          <p:spPr bwMode="auto">
            <a:xfrm>
              <a:off x="3961140" y="564915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7" name="Line 54"/>
            <p:cNvSpPr>
              <a:spLocks noChangeShapeType="1"/>
            </p:cNvSpPr>
            <p:nvPr/>
          </p:nvSpPr>
          <p:spPr bwMode="auto">
            <a:xfrm>
              <a:off x="4261661" y="563913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8" name="Line 55"/>
            <p:cNvSpPr>
              <a:spLocks noChangeShapeType="1"/>
            </p:cNvSpPr>
            <p:nvPr/>
          </p:nvSpPr>
          <p:spPr bwMode="auto">
            <a:xfrm>
              <a:off x="4392973" y="563913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" name="Line 54"/>
            <p:cNvSpPr>
              <a:spLocks noChangeShapeType="1"/>
            </p:cNvSpPr>
            <p:nvPr/>
          </p:nvSpPr>
          <p:spPr bwMode="auto">
            <a:xfrm>
              <a:off x="4307117" y="56712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" name="Line 54"/>
            <p:cNvSpPr>
              <a:spLocks noChangeShapeType="1"/>
            </p:cNvSpPr>
            <p:nvPr/>
          </p:nvSpPr>
          <p:spPr bwMode="auto">
            <a:xfrm>
              <a:off x="4347323" y="56688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" name="Line 54"/>
            <p:cNvSpPr>
              <a:spLocks noChangeShapeType="1"/>
            </p:cNvSpPr>
            <p:nvPr/>
          </p:nvSpPr>
          <p:spPr bwMode="auto">
            <a:xfrm>
              <a:off x="4217651" y="56515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" name="Line 54"/>
            <p:cNvSpPr>
              <a:spLocks noChangeShapeType="1"/>
            </p:cNvSpPr>
            <p:nvPr/>
          </p:nvSpPr>
          <p:spPr bwMode="auto">
            <a:xfrm>
              <a:off x="4507315" y="561941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" name="Line 55"/>
            <p:cNvSpPr>
              <a:spLocks noChangeShapeType="1"/>
            </p:cNvSpPr>
            <p:nvPr/>
          </p:nvSpPr>
          <p:spPr bwMode="auto">
            <a:xfrm>
              <a:off x="4638627" y="561941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" name="Line 54"/>
            <p:cNvSpPr>
              <a:spLocks noChangeShapeType="1"/>
            </p:cNvSpPr>
            <p:nvPr/>
          </p:nvSpPr>
          <p:spPr bwMode="auto">
            <a:xfrm>
              <a:off x="4552771" y="56515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" name="Line 54"/>
            <p:cNvSpPr>
              <a:spLocks noChangeShapeType="1"/>
            </p:cNvSpPr>
            <p:nvPr/>
          </p:nvSpPr>
          <p:spPr bwMode="auto">
            <a:xfrm>
              <a:off x="4592977" y="564915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6" name="Line 54"/>
            <p:cNvSpPr>
              <a:spLocks noChangeShapeType="1"/>
            </p:cNvSpPr>
            <p:nvPr/>
          </p:nvSpPr>
          <p:spPr bwMode="auto">
            <a:xfrm>
              <a:off x="4463305" y="563178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7" name="Line 54"/>
            <p:cNvSpPr>
              <a:spLocks noChangeShapeType="1"/>
            </p:cNvSpPr>
            <p:nvPr/>
          </p:nvSpPr>
          <p:spPr bwMode="auto">
            <a:xfrm>
              <a:off x="4703725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" name="Line 55"/>
            <p:cNvSpPr>
              <a:spLocks noChangeShapeType="1"/>
            </p:cNvSpPr>
            <p:nvPr/>
          </p:nvSpPr>
          <p:spPr bwMode="auto">
            <a:xfrm>
              <a:off x="4835037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" name="Line 54"/>
            <p:cNvSpPr>
              <a:spLocks noChangeShapeType="1"/>
            </p:cNvSpPr>
            <p:nvPr/>
          </p:nvSpPr>
          <p:spPr bwMode="auto">
            <a:xfrm>
              <a:off x="4749181" y="56565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" name="Line 54"/>
            <p:cNvSpPr>
              <a:spLocks noChangeShapeType="1"/>
            </p:cNvSpPr>
            <p:nvPr/>
          </p:nvSpPr>
          <p:spPr bwMode="auto">
            <a:xfrm>
              <a:off x="4789387" y="565416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" name="Line 54"/>
            <p:cNvSpPr>
              <a:spLocks noChangeShapeType="1"/>
            </p:cNvSpPr>
            <p:nvPr/>
          </p:nvSpPr>
          <p:spPr bwMode="auto">
            <a:xfrm>
              <a:off x="4659715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" name="Rectangle 2"/>
            <p:cNvSpPr>
              <a:spLocks noChangeArrowheads="1"/>
            </p:cNvSpPr>
            <p:nvPr/>
          </p:nvSpPr>
          <p:spPr bwMode="auto">
            <a:xfrm>
              <a:off x="5075264" y="5472018"/>
              <a:ext cx="1021773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" name="Line 61"/>
            <p:cNvSpPr>
              <a:spLocks noChangeShapeType="1"/>
            </p:cNvSpPr>
            <p:nvPr/>
          </p:nvSpPr>
          <p:spPr bwMode="auto">
            <a:xfrm>
              <a:off x="5124506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" name="Line 62"/>
            <p:cNvSpPr>
              <a:spLocks noChangeShapeType="1"/>
            </p:cNvSpPr>
            <p:nvPr/>
          </p:nvSpPr>
          <p:spPr bwMode="auto">
            <a:xfrm>
              <a:off x="5255818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5" name="Line 63"/>
            <p:cNvSpPr>
              <a:spLocks noChangeShapeType="1"/>
            </p:cNvSpPr>
            <p:nvPr/>
          </p:nvSpPr>
          <p:spPr bwMode="auto">
            <a:xfrm>
              <a:off x="5387130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" name="Line 64"/>
            <p:cNvSpPr>
              <a:spLocks noChangeShapeType="1"/>
            </p:cNvSpPr>
            <p:nvPr/>
          </p:nvSpPr>
          <p:spPr bwMode="auto">
            <a:xfrm>
              <a:off x="5518443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7" name="Line 65"/>
            <p:cNvSpPr>
              <a:spLocks noChangeShapeType="1"/>
            </p:cNvSpPr>
            <p:nvPr/>
          </p:nvSpPr>
          <p:spPr bwMode="auto">
            <a:xfrm>
              <a:off x="5649755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" name="Line 95"/>
            <p:cNvSpPr>
              <a:spLocks noChangeShapeType="1"/>
            </p:cNvSpPr>
            <p:nvPr/>
          </p:nvSpPr>
          <p:spPr bwMode="auto">
            <a:xfrm>
              <a:off x="5781067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" name="Line 96"/>
            <p:cNvSpPr>
              <a:spLocks noChangeShapeType="1"/>
            </p:cNvSpPr>
            <p:nvPr/>
          </p:nvSpPr>
          <p:spPr bwMode="auto">
            <a:xfrm>
              <a:off x="5912379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0" name="Line 97"/>
            <p:cNvSpPr>
              <a:spLocks noChangeShapeType="1"/>
            </p:cNvSpPr>
            <p:nvPr/>
          </p:nvSpPr>
          <p:spPr bwMode="auto">
            <a:xfrm>
              <a:off x="6043691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1" name="Line 54"/>
            <p:cNvSpPr>
              <a:spLocks noChangeShapeType="1"/>
            </p:cNvSpPr>
            <p:nvPr/>
          </p:nvSpPr>
          <p:spPr bwMode="auto">
            <a:xfrm>
              <a:off x="5216369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" name="Line 55"/>
            <p:cNvSpPr>
              <a:spLocks noChangeShapeType="1"/>
            </p:cNvSpPr>
            <p:nvPr/>
          </p:nvSpPr>
          <p:spPr bwMode="auto">
            <a:xfrm>
              <a:off x="5347681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" name="Line 54"/>
            <p:cNvSpPr>
              <a:spLocks noChangeShapeType="1"/>
            </p:cNvSpPr>
            <p:nvPr/>
          </p:nvSpPr>
          <p:spPr bwMode="auto">
            <a:xfrm>
              <a:off x="5261825" y="56565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" name="Line 54"/>
            <p:cNvSpPr>
              <a:spLocks noChangeShapeType="1"/>
            </p:cNvSpPr>
            <p:nvPr/>
          </p:nvSpPr>
          <p:spPr bwMode="auto">
            <a:xfrm>
              <a:off x="5302031" y="565416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" name="Line 54"/>
            <p:cNvSpPr>
              <a:spLocks noChangeShapeType="1"/>
            </p:cNvSpPr>
            <p:nvPr/>
          </p:nvSpPr>
          <p:spPr bwMode="auto">
            <a:xfrm>
              <a:off x="5172359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" name="Line 54"/>
            <p:cNvSpPr>
              <a:spLocks noChangeShapeType="1"/>
            </p:cNvSpPr>
            <p:nvPr/>
          </p:nvSpPr>
          <p:spPr bwMode="auto">
            <a:xfrm>
              <a:off x="5472880" y="562676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" name="Line 55"/>
            <p:cNvSpPr>
              <a:spLocks noChangeShapeType="1"/>
            </p:cNvSpPr>
            <p:nvPr/>
          </p:nvSpPr>
          <p:spPr bwMode="auto">
            <a:xfrm>
              <a:off x="5604192" y="562676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" name="Line 54"/>
            <p:cNvSpPr>
              <a:spLocks noChangeShapeType="1"/>
            </p:cNvSpPr>
            <p:nvPr/>
          </p:nvSpPr>
          <p:spPr bwMode="auto">
            <a:xfrm>
              <a:off x="5518336" y="565884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" name="Line 54"/>
            <p:cNvSpPr>
              <a:spLocks noChangeShapeType="1"/>
            </p:cNvSpPr>
            <p:nvPr/>
          </p:nvSpPr>
          <p:spPr bwMode="auto">
            <a:xfrm>
              <a:off x="5558542" y="56565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" name="Line 54"/>
            <p:cNvSpPr>
              <a:spLocks noChangeShapeType="1"/>
            </p:cNvSpPr>
            <p:nvPr/>
          </p:nvSpPr>
          <p:spPr bwMode="auto">
            <a:xfrm>
              <a:off x="5428870" y="563913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" name="Line 54"/>
            <p:cNvSpPr>
              <a:spLocks noChangeShapeType="1"/>
            </p:cNvSpPr>
            <p:nvPr/>
          </p:nvSpPr>
          <p:spPr bwMode="auto">
            <a:xfrm>
              <a:off x="5718534" y="560704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" name="Line 55"/>
            <p:cNvSpPr>
              <a:spLocks noChangeShapeType="1"/>
            </p:cNvSpPr>
            <p:nvPr/>
          </p:nvSpPr>
          <p:spPr bwMode="auto">
            <a:xfrm>
              <a:off x="5849846" y="560704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" name="Line 54"/>
            <p:cNvSpPr>
              <a:spLocks noChangeShapeType="1"/>
            </p:cNvSpPr>
            <p:nvPr/>
          </p:nvSpPr>
          <p:spPr bwMode="auto">
            <a:xfrm>
              <a:off x="5763990" y="563913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" name="Line 54"/>
            <p:cNvSpPr>
              <a:spLocks noChangeShapeType="1"/>
            </p:cNvSpPr>
            <p:nvPr/>
          </p:nvSpPr>
          <p:spPr bwMode="auto">
            <a:xfrm>
              <a:off x="5804196" y="56367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" name="Line 54"/>
            <p:cNvSpPr>
              <a:spLocks noChangeShapeType="1"/>
            </p:cNvSpPr>
            <p:nvPr/>
          </p:nvSpPr>
          <p:spPr bwMode="auto">
            <a:xfrm>
              <a:off x="5674524" y="561941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" name="Line 54"/>
            <p:cNvSpPr>
              <a:spLocks noChangeShapeType="1"/>
            </p:cNvSpPr>
            <p:nvPr/>
          </p:nvSpPr>
          <p:spPr bwMode="auto">
            <a:xfrm>
              <a:off x="5914944" y="561204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" name="Line 55"/>
            <p:cNvSpPr>
              <a:spLocks noChangeShapeType="1"/>
            </p:cNvSpPr>
            <p:nvPr/>
          </p:nvSpPr>
          <p:spPr bwMode="auto">
            <a:xfrm>
              <a:off x="6046256" y="561204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" name="Line 54"/>
            <p:cNvSpPr>
              <a:spLocks noChangeShapeType="1"/>
            </p:cNvSpPr>
            <p:nvPr/>
          </p:nvSpPr>
          <p:spPr bwMode="auto">
            <a:xfrm>
              <a:off x="5960400" y="564413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" name="Line 54"/>
            <p:cNvSpPr>
              <a:spLocks noChangeShapeType="1"/>
            </p:cNvSpPr>
            <p:nvPr/>
          </p:nvSpPr>
          <p:spPr bwMode="auto">
            <a:xfrm>
              <a:off x="6000606" y="564179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" name="Line 54"/>
            <p:cNvSpPr>
              <a:spLocks noChangeShapeType="1"/>
            </p:cNvSpPr>
            <p:nvPr/>
          </p:nvSpPr>
          <p:spPr bwMode="auto">
            <a:xfrm>
              <a:off x="5870934" y="562441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" name="Line 66"/>
            <p:cNvSpPr>
              <a:spLocks noChangeShapeType="1"/>
            </p:cNvSpPr>
            <p:nvPr/>
          </p:nvSpPr>
          <p:spPr bwMode="auto">
            <a:xfrm>
              <a:off x="6354323" y="5609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" name="Line 67"/>
            <p:cNvSpPr>
              <a:spLocks noChangeShapeType="1"/>
            </p:cNvSpPr>
            <p:nvPr/>
          </p:nvSpPr>
          <p:spPr bwMode="auto">
            <a:xfrm>
              <a:off x="6485635" y="5609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" name="Line 68"/>
            <p:cNvSpPr>
              <a:spLocks noChangeShapeType="1"/>
            </p:cNvSpPr>
            <p:nvPr/>
          </p:nvSpPr>
          <p:spPr bwMode="auto">
            <a:xfrm>
              <a:off x="6616948" y="5609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" name="Line 69"/>
            <p:cNvSpPr>
              <a:spLocks noChangeShapeType="1"/>
            </p:cNvSpPr>
            <p:nvPr/>
          </p:nvSpPr>
          <p:spPr bwMode="auto">
            <a:xfrm>
              <a:off x="6748260" y="5609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" name="Line 70"/>
            <p:cNvSpPr>
              <a:spLocks noChangeShapeType="1"/>
            </p:cNvSpPr>
            <p:nvPr/>
          </p:nvSpPr>
          <p:spPr bwMode="auto">
            <a:xfrm>
              <a:off x="6879572" y="5609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" name="Line 54"/>
            <p:cNvSpPr>
              <a:spLocks noChangeShapeType="1"/>
            </p:cNvSpPr>
            <p:nvPr/>
          </p:nvSpPr>
          <p:spPr bwMode="auto">
            <a:xfrm>
              <a:off x="6317243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" name="Line 55"/>
            <p:cNvSpPr>
              <a:spLocks noChangeShapeType="1"/>
            </p:cNvSpPr>
            <p:nvPr/>
          </p:nvSpPr>
          <p:spPr bwMode="auto">
            <a:xfrm>
              <a:off x="6448555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" name="Line 56"/>
            <p:cNvSpPr>
              <a:spLocks noChangeShapeType="1"/>
            </p:cNvSpPr>
            <p:nvPr/>
          </p:nvSpPr>
          <p:spPr bwMode="auto">
            <a:xfrm>
              <a:off x="6579868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" name="Line 57"/>
            <p:cNvSpPr>
              <a:spLocks noChangeShapeType="1"/>
            </p:cNvSpPr>
            <p:nvPr/>
          </p:nvSpPr>
          <p:spPr bwMode="auto">
            <a:xfrm>
              <a:off x="6711180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0" name="Line 58"/>
            <p:cNvSpPr>
              <a:spLocks noChangeShapeType="1"/>
            </p:cNvSpPr>
            <p:nvPr/>
          </p:nvSpPr>
          <p:spPr bwMode="auto">
            <a:xfrm>
              <a:off x="6842492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" name="Line 54"/>
            <p:cNvSpPr>
              <a:spLocks noChangeShapeType="1"/>
            </p:cNvSpPr>
            <p:nvPr/>
          </p:nvSpPr>
          <p:spPr bwMode="auto">
            <a:xfrm>
              <a:off x="6362699" y="564649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" name="Line 54"/>
            <p:cNvSpPr>
              <a:spLocks noChangeShapeType="1"/>
            </p:cNvSpPr>
            <p:nvPr/>
          </p:nvSpPr>
          <p:spPr bwMode="auto">
            <a:xfrm>
              <a:off x="6402905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" name="Line 54"/>
            <p:cNvSpPr>
              <a:spLocks noChangeShapeType="1"/>
            </p:cNvSpPr>
            <p:nvPr/>
          </p:nvSpPr>
          <p:spPr bwMode="auto">
            <a:xfrm>
              <a:off x="6273233" y="56267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" name="Line 54"/>
            <p:cNvSpPr>
              <a:spLocks noChangeShapeType="1"/>
            </p:cNvSpPr>
            <p:nvPr/>
          </p:nvSpPr>
          <p:spPr bwMode="auto">
            <a:xfrm>
              <a:off x="6692360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" name="Line 55"/>
            <p:cNvSpPr>
              <a:spLocks noChangeShapeType="1"/>
            </p:cNvSpPr>
            <p:nvPr/>
          </p:nvSpPr>
          <p:spPr bwMode="auto">
            <a:xfrm>
              <a:off x="6823672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6" name="Line 54"/>
            <p:cNvSpPr>
              <a:spLocks noChangeShapeType="1"/>
            </p:cNvSpPr>
            <p:nvPr/>
          </p:nvSpPr>
          <p:spPr bwMode="auto">
            <a:xfrm>
              <a:off x="6737816" y="564649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7" name="Line 54"/>
            <p:cNvSpPr>
              <a:spLocks noChangeShapeType="1"/>
            </p:cNvSpPr>
            <p:nvPr/>
          </p:nvSpPr>
          <p:spPr bwMode="auto">
            <a:xfrm>
              <a:off x="6778022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8" name="Line 54"/>
            <p:cNvSpPr>
              <a:spLocks noChangeShapeType="1"/>
            </p:cNvSpPr>
            <p:nvPr/>
          </p:nvSpPr>
          <p:spPr bwMode="auto">
            <a:xfrm>
              <a:off x="6648350" y="56267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9" name="Line 54"/>
            <p:cNvSpPr>
              <a:spLocks noChangeShapeType="1"/>
            </p:cNvSpPr>
            <p:nvPr/>
          </p:nvSpPr>
          <p:spPr bwMode="auto">
            <a:xfrm>
              <a:off x="6915911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" name="Line 54"/>
            <p:cNvSpPr>
              <a:spLocks noChangeShapeType="1"/>
            </p:cNvSpPr>
            <p:nvPr/>
          </p:nvSpPr>
          <p:spPr bwMode="auto">
            <a:xfrm>
              <a:off x="6871901" y="56267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" name="Line 54"/>
            <p:cNvSpPr>
              <a:spLocks noChangeShapeType="1"/>
            </p:cNvSpPr>
            <p:nvPr/>
          </p:nvSpPr>
          <p:spPr bwMode="auto">
            <a:xfrm>
              <a:off x="6478554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" name="Line 55"/>
            <p:cNvSpPr>
              <a:spLocks noChangeShapeType="1"/>
            </p:cNvSpPr>
            <p:nvPr/>
          </p:nvSpPr>
          <p:spPr bwMode="auto">
            <a:xfrm>
              <a:off x="6609866" y="561440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" name="Line 54"/>
            <p:cNvSpPr>
              <a:spLocks noChangeShapeType="1"/>
            </p:cNvSpPr>
            <p:nvPr/>
          </p:nvSpPr>
          <p:spPr bwMode="auto">
            <a:xfrm>
              <a:off x="6524010" y="564649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" name="Line 54"/>
            <p:cNvSpPr>
              <a:spLocks noChangeShapeType="1"/>
            </p:cNvSpPr>
            <p:nvPr/>
          </p:nvSpPr>
          <p:spPr bwMode="auto">
            <a:xfrm>
              <a:off x="6564216" y="564415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5" name="Line 54"/>
            <p:cNvSpPr>
              <a:spLocks noChangeShapeType="1"/>
            </p:cNvSpPr>
            <p:nvPr/>
          </p:nvSpPr>
          <p:spPr bwMode="auto">
            <a:xfrm>
              <a:off x="6434544" y="56267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466187" y="3572225"/>
            <a:ext cx="5157868" cy="1077148"/>
            <a:chOff x="1478179" y="4304213"/>
            <a:chExt cx="5157868" cy="1077148"/>
          </a:xfrm>
        </p:grpSpPr>
        <p:cxnSp>
          <p:nvCxnSpPr>
            <p:cNvPr id="564" name="AutoShape 16"/>
            <p:cNvCxnSpPr>
              <a:cxnSpLocks noChangeShapeType="1"/>
              <a:stCxn id="202" idx="2"/>
              <a:endCxn id="558" idx="0"/>
            </p:cNvCxnSpPr>
            <p:nvPr/>
          </p:nvCxnSpPr>
          <p:spPr bwMode="auto">
            <a:xfrm>
              <a:off x="2054482" y="4308320"/>
              <a:ext cx="753014" cy="10730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25" name="Group 24"/>
            <p:cNvGrpSpPr/>
            <p:nvPr/>
          </p:nvGrpSpPr>
          <p:grpSpPr>
            <a:xfrm>
              <a:off x="1478179" y="4304213"/>
              <a:ext cx="5157868" cy="1077148"/>
              <a:chOff x="1478179" y="4304213"/>
              <a:chExt cx="5157868" cy="1077148"/>
            </a:xfrm>
          </p:grpSpPr>
          <p:cxnSp>
            <p:nvCxnSpPr>
              <p:cNvPr id="562" name="AutoShape 14"/>
              <p:cNvCxnSpPr>
                <a:cxnSpLocks noChangeShapeType="1"/>
                <a:stCxn id="202" idx="2"/>
                <a:endCxn id="557" idx="0"/>
              </p:cNvCxnSpPr>
              <p:nvPr/>
            </p:nvCxnSpPr>
            <p:spPr bwMode="auto">
              <a:xfrm flipH="1">
                <a:off x="1478179" y="4308320"/>
                <a:ext cx="576303" cy="10730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5" name="AutoShape 17"/>
              <p:cNvCxnSpPr>
                <a:cxnSpLocks noChangeShapeType="1"/>
                <a:stCxn id="203" idx="2"/>
                <a:endCxn id="558" idx="0"/>
              </p:cNvCxnSpPr>
              <p:nvPr/>
            </p:nvCxnSpPr>
            <p:spPr bwMode="auto">
              <a:xfrm flipH="1">
                <a:off x="2807496" y="4308320"/>
                <a:ext cx="414433" cy="10730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6" name="AutoShape 18"/>
              <p:cNvCxnSpPr>
                <a:cxnSpLocks noChangeShapeType="1"/>
                <a:stCxn id="203" idx="2"/>
                <a:endCxn id="560" idx="0"/>
              </p:cNvCxnSpPr>
              <p:nvPr/>
            </p:nvCxnSpPr>
            <p:spPr bwMode="auto">
              <a:xfrm>
                <a:off x="3221929" y="4308320"/>
                <a:ext cx="2244199" cy="10730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7" name="AutoShape 19"/>
              <p:cNvCxnSpPr>
                <a:cxnSpLocks noChangeShapeType="1"/>
                <a:stCxn id="204" idx="2"/>
                <a:endCxn id="559" idx="0"/>
              </p:cNvCxnSpPr>
              <p:nvPr/>
            </p:nvCxnSpPr>
            <p:spPr bwMode="auto">
              <a:xfrm flipH="1">
                <a:off x="4136812" y="4308320"/>
                <a:ext cx="266927" cy="10730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9" name="AutoShape 21"/>
              <p:cNvCxnSpPr>
                <a:cxnSpLocks noChangeShapeType="1"/>
                <a:stCxn id="502" idx="2"/>
                <a:endCxn id="560" idx="0"/>
              </p:cNvCxnSpPr>
              <p:nvPr/>
            </p:nvCxnSpPr>
            <p:spPr bwMode="auto">
              <a:xfrm flipH="1">
                <a:off x="5466128" y="4304213"/>
                <a:ext cx="126113" cy="10771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0" name="AutoShape 22"/>
              <p:cNvCxnSpPr>
                <a:cxnSpLocks noChangeShapeType="1"/>
                <a:stCxn id="205" idx="2"/>
                <a:endCxn id="560" idx="0"/>
              </p:cNvCxnSpPr>
              <p:nvPr/>
            </p:nvCxnSpPr>
            <p:spPr bwMode="auto">
              <a:xfrm flipH="1">
                <a:off x="5466128" y="4308320"/>
                <a:ext cx="1169919" cy="10730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1" name="AutoShape 23"/>
              <p:cNvCxnSpPr>
                <a:cxnSpLocks noChangeShapeType="1"/>
                <a:stCxn id="203" idx="2"/>
                <a:endCxn id="559" idx="0"/>
              </p:cNvCxnSpPr>
              <p:nvPr/>
            </p:nvCxnSpPr>
            <p:spPr bwMode="auto">
              <a:xfrm>
                <a:off x="3221929" y="4308320"/>
                <a:ext cx="914883" cy="10730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2" name="AutoShape 24"/>
              <p:cNvCxnSpPr>
                <a:cxnSpLocks noChangeShapeType="1"/>
                <a:stCxn id="202" idx="2"/>
                <a:endCxn id="559" idx="0"/>
              </p:cNvCxnSpPr>
              <p:nvPr/>
            </p:nvCxnSpPr>
            <p:spPr bwMode="auto">
              <a:xfrm>
                <a:off x="2054482" y="4308320"/>
                <a:ext cx="2082330" cy="10730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3" name="AutoShape 25"/>
              <p:cNvCxnSpPr>
                <a:cxnSpLocks noChangeShapeType="1"/>
                <a:stCxn id="205" idx="2"/>
                <a:endCxn id="559" idx="0"/>
              </p:cNvCxnSpPr>
              <p:nvPr/>
            </p:nvCxnSpPr>
            <p:spPr bwMode="auto">
              <a:xfrm flipH="1">
                <a:off x="4136812" y="4308320"/>
                <a:ext cx="2499235" cy="10730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4" name="AutoShape 26"/>
              <p:cNvCxnSpPr>
                <a:cxnSpLocks noChangeShapeType="1"/>
                <a:stCxn id="502" idx="2"/>
                <a:endCxn id="557" idx="0"/>
              </p:cNvCxnSpPr>
              <p:nvPr/>
            </p:nvCxnSpPr>
            <p:spPr bwMode="auto">
              <a:xfrm flipH="1">
                <a:off x="1478179" y="4304213"/>
                <a:ext cx="4114062" cy="10771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2" name="Group 31"/>
          <p:cNvGrpSpPr/>
          <p:nvPr/>
        </p:nvGrpSpPr>
        <p:grpSpPr>
          <a:xfrm>
            <a:off x="1034022" y="4649373"/>
            <a:ext cx="4852278" cy="321267"/>
            <a:chOff x="1046014" y="5381361"/>
            <a:chExt cx="4852278" cy="321267"/>
          </a:xfrm>
        </p:grpSpPr>
        <p:sp>
          <p:nvSpPr>
            <p:cNvPr id="557" name="Rectangle 9"/>
            <p:cNvSpPr>
              <a:spLocks noChangeArrowheads="1"/>
            </p:cNvSpPr>
            <p:nvPr/>
          </p:nvSpPr>
          <p:spPr bwMode="auto">
            <a:xfrm>
              <a:off x="1046014" y="5381361"/>
              <a:ext cx="864329" cy="32126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" name="Rectangle 10"/>
            <p:cNvSpPr>
              <a:spLocks noChangeArrowheads="1"/>
            </p:cNvSpPr>
            <p:nvPr/>
          </p:nvSpPr>
          <p:spPr bwMode="auto">
            <a:xfrm>
              <a:off x="2375331" y="5381361"/>
              <a:ext cx="864329" cy="32126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" name="Rectangle 11"/>
            <p:cNvSpPr>
              <a:spLocks noChangeArrowheads="1"/>
            </p:cNvSpPr>
            <p:nvPr/>
          </p:nvSpPr>
          <p:spPr bwMode="auto">
            <a:xfrm>
              <a:off x="3704647" y="5381361"/>
              <a:ext cx="864329" cy="32126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" name="Rectangle 12"/>
            <p:cNvSpPr>
              <a:spLocks noChangeArrowheads="1"/>
            </p:cNvSpPr>
            <p:nvPr/>
          </p:nvSpPr>
          <p:spPr bwMode="auto">
            <a:xfrm>
              <a:off x="5033963" y="5381361"/>
              <a:ext cx="864329" cy="32126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91774" y="3576332"/>
            <a:ext cx="4550370" cy="1073041"/>
            <a:chOff x="903766" y="3576332"/>
            <a:chExt cx="4550370" cy="1073041"/>
          </a:xfrm>
        </p:grpSpPr>
        <p:cxnSp>
          <p:nvCxnSpPr>
            <p:cNvPr id="561" name="AutoShape 13"/>
            <p:cNvCxnSpPr>
              <a:cxnSpLocks noChangeShapeType="1"/>
              <a:stCxn id="206" idx="2"/>
              <a:endCxn id="557" idx="0"/>
            </p:cNvCxnSpPr>
            <p:nvPr/>
          </p:nvCxnSpPr>
          <p:spPr bwMode="auto">
            <a:xfrm>
              <a:off x="903766" y="3576332"/>
              <a:ext cx="562421" cy="10730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3" name="AutoShape 15"/>
            <p:cNvCxnSpPr>
              <a:cxnSpLocks noChangeShapeType="1"/>
              <a:endCxn id="558" idx="0"/>
            </p:cNvCxnSpPr>
            <p:nvPr/>
          </p:nvCxnSpPr>
          <p:spPr bwMode="auto">
            <a:xfrm>
              <a:off x="935292" y="3624794"/>
              <a:ext cx="1860212" cy="10245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9" name="AutoShape 15"/>
            <p:cNvCxnSpPr>
              <a:cxnSpLocks noChangeShapeType="1"/>
              <a:stCxn id="206" idx="2"/>
              <a:endCxn id="559" idx="0"/>
            </p:cNvCxnSpPr>
            <p:nvPr/>
          </p:nvCxnSpPr>
          <p:spPr bwMode="auto">
            <a:xfrm>
              <a:off x="903766" y="3576332"/>
              <a:ext cx="3221054" cy="10730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0" name="AutoShape 15"/>
            <p:cNvCxnSpPr>
              <a:cxnSpLocks noChangeShapeType="1"/>
              <a:stCxn id="206" idx="2"/>
              <a:endCxn id="560" idx="0"/>
            </p:cNvCxnSpPr>
            <p:nvPr/>
          </p:nvCxnSpPr>
          <p:spPr bwMode="auto">
            <a:xfrm>
              <a:off x="903766" y="3576332"/>
              <a:ext cx="4550370" cy="10730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81" name="Line 55"/>
          <p:cNvSpPr>
            <a:spLocks noChangeShapeType="1"/>
          </p:cNvSpPr>
          <p:nvPr/>
        </p:nvSpPr>
        <p:spPr bwMode="auto">
          <a:xfrm>
            <a:off x="724803" y="3199436"/>
            <a:ext cx="0" cy="297484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" name="Line 55"/>
          <p:cNvSpPr>
            <a:spLocks noChangeShapeType="1"/>
          </p:cNvSpPr>
          <p:nvPr/>
        </p:nvSpPr>
        <p:spPr bwMode="auto">
          <a:xfrm>
            <a:off x="1010883" y="3217044"/>
            <a:ext cx="0" cy="297484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" name="Line 55"/>
          <p:cNvSpPr>
            <a:spLocks noChangeShapeType="1"/>
          </p:cNvSpPr>
          <p:nvPr/>
        </p:nvSpPr>
        <p:spPr bwMode="auto">
          <a:xfrm>
            <a:off x="1163283" y="3191563"/>
            <a:ext cx="0" cy="297484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9" name="Line 55"/>
          <p:cNvSpPr>
            <a:spLocks noChangeShapeType="1"/>
          </p:cNvSpPr>
          <p:nvPr/>
        </p:nvSpPr>
        <p:spPr bwMode="auto">
          <a:xfrm>
            <a:off x="1871486" y="3194826"/>
            <a:ext cx="0" cy="297484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" name="Line 55"/>
          <p:cNvSpPr>
            <a:spLocks noChangeShapeType="1"/>
          </p:cNvSpPr>
          <p:nvPr/>
        </p:nvSpPr>
        <p:spPr bwMode="auto">
          <a:xfrm>
            <a:off x="2157566" y="3212434"/>
            <a:ext cx="0" cy="297484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1" name="Line 55"/>
          <p:cNvSpPr>
            <a:spLocks noChangeShapeType="1"/>
          </p:cNvSpPr>
          <p:nvPr/>
        </p:nvSpPr>
        <p:spPr bwMode="auto">
          <a:xfrm>
            <a:off x="1723165" y="3196644"/>
            <a:ext cx="0" cy="297484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" name="Line 55"/>
          <p:cNvSpPr>
            <a:spLocks noChangeShapeType="1"/>
          </p:cNvSpPr>
          <p:nvPr/>
        </p:nvSpPr>
        <p:spPr bwMode="auto">
          <a:xfrm>
            <a:off x="4642689" y="3204849"/>
            <a:ext cx="0" cy="297484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" name="Line 55"/>
          <p:cNvSpPr>
            <a:spLocks noChangeShapeType="1"/>
          </p:cNvSpPr>
          <p:nvPr/>
        </p:nvSpPr>
        <p:spPr bwMode="auto">
          <a:xfrm>
            <a:off x="3518386" y="3203543"/>
            <a:ext cx="0" cy="297484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" name="Line 55"/>
          <p:cNvSpPr>
            <a:spLocks noChangeShapeType="1"/>
          </p:cNvSpPr>
          <p:nvPr/>
        </p:nvSpPr>
        <p:spPr bwMode="auto">
          <a:xfrm>
            <a:off x="4501413" y="3220702"/>
            <a:ext cx="0" cy="297484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" name="Line 55"/>
          <p:cNvSpPr>
            <a:spLocks noChangeShapeType="1"/>
          </p:cNvSpPr>
          <p:nvPr/>
        </p:nvSpPr>
        <p:spPr bwMode="auto">
          <a:xfrm>
            <a:off x="5886300" y="3199436"/>
            <a:ext cx="0" cy="297484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6" name="Line 55"/>
          <p:cNvSpPr>
            <a:spLocks noChangeShapeType="1"/>
          </p:cNvSpPr>
          <p:nvPr/>
        </p:nvSpPr>
        <p:spPr bwMode="auto">
          <a:xfrm>
            <a:off x="6601875" y="3180054"/>
            <a:ext cx="0" cy="297484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05640" y="4953000"/>
            <a:ext cx="8138360" cy="1062186"/>
            <a:chOff x="1005640" y="4953000"/>
            <a:chExt cx="8138360" cy="1062186"/>
          </a:xfrm>
        </p:grpSpPr>
        <p:grpSp>
          <p:nvGrpSpPr>
            <p:cNvPr id="599" name="Group 598"/>
            <p:cNvGrpSpPr/>
            <p:nvPr/>
          </p:nvGrpSpPr>
          <p:grpSpPr>
            <a:xfrm>
              <a:off x="1005640" y="4953000"/>
              <a:ext cx="4861760" cy="1062186"/>
              <a:chOff x="933820" y="3307355"/>
              <a:chExt cx="4444266" cy="1920516"/>
            </a:xfrm>
          </p:grpSpPr>
          <p:sp>
            <p:nvSpPr>
              <p:cNvPr id="601" name="Rectangle 3"/>
              <p:cNvSpPr>
                <a:spLocks noChangeArrowheads="1"/>
              </p:cNvSpPr>
              <p:nvPr/>
            </p:nvSpPr>
            <p:spPr bwMode="auto">
              <a:xfrm>
                <a:off x="933820" y="3935646"/>
                <a:ext cx="752474" cy="67786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 dirty="0"/>
                  <a:t>reduce</a:t>
                </a:r>
              </a:p>
            </p:txBody>
          </p:sp>
          <p:cxnSp>
            <p:nvCxnSpPr>
              <p:cNvPr id="602" name="AutoShape 27"/>
              <p:cNvCxnSpPr>
                <a:cxnSpLocks noChangeShapeType="1"/>
                <a:endCxn id="601" idx="0"/>
              </p:cNvCxnSpPr>
              <p:nvPr/>
            </p:nvCxnSpPr>
            <p:spPr bwMode="auto">
              <a:xfrm>
                <a:off x="1308475" y="3321283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3" name="AutoShape 27"/>
              <p:cNvCxnSpPr>
                <a:cxnSpLocks noChangeShapeType="1"/>
              </p:cNvCxnSpPr>
              <p:nvPr/>
            </p:nvCxnSpPr>
            <p:spPr bwMode="auto">
              <a:xfrm>
                <a:off x="1321838" y="4613509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604" name="Rectangle 3"/>
              <p:cNvSpPr>
                <a:spLocks noChangeArrowheads="1"/>
              </p:cNvSpPr>
              <p:nvPr/>
            </p:nvSpPr>
            <p:spPr bwMode="auto">
              <a:xfrm>
                <a:off x="2124970" y="3928957"/>
                <a:ext cx="752475" cy="67786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reduce</a:t>
                </a:r>
              </a:p>
            </p:txBody>
          </p:sp>
          <p:cxnSp>
            <p:nvCxnSpPr>
              <p:cNvPr id="605" name="AutoShape 27"/>
              <p:cNvCxnSpPr>
                <a:cxnSpLocks noChangeShapeType="1"/>
                <a:endCxn id="604" idx="0"/>
              </p:cNvCxnSpPr>
              <p:nvPr/>
            </p:nvCxnSpPr>
            <p:spPr bwMode="auto">
              <a:xfrm>
                <a:off x="2499619" y="3314593"/>
                <a:ext cx="1587" cy="6143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6" name="AutoShape 27"/>
              <p:cNvCxnSpPr>
                <a:cxnSpLocks noChangeShapeType="1"/>
              </p:cNvCxnSpPr>
              <p:nvPr/>
            </p:nvCxnSpPr>
            <p:spPr bwMode="auto">
              <a:xfrm>
                <a:off x="2512988" y="4606820"/>
                <a:ext cx="1587" cy="6143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607" name="Rectangle 3"/>
              <p:cNvSpPr>
                <a:spLocks noChangeArrowheads="1"/>
              </p:cNvSpPr>
              <p:nvPr/>
            </p:nvSpPr>
            <p:spPr bwMode="auto">
              <a:xfrm>
                <a:off x="3465022" y="3935646"/>
                <a:ext cx="752475" cy="677862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reduce</a:t>
                </a:r>
              </a:p>
            </p:txBody>
          </p:sp>
          <p:cxnSp>
            <p:nvCxnSpPr>
              <p:cNvPr id="608" name="AutoShape 27"/>
              <p:cNvCxnSpPr>
                <a:cxnSpLocks noChangeShapeType="1"/>
                <a:endCxn id="607" idx="0"/>
              </p:cNvCxnSpPr>
              <p:nvPr/>
            </p:nvCxnSpPr>
            <p:spPr bwMode="auto">
              <a:xfrm>
                <a:off x="3839673" y="3321284"/>
                <a:ext cx="1587" cy="6143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9" name="AutoShape 27"/>
              <p:cNvCxnSpPr>
                <a:cxnSpLocks noChangeShapeType="1"/>
              </p:cNvCxnSpPr>
              <p:nvPr/>
            </p:nvCxnSpPr>
            <p:spPr bwMode="auto">
              <a:xfrm>
                <a:off x="3853040" y="4613508"/>
                <a:ext cx="1587" cy="614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610" name="Rectangle 3"/>
              <p:cNvSpPr>
                <a:spLocks noChangeArrowheads="1"/>
              </p:cNvSpPr>
              <p:nvPr/>
            </p:nvSpPr>
            <p:spPr bwMode="auto">
              <a:xfrm>
                <a:off x="4625611" y="3921496"/>
                <a:ext cx="752475" cy="677861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reduce</a:t>
                </a:r>
              </a:p>
            </p:txBody>
          </p:sp>
          <p:cxnSp>
            <p:nvCxnSpPr>
              <p:cNvPr id="611" name="AutoShape 27"/>
              <p:cNvCxnSpPr>
                <a:cxnSpLocks noChangeShapeType="1"/>
                <a:endCxn id="610" idx="0"/>
              </p:cNvCxnSpPr>
              <p:nvPr/>
            </p:nvCxnSpPr>
            <p:spPr bwMode="auto">
              <a:xfrm>
                <a:off x="5000261" y="3307355"/>
                <a:ext cx="1585" cy="58489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2" name="AutoShape 27"/>
              <p:cNvCxnSpPr>
                <a:cxnSpLocks noChangeShapeType="1"/>
              </p:cNvCxnSpPr>
              <p:nvPr/>
            </p:nvCxnSpPr>
            <p:spPr bwMode="auto">
              <a:xfrm>
                <a:off x="5013628" y="4599357"/>
                <a:ext cx="1587" cy="6143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30" name="TextBox 629"/>
            <p:cNvSpPr txBox="1"/>
            <p:nvPr/>
          </p:nvSpPr>
          <p:spPr>
            <a:xfrm>
              <a:off x="6558314" y="5071400"/>
              <a:ext cx="258568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Now just count the occurrences of each word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92247" y="5887886"/>
            <a:ext cx="7727426" cy="584776"/>
            <a:chOff x="1092247" y="5887886"/>
            <a:chExt cx="7727426" cy="584776"/>
          </a:xfrm>
        </p:grpSpPr>
        <p:grpSp>
          <p:nvGrpSpPr>
            <p:cNvPr id="621" name="Group 620"/>
            <p:cNvGrpSpPr/>
            <p:nvPr/>
          </p:nvGrpSpPr>
          <p:grpSpPr>
            <a:xfrm>
              <a:off x="1092247" y="6019800"/>
              <a:ext cx="4852278" cy="321267"/>
              <a:chOff x="1046014" y="5381361"/>
              <a:chExt cx="4852278" cy="321267"/>
            </a:xfrm>
          </p:grpSpPr>
          <p:sp>
            <p:nvSpPr>
              <p:cNvPr id="622" name="Rectangle 9"/>
              <p:cNvSpPr>
                <a:spLocks noChangeArrowheads="1"/>
              </p:cNvSpPr>
              <p:nvPr/>
            </p:nvSpPr>
            <p:spPr bwMode="auto">
              <a:xfrm>
                <a:off x="1046014" y="5381361"/>
                <a:ext cx="864329" cy="32126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" name="Rectangle 10"/>
              <p:cNvSpPr>
                <a:spLocks noChangeArrowheads="1"/>
              </p:cNvSpPr>
              <p:nvPr/>
            </p:nvSpPr>
            <p:spPr bwMode="auto">
              <a:xfrm>
                <a:off x="2375331" y="5381361"/>
                <a:ext cx="864329" cy="32126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" name="Rectangle 11"/>
              <p:cNvSpPr>
                <a:spLocks noChangeArrowheads="1"/>
              </p:cNvSpPr>
              <p:nvPr/>
            </p:nvSpPr>
            <p:spPr bwMode="auto">
              <a:xfrm>
                <a:off x="3704647" y="5381361"/>
                <a:ext cx="864329" cy="32126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" name="Rectangle 12"/>
              <p:cNvSpPr>
                <a:spLocks noChangeArrowheads="1"/>
              </p:cNvSpPr>
              <p:nvPr/>
            </p:nvSpPr>
            <p:spPr bwMode="auto">
              <a:xfrm>
                <a:off x="5033963" y="5381361"/>
                <a:ext cx="864329" cy="32126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0" name="Line 55"/>
            <p:cNvSpPr>
              <a:spLocks noChangeShapeType="1"/>
            </p:cNvSpPr>
            <p:nvPr/>
          </p:nvSpPr>
          <p:spPr bwMode="auto">
            <a:xfrm>
              <a:off x="2645990" y="6043583"/>
              <a:ext cx="0" cy="29748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30040" y="6011784"/>
              <a:ext cx="567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626" name="Line 55"/>
            <p:cNvSpPr>
              <a:spLocks noChangeShapeType="1"/>
            </p:cNvSpPr>
            <p:nvPr/>
          </p:nvSpPr>
          <p:spPr bwMode="auto">
            <a:xfrm>
              <a:off x="1417226" y="6052854"/>
              <a:ext cx="0" cy="297484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" name="TextBox 626"/>
            <p:cNvSpPr txBox="1"/>
            <p:nvPr/>
          </p:nvSpPr>
          <p:spPr>
            <a:xfrm>
              <a:off x="1496264" y="6002513"/>
              <a:ext cx="567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628" name="Line 55"/>
            <p:cNvSpPr>
              <a:spLocks noChangeShapeType="1"/>
            </p:cNvSpPr>
            <p:nvPr/>
          </p:nvSpPr>
          <p:spPr bwMode="auto">
            <a:xfrm>
              <a:off x="5338918" y="6026629"/>
              <a:ext cx="0" cy="29748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" name="TextBox 628"/>
            <p:cNvSpPr txBox="1"/>
            <p:nvPr/>
          </p:nvSpPr>
          <p:spPr>
            <a:xfrm>
              <a:off x="5422968" y="5994830"/>
              <a:ext cx="567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631" name="TextBox 630"/>
            <p:cNvSpPr txBox="1"/>
            <p:nvPr/>
          </p:nvSpPr>
          <p:spPr>
            <a:xfrm>
              <a:off x="6720457" y="5887886"/>
              <a:ext cx="209921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rgbClr val="FF0000"/>
                  </a:solidFill>
                </a:rPr>
                <a:t>We have our distributed histogram</a:t>
              </a:r>
            </a:p>
          </p:txBody>
        </p:sp>
      </p:grpSp>
      <p:sp>
        <p:nvSpPr>
          <p:cNvPr id="350" name="TextBox 349"/>
          <p:cNvSpPr txBox="1"/>
          <p:nvPr/>
        </p:nvSpPr>
        <p:spPr>
          <a:xfrm>
            <a:off x="569647" y="157747"/>
            <a:ext cx="842195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Compute the word frequency </a:t>
            </a:r>
            <a:r>
              <a:rPr lang="en-US" sz="2800" dirty="0">
                <a:solidFill>
                  <a:srgbClr val="FF0000"/>
                </a:solidFill>
              </a:rPr>
              <a:t>across</a:t>
            </a:r>
            <a:r>
              <a:rPr lang="en-US" sz="2800" dirty="0"/>
              <a:t> 5M documents</a:t>
            </a:r>
          </a:p>
        </p:txBody>
      </p:sp>
    </p:spTree>
    <p:extLst>
      <p:ext uri="{BB962C8B-B14F-4D97-AF65-F5344CB8AC3E}">
        <p14:creationId xmlns:p14="http://schemas.microsoft.com/office/powerpoint/2010/main" val="384591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0.22777 0.2164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9" y="1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6 L 0.03819 0.2136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1022E-16 L 0.4632 0.2175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60" y="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96296E-6 L 0.08577 0.2166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8" y="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-0.07066 0.2141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44444E-6 L 0.41857 0.21621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20" y="1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85185E-6 L -0.24236 0.21343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8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7 L -0.25503 0.2136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0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33333E-6 L 0.12951 0.2108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6" y="1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59259E-6 L -0.45521 0.2141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60" y="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-0.39826 0.21667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13" y="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" grpId="0" animBg="1"/>
      <p:bldP spid="581" grpId="1" animBg="1"/>
      <p:bldP spid="582" grpId="0" animBg="1"/>
      <p:bldP spid="582" grpId="1" animBg="1"/>
      <p:bldP spid="585" grpId="0" animBg="1"/>
      <p:bldP spid="585" grpId="1" animBg="1"/>
      <p:bldP spid="589" grpId="0" animBg="1"/>
      <p:bldP spid="589" grpId="1" animBg="1"/>
      <p:bldP spid="590" grpId="0" animBg="1"/>
      <p:bldP spid="590" grpId="1" animBg="1"/>
      <p:bldP spid="591" grpId="0" animBg="1"/>
      <p:bldP spid="591" grpId="1" animBg="1"/>
      <p:bldP spid="592" grpId="0" animBg="1"/>
      <p:bldP spid="592" grpId="1" animBg="1"/>
      <p:bldP spid="593" grpId="0" animBg="1"/>
      <p:bldP spid="593" grpId="1" animBg="1"/>
      <p:bldP spid="594" grpId="0" animBg="1"/>
      <p:bldP spid="594" grpId="1" animBg="1"/>
      <p:bldP spid="595" grpId="0" animBg="1"/>
      <p:bldP spid="595" grpId="1" animBg="1"/>
      <p:bldP spid="596" grpId="0" animBg="1"/>
      <p:bldP spid="59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99D2-2247-F743-B041-3DE0D233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AD22-5C6C-904E-819C-68D508C21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8305799" cy="4297363"/>
          </a:xfrm>
        </p:spPr>
        <p:txBody>
          <a:bodyPr/>
          <a:lstStyle/>
          <a:p>
            <a:r>
              <a:rPr lang="en-US" dirty="0"/>
              <a:t>Getting Started on Lab 2 (15 min)</a:t>
            </a:r>
          </a:p>
          <a:p>
            <a:r>
              <a:rPr lang="en-US" dirty="0"/>
              <a:t>Start work on Lab 2 (20 min)</a:t>
            </a:r>
          </a:p>
          <a:p>
            <a:pPr lvl="1"/>
            <a:r>
              <a:rPr lang="en-US" dirty="0"/>
              <a:t>or continue work on Lab 1 </a:t>
            </a:r>
          </a:p>
          <a:p>
            <a:pPr lvl="1"/>
            <a:r>
              <a:rPr lang="en-US" dirty="0"/>
              <a:t>I need to go pick up my son</a:t>
            </a:r>
          </a:p>
          <a:p>
            <a:r>
              <a:rPr lang="en-US" dirty="0"/>
              <a:t>MapReduce Examples and Overview (20 min)</a:t>
            </a:r>
          </a:p>
          <a:p>
            <a:r>
              <a:rPr lang="en-US" dirty="0"/>
              <a:t>Reading Response (20 min)</a:t>
            </a:r>
          </a:p>
          <a:p>
            <a:r>
              <a:rPr lang="en-US" dirty="0"/>
              <a:t>Q&amp;A (15 min)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E9AE2-14E0-AF4B-8A7E-994329B4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101E-9ACC-D94B-BE38-D2852D88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UW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68754-8C75-3A4E-A5D4-982105EC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75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F0B1-65B0-0845-B3C0-A1F301718256}" type="slidenum">
              <a:rPr lang="en-US"/>
              <a:pPr/>
              <a:t>20</a:t>
            </a:fld>
            <a:endParaRPr lang="en-US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>
                <a:solidFill>
                  <a:srgbClr val="000000"/>
                </a:solidFill>
                <a:latin typeface="Lucida Grande" charset="0"/>
              </a:rPr>
              <a:t>Some distributed algorithm…</a:t>
            </a:r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1500188" y="2901950"/>
            <a:ext cx="752475" cy="677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2657475" y="2901950"/>
            <a:ext cx="752475" cy="677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3814763" y="2901950"/>
            <a:ext cx="752475" cy="677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78" name="Rectangle 6"/>
          <p:cNvSpPr>
            <a:spLocks noChangeArrowheads="1"/>
          </p:cNvSpPr>
          <p:nvPr/>
        </p:nvSpPr>
        <p:spPr bwMode="auto">
          <a:xfrm>
            <a:off x="4972050" y="2901950"/>
            <a:ext cx="752475" cy="677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79" name="Rectangle 7"/>
          <p:cNvSpPr>
            <a:spLocks noChangeArrowheads="1"/>
          </p:cNvSpPr>
          <p:nvPr/>
        </p:nvSpPr>
        <p:spPr bwMode="auto">
          <a:xfrm>
            <a:off x="6129338" y="2901950"/>
            <a:ext cx="752475" cy="677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80" name="Rectangle 8"/>
          <p:cNvSpPr>
            <a:spLocks noChangeArrowheads="1"/>
          </p:cNvSpPr>
          <p:nvPr/>
        </p:nvSpPr>
        <p:spPr bwMode="auto">
          <a:xfrm>
            <a:off x="7286625" y="2887663"/>
            <a:ext cx="752475" cy="677862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81" name="Rectangle 9"/>
          <p:cNvSpPr>
            <a:spLocks noChangeArrowheads="1"/>
          </p:cNvSpPr>
          <p:nvPr/>
        </p:nvSpPr>
        <p:spPr bwMode="auto">
          <a:xfrm>
            <a:off x="2406650" y="4489450"/>
            <a:ext cx="752475" cy="677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82" name="Rectangle 10"/>
          <p:cNvSpPr>
            <a:spLocks noChangeArrowheads="1"/>
          </p:cNvSpPr>
          <p:nvPr/>
        </p:nvSpPr>
        <p:spPr bwMode="auto">
          <a:xfrm>
            <a:off x="3563938" y="4489450"/>
            <a:ext cx="752475" cy="677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83" name="Rectangle 11"/>
          <p:cNvSpPr>
            <a:spLocks noChangeArrowheads="1"/>
          </p:cNvSpPr>
          <p:nvPr/>
        </p:nvSpPr>
        <p:spPr bwMode="auto">
          <a:xfrm>
            <a:off x="4721225" y="4489450"/>
            <a:ext cx="752475" cy="677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84" name="Rectangle 12"/>
          <p:cNvSpPr>
            <a:spLocks noChangeArrowheads="1"/>
          </p:cNvSpPr>
          <p:nvPr/>
        </p:nvSpPr>
        <p:spPr bwMode="auto">
          <a:xfrm>
            <a:off x="5878513" y="4489450"/>
            <a:ext cx="752475" cy="677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1485" name="AutoShape 13"/>
          <p:cNvCxnSpPr>
            <a:cxnSpLocks noChangeShapeType="1"/>
            <a:stCxn id="361475" idx="2"/>
            <a:endCxn id="361481" idx="0"/>
          </p:cNvCxnSpPr>
          <p:nvPr/>
        </p:nvCxnSpPr>
        <p:spPr bwMode="auto">
          <a:xfrm>
            <a:off x="1876425" y="3579813"/>
            <a:ext cx="906463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486" name="AutoShape 14"/>
          <p:cNvCxnSpPr>
            <a:cxnSpLocks noChangeShapeType="1"/>
            <a:stCxn id="361476" idx="2"/>
            <a:endCxn id="361481" idx="0"/>
          </p:cNvCxnSpPr>
          <p:nvPr/>
        </p:nvCxnSpPr>
        <p:spPr bwMode="auto">
          <a:xfrm flipH="1">
            <a:off x="2782888" y="3579813"/>
            <a:ext cx="250825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487" name="AutoShape 15"/>
          <p:cNvCxnSpPr>
            <a:cxnSpLocks noChangeShapeType="1"/>
            <a:stCxn id="361475" idx="2"/>
            <a:endCxn id="361482" idx="0"/>
          </p:cNvCxnSpPr>
          <p:nvPr/>
        </p:nvCxnSpPr>
        <p:spPr bwMode="auto">
          <a:xfrm>
            <a:off x="1876425" y="3579813"/>
            <a:ext cx="2063750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488" name="AutoShape 16"/>
          <p:cNvCxnSpPr>
            <a:cxnSpLocks noChangeShapeType="1"/>
            <a:stCxn id="361476" idx="2"/>
            <a:endCxn id="361482" idx="0"/>
          </p:cNvCxnSpPr>
          <p:nvPr/>
        </p:nvCxnSpPr>
        <p:spPr bwMode="auto">
          <a:xfrm>
            <a:off x="3033713" y="3579813"/>
            <a:ext cx="906462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489" name="AutoShape 17"/>
          <p:cNvCxnSpPr>
            <a:cxnSpLocks noChangeShapeType="1"/>
            <a:stCxn id="361477" idx="2"/>
            <a:endCxn id="361482" idx="0"/>
          </p:cNvCxnSpPr>
          <p:nvPr/>
        </p:nvCxnSpPr>
        <p:spPr bwMode="auto">
          <a:xfrm flipH="1">
            <a:off x="3940175" y="3579813"/>
            <a:ext cx="250825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490" name="AutoShape 18"/>
          <p:cNvCxnSpPr>
            <a:cxnSpLocks noChangeShapeType="1"/>
            <a:stCxn id="361477" idx="2"/>
            <a:endCxn id="361484" idx="0"/>
          </p:cNvCxnSpPr>
          <p:nvPr/>
        </p:nvCxnSpPr>
        <p:spPr bwMode="auto">
          <a:xfrm>
            <a:off x="4191000" y="3579813"/>
            <a:ext cx="2063750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491" name="AutoShape 19"/>
          <p:cNvCxnSpPr>
            <a:cxnSpLocks noChangeShapeType="1"/>
            <a:stCxn id="361478" idx="2"/>
            <a:endCxn id="361483" idx="0"/>
          </p:cNvCxnSpPr>
          <p:nvPr/>
        </p:nvCxnSpPr>
        <p:spPr bwMode="auto">
          <a:xfrm flipH="1">
            <a:off x="5097463" y="3579813"/>
            <a:ext cx="250825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492" name="AutoShape 20"/>
          <p:cNvCxnSpPr>
            <a:cxnSpLocks noChangeShapeType="1"/>
            <a:stCxn id="361478" idx="2"/>
            <a:endCxn id="361484" idx="0"/>
          </p:cNvCxnSpPr>
          <p:nvPr/>
        </p:nvCxnSpPr>
        <p:spPr bwMode="auto">
          <a:xfrm>
            <a:off x="5348288" y="3579813"/>
            <a:ext cx="906462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493" name="AutoShape 21"/>
          <p:cNvCxnSpPr>
            <a:cxnSpLocks noChangeShapeType="1"/>
            <a:stCxn id="361479" idx="2"/>
            <a:endCxn id="361484" idx="0"/>
          </p:cNvCxnSpPr>
          <p:nvPr/>
        </p:nvCxnSpPr>
        <p:spPr bwMode="auto">
          <a:xfrm flipH="1">
            <a:off x="6254750" y="3579813"/>
            <a:ext cx="250825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494" name="AutoShape 22"/>
          <p:cNvCxnSpPr>
            <a:cxnSpLocks noChangeShapeType="1"/>
            <a:stCxn id="361480" idx="2"/>
            <a:endCxn id="361484" idx="0"/>
          </p:cNvCxnSpPr>
          <p:nvPr/>
        </p:nvCxnSpPr>
        <p:spPr bwMode="auto">
          <a:xfrm flipH="1">
            <a:off x="6254750" y="3565525"/>
            <a:ext cx="1408113" cy="923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495" name="AutoShape 23"/>
          <p:cNvCxnSpPr>
            <a:cxnSpLocks noChangeShapeType="1"/>
            <a:stCxn id="361477" idx="2"/>
            <a:endCxn id="361483" idx="0"/>
          </p:cNvCxnSpPr>
          <p:nvPr/>
        </p:nvCxnSpPr>
        <p:spPr bwMode="auto">
          <a:xfrm>
            <a:off x="4191000" y="3579813"/>
            <a:ext cx="906463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496" name="AutoShape 24"/>
          <p:cNvCxnSpPr>
            <a:cxnSpLocks noChangeShapeType="1"/>
            <a:stCxn id="361476" idx="2"/>
            <a:endCxn id="361483" idx="0"/>
          </p:cNvCxnSpPr>
          <p:nvPr/>
        </p:nvCxnSpPr>
        <p:spPr bwMode="auto">
          <a:xfrm>
            <a:off x="3033713" y="3579813"/>
            <a:ext cx="2063750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497" name="AutoShape 25"/>
          <p:cNvCxnSpPr>
            <a:cxnSpLocks noChangeShapeType="1"/>
            <a:stCxn id="361480" idx="2"/>
            <a:endCxn id="361483" idx="0"/>
          </p:cNvCxnSpPr>
          <p:nvPr/>
        </p:nvCxnSpPr>
        <p:spPr bwMode="auto">
          <a:xfrm flipH="1">
            <a:off x="5097463" y="3565525"/>
            <a:ext cx="2565400" cy="923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498" name="AutoShape 26"/>
          <p:cNvCxnSpPr>
            <a:cxnSpLocks noChangeShapeType="1"/>
            <a:stCxn id="361479" idx="2"/>
            <a:endCxn id="361481" idx="0"/>
          </p:cNvCxnSpPr>
          <p:nvPr/>
        </p:nvCxnSpPr>
        <p:spPr bwMode="auto">
          <a:xfrm flipH="1">
            <a:off x="2782888" y="3579813"/>
            <a:ext cx="3722687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499" name="AutoShape 27"/>
          <p:cNvCxnSpPr>
            <a:cxnSpLocks noChangeShapeType="1"/>
            <a:stCxn id="361500" idx="3"/>
            <a:endCxn id="361475" idx="0"/>
          </p:cNvCxnSpPr>
          <p:nvPr/>
        </p:nvCxnSpPr>
        <p:spPr bwMode="auto">
          <a:xfrm>
            <a:off x="1874838" y="2287588"/>
            <a:ext cx="1587" cy="614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1500" name="AutoShape 28"/>
          <p:cNvSpPr>
            <a:spLocks noChangeArrowheads="1"/>
          </p:cNvSpPr>
          <p:nvPr/>
        </p:nvSpPr>
        <p:spPr bwMode="auto">
          <a:xfrm>
            <a:off x="1554163" y="1703388"/>
            <a:ext cx="641350" cy="584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1501" name="AutoShape 29"/>
          <p:cNvCxnSpPr>
            <a:cxnSpLocks noChangeShapeType="1"/>
            <a:stCxn id="361502" idx="3"/>
            <a:endCxn id="361476" idx="0"/>
          </p:cNvCxnSpPr>
          <p:nvPr/>
        </p:nvCxnSpPr>
        <p:spPr bwMode="auto">
          <a:xfrm flipH="1">
            <a:off x="3033713" y="2287588"/>
            <a:ext cx="7937" cy="614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1502" name="AutoShape 30"/>
          <p:cNvSpPr>
            <a:spLocks noChangeArrowheads="1"/>
          </p:cNvSpPr>
          <p:nvPr/>
        </p:nvSpPr>
        <p:spPr bwMode="auto">
          <a:xfrm>
            <a:off x="2720975" y="1703388"/>
            <a:ext cx="641350" cy="584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1503" name="AutoShape 31"/>
          <p:cNvCxnSpPr>
            <a:cxnSpLocks noChangeShapeType="1"/>
            <a:stCxn id="361504" idx="3"/>
            <a:endCxn id="361477" idx="0"/>
          </p:cNvCxnSpPr>
          <p:nvPr/>
        </p:nvCxnSpPr>
        <p:spPr bwMode="auto">
          <a:xfrm flipH="1">
            <a:off x="4191000" y="2287588"/>
            <a:ext cx="1588" cy="614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1504" name="AutoShape 32"/>
          <p:cNvSpPr>
            <a:spLocks noChangeArrowheads="1"/>
          </p:cNvSpPr>
          <p:nvPr/>
        </p:nvSpPr>
        <p:spPr bwMode="auto">
          <a:xfrm>
            <a:off x="3871913" y="1703388"/>
            <a:ext cx="641350" cy="584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1505" name="AutoShape 33"/>
          <p:cNvCxnSpPr>
            <a:cxnSpLocks noChangeShapeType="1"/>
            <a:stCxn id="361506" idx="3"/>
            <a:endCxn id="361478" idx="0"/>
          </p:cNvCxnSpPr>
          <p:nvPr/>
        </p:nvCxnSpPr>
        <p:spPr bwMode="auto">
          <a:xfrm flipH="1">
            <a:off x="5348288" y="2287588"/>
            <a:ext cx="3175" cy="614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1506" name="AutoShape 34"/>
          <p:cNvSpPr>
            <a:spLocks noChangeArrowheads="1"/>
          </p:cNvSpPr>
          <p:nvPr/>
        </p:nvSpPr>
        <p:spPr bwMode="auto">
          <a:xfrm>
            <a:off x="5030788" y="1703388"/>
            <a:ext cx="641350" cy="584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1507" name="AutoShape 35"/>
          <p:cNvCxnSpPr>
            <a:cxnSpLocks noChangeShapeType="1"/>
            <a:stCxn id="361508" idx="3"/>
            <a:endCxn id="361479" idx="0"/>
          </p:cNvCxnSpPr>
          <p:nvPr/>
        </p:nvCxnSpPr>
        <p:spPr bwMode="auto">
          <a:xfrm>
            <a:off x="6503988" y="2287588"/>
            <a:ext cx="1587" cy="614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1508" name="AutoShape 36"/>
          <p:cNvSpPr>
            <a:spLocks noChangeArrowheads="1"/>
          </p:cNvSpPr>
          <p:nvPr/>
        </p:nvSpPr>
        <p:spPr bwMode="auto">
          <a:xfrm>
            <a:off x="6183313" y="1703388"/>
            <a:ext cx="641350" cy="584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1509" name="AutoShape 37"/>
          <p:cNvCxnSpPr>
            <a:cxnSpLocks noChangeShapeType="1"/>
            <a:stCxn id="361510" idx="3"/>
            <a:endCxn id="361480" idx="0"/>
          </p:cNvCxnSpPr>
          <p:nvPr/>
        </p:nvCxnSpPr>
        <p:spPr bwMode="auto">
          <a:xfrm flipH="1">
            <a:off x="7662863" y="2287588"/>
            <a:ext cx="6350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1510" name="AutoShape 38"/>
          <p:cNvSpPr>
            <a:spLocks noChangeArrowheads="1"/>
          </p:cNvSpPr>
          <p:nvPr/>
        </p:nvSpPr>
        <p:spPr bwMode="auto">
          <a:xfrm>
            <a:off x="7348538" y="1703388"/>
            <a:ext cx="641350" cy="584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1511" name="AutoShape 39"/>
          <p:cNvCxnSpPr>
            <a:cxnSpLocks noChangeShapeType="1"/>
            <a:stCxn id="361481" idx="2"/>
          </p:cNvCxnSpPr>
          <p:nvPr/>
        </p:nvCxnSpPr>
        <p:spPr bwMode="auto">
          <a:xfrm>
            <a:off x="2782888" y="5167313"/>
            <a:ext cx="1587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512" name="AutoShape 40"/>
          <p:cNvCxnSpPr>
            <a:cxnSpLocks noChangeShapeType="1"/>
            <a:stCxn id="361482" idx="2"/>
          </p:cNvCxnSpPr>
          <p:nvPr/>
        </p:nvCxnSpPr>
        <p:spPr bwMode="auto">
          <a:xfrm flipH="1">
            <a:off x="3921125" y="5167313"/>
            <a:ext cx="19050" cy="338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513" name="AutoShape 41"/>
          <p:cNvCxnSpPr>
            <a:cxnSpLocks noChangeShapeType="1"/>
            <a:stCxn id="361483" idx="2"/>
          </p:cNvCxnSpPr>
          <p:nvPr/>
        </p:nvCxnSpPr>
        <p:spPr bwMode="auto">
          <a:xfrm>
            <a:off x="5097463" y="5167313"/>
            <a:ext cx="17462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1514" name="AutoShape 42"/>
          <p:cNvCxnSpPr>
            <a:cxnSpLocks noChangeShapeType="1"/>
            <a:stCxn id="361484" idx="2"/>
          </p:cNvCxnSpPr>
          <p:nvPr/>
        </p:nvCxnSpPr>
        <p:spPr bwMode="auto">
          <a:xfrm>
            <a:off x="6254750" y="5167313"/>
            <a:ext cx="2540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1515" name="Group 43"/>
          <p:cNvGrpSpPr>
            <a:grpSpLocks/>
          </p:cNvGrpSpPr>
          <p:nvPr/>
        </p:nvGrpSpPr>
        <p:grpSpPr bwMode="auto">
          <a:xfrm>
            <a:off x="252413" y="3052763"/>
            <a:ext cx="1441450" cy="2017712"/>
            <a:chOff x="159" y="1923"/>
            <a:chExt cx="908" cy="1271"/>
          </a:xfrm>
        </p:grpSpPr>
        <p:sp>
          <p:nvSpPr>
            <p:cNvPr id="361516" name="Text Box 44"/>
            <p:cNvSpPr txBox="1">
              <a:spLocks noChangeArrowheads="1"/>
            </p:cNvSpPr>
            <p:nvPr/>
          </p:nvSpPr>
          <p:spPr bwMode="auto">
            <a:xfrm>
              <a:off x="207" y="1923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Map</a:t>
              </a:r>
            </a:p>
          </p:txBody>
        </p:sp>
        <p:sp>
          <p:nvSpPr>
            <p:cNvPr id="361517" name="Text Box 45"/>
            <p:cNvSpPr txBox="1">
              <a:spLocks noChangeArrowheads="1"/>
            </p:cNvSpPr>
            <p:nvPr/>
          </p:nvSpPr>
          <p:spPr bwMode="auto">
            <a:xfrm>
              <a:off x="159" y="2423"/>
              <a:ext cx="9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848484"/>
                  </a:solidFill>
                </a:rPr>
                <a:t>(Shuffle)</a:t>
              </a:r>
            </a:p>
          </p:txBody>
        </p:sp>
        <p:sp>
          <p:nvSpPr>
            <p:cNvPr id="361518" name="Text Box 46"/>
            <p:cNvSpPr txBox="1">
              <a:spLocks noChangeArrowheads="1"/>
            </p:cNvSpPr>
            <p:nvPr/>
          </p:nvSpPr>
          <p:spPr bwMode="auto">
            <a:xfrm>
              <a:off x="192" y="2906"/>
              <a:ext cx="7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Reduce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955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AFD2-CE64-3345-AD1D-9000E328789B}" type="slidenum">
              <a:rPr lang="en-US"/>
              <a:pPr/>
              <a:t>21</a:t>
            </a:fld>
            <a:endParaRPr 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 Programming Model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00">
                <a:solidFill>
                  <a:srgbClr val="000000"/>
                </a:solidFill>
                <a:latin typeface="Lucida Grande" charset="0"/>
              </a:rPr>
              <a:t>Input &amp; Output: each a set of key/value pairs</a:t>
            </a:r>
          </a:p>
          <a:p>
            <a:r>
              <a:rPr lang="en-US" sz="1900">
                <a:solidFill>
                  <a:srgbClr val="000000"/>
                </a:solidFill>
                <a:latin typeface="Lucida Grande" charset="0"/>
              </a:rPr>
              <a:t>Programmer specifies two functions:</a:t>
            </a:r>
          </a:p>
          <a:p>
            <a:endParaRPr lang="en-US" sz="1900">
              <a:solidFill>
                <a:srgbClr val="000000"/>
              </a:solidFill>
              <a:latin typeface="Lucida Grande" charset="0"/>
            </a:endParaRPr>
          </a:p>
          <a:p>
            <a:pPr lvl="1"/>
            <a:endParaRPr lang="en-US" sz="1700">
              <a:solidFill>
                <a:srgbClr val="000000"/>
              </a:solidFill>
              <a:latin typeface="Lucida Grande" charset="0"/>
            </a:endParaRPr>
          </a:p>
          <a:p>
            <a:pPr lvl="1"/>
            <a:r>
              <a:rPr lang="en-US" sz="1700">
                <a:solidFill>
                  <a:srgbClr val="000000"/>
                </a:solidFill>
                <a:latin typeface="Lucida Grande" charset="0"/>
              </a:rPr>
              <a:t>Processes input key/value pair</a:t>
            </a:r>
          </a:p>
          <a:p>
            <a:pPr lvl="1"/>
            <a:r>
              <a:rPr lang="en-US" sz="1700">
                <a:solidFill>
                  <a:srgbClr val="000000"/>
                </a:solidFill>
                <a:latin typeface="Lucida Grande" charset="0"/>
              </a:rPr>
              <a:t>Produces set of intermediate pairs</a:t>
            </a:r>
          </a:p>
          <a:p>
            <a:endParaRPr lang="en-US" sz="1900">
              <a:solidFill>
                <a:srgbClr val="000000"/>
              </a:solidFill>
              <a:latin typeface="Lucida Grande" charset="0"/>
            </a:endParaRPr>
          </a:p>
          <a:p>
            <a:pPr>
              <a:buFont typeface="Wingdings" charset="0"/>
              <a:buNone/>
            </a:pPr>
            <a:endParaRPr lang="en-US" sz="1900">
              <a:solidFill>
                <a:srgbClr val="000000"/>
              </a:solidFill>
              <a:latin typeface="Lucida Grande" charset="0"/>
            </a:endParaRPr>
          </a:p>
          <a:p>
            <a:pPr lvl="1"/>
            <a:r>
              <a:rPr lang="en-US" sz="1700">
                <a:solidFill>
                  <a:srgbClr val="000000"/>
                </a:solidFill>
                <a:latin typeface="Lucida Grande" charset="0"/>
              </a:rPr>
              <a:t>Aggregates all intermediate values for a particular key</a:t>
            </a:r>
          </a:p>
          <a:p>
            <a:pPr lvl="1"/>
            <a:r>
              <a:rPr lang="en-US" sz="1700">
                <a:solidFill>
                  <a:srgbClr val="000000"/>
                </a:solidFill>
                <a:latin typeface="Lucida Grande" charset="0"/>
              </a:rPr>
              <a:t>Produces a set of merged output values (usually just one)</a:t>
            </a:r>
          </a:p>
          <a:p>
            <a:pPr>
              <a:buFont typeface="Wingdings" charset="0"/>
              <a:buNone/>
            </a:pPr>
            <a:endParaRPr lang="en-US" sz="1800"/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381000" y="2609313"/>
            <a:ext cx="823595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map (</a:t>
            </a:r>
            <a:r>
              <a:rPr lang="en-US" sz="2100" b="1" dirty="0" err="1">
                <a:solidFill>
                  <a:srgbClr val="0011CF"/>
                </a:solidFill>
                <a:latin typeface="Lucida Grande" charset="0"/>
              </a:rPr>
              <a:t>in_key</a:t>
            </a:r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, </a:t>
            </a:r>
            <a:r>
              <a:rPr lang="en-US" sz="2100" b="1" dirty="0" err="1">
                <a:solidFill>
                  <a:srgbClr val="0011CF"/>
                </a:solidFill>
                <a:latin typeface="Lucida Grande" charset="0"/>
              </a:rPr>
              <a:t>in_value</a:t>
            </a:r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) -&gt; list(</a:t>
            </a:r>
            <a:r>
              <a:rPr lang="en-US" sz="2100" b="1" dirty="0" err="1">
                <a:solidFill>
                  <a:srgbClr val="0011CF"/>
                </a:solidFill>
                <a:latin typeface="Lucida Grande" charset="0"/>
              </a:rPr>
              <a:t>out_key</a:t>
            </a:r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, </a:t>
            </a:r>
            <a:r>
              <a:rPr lang="en-US" sz="2100" b="1" dirty="0" err="1">
                <a:solidFill>
                  <a:srgbClr val="0011CF"/>
                </a:solidFill>
                <a:latin typeface="Lucida Grande" charset="0"/>
              </a:rPr>
              <a:t>intermediate_value</a:t>
            </a:r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)</a:t>
            </a:r>
          </a:p>
        </p:txBody>
      </p:sp>
      <p:sp>
        <p:nvSpPr>
          <p:cNvPr id="362501" name="Rectangle 5"/>
          <p:cNvSpPr>
            <a:spLocks noChangeArrowheads="1"/>
          </p:cNvSpPr>
          <p:nvPr/>
        </p:nvSpPr>
        <p:spPr bwMode="auto">
          <a:xfrm>
            <a:off x="323850" y="3930650"/>
            <a:ext cx="835977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reduce (</a:t>
            </a:r>
            <a:r>
              <a:rPr lang="en-US" sz="2100" b="1" dirty="0" err="1">
                <a:solidFill>
                  <a:srgbClr val="0011CF"/>
                </a:solidFill>
                <a:latin typeface="Lucida Grande" charset="0"/>
              </a:rPr>
              <a:t>out_key</a:t>
            </a:r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, list(</a:t>
            </a:r>
            <a:r>
              <a:rPr lang="en-US" sz="2100" b="1" dirty="0" err="1">
                <a:solidFill>
                  <a:srgbClr val="0011CF"/>
                </a:solidFill>
                <a:latin typeface="Lucida Grande" charset="0"/>
              </a:rPr>
              <a:t>intermediate_value</a:t>
            </a:r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)) -&gt; list(</a:t>
            </a:r>
            <a:r>
              <a:rPr lang="en-US" sz="2100" b="1" dirty="0" err="1">
                <a:solidFill>
                  <a:srgbClr val="0011CF"/>
                </a:solidFill>
                <a:latin typeface="Lucida Grande" charset="0"/>
              </a:rPr>
              <a:t>out_value</a:t>
            </a:r>
            <a:r>
              <a:rPr lang="en-US" sz="2100" b="1" dirty="0">
                <a:solidFill>
                  <a:srgbClr val="0011CF"/>
                </a:solidFill>
                <a:latin typeface="Lucida Grande" charset="0"/>
              </a:rPr>
              <a:t>)</a:t>
            </a:r>
          </a:p>
        </p:txBody>
      </p:sp>
      <p:sp>
        <p:nvSpPr>
          <p:cNvPr id="362502" name="Text Box 6"/>
          <p:cNvSpPr txBox="1">
            <a:spLocks noChangeArrowheads="1"/>
          </p:cNvSpPr>
          <p:nvPr/>
        </p:nvSpPr>
        <p:spPr bwMode="auto">
          <a:xfrm>
            <a:off x="1538288" y="5699125"/>
            <a:ext cx="60658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FF0000"/>
                </a:solidFill>
              </a:rPr>
              <a:t>Inspired by primitives from functional programming languages such as Lisp, Scheme, and Haskell</a:t>
            </a:r>
          </a:p>
        </p:txBody>
      </p:sp>
      <p:sp>
        <p:nvSpPr>
          <p:cNvPr id="362503" name="Text Box 7"/>
          <p:cNvSpPr txBox="1">
            <a:spLocks noChangeArrowheads="1"/>
          </p:cNvSpPr>
          <p:nvPr/>
        </p:nvSpPr>
        <p:spPr bwMode="auto">
          <a:xfrm>
            <a:off x="6916738" y="6249988"/>
            <a:ext cx="1905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slide source: Google, Inc.</a:t>
            </a:r>
          </a:p>
        </p:txBody>
      </p:sp>
    </p:spTree>
    <p:extLst>
      <p:ext uri="{BB962C8B-B14F-4D97-AF65-F5344CB8AC3E}">
        <p14:creationId xmlns:p14="http://schemas.microsoft.com/office/powerpoint/2010/main" val="3688831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45181"/>
            <a:ext cx="7854696" cy="914400"/>
          </a:xfrm>
        </p:spPr>
        <p:txBody>
          <a:bodyPr/>
          <a:lstStyle/>
          <a:p>
            <a:r>
              <a:rPr lang="en-US"/>
              <a:t>Example: What does this do? </a:t>
            </a:r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722313" y="1446213"/>
            <a:ext cx="8042275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1">
                <a:solidFill>
                  <a:srgbClr val="0011CF"/>
                </a:solidFill>
                <a:latin typeface="Lucida Grande" charset="0"/>
              </a:rPr>
              <a:t> map(String input_key, String input_value):</a:t>
            </a:r>
          </a:p>
          <a:p>
            <a:r>
              <a:rPr lang="en-US" sz="1700" b="1">
                <a:solidFill>
                  <a:schemeClr val="bg2"/>
                </a:solidFill>
                <a:latin typeface="Lucida Grande" charset="0"/>
              </a:rPr>
              <a:t>   </a:t>
            </a:r>
            <a:r>
              <a:rPr lang="en-US" sz="1700" b="1">
                <a:solidFill>
                  <a:srgbClr val="3366FF"/>
                </a:solidFill>
                <a:latin typeface="Lucida Grande" charset="0"/>
              </a:rPr>
              <a:t> // input_key: document name</a:t>
            </a:r>
          </a:p>
          <a:p>
            <a:r>
              <a:rPr lang="en-US" sz="1700" b="1">
                <a:solidFill>
                  <a:srgbClr val="3366FF"/>
                </a:solidFill>
                <a:latin typeface="Lucida Grande" charset="0"/>
              </a:rPr>
              <a:t>    // input_value: document contents</a:t>
            </a:r>
            <a:endParaRPr lang="en-US" sz="2100" b="1">
              <a:solidFill>
                <a:srgbClr val="3366FF"/>
              </a:solidFill>
              <a:latin typeface="Lucida Grande" charset="0"/>
            </a:endParaRPr>
          </a:p>
          <a:p>
            <a:r>
              <a:rPr lang="en-US" sz="2100" b="1">
                <a:solidFill>
                  <a:srgbClr val="3366FF"/>
                </a:solidFill>
                <a:latin typeface="Lucida Grande" charset="0"/>
              </a:rPr>
              <a:t>   </a:t>
            </a:r>
            <a:r>
              <a:rPr lang="en-US" sz="2100" b="1">
                <a:solidFill>
                  <a:srgbClr val="0011CF"/>
                </a:solidFill>
                <a:latin typeface="Lucida Grande" charset="0"/>
              </a:rPr>
              <a:t> for each word w in input_value:</a:t>
            </a:r>
          </a:p>
          <a:p>
            <a:r>
              <a:rPr lang="en-US" sz="2100" b="1">
                <a:solidFill>
                  <a:srgbClr val="0011CF"/>
                </a:solidFill>
                <a:latin typeface="Lucida Grande" charset="0"/>
              </a:rPr>
              <a:t>        EmitIntermediate(w, 1);</a:t>
            </a:r>
          </a:p>
          <a:p>
            <a:endParaRPr lang="en-US" sz="2100" b="1">
              <a:solidFill>
                <a:srgbClr val="0011CF"/>
              </a:solidFill>
              <a:latin typeface="Lucida Grande" charset="0"/>
            </a:endParaRPr>
          </a:p>
          <a:p>
            <a:endParaRPr lang="en-US" sz="2100" b="1">
              <a:solidFill>
                <a:srgbClr val="0011CF"/>
              </a:solidFill>
              <a:latin typeface="Lucida Grande" charset="0"/>
            </a:endParaRPr>
          </a:p>
          <a:p>
            <a:r>
              <a:rPr lang="en-US" sz="2100" b="1">
                <a:solidFill>
                  <a:srgbClr val="0011CF"/>
                </a:solidFill>
                <a:latin typeface="Lucida Grande" charset="0"/>
              </a:rPr>
              <a:t>  reduce(String output_key, Iterator intermediate_values):</a:t>
            </a:r>
          </a:p>
          <a:p>
            <a:r>
              <a:rPr lang="en-US" sz="1700" b="1">
                <a:solidFill>
                  <a:srgbClr val="3366FF"/>
                </a:solidFill>
                <a:latin typeface="Lucida Grande" charset="0"/>
              </a:rPr>
              <a:t>    // output_key: word</a:t>
            </a:r>
          </a:p>
          <a:p>
            <a:r>
              <a:rPr lang="en-US" sz="1700" b="1">
                <a:solidFill>
                  <a:srgbClr val="3366FF"/>
                </a:solidFill>
                <a:latin typeface="Lucida Grande" charset="0"/>
              </a:rPr>
              <a:t>    // output_values: ????</a:t>
            </a:r>
            <a:endParaRPr lang="en-US" sz="2100" b="1">
              <a:solidFill>
                <a:srgbClr val="3366FF"/>
              </a:solidFill>
              <a:latin typeface="Lucida Grande" charset="0"/>
            </a:endParaRPr>
          </a:p>
          <a:p>
            <a:r>
              <a:rPr lang="en-US" sz="2100" b="1">
                <a:solidFill>
                  <a:srgbClr val="0011CF"/>
                </a:solidFill>
                <a:latin typeface="Lucida Grande" charset="0"/>
              </a:rPr>
              <a:t>    int result = 0;</a:t>
            </a:r>
          </a:p>
          <a:p>
            <a:r>
              <a:rPr lang="en-US" sz="2100" b="1">
                <a:solidFill>
                  <a:srgbClr val="0011CF"/>
                </a:solidFill>
                <a:latin typeface="Lucida Grande" charset="0"/>
              </a:rPr>
              <a:t>    for each v in intermediate_values:</a:t>
            </a:r>
          </a:p>
          <a:p>
            <a:r>
              <a:rPr lang="en-US" sz="2100" b="1">
                <a:solidFill>
                  <a:srgbClr val="0011CF"/>
                </a:solidFill>
                <a:latin typeface="Lucida Grande" charset="0"/>
              </a:rPr>
              <a:t>        result += v;</a:t>
            </a:r>
          </a:p>
          <a:p>
            <a:r>
              <a:rPr lang="en-US" sz="2100" b="1">
                <a:solidFill>
                  <a:srgbClr val="0011CF"/>
                </a:solidFill>
                <a:latin typeface="Lucida Grande" charset="0"/>
              </a:rPr>
              <a:t>    Emit(result);</a:t>
            </a:r>
          </a:p>
        </p:txBody>
      </p:sp>
      <p:sp>
        <p:nvSpPr>
          <p:cNvPr id="363524" name="Text Box 4"/>
          <p:cNvSpPr txBox="1">
            <a:spLocks noChangeArrowheads="1"/>
          </p:cNvSpPr>
          <p:nvPr/>
        </p:nvSpPr>
        <p:spPr bwMode="auto">
          <a:xfrm>
            <a:off x="6916738" y="6165850"/>
            <a:ext cx="1905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slide source: Google, Inc.</a:t>
            </a:r>
          </a:p>
        </p:txBody>
      </p:sp>
    </p:spTree>
    <p:extLst>
      <p:ext uri="{BB962C8B-B14F-4D97-AF65-F5344CB8AC3E}">
        <p14:creationId xmlns:p14="http://schemas.microsoft.com/office/powerpoint/2010/main" val="3539593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1176338" y="1582738"/>
          <a:ext cx="6859587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Document" r:id="rId4" imgW="6858000" imgH="4294632" progId="Word.Document.8">
                  <p:embed/>
                </p:oleObj>
              </mc:Choice>
              <mc:Fallback>
                <p:oleObj name="Document" r:id="rId4" imgW="6858000" imgH="4294632" progId="Word.Document.8">
                  <p:embed/>
                  <p:pic>
                    <p:nvPicPr>
                      <p:cNvPr id="993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1582738"/>
                        <a:ext cx="6859587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Document Processing</a:t>
            </a:r>
          </a:p>
        </p:txBody>
      </p:sp>
    </p:spTree>
    <p:extLst>
      <p:ext uri="{BB962C8B-B14F-4D97-AF65-F5344CB8AC3E}">
        <p14:creationId xmlns:p14="http://schemas.microsoft.com/office/powerpoint/2010/main" val="1993660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F5B0-0754-F14B-9F90-1C6EE10DFFCD}" type="slidenum">
              <a:rPr lang="en-US"/>
              <a:pPr/>
              <a:t>24</a:t>
            </a:fld>
            <a:endParaRPr lang="en-US"/>
          </a:p>
        </p:txBody>
      </p:sp>
      <p:graphicFrame>
        <p:nvGraphicFramePr>
          <p:cNvPr id="158722" name="Object 2"/>
          <p:cNvGraphicFramePr>
            <a:graphicFrameLocks noChangeAspect="1"/>
          </p:cNvGraphicFramePr>
          <p:nvPr/>
        </p:nvGraphicFramePr>
        <p:xfrm>
          <a:off x="1176338" y="1298575"/>
          <a:ext cx="6859587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Document" r:id="rId4" imgW="6858000" imgH="4294632" progId="Word.Document.8">
                  <p:embed/>
                </p:oleObj>
              </mc:Choice>
              <mc:Fallback>
                <p:oleObj name="Document" r:id="rId4" imgW="6858000" imgH="4294632" progId="Word.Document.8">
                  <p:embed/>
                  <p:pic>
                    <p:nvPicPr>
                      <p:cNvPr id="1587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1298575"/>
                        <a:ext cx="6859587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3" name="Rectangle 3"/>
          <p:cNvSpPr>
            <a:spLocks noGrp="1" noChangeArrowheads="1"/>
          </p:cNvSpPr>
          <p:nvPr>
            <p:ph type="title"/>
          </p:nvPr>
        </p:nvSpPr>
        <p:spPr>
          <a:xfrm>
            <a:off x="653301" y="464386"/>
            <a:ext cx="7854696" cy="914400"/>
          </a:xfrm>
        </p:spPr>
        <p:txBody>
          <a:bodyPr/>
          <a:lstStyle/>
          <a:p>
            <a:r>
              <a:rPr lang="en-US"/>
              <a:t>Example: Word length histogram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1152525" y="5597525"/>
            <a:ext cx="735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How many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big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,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medium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, and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small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words are used?</a:t>
            </a:r>
          </a:p>
        </p:txBody>
      </p:sp>
    </p:spTree>
    <p:extLst>
      <p:ext uri="{BB962C8B-B14F-4D97-AF65-F5344CB8AC3E}">
        <p14:creationId xmlns:p14="http://schemas.microsoft.com/office/powerpoint/2010/main" val="1486630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919760"/>
              </p:ext>
            </p:extLst>
          </p:nvPr>
        </p:nvGraphicFramePr>
        <p:xfrm>
          <a:off x="3568700" y="1314449"/>
          <a:ext cx="5487988" cy="542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Document" r:id="rId4" imgW="5486400" imgH="5696712" progId="Word.Document.8">
                  <p:embed/>
                </p:oleObj>
              </mc:Choice>
              <mc:Fallback>
                <p:oleObj name="Document" r:id="rId4" imgW="5486400" imgH="5696712" progId="Word.Document.8">
                  <p:embed/>
                  <p:pic>
                    <p:nvPicPr>
                      <p:cNvPr id="1013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1314449"/>
                        <a:ext cx="5487988" cy="542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334963" y="1809750"/>
            <a:ext cx="3141662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Arial" charset="0"/>
                <a:cs typeface="ＭＳ Ｐゴシック" charset="0"/>
              </a:rPr>
              <a:t>Big = Yellow = 10+ letters</a:t>
            </a: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r>
              <a:rPr lang="en-US" sz="1800">
                <a:latin typeface="Arial" charset="0"/>
                <a:cs typeface="ＭＳ Ｐゴシック" charset="0"/>
              </a:rPr>
              <a:t>Medium = Red = 5..9 letters</a:t>
            </a: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r>
              <a:rPr lang="en-US" sz="1800">
                <a:latin typeface="Arial" charset="0"/>
                <a:cs typeface="ＭＳ Ｐゴシック" charset="0"/>
              </a:rPr>
              <a:t>Small = Blue = 2..4 letters</a:t>
            </a: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r>
              <a:rPr lang="en-US" sz="1800">
                <a:latin typeface="Arial" charset="0"/>
                <a:cs typeface="ＭＳ Ｐゴシック" charset="0"/>
              </a:rPr>
              <a:t>Tiny = Pink = 1 letter</a:t>
            </a:r>
          </a:p>
        </p:txBody>
      </p:sp>
      <p:sp>
        <p:nvSpPr>
          <p:cNvPr id="101402" name="Rectangle 26"/>
          <p:cNvSpPr>
            <a:spLocks noChangeArrowheads="1"/>
          </p:cNvSpPr>
          <p:nvPr/>
        </p:nvSpPr>
        <p:spPr bwMode="auto">
          <a:xfrm>
            <a:off x="1588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36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1403" name="Rectangle 27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8229600" cy="838200"/>
          </a:xfrm>
        </p:spPr>
        <p:txBody>
          <a:bodyPr/>
          <a:lstStyle/>
          <a:p>
            <a:r>
              <a:rPr lang="en-US" dirty="0"/>
              <a:t>Example: Word length histogram</a:t>
            </a:r>
          </a:p>
        </p:txBody>
      </p:sp>
    </p:spTree>
    <p:extLst>
      <p:ext uri="{BB962C8B-B14F-4D97-AF65-F5344CB8AC3E}">
        <p14:creationId xmlns:p14="http://schemas.microsoft.com/office/powerpoint/2010/main" val="2375952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770" name="Object 2"/>
          <p:cNvGraphicFramePr>
            <a:graphicFrameLocks noChangeAspect="1"/>
          </p:cNvGraphicFramePr>
          <p:nvPr/>
        </p:nvGraphicFramePr>
        <p:xfrm>
          <a:off x="3346450" y="1073150"/>
          <a:ext cx="5487988" cy="569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Document" r:id="rId4" imgW="5486400" imgH="5696712" progId="Word.Document.8">
                  <p:embed/>
                </p:oleObj>
              </mc:Choice>
              <mc:Fallback>
                <p:oleObj name="Document" r:id="rId4" imgW="5486400" imgH="5696712" progId="Word.Document.8">
                  <p:embed/>
                  <p:pic>
                    <p:nvPicPr>
                      <p:cNvPr id="1607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1073150"/>
                        <a:ext cx="5487988" cy="569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1588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36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08074"/>
            <a:ext cx="8229600" cy="838200"/>
          </a:xfrm>
        </p:spPr>
        <p:txBody>
          <a:bodyPr/>
          <a:lstStyle/>
          <a:p>
            <a:r>
              <a:rPr lang="en-US" sz="2800"/>
              <a:t>Example: Word length histogram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34925" y="1303338"/>
            <a:ext cx="3124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Split the document into chunks and process each chunk on a different computer</a:t>
            </a:r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3195638" y="4090988"/>
            <a:ext cx="5715000" cy="2362200"/>
          </a:xfrm>
          <a:prstGeom prst="rect">
            <a:avLst/>
          </a:prstGeom>
          <a:solidFill>
            <a:srgbClr val="CC66FF">
              <a:alpha val="24001"/>
            </a:srgbClr>
          </a:solidFill>
          <a:ln w="9525">
            <a:solidFill>
              <a:srgbClr val="CC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3205163" y="1339850"/>
            <a:ext cx="5715000" cy="2667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8" name="Rectangle 10"/>
          <p:cNvSpPr>
            <a:spLocks noChangeArrowheads="1"/>
          </p:cNvSpPr>
          <p:nvPr/>
        </p:nvSpPr>
        <p:spPr bwMode="auto">
          <a:xfrm>
            <a:off x="1717675" y="3351213"/>
            <a:ext cx="1295400" cy="6858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Chunk 1</a:t>
            </a:r>
          </a:p>
        </p:txBody>
      </p:sp>
      <p:sp>
        <p:nvSpPr>
          <p:cNvPr id="160781" name="Rectangle 13"/>
          <p:cNvSpPr>
            <a:spLocks noChangeArrowheads="1"/>
          </p:cNvSpPr>
          <p:nvPr/>
        </p:nvSpPr>
        <p:spPr bwMode="auto">
          <a:xfrm>
            <a:off x="1785938" y="5724525"/>
            <a:ext cx="1295400" cy="685800"/>
          </a:xfrm>
          <a:prstGeom prst="rect">
            <a:avLst/>
          </a:prstGeom>
          <a:solidFill>
            <a:srgbClr val="CC66FF">
              <a:alpha val="24001"/>
            </a:srgbClr>
          </a:solidFill>
          <a:ln w="9525">
            <a:solidFill>
              <a:srgbClr val="CC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11CF"/>
                </a:solidFill>
              </a:rPr>
              <a:t>Chunk 2</a:t>
            </a:r>
          </a:p>
        </p:txBody>
      </p:sp>
    </p:spTree>
    <p:extLst>
      <p:ext uri="{BB962C8B-B14F-4D97-AF65-F5344CB8AC3E}">
        <p14:creationId xmlns:p14="http://schemas.microsoft.com/office/powerpoint/2010/main" val="151755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5" grpId="0" animBg="1"/>
      <p:bldP spid="16077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74" name="Group 2"/>
          <p:cNvGrpSpPr>
            <a:grpSpLocks/>
          </p:cNvGrpSpPr>
          <p:nvPr/>
        </p:nvGrpSpPr>
        <p:grpSpPr bwMode="auto">
          <a:xfrm>
            <a:off x="7543800" y="4038600"/>
            <a:ext cx="1371600" cy="1295400"/>
            <a:chOff x="4752" y="2544"/>
            <a:chExt cx="864" cy="816"/>
          </a:xfrm>
        </p:grpSpPr>
        <p:sp>
          <p:nvSpPr>
            <p:cNvPr id="156675" name="Rectangle 3"/>
            <p:cNvSpPr>
              <a:spLocks noChangeArrowheads="1"/>
            </p:cNvSpPr>
            <p:nvPr/>
          </p:nvSpPr>
          <p:spPr bwMode="auto">
            <a:xfrm>
              <a:off x="4800" y="2544"/>
              <a:ext cx="816" cy="816"/>
            </a:xfrm>
            <a:prstGeom prst="rect">
              <a:avLst/>
            </a:prstGeom>
            <a:solidFill>
              <a:srgbClr val="CC66FF">
                <a:alpha val="24001"/>
              </a:srgbClr>
            </a:solidFill>
            <a:ln w="9525">
              <a:solidFill>
                <a:srgbClr val="CC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4848" y="2592"/>
              <a:ext cx="432" cy="1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4848" y="2784"/>
              <a:ext cx="192" cy="14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4848" y="2928"/>
              <a:ext cx="288" cy="1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4848" y="3120"/>
              <a:ext cx="288" cy="144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4752" y="2544"/>
              <a:ext cx="852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ＭＳ Ｐゴシック" charset="0"/>
                </a:rPr>
                <a:t>(yellow, 20)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(red, 71)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(blue, 93)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(pink, 6 )</a:t>
              </a:r>
            </a:p>
          </p:txBody>
        </p:sp>
      </p:grp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1752600" y="4038600"/>
            <a:ext cx="5715000" cy="2362200"/>
          </a:xfrm>
          <a:prstGeom prst="rect">
            <a:avLst/>
          </a:prstGeom>
          <a:solidFill>
            <a:srgbClr val="CC66FF">
              <a:alpha val="24001"/>
            </a:srgbClr>
          </a:solidFill>
          <a:ln w="9525">
            <a:solidFill>
              <a:srgbClr val="CC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1770063" y="1311275"/>
            <a:ext cx="5715000" cy="2667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6683" name="Object 11"/>
          <p:cNvGraphicFramePr>
            <a:graphicFrameLocks noChangeAspect="1"/>
          </p:cNvGraphicFramePr>
          <p:nvPr/>
        </p:nvGraphicFramePr>
        <p:xfrm>
          <a:off x="1903413" y="1065213"/>
          <a:ext cx="5487987" cy="569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Document" r:id="rId4" imgW="5486400" imgH="5696712" progId="Word.Document.8">
                  <p:embed/>
                </p:oleObj>
              </mc:Choice>
              <mc:Fallback>
                <p:oleObj name="Document" r:id="rId4" imgW="5486400" imgH="5696712" progId="Word.Document.8">
                  <p:embed/>
                  <p:pic>
                    <p:nvPicPr>
                      <p:cNvPr id="1566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1065213"/>
                        <a:ext cx="5487987" cy="569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6685" name="Group 13"/>
          <p:cNvGrpSpPr>
            <a:grpSpLocks/>
          </p:cNvGrpSpPr>
          <p:nvPr/>
        </p:nvGrpSpPr>
        <p:grpSpPr bwMode="auto">
          <a:xfrm>
            <a:off x="304800" y="1295400"/>
            <a:ext cx="1390650" cy="717550"/>
            <a:chOff x="192" y="816"/>
            <a:chExt cx="876" cy="452"/>
          </a:xfrm>
        </p:grpSpPr>
        <p:sp>
          <p:nvSpPr>
            <p:cNvPr id="156686" name="Rectangle 14"/>
            <p:cNvSpPr>
              <a:spLocks noChangeArrowheads="1"/>
            </p:cNvSpPr>
            <p:nvPr/>
          </p:nvSpPr>
          <p:spPr bwMode="auto">
            <a:xfrm>
              <a:off x="240" y="816"/>
              <a:ext cx="816" cy="432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87" name="Rectangle 15"/>
            <p:cNvSpPr>
              <a:spLocks noChangeArrowheads="1"/>
            </p:cNvSpPr>
            <p:nvPr/>
          </p:nvSpPr>
          <p:spPr bwMode="auto">
            <a:xfrm>
              <a:off x="192" y="864"/>
              <a:ext cx="8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ＭＳ Ｐゴシック" charset="0"/>
                </a:rPr>
                <a:t>Map Task 1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(204 words)</a:t>
              </a:r>
            </a:p>
          </p:txBody>
        </p:sp>
      </p:grpSp>
      <p:grpSp>
        <p:nvGrpSpPr>
          <p:cNvPr id="156688" name="Group 16"/>
          <p:cNvGrpSpPr>
            <a:grpSpLocks/>
          </p:cNvGrpSpPr>
          <p:nvPr/>
        </p:nvGrpSpPr>
        <p:grpSpPr bwMode="auto">
          <a:xfrm>
            <a:off x="304800" y="5715000"/>
            <a:ext cx="1390650" cy="717550"/>
            <a:chOff x="192" y="3600"/>
            <a:chExt cx="876" cy="452"/>
          </a:xfrm>
        </p:grpSpPr>
        <p:sp>
          <p:nvSpPr>
            <p:cNvPr id="156689" name="Rectangle 17"/>
            <p:cNvSpPr>
              <a:spLocks noChangeArrowheads="1"/>
            </p:cNvSpPr>
            <p:nvPr/>
          </p:nvSpPr>
          <p:spPr bwMode="auto">
            <a:xfrm>
              <a:off x="240" y="3600"/>
              <a:ext cx="816" cy="432"/>
            </a:xfrm>
            <a:prstGeom prst="rect">
              <a:avLst/>
            </a:prstGeom>
            <a:solidFill>
              <a:srgbClr val="CC66FF">
                <a:alpha val="24001"/>
              </a:srgbClr>
            </a:solidFill>
            <a:ln w="9525">
              <a:solidFill>
                <a:srgbClr val="CC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0" name="Rectangle 18"/>
            <p:cNvSpPr>
              <a:spLocks noChangeArrowheads="1"/>
            </p:cNvSpPr>
            <p:nvPr/>
          </p:nvSpPr>
          <p:spPr bwMode="auto">
            <a:xfrm>
              <a:off x="192" y="3648"/>
              <a:ext cx="8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ＭＳ Ｐゴシック" charset="0"/>
                </a:rPr>
                <a:t>Map Task 2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(190 words)</a:t>
              </a:r>
            </a:p>
          </p:txBody>
        </p:sp>
      </p:grpSp>
      <p:grpSp>
        <p:nvGrpSpPr>
          <p:cNvPr id="156691" name="Group 19"/>
          <p:cNvGrpSpPr>
            <a:grpSpLocks/>
          </p:cNvGrpSpPr>
          <p:nvPr/>
        </p:nvGrpSpPr>
        <p:grpSpPr bwMode="auto">
          <a:xfrm>
            <a:off x="7545388" y="1295400"/>
            <a:ext cx="1598612" cy="1828800"/>
            <a:chOff x="4753" y="816"/>
            <a:chExt cx="1007" cy="1152"/>
          </a:xfrm>
        </p:grpSpPr>
        <p:sp>
          <p:nvSpPr>
            <p:cNvPr id="156692" name="Rectangle 20"/>
            <p:cNvSpPr>
              <a:spLocks noChangeArrowheads="1"/>
            </p:cNvSpPr>
            <p:nvPr/>
          </p:nvSpPr>
          <p:spPr bwMode="auto">
            <a:xfrm>
              <a:off x="4800" y="1152"/>
              <a:ext cx="816" cy="816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3" name="Rectangle 21"/>
            <p:cNvSpPr>
              <a:spLocks noChangeArrowheads="1"/>
            </p:cNvSpPr>
            <p:nvPr/>
          </p:nvSpPr>
          <p:spPr bwMode="auto">
            <a:xfrm>
              <a:off x="4848" y="1200"/>
              <a:ext cx="432" cy="1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4" name="Rectangle 22"/>
            <p:cNvSpPr>
              <a:spLocks noChangeArrowheads="1"/>
            </p:cNvSpPr>
            <p:nvPr/>
          </p:nvSpPr>
          <p:spPr bwMode="auto">
            <a:xfrm>
              <a:off x="4848" y="1392"/>
              <a:ext cx="192" cy="14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5" name="Rectangle 23"/>
            <p:cNvSpPr>
              <a:spLocks noChangeArrowheads="1"/>
            </p:cNvSpPr>
            <p:nvPr/>
          </p:nvSpPr>
          <p:spPr bwMode="auto">
            <a:xfrm>
              <a:off x="4848" y="1536"/>
              <a:ext cx="288" cy="1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6" name="Rectangle 24"/>
            <p:cNvSpPr>
              <a:spLocks noChangeArrowheads="1"/>
            </p:cNvSpPr>
            <p:nvPr/>
          </p:nvSpPr>
          <p:spPr bwMode="auto">
            <a:xfrm>
              <a:off x="4848" y="1728"/>
              <a:ext cx="288" cy="144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7" name="Rectangle 25"/>
            <p:cNvSpPr>
              <a:spLocks noChangeArrowheads="1"/>
            </p:cNvSpPr>
            <p:nvPr/>
          </p:nvSpPr>
          <p:spPr bwMode="auto">
            <a:xfrm>
              <a:off x="4753" y="816"/>
              <a:ext cx="1007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latin typeface="Arial" charset="0"/>
                  <a:cs typeface="ＭＳ Ｐゴシック" charset="0"/>
                </a:rPr>
                <a:t>(key, value)</a:t>
              </a:r>
            </a:p>
            <a:p>
              <a:endParaRPr lang="en-US" sz="1800">
                <a:latin typeface="Arial" charset="0"/>
                <a:cs typeface="ＭＳ Ｐゴシック" charset="0"/>
              </a:endParaRP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(yellow, 17)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(red, 77)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(blue, 107)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(pink, 3) </a:t>
              </a:r>
            </a:p>
          </p:txBody>
        </p:sp>
      </p:grpSp>
      <p:sp>
        <p:nvSpPr>
          <p:cNvPr id="156698" name="Rectangle 26"/>
          <p:cNvSpPr>
            <a:spLocks noChangeArrowheads="1"/>
          </p:cNvSpPr>
          <p:nvPr/>
        </p:nvSpPr>
        <p:spPr bwMode="auto">
          <a:xfrm>
            <a:off x="1588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36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56699" name="Rectangle 27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838200"/>
          </a:xfrm>
          <a:solidFill>
            <a:schemeClr val="bg1"/>
          </a:solidFill>
        </p:spPr>
        <p:txBody>
          <a:bodyPr/>
          <a:lstStyle/>
          <a:p>
            <a:r>
              <a:rPr lang="en-US" sz="4000"/>
              <a:t>Example: Word length histogram</a:t>
            </a:r>
          </a:p>
        </p:txBody>
      </p:sp>
    </p:spTree>
    <p:extLst>
      <p:ext uri="{BB962C8B-B14F-4D97-AF65-F5344CB8AC3E}">
        <p14:creationId xmlns:p14="http://schemas.microsoft.com/office/powerpoint/2010/main" val="192138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1" grpId="0" animBg="1"/>
      <p:bldP spid="15668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7853-8C37-0846-A4BD-2EDEC3BA490A}" type="slidenum">
              <a:rPr lang="en-US"/>
              <a:pPr/>
              <a:t>28</a:t>
            </a:fld>
            <a:endParaRPr lang="en-US"/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247650" y="4205288"/>
            <a:ext cx="4670425" cy="1501775"/>
          </a:xfrm>
          <a:prstGeom prst="rect">
            <a:avLst/>
          </a:prstGeom>
          <a:solidFill>
            <a:srgbClr val="CC66FF">
              <a:alpha val="24001"/>
            </a:srgbClr>
          </a:solidFill>
          <a:ln w="9525">
            <a:solidFill>
              <a:srgbClr val="CC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347663" y="1812925"/>
            <a:ext cx="4586287" cy="17526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3629025" y="1592263"/>
            <a:ext cx="1598613" cy="3937000"/>
            <a:chOff x="720" y="1152"/>
            <a:chExt cx="1007" cy="2480"/>
          </a:xfrm>
        </p:grpSpPr>
        <p:sp>
          <p:nvSpPr>
            <p:cNvPr id="103429" name="Rectangle 5"/>
            <p:cNvSpPr>
              <a:spLocks noChangeArrowheads="1"/>
            </p:cNvSpPr>
            <p:nvPr/>
          </p:nvSpPr>
          <p:spPr bwMode="auto">
            <a:xfrm>
              <a:off x="815" y="1536"/>
              <a:ext cx="432" cy="1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0" name="Rectangle 6"/>
            <p:cNvSpPr>
              <a:spLocks noChangeArrowheads="1"/>
            </p:cNvSpPr>
            <p:nvPr/>
          </p:nvSpPr>
          <p:spPr bwMode="auto">
            <a:xfrm>
              <a:off x="815" y="2928"/>
              <a:ext cx="432" cy="1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1" name="Rectangle 7"/>
            <p:cNvSpPr>
              <a:spLocks noChangeArrowheads="1"/>
            </p:cNvSpPr>
            <p:nvPr/>
          </p:nvSpPr>
          <p:spPr bwMode="auto">
            <a:xfrm>
              <a:off x="815" y="3120"/>
              <a:ext cx="192" cy="14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2" name="Rectangle 8"/>
            <p:cNvSpPr>
              <a:spLocks noChangeArrowheads="1"/>
            </p:cNvSpPr>
            <p:nvPr/>
          </p:nvSpPr>
          <p:spPr bwMode="auto">
            <a:xfrm>
              <a:off x="815" y="1728"/>
              <a:ext cx="192" cy="14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3" name="Rectangle 9"/>
            <p:cNvSpPr>
              <a:spLocks noChangeArrowheads="1"/>
            </p:cNvSpPr>
            <p:nvPr/>
          </p:nvSpPr>
          <p:spPr bwMode="auto">
            <a:xfrm>
              <a:off x="815" y="3264"/>
              <a:ext cx="288" cy="1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4" name="Rectangle 10"/>
            <p:cNvSpPr>
              <a:spLocks noChangeArrowheads="1"/>
            </p:cNvSpPr>
            <p:nvPr/>
          </p:nvSpPr>
          <p:spPr bwMode="auto">
            <a:xfrm>
              <a:off x="815" y="1872"/>
              <a:ext cx="288" cy="1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5" name="Rectangle 11"/>
            <p:cNvSpPr>
              <a:spLocks noChangeArrowheads="1"/>
            </p:cNvSpPr>
            <p:nvPr/>
          </p:nvSpPr>
          <p:spPr bwMode="auto">
            <a:xfrm>
              <a:off x="815" y="3456"/>
              <a:ext cx="288" cy="144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6" name="Rectangle 12"/>
            <p:cNvSpPr>
              <a:spLocks noChangeArrowheads="1"/>
            </p:cNvSpPr>
            <p:nvPr/>
          </p:nvSpPr>
          <p:spPr bwMode="auto">
            <a:xfrm>
              <a:off x="815" y="2064"/>
              <a:ext cx="288" cy="144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7" name="Rectangle 13"/>
            <p:cNvSpPr>
              <a:spLocks noChangeArrowheads="1"/>
            </p:cNvSpPr>
            <p:nvPr/>
          </p:nvSpPr>
          <p:spPr bwMode="auto">
            <a:xfrm>
              <a:off x="720" y="1152"/>
              <a:ext cx="1007" cy="2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1800">
                <a:latin typeface="Arial" charset="0"/>
                <a:cs typeface="ＭＳ Ｐゴシック" charset="0"/>
              </a:endParaRPr>
            </a:p>
            <a:p>
              <a:endParaRPr lang="en-US" sz="1800">
                <a:latin typeface="Arial" charset="0"/>
                <a:cs typeface="ＭＳ Ｐゴシック" charset="0"/>
              </a:endParaRP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(yellow, 17)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(red, 77)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(blue, 107)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(pink, 3) </a:t>
              </a:r>
            </a:p>
            <a:p>
              <a:endParaRPr lang="en-US" sz="1800">
                <a:latin typeface="Arial" charset="0"/>
                <a:cs typeface="ＭＳ Ｐゴシック" charset="0"/>
              </a:endParaRPr>
            </a:p>
            <a:p>
              <a:endParaRPr lang="en-US" sz="1800">
                <a:latin typeface="Arial" charset="0"/>
                <a:cs typeface="ＭＳ Ｐゴシック" charset="0"/>
              </a:endParaRPr>
            </a:p>
            <a:p>
              <a:endParaRPr lang="en-US" sz="1800">
                <a:latin typeface="Arial" charset="0"/>
                <a:cs typeface="ＭＳ Ｐゴシック" charset="0"/>
              </a:endParaRPr>
            </a:p>
            <a:p>
              <a:endParaRPr lang="en-US" sz="1800">
                <a:latin typeface="Arial" charset="0"/>
                <a:cs typeface="ＭＳ Ｐゴシック" charset="0"/>
              </a:endParaRP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(yellow, 20)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(red, 71)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(blue, 93)</a:t>
              </a:r>
            </a:p>
            <a:p>
              <a:r>
                <a:rPr lang="en-US" sz="1800">
                  <a:latin typeface="Arial" charset="0"/>
                  <a:cs typeface="ＭＳ Ｐゴシック" charset="0"/>
                </a:rPr>
                <a:t>(pink, 6 )</a:t>
              </a:r>
            </a:p>
          </p:txBody>
        </p:sp>
      </p:grpSp>
      <p:sp>
        <p:nvSpPr>
          <p:cNvPr id="103438" name="Rectangle 14"/>
          <p:cNvSpPr>
            <a:spLocks noChangeArrowheads="1"/>
          </p:cNvSpPr>
          <p:nvPr/>
        </p:nvSpPr>
        <p:spPr bwMode="auto">
          <a:xfrm>
            <a:off x="6142038" y="1973263"/>
            <a:ext cx="1219200" cy="914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Rectangle 15"/>
          <p:cNvSpPr>
            <a:spLocks noChangeArrowheads="1"/>
          </p:cNvSpPr>
          <p:nvPr/>
        </p:nvSpPr>
        <p:spPr bwMode="auto">
          <a:xfrm>
            <a:off x="6142038" y="2887663"/>
            <a:ext cx="1219200" cy="914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Rectangle 16"/>
          <p:cNvSpPr>
            <a:spLocks noChangeArrowheads="1"/>
          </p:cNvSpPr>
          <p:nvPr/>
        </p:nvSpPr>
        <p:spPr bwMode="auto">
          <a:xfrm>
            <a:off x="6142038" y="4716463"/>
            <a:ext cx="1219200" cy="914400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Rectangle 17"/>
          <p:cNvSpPr>
            <a:spLocks noChangeArrowheads="1"/>
          </p:cNvSpPr>
          <p:nvPr/>
        </p:nvSpPr>
        <p:spPr bwMode="auto">
          <a:xfrm>
            <a:off x="6142038" y="3802063"/>
            <a:ext cx="1219200" cy="9144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4" name="Rectangle 20"/>
          <p:cNvSpPr>
            <a:spLocks noChangeArrowheads="1"/>
          </p:cNvSpPr>
          <p:nvPr/>
        </p:nvSpPr>
        <p:spPr bwMode="auto">
          <a:xfrm>
            <a:off x="6142038" y="1592263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800">
              <a:latin typeface="Arial" charset="0"/>
              <a:cs typeface="ＭＳ Ｐゴシック" charset="0"/>
            </a:endParaRPr>
          </a:p>
        </p:txBody>
      </p:sp>
      <p:sp>
        <p:nvSpPr>
          <p:cNvPr id="103445" name="Rectangle 21"/>
          <p:cNvSpPr>
            <a:spLocks noChangeArrowheads="1"/>
          </p:cNvSpPr>
          <p:nvPr/>
        </p:nvSpPr>
        <p:spPr bwMode="auto">
          <a:xfrm>
            <a:off x="6065838" y="1592263"/>
            <a:ext cx="172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  <a:cs typeface="ＭＳ Ｐゴシック" charset="0"/>
              </a:rPr>
              <a:t>Reduce tasks </a:t>
            </a:r>
          </a:p>
        </p:txBody>
      </p:sp>
      <p:grpSp>
        <p:nvGrpSpPr>
          <p:cNvPr id="103458" name="Group 34"/>
          <p:cNvGrpSpPr>
            <a:grpSpLocks/>
          </p:cNvGrpSpPr>
          <p:nvPr/>
        </p:nvGrpSpPr>
        <p:grpSpPr bwMode="auto">
          <a:xfrm>
            <a:off x="4778375" y="2278063"/>
            <a:ext cx="1254125" cy="3124200"/>
            <a:chOff x="2653" y="1402"/>
            <a:chExt cx="1728" cy="1968"/>
          </a:xfrm>
        </p:grpSpPr>
        <p:sp>
          <p:nvSpPr>
            <p:cNvPr id="103442" name="Line 18"/>
            <p:cNvSpPr>
              <a:spLocks noChangeShapeType="1"/>
            </p:cNvSpPr>
            <p:nvPr/>
          </p:nvSpPr>
          <p:spPr bwMode="auto">
            <a:xfrm flipV="1">
              <a:off x="2749" y="3274"/>
              <a:ext cx="1632" cy="96"/>
            </a:xfrm>
            <a:prstGeom prst="line">
              <a:avLst/>
            </a:prstGeom>
            <a:noFill/>
            <a:ln w="38100">
              <a:solidFill>
                <a:srgbClr val="CC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3" name="Line 19"/>
            <p:cNvSpPr>
              <a:spLocks noChangeShapeType="1"/>
            </p:cNvSpPr>
            <p:nvPr/>
          </p:nvSpPr>
          <p:spPr bwMode="auto">
            <a:xfrm>
              <a:off x="2653" y="1978"/>
              <a:ext cx="1728" cy="1152"/>
            </a:xfrm>
            <a:prstGeom prst="line">
              <a:avLst/>
            </a:prstGeom>
            <a:noFill/>
            <a:ln w="38100">
              <a:solidFill>
                <a:srgbClr val="CC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6" name="Line 22"/>
            <p:cNvSpPr>
              <a:spLocks noChangeShapeType="1"/>
            </p:cNvSpPr>
            <p:nvPr/>
          </p:nvSpPr>
          <p:spPr bwMode="auto">
            <a:xfrm flipV="1">
              <a:off x="2749" y="2794"/>
              <a:ext cx="1632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7" name="Line 23"/>
            <p:cNvSpPr>
              <a:spLocks noChangeShapeType="1"/>
            </p:cNvSpPr>
            <p:nvPr/>
          </p:nvSpPr>
          <p:spPr bwMode="auto">
            <a:xfrm>
              <a:off x="2845" y="1786"/>
              <a:ext cx="1536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8" name="Line 24"/>
            <p:cNvSpPr>
              <a:spLocks noChangeShapeType="1"/>
            </p:cNvSpPr>
            <p:nvPr/>
          </p:nvSpPr>
          <p:spPr bwMode="auto">
            <a:xfrm flipV="1">
              <a:off x="2701" y="2170"/>
              <a:ext cx="1680" cy="8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9" name="Line 25"/>
            <p:cNvSpPr>
              <a:spLocks noChangeShapeType="1"/>
            </p:cNvSpPr>
            <p:nvPr/>
          </p:nvSpPr>
          <p:spPr bwMode="auto">
            <a:xfrm>
              <a:off x="2701" y="1594"/>
              <a:ext cx="168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0" name="Line 26"/>
            <p:cNvSpPr>
              <a:spLocks noChangeShapeType="1"/>
            </p:cNvSpPr>
            <p:nvPr/>
          </p:nvSpPr>
          <p:spPr bwMode="auto">
            <a:xfrm>
              <a:off x="2893" y="1402"/>
              <a:ext cx="1488" cy="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1" name="Line 27"/>
            <p:cNvSpPr>
              <a:spLocks noChangeShapeType="1"/>
            </p:cNvSpPr>
            <p:nvPr/>
          </p:nvSpPr>
          <p:spPr bwMode="auto">
            <a:xfrm flipV="1">
              <a:off x="2893" y="1546"/>
              <a:ext cx="1488" cy="1296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452" name="Rectangle 28"/>
          <p:cNvSpPr>
            <a:spLocks noChangeArrowheads="1"/>
          </p:cNvSpPr>
          <p:nvPr/>
        </p:nvSpPr>
        <p:spPr bwMode="auto">
          <a:xfrm>
            <a:off x="6065838" y="2049463"/>
            <a:ext cx="135255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Arial" charset="0"/>
                <a:cs typeface="ＭＳ Ｐゴシック" charset="0"/>
              </a:rPr>
              <a:t>(yellow, 17)</a:t>
            </a:r>
          </a:p>
          <a:p>
            <a:r>
              <a:rPr lang="en-US" sz="1800">
                <a:latin typeface="Arial" charset="0"/>
                <a:cs typeface="ＭＳ Ｐゴシック" charset="0"/>
              </a:rPr>
              <a:t>(yellow, 20)</a:t>
            </a: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r>
              <a:rPr lang="en-US" sz="1800">
                <a:latin typeface="Arial" charset="0"/>
                <a:cs typeface="ＭＳ Ｐゴシック" charset="0"/>
              </a:rPr>
              <a:t>(red, 77)</a:t>
            </a:r>
          </a:p>
          <a:p>
            <a:r>
              <a:rPr lang="en-US" sz="1800">
                <a:latin typeface="Arial" charset="0"/>
                <a:cs typeface="ＭＳ Ｐゴシック" charset="0"/>
              </a:rPr>
              <a:t>(red, 71)</a:t>
            </a: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r>
              <a:rPr lang="en-US" sz="1800">
                <a:latin typeface="Arial" charset="0"/>
                <a:cs typeface="ＭＳ Ｐゴシック" charset="0"/>
              </a:rPr>
              <a:t>(blue, 93)</a:t>
            </a:r>
          </a:p>
          <a:p>
            <a:r>
              <a:rPr lang="en-US" sz="1800">
                <a:latin typeface="Arial" charset="0"/>
                <a:cs typeface="ＭＳ Ｐゴシック" charset="0"/>
              </a:rPr>
              <a:t>(blue, 107)</a:t>
            </a: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r>
              <a:rPr lang="en-US" sz="1800">
                <a:latin typeface="Arial" charset="0"/>
                <a:cs typeface="ＭＳ Ｐゴシック" charset="0"/>
              </a:rPr>
              <a:t>(pink, 6)</a:t>
            </a:r>
          </a:p>
          <a:p>
            <a:r>
              <a:rPr lang="en-US" sz="1800">
                <a:latin typeface="Arial" charset="0"/>
                <a:cs typeface="ＭＳ Ｐゴシック" charset="0"/>
              </a:rPr>
              <a:t>(pink, 3)</a:t>
            </a:r>
          </a:p>
        </p:txBody>
      </p:sp>
      <p:sp>
        <p:nvSpPr>
          <p:cNvPr id="103455" name="Rectangle 31"/>
          <p:cNvSpPr>
            <a:spLocks noGrp="1" noChangeArrowheads="1"/>
          </p:cNvSpPr>
          <p:nvPr>
            <p:ph type="title"/>
          </p:nvPr>
        </p:nvSpPr>
        <p:spPr>
          <a:xfrm>
            <a:off x="538290" y="381000"/>
            <a:ext cx="7854696" cy="914400"/>
          </a:xfrm>
        </p:spPr>
        <p:txBody>
          <a:bodyPr/>
          <a:lstStyle/>
          <a:p>
            <a:r>
              <a:rPr lang="en-US"/>
              <a:t>Example: Word length histogram</a:t>
            </a:r>
          </a:p>
        </p:txBody>
      </p:sp>
      <p:graphicFrame>
        <p:nvGraphicFramePr>
          <p:cNvPr id="103457" name="Object 33"/>
          <p:cNvGraphicFramePr>
            <a:graphicFrameLocks noChangeAspect="1"/>
          </p:cNvGraphicFramePr>
          <p:nvPr/>
        </p:nvGraphicFramePr>
        <p:xfrm>
          <a:off x="587375" y="2020888"/>
          <a:ext cx="2871788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Document" r:id="rId4" imgW="5486400" imgH="3154680" progId="Word.Document.8">
                  <p:embed/>
                </p:oleObj>
              </mc:Choice>
              <mc:Fallback>
                <p:oleObj name="Document" r:id="rId4" imgW="5486400" imgH="3154680" progId="Word.Document.8">
                  <p:embed/>
                  <p:pic>
                    <p:nvPicPr>
                      <p:cNvPr id="10345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2020888"/>
                        <a:ext cx="2871788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59" name="Object 35"/>
          <p:cNvGraphicFramePr>
            <a:graphicFrameLocks noChangeAspect="1"/>
          </p:cNvGraphicFramePr>
          <p:nvPr/>
        </p:nvGraphicFramePr>
        <p:xfrm>
          <a:off x="469900" y="4373563"/>
          <a:ext cx="287178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Document" r:id="rId6" imgW="5486400" imgH="2276856" progId="Word.Document.8">
                  <p:embed/>
                </p:oleObj>
              </mc:Choice>
              <mc:Fallback>
                <p:oleObj name="Document" r:id="rId6" imgW="5486400" imgH="2276856" progId="Word.Document.8">
                  <p:embed/>
                  <p:pic>
                    <p:nvPicPr>
                      <p:cNvPr id="10345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4373563"/>
                        <a:ext cx="2871788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60" name="Rectangle 36"/>
          <p:cNvSpPr>
            <a:spLocks noChangeArrowheads="1"/>
          </p:cNvSpPr>
          <p:nvPr/>
        </p:nvSpPr>
        <p:spPr bwMode="auto">
          <a:xfrm>
            <a:off x="334963" y="1458913"/>
            <a:ext cx="1352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  <a:cs typeface="ＭＳ Ｐゴシック" charset="0"/>
              </a:rPr>
              <a:t>Map task 1</a:t>
            </a:r>
          </a:p>
        </p:txBody>
      </p:sp>
      <p:sp>
        <p:nvSpPr>
          <p:cNvPr id="103461" name="Rectangle 37"/>
          <p:cNvSpPr>
            <a:spLocks noChangeArrowheads="1"/>
          </p:cNvSpPr>
          <p:nvPr/>
        </p:nvSpPr>
        <p:spPr bwMode="auto">
          <a:xfrm>
            <a:off x="292100" y="3840163"/>
            <a:ext cx="1352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  <a:cs typeface="ＭＳ Ｐゴシック" charset="0"/>
              </a:rPr>
              <a:t>Map task 2</a:t>
            </a:r>
          </a:p>
        </p:txBody>
      </p:sp>
      <p:sp>
        <p:nvSpPr>
          <p:cNvPr id="103463" name="Rectangle 39"/>
          <p:cNvSpPr>
            <a:spLocks noChangeArrowheads="1"/>
          </p:cNvSpPr>
          <p:nvPr/>
        </p:nvSpPr>
        <p:spPr bwMode="auto">
          <a:xfrm>
            <a:off x="4600575" y="1212850"/>
            <a:ext cx="172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1800" b="1">
                <a:solidFill>
                  <a:srgbClr val="FF0000"/>
                </a:solidFill>
                <a:latin typeface="Arial" charset="0"/>
                <a:cs typeface="ＭＳ Ｐゴシック" charset="0"/>
              </a:rPr>
              <a:t>“</a:t>
            </a:r>
            <a:r>
              <a:rPr lang="en-US" sz="1800" b="1">
                <a:solidFill>
                  <a:srgbClr val="FF0000"/>
                </a:solidFill>
                <a:latin typeface="Arial" charset="0"/>
                <a:cs typeface="ＭＳ Ｐゴシック" charset="0"/>
              </a:rPr>
              <a:t>Shuffle step</a:t>
            </a:r>
            <a:r>
              <a:rPr lang="ja-JP" altLang="en-US" sz="1800" b="1">
                <a:solidFill>
                  <a:srgbClr val="FF0000"/>
                </a:solidFill>
                <a:latin typeface="Arial" charset="0"/>
                <a:cs typeface="ＭＳ Ｐゴシック" charset="0"/>
              </a:rPr>
              <a:t>”</a:t>
            </a:r>
            <a:endParaRPr lang="en-US" sz="1800" b="1">
              <a:solidFill>
                <a:srgbClr val="FF0000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103464" name="Rectangle 40"/>
          <p:cNvSpPr>
            <a:spLocks noChangeArrowheads="1"/>
          </p:cNvSpPr>
          <p:nvPr/>
        </p:nvSpPr>
        <p:spPr bwMode="auto">
          <a:xfrm>
            <a:off x="7407275" y="2054225"/>
            <a:ext cx="135255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Arial" charset="0"/>
                <a:cs typeface="ＭＳ Ｐゴシック" charset="0"/>
              </a:rPr>
              <a:t>(yellow, 37)</a:t>
            </a: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r>
              <a:rPr lang="en-US" sz="1800">
                <a:latin typeface="Arial" charset="0"/>
                <a:cs typeface="ＭＳ Ｐゴシック" charset="0"/>
              </a:rPr>
              <a:t>(red, 148)</a:t>
            </a: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r>
              <a:rPr lang="en-US" sz="1800">
                <a:latin typeface="Arial" charset="0"/>
                <a:cs typeface="ＭＳ Ｐゴシック" charset="0"/>
              </a:rPr>
              <a:t>(blue, 200)</a:t>
            </a: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endParaRPr lang="en-US" sz="1800">
              <a:latin typeface="Arial" charset="0"/>
              <a:cs typeface="ＭＳ Ｐゴシック" charset="0"/>
            </a:endParaRPr>
          </a:p>
          <a:p>
            <a:r>
              <a:rPr lang="en-US" sz="1800">
                <a:latin typeface="Arial" charset="0"/>
                <a:cs typeface="ＭＳ Ｐゴシック" charset="0"/>
              </a:rPr>
              <a:t>(pink, 9)</a:t>
            </a:r>
          </a:p>
        </p:txBody>
      </p:sp>
    </p:spTree>
    <p:extLst>
      <p:ext uri="{BB962C8B-B14F-4D97-AF65-F5344CB8AC3E}">
        <p14:creationId xmlns:p14="http://schemas.microsoft.com/office/powerpoint/2010/main" val="78627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nimBg="1"/>
      <p:bldP spid="1034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7-04-03 at 8.56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48" y="1005115"/>
            <a:ext cx="8835352" cy="58167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81600" y="22860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Ullman, MMDS, Chapter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685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MapReduce computation</a:t>
            </a:r>
          </a:p>
        </p:txBody>
      </p:sp>
    </p:spTree>
    <p:extLst>
      <p:ext uri="{BB962C8B-B14F-4D97-AF65-F5344CB8AC3E}">
        <p14:creationId xmlns:p14="http://schemas.microsoft.com/office/powerpoint/2010/main" val="146165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6247-4498-9E4A-97E0-AA3A263C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0328-089E-9440-98B5-2A77BB0C6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and Review (10 min)</a:t>
            </a:r>
          </a:p>
          <a:p>
            <a:r>
              <a:rPr lang="en-US" dirty="0"/>
              <a:t>Q&amp;A on Module, Lab, Projects (&lt;=20 min)</a:t>
            </a:r>
          </a:p>
          <a:p>
            <a:r>
              <a:rPr lang="en-US" dirty="0"/>
              <a:t>Reading Response (20 min)</a:t>
            </a:r>
          </a:p>
          <a:p>
            <a:r>
              <a:rPr lang="en-US" dirty="0"/>
              <a:t>MapReduce discussion and demo (30 min)</a:t>
            </a:r>
          </a:p>
          <a:p>
            <a:r>
              <a:rPr lang="en-US" dirty="0"/>
              <a:t>Review (5 min)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6BC39-CEFB-674E-B4A3-1CEBB629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6BD1-D28F-4748-A9DC-C92CCEB4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UW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5C1C3-BE7F-E44C-B8A4-7E9DCA7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32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80" name="Picture 3" descr="MapReduceDAG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409825"/>
            <a:ext cx="82296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133600" y="3733800"/>
            <a:ext cx="487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endParaRPr lang="en-US">
              <a:solidFill>
                <a:srgbClr val="FFFFFF"/>
              </a:solidFill>
              <a:latin typeface="Calibri" charset="0"/>
              <a:cs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0400" y="3886200"/>
            <a:ext cx="990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endParaRPr lang="en-US">
              <a:solidFill>
                <a:srgbClr val="FFFFFF"/>
              </a:solidFill>
              <a:latin typeface="Calibri" charset="0"/>
              <a:cs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67500" y="3924300"/>
            <a:ext cx="7239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endParaRPr lang="en-US">
              <a:solidFill>
                <a:srgbClr val="FFFFFF"/>
              </a:solidFill>
              <a:latin typeface="Calibri" charset="0"/>
              <a:cs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65838" y="3429000"/>
            <a:ext cx="182562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endParaRPr lang="en-US">
              <a:solidFill>
                <a:srgbClr val="FFFFFF"/>
              </a:solidFill>
              <a:latin typeface="Calibri" charset="0"/>
              <a:cs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00600" y="3419475"/>
            <a:ext cx="182563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endParaRPr lang="en-US" sz="2000">
              <a:solidFill>
                <a:srgbClr val="FFFFFF"/>
              </a:solidFill>
              <a:latin typeface="Calibri" charset="0"/>
              <a:cs typeface="ＭＳ Ｐゴシック" charset="-128"/>
            </a:endParaRPr>
          </a:p>
        </p:txBody>
      </p:sp>
      <p:sp>
        <p:nvSpPr>
          <p:cNvPr id="75786" name="TextBox 10"/>
          <p:cNvSpPr txBox="1">
            <a:spLocks noChangeArrowheads="1"/>
          </p:cNvSpPr>
          <p:nvPr/>
        </p:nvSpPr>
        <p:spPr bwMode="auto">
          <a:xfrm>
            <a:off x="3732213" y="4125913"/>
            <a:ext cx="15430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 eaLnBrk="1" hangingPunct="1"/>
            <a:r>
              <a:rPr lang="en-US" sz="2000">
                <a:latin typeface="Calibri" charset="0"/>
              </a:rPr>
              <a:t>Local storage</a:t>
            </a:r>
          </a:p>
        </p:txBody>
      </p:sp>
      <p:sp>
        <p:nvSpPr>
          <p:cNvPr id="12" name="Can 11"/>
          <p:cNvSpPr/>
          <p:nvPr/>
        </p:nvSpPr>
        <p:spPr>
          <a:xfrm>
            <a:off x="3656013" y="4049713"/>
            <a:ext cx="1601787" cy="522287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r>
              <a:rPr lang="en-US" sz="2000">
                <a:solidFill>
                  <a:srgbClr val="FFFFFF"/>
                </a:solidFill>
                <a:latin typeface="Calibri" charset="0"/>
                <a:cs typeface="ＭＳ Ｐゴシック" charset="-128"/>
              </a:rPr>
              <a:t>`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4261644" y="3891757"/>
            <a:ext cx="314325" cy="1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413250" y="3890963"/>
            <a:ext cx="315913" cy="15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2284413" y="17145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75791" name="Rectangle 15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r>
              <a:rPr lang="en-US"/>
              <a:t>MR Phases</a:t>
            </a:r>
          </a:p>
        </p:txBody>
      </p:sp>
      <p:sp>
        <p:nvSpPr>
          <p:cNvPr id="7579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9144000" cy="4114800"/>
          </a:xfrm>
        </p:spPr>
        <p:txBody>
          <a:bodyPr/>
          <a:lstStyle/>
          <a:p>
            <a:r>
              <a:rPr lang="en-US" sz="2400">
                <a:solidFill>
                  <a:srgbClr val="8000FF"/>
                </a:solidFill>
              </a:rPr>
              <a:t>Each Map and Reduce task has multiple phases: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21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DC93-4935-904A-A35B-D9D8A9FF88B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7474" y="190500"/>
            <a:ext cx="2533651" cy="5410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Picture 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0" y="184008"/>
            <a:ext cx="6262726" cy="58229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8169" y="846068"/>
            <a:ext cx="1494251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Arial"/>
                <a:cs typeface="Arial"/>
              </a:rPr>
              <a:t>Hadoop</a:t>
            </a:r>
            <a:r>
              <a:rPr lang="en-US" sz="2000" i="1" dirty="0">
                <a:latin typeface="Arial"/>
                <a:cs typeface="Arial"/>
              </a:rPr>
              <a:t> in One Slide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3314700"/>
            <a:ext cx="147002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7663" indent="-347663"/>
            <a:r>
              <a:rPr lang="en-US" sz="1400" i="1" dirty="0" err="1"/>
              <a:t>src</a:t>
            </a:r>
            <a:r>
              <a:rPr lang="en-US" sz="1400" i="1" dirty="0"/>
              <a:t>: </a:t>
            </a:r>
            <a:r>
              <a:rPr lang="en-US" sz="1400" i="1" dirty="0" err="1"/>
              <a:t>Huy</a:t>
            </a:r>
            <a:r>
              <a:rPr lang="en-US" sz="1400" i="1" dirty="0"/>
              <a:t> Vo, NYU Poly</a:t>
            </a:r>
          </a:p>
        </p:txBody>
      </p:sp>
    </p:spTree>
    <p:extLst>
      <p:ext uri="{BB962C8B-B14F-4D97-AF65-F5344CB8AC3E}">
        <p14:creationId xmlns:p14="http://schemas.microsoft.com/office/powerpoint/2010/main" val="667675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95897-7198-D241-8955-941E20EABFF9}" type="slidenum">
              <a:rPr lang="en-US"/>
              <a:pPr/>
              <a:t>32</a:t>
            </a:fld>
            <a:endParaRPr lang="en-US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854696" cy="914400"/>
          </a:xfrm>
        </p:spPr>
        <p:txBody>
          <a:bodyPr/>
          <a:lstStyle/>
          <a:p>
            <a:r>
              <a:rPr lang="en-US" sz="2900">
                <a:solidFill>
                  <a:srgbClr val="000000"/>
                </a:solidFill>
                <a:latin typeface="Lucida Grande" charset="0"/>
              </a:rPr>
              <a:t>Large-Scale Data Processing</a:t>
            </a:r>
            <a:endParaRPr lang="en-US" sz="150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638" y="1331913"/>
            <a:ext cx="8661400" cy="4762500"/>
          </a:xfrm>
        </p:spPr>
        <p:txBody>
          <a:bodyPr/>
          <a:lstStyle/>
          <a:p>
            <a:r>
              <a:rPr lang="en-US" sz="2100" dirty="0">
                <a:solidFill>
                  <a:srgbClr val="000000"/>
                </a:solidFill>
                <a:latin typeface="Lucida Grande" charset="0"/>
              </a:rPr>
              <a:t>Many tasks process big data, produce big data</a:t>
            </a:r>
          </a:p>
          <a:p>
            <a:r>
              <a:rPr lang="en-US" sz="2100" dirty="0">
                <a:solidFill>
                  <a:srgbClr val="000000"/>
                </a:solidFill>
                <a:latin typeface="Lucida Grande" charset="0"/>
              </a:rPr>
              <a:t>Want to use hundreds or thousands of CPUs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  <a:latin typeface="Lucida Grande" charset="0"/>
              </a:rPr>
              <a:t>... but this needs to be easy</a:t>
            </a:r>
          </a:p>
          <a:p>
            <a:pPr lvl="1"/>
            <a:r>
              <a:rPr lang="en-US" sz="1900" dirty="0">
                <a:solidFill>
                  <a:srgbClr val="0011CF"/>
                </a:solidFill>
                <a:latin typeface="Lucida Grande" charset="0"/>
              </a:rPr>
              <a:t>Parallel databases</a:t>
            </a:r>
            <a:r>
              <a:rPr lang="en-US" sz="1900" dirty="0">
                <a:solidFill>
                  <a:srgbClr val="000000"/>
                </a:solidFill>
                <a:latin typeface="Lucida Grande" charset="0"/>
              </a:rPr>
              <a:t> exist, but they are expensive, difficult to set up, and do not necessarily scale to hundreds of nodes.</a:t>
            </a:r>
          </a:p>
          <a:p>
            <a:pPr lvl="1"/>
            <a:endParaRPr lang="en-US" sz="1900" dirty="0">
              <a:solidFill>
                <a:srgbClr val="000000"/>
              </a:solidFill>
              <a:latin typeface="Lucida Grande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Lucida Grande" charset="0"/>
              </a:rPr>
              <a:t>MapReduce is a </a:t>
            </a:r>
            <a:r>
              <a:rPr lang="en-US" sz="2100" i="1" dirty="0">
                <a:solidFill>
                  <a:srgbClr val="000000"/>
                </a:solidFill>
                <a:latin typeface="Lucida Grande" charset="0"/>
              </a:rPr>
              <a:t>lightweight</a:t>
            </a:r>
            <a:r>
              <a:rPr lang="en-US" sz="2100" dirty="0">
                <a:solidFill>
                  <a:srgbClr val="000000"/>
                </a:solidFill>
                <a:latin typeface="Lucida Grande" charset="0"/>
              </a:rPr>
              <a:t> framework, providing:</a:t>
            </a:r>
          </a:p>
          <a:p>
            <a:pPr lvl="1"/>
            <a:r>
              <a:rPr lang="en-US" sz="1900" b="1" dirty="0">
                <a:solidFill>
                  <a:srgbClr val="0011CF"/>
                </a:solidFill>
                <a:latin typeface="Lucida Grande" charset="0"/>
              </a:rPr>
              <a:t>Automatic parallelization and distribution</a:t>
            </a:r>
          </a:p>
          <a:p>
            <a:pPr lvl="1"/>
            <a:r>
              <a:rPr lang="en-US" sz="1900" b="1" dirty="0">
                <a:solidFill>
                  <a:srgbClr val="0011CF"/>
                </a:solidFill>
                <a:latin typeface="Lucida Grande" charset="0"/>
              </a:rPr>
              <a:t>Fault-tolerance</a:t>
            </a:r>
          </a:p>
          <a:p>
            <a:pPr lvl="1"/>
            <a:r>
              <a:rPr lang="en-US" sz="1900" b="1" dirty="0">
                <a:solidFill>
                  <a:srgbClr val="0011CF"/>
                </a:solidFill>
                <a:latin typeface="Lucida Grande" charset="0"/>
              </a:rPr>
              <a:t>Status and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59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2EF3-A1A2-514D-846A-65969526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71600"/>
            <a:ext cx="7854696" cy="2895600"/>
          </a:xfrm>
        </p:spPr>
        <p:txBody>
          <a:bodyPr/>
          <a:lstStyle/>
          <a:p>
            <a:r>
              <a:rPr lang="en-US" sz="3600" dirty="0"/>
              <a:t>Your turn:</a:t>
            </a:r>
            <a:br>
              <a:rPr lang="en-US" sz="3600" dirty="0"/>
            </a:b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Design MapReduce Algorithms for one of the </a:t>
            </a:r>
            <a:r>
              <a:rPr lang="en-US" sz="3600"/>
              <a:t>following situations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F0510-4A37-5747-A05D-56C05DC9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CF459-3262-7D4A-9B60-E0EEA70C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UW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9EE2E-B3AA-4749-9E0C-F558CFF5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60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Examples: Build an Inverted Index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1" y="18404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Input: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1263" y="259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tweet1, (“I love pancakes for breakfast”)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296" y="2927866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tweet2, (“I dislike pancakes”)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296" y="3297198"/>
            <a:ext cx="499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tweet3, (“What should I eat for breakfast?”)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3666530"/>
            <a:ext cx="2493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tweet4, (“I love to eat”)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86920" y="184982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Desired output: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5000" y="2590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“pancakes”, (tweet1, tweet2)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28368" y="2960132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“breakfast”, (tweet1, tweet3)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60456" y="3308803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“eat”, (tweet3, tweet4)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79171" y="3633591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“love”, (tweet1, tweet4)</a:t>
            </a:r>
          </a:p>
          <a:p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0227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9705"/>
            <a:ext cx="8458200" cy="914400"/>
          </a:xfrm>
        </p:spPr>
        <p:txBody>
          <a:bodyPr/>
          <a:lstStyle/>
          <a:p>
            <a:r>
              <a:rPr lang="en-US" sz="2800"/>
              <a:t>More Examples: Relational Join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35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2362200"/>
          <a:ext cx="3276600" cy="118872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00600" y="2148840"/>
          <a:ext cx="3276600" cy="158496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EmpSSN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DepName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Accounts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Sales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Marketing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40672" y="4231561"/>
            <a:ext cx="484960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400" dirty="0">
                <a:latin typeface="Arial"/>
                <a:ea typeface="ＭＳ Ｐゴシック" pitchFamily="112" charset="-128"/>
                <a:cs typeface="ＭＳ Ｐゴシック" pitchFamily="112" charset="-128"/>
              </a:rPr>
              <a:t>Emplyee ⨝</a:t>
            </a:r>
            <a:r>
              <a:rPr lang="en-US" sz="2400" baseline="-25000" dirty="0">
                <a:latin typeface="Arial"/>
                <a:ea typeface="Arial"/>
                <a:cs typeface="Arial"/>
              </a:rPr>
              <a:t> </a:t>
            </a:r>
            <a:r>
              <a:rPr lang="en-US" sz="2400" dirty="0">
                <a:latin typeface="Arial"/>
                <a:ea typeface="Arial"/>
                <a:cs typeface="Arial"/>
              </a:rPr>
              <a:t>Assigned Departments</a:t>
            </a:r>
            <a:endParaRPr lang="en-US" sz="2400" dirty="0">
              <a:latin typeface="Arial"/>
              <a:ea typeface="ＭＳ Ｐゴシック" pitchFamily="112" charset="-128"/>
              <a:cs typeface="ＭＳ Ｐゴシック" pitchFamily="112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1966132"/>
            <a:ext cx="1275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latin typeface="Arial"/>
              </a:rPr>
              <a:t>Employee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0600" y="1752772"/>
            <a:ext cx="269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latin typeface="Arial"/>
              </a:rPr>
              <a:t>Assigned Departments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66799" y="4771390"/>
          <a:ext cx="6172200" cy="1584960"/>
        </p:xfrm>
        <a:graphic>
          <a:graphicData uri="http://schemas.openxmlformats.org/drawingml/2006/table">
            <a:tbl>
              <a:tblPr/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EmpSSN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DepName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Accounts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Sales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Marketing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09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9705"/>
            <a:ext cx="8458200" cy="914400"/>
          </a:xfrm>
        </p:spPr>
        <p:txBody>
          <a:bodyPr/>
          <a:lstStyle/>
          <a:p>
            <a:r>
              <a:rPr lang="en-US" sz="2800"/>
              <a:t>Relational Join in MapReduce: Before Map Phase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36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2362200"/>
          <a:ext cx="3276600" cy="118872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4267200"/>
          <a:ext cx="3276600" cy="158496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EmpSSN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DepName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999999999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Accounts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Sales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777777777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Marketing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85800" y="1966132"/>
            <a:ext cx="1275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latin typeface="Arial"/>
              </a:rPr>
              <a:t>Employee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" y="3871132"/>
            <a:ext cx="269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latin typeface="Arial"/>
              </a:rPr>
              <a:t>Assigned Departments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52975" y="1720516"/>
            <a:ext cx="3124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00FF"/>
                </a:solidFill>
              </a:rPr>
              <a:t>Key idea: Lump all the tuples together into one dataset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05400" y="3276600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Employee, Sue, </a:t>
            </a:r>
            <a:r>
              <a:rPr lang="en-US" dirty="0">
                <a:latin typeface="Arial"/>
              </a:rPr>
              <a:t>999999999</a:t>
            </a:r>
            <a:endParaRPr lang="en-US"/>
          </a:p>
          <a:p>
            <a:pPr lvl="0"/>
            <a:r>
              <a:rPr lang="en-US"/>
              <a:t>Employee, Tony, </a:t>
            </a:r>
            <a:r>
              <a:rPr lang="en-US" dirty="0">
                <a:latin typeface="Arial"/>
              </a:rPr>
              <a:t>777777777</a:t>
            </a:r>
          </a:p>
          <a:p>
            <a:pPr lvl="0"/>
            <a:r>
              <a:rPr lang="en-US" dirty="0">
                <a:latin typeface="Arial"/>
              </a:rPr>
              <a:t>Department, 999999999, Accounts</a:t>
            </a:r>
          </a:p>
          <a:p>
            <a:r>
              <a:rPr lang="en-US" dirty="0">
                <a:latin typeface="Arial"/>
              </a:rPr>
              <a:t>Department, </a:t>
            </a:r>
            <a:r>
              <a:rPr lang="en-US"/>
              <a:t>777777777, Sales</a:t>
            </a:r>
          </a:p>
          <a:p>
            <a:r>
              <a:rPr lang="en-US" dirty="0">
                <a:latin typeface="Arial"/>
              </a:rPr>
              <a:t>Department, </a:t>
            </a:r>
            <a:r>
              <a:rPr lang="en-US"/>
              <a:t>777777777, Marketing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114800" y="3164423"/>
            <a:ext cx="838200" cy="1600200"/>
          </a:xfrm>
          <a:prstGeom prst="rightArrow">
            <a:avLst>
              <a:gd name="adj1" fmla="val 71721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638801" y="4753928"/>
            <a:ext cx="2743199" cy="1254204"/>
            <a:chOff x="5638801" y="4753928"/>
            <a:chExt cx="2743199" cy="1254204"/>
          </a:xfrm>
        </p:grpSpPr>
        <p:sp>
          <p:nvSpPr>
            <p:cNvPr id="16" name="TextBox 15"/>
            <p:cNvSpPr txBox="1"/>
            <p:nvPr/>
          </p:nvSpPr>
          <p:spPr>
            <a:xfrm>
              <a:off x="6061075" y="5638800"/>
              <a:ext cx="2320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>
                  <a:solidFill>
                    <a:srgbClr val="0000FF"/>
                  </a:solidFill>
                </a:rPr>
                <a:t>What is this for?</a:t>
              </a:r>
            </a:p>
          </p:txBody>
        </p:sp>
        <p:cxnSp>
          <p:nvCxnSpPr>
            <p:cNvPr id="18" name="Curved Connector 17"/>
            <p:cNvCxnSpPr>
              <a:stCxn id="16" idx="1"/>
            </p:cNvCxnSpPr>
            <p:nvPr/>
          </p:nvCxnSpPr>
          <p:spPr>
            <a:xfrm rot="10800000">
              <a:off x="5638801" y="4753928"/>
              <a:ext cx="422275" cy="1069538"/>
            </a:xfrm>
            <a:prstGeom prst="curvedConnector2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2990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9705"/>
            <a:ext cx="8458200" cy="914400"/>
          </a:xfrm>
        </p:spPr>
        <p:txBody>
          <a:bodyPr/>
          <a:lstStyle/>
          <a:p>
            <a:r>
              <a:rPr lang="en-US" sz="2800"/>
              <a:t>Relational Join in MapReduce: Map Phase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37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800" y="1875472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Employee, Sue, </a:t>
            </a:r>
            <a:r>
              <a:rPr lang="en-US" dirty="0">
                <a:latin typeface="Arial"/>
              </a:rPr>
              <a:t>999999999</a:t>
            </a:r>
            <a:endParaRPr lang="en-US"/>
          </a:p>
          <a:p>
            <a:pPr lvl="0"/>
            <a:r>
              <a:rPr lang="en-US"/>
              <a:t>Employee, Tony, </a:t>
            </a:r>
            <a:r>
              <a:rPr lang="en-US" dirty="0">
                <a:latin typeface="Arial"/>
              </a:rPr>
              <a:t>777777777</a:t>
            </a:r>
          </a:p>
          <a:p>
            <a:pPr lvl="0"/>
            <a:r>
              <a:rPr lang="en-US" dirty="0">
                <a:latin typeface="Arial"/>
              </a:rPr>
              <a:t>Department, 999999999, Accounts</a:t>
            </a:r>
          </a:p>
          <a:p>
            <a:r>
              <a:rPr lang="en-US" dirty="0">
                <a:latin typeface="Arial"/>
              </a:rPr>
              <a:t>Department, </a:t>
            </a:r>
            <a:r>
              <a:rPr lang="en-US"/>
              <a:t>777777777, Sales</a:t>
            </a:r>
          </a:p>
          <a:p>
            <a:r>
              <a:rPr lang="en-US" dirty="0">
                <a:latin typeface="Arial"/>
              </a:rPr>
              <a:t>Department, </a:t>
            </a:r>
            <a:r>
              <a:rPr lang="en-US"/>
              <a:t>777777777, Marketing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4850" y="3932872"/>
            <a:ext cx="6711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key=</a:t>
            </a:r>
            <a:r>
              <a:rPr lang="en-US" dirty="0">
                <a:latin typeface="Arial"/>
              </a:rPr>
              <a:t>999999999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value=</a:t>
            </a:r>
            <a:r>
              <a:rPr lang="en-US" dirty="0"/>
              <a:t>(</a:t>
            </a:r>
            <a:r>
              <a:rPr lang="en-US"/>
              <a:t>Employee, Sue, </a:t>
            </a:r>
            <a:r>
              <a:rPr lang="en-US" dirty="0">
                <a:latin typeface="Arial"/>
              </a:rPr>
              <a:t>999999999)</a:t>
            </a:r>
            <a:endParaRPr lang="en-US"/>
          </a:p>
          <a:p>
            <a:pPr lvl="0"/>
            <a:r>
              <a:rPr lang="en-US">
                <a:solidFill>
                  <a:srgbClr val="0000FF"/>
                </a:solidFill>
              </a:rPr>
              <a:t>key=</a:t>
            </a:r>
            <a:r>
              <a:rPr lang="en-US" dirty="0">
                <a:latin typeface="Arial"/>
              </a:rPr>
              <a:t>777777777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value=</a:t>
            </a:r>
            <a:r>
              <a:rPr lang="en-US" dirty="0"/>
              <a:t>(</a:t>
            </a:r>
            <a:r>
              <a:rPr lang="en-US"/>
              <a:t>Employee, Tony, </a:t>
            </a:r>
            <a:r>
              <a:rPr lang="en-US" dirty="0">
                <a:latin typeface="Arial"/>
              </a:rPr>
              <a:t>777777777)</a:t>
            </a:r>
          </a:p>
          <a:p>
            <a:pPr lvl="0"/>
            <a:r>
              <a:rPr lang="en-US">
                <a:solidFill>
                  <a:srgbClr val="0000FF"/>
                </a:solidFill>
              </a:rPr>
              <a:t>key=</a:t>
            </a:r>
            <a:r>
              <a:rPr lang="en-US" dirty="0">
                <a:latin typeface="Arial"/>
              </a:rPr>
              <a:t>999999999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value=</a:t>
            </a:r>
            <a:r>
              <a:rPr lang="en-US" dirty="0"/>
              <a:t>(</a:t>
            </a:r>
            <a:r>
              <a:rPr lang="en-US" dirty="0">
                <a:latin typeface="Arial"/>
              </a:rPr>
              <a:t>Department, 999999999, Accounts)</a:t>
            </a:r>
          </a:p>
          <a:p>
            <a:r>
              <a:rPr lang="en-US">
                <a:solidFill>
                  <a:srgbClr val="0000FF"/>
                </a:solidFill>
              </a:rPr>
              <a:t>key=</a:t>
            </a:r>
            <a:r>
              <a:rPr lang="en-US"/>
              <a:t>777777777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value=</a:t>
            </a:r>
            <a:r>
              <a:rPr lang="en-US" dirty="0"/>
              <a:t>(</a:t>
            </a:r>
            <a:r>
              <a:rPr lang="en-US" dirty="0">
                <a:latin typeface="Arial"/>
              </a:rPr>
              <a:t>Department, </a:t>
            </a:r>
            <a:r>
              <a:rPr lang="en-US"/>
              <a:t>777777777, Sales)</a:t>
            </a:r>
          </a:p>
          <a:p>
            <a:r>
              <a:rPr lang="en-US">
                <a:solidFill>
                  <a:srgbClr val="0000FF"/>
                </a:solidFill>
              </a:rPr>
              <a:t>key=</a:t>
            </a:r>
            <a:r>
              <a:rPr lang="en-US"/>
              <a:t>777777777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value=</a:t>
            </a:r>
            <a:r>
              <a:rPr lang="en-US" dirty="0"/>
              <a:t>(</a:t>
            </a:r>
            <a:r>
              <a:rPr lang="en-US" dirty="0">
                <a:latin typeface="Arial"/>
              </a:rPr>
              <a:t>Department, </a:t>
            </a:r>
            <a:r>
              <a:rPr lang="en-US"/>
              <a:t>777777777, Marketing)</a:t>
            </a:r>
          </a:p>
        </p:txBody>
      </p:sp>
      <p:sp>
        <p:nvSpPr>
          <p:cNvPr id="9" name="Bent Arrow 8"/>
          <p:cNvSpPr/>
          <p:nvPr/>
        </p:nvSpPr>
        <p:spPr>
          <a:xfrm flipV="1">
            <a:off x="685800" y="3551872"/>
            <a:ext cx="1143000" cy="12192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9800" y="5715000"/>
            <a:ext cx="3352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00FF"/>
                </a:solidFill>
              </a:rPr>
              <a:t>why do we use this as the key?</a:t>
            </a:r>
          </a:p>
        </p:txBody>
      </p:sp>
    </p:spTree>
    <p:extLst>
      <p:ext uri="{BB962C8B-B14F-4D97-AF65-F5344CB8AC3E}">
        <p14:creationId xmlns:p14="http://schemas.microsoft.com/office/powerpoint/2010/main" val="2678382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Relational Join in MapReduce: Reduce Phase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316" y="1981200"/>
            <a:ext cx="671195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key=</a:t>
            </a:r>
            <a:r>
              <a:rPr lang="en-US" dirty="0">
                <a:latin typeface="Arial"/>
              </a:rPr>
              <a:t>999999999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values=</a:t>
            </a:r>
            <a:r>
              <a:rPr lang="en-US" dirty="0"/>
              <a:t>[(</a:t>
            </a:r>
            <a:r>
              <a:rPr lang="en-US"/>
              <a:t>Employee, Sue, </a:t>
            </a:r>
            <a:r>
              <a:rPr lang="en-US" dirty="0">
                <a:latin typeface="Arial"/>
              </a:rPr>
              <a:t>999999999),</a:t>
            </a:r>
            <a:endParaRPr lang="en-US"/>
          </a:p>
          <a:p>
            <a:pPr lvl="0"/>
            <a:r>
              <a:rPr lang="en-US" dirty="0">
                <a:solidFill>
                  <a:srgbClr val="0000FF"/>
                </a:solidFill>
              </a:rPr>
              <a:t>					     </a:t>
            </a:r>
            <a:r>
              <a:rPr lang="en-US" dirty="0"/>
              <a:t>(</a:t>
            </a:r>
            <a:r>
              <a:rPr lang="en-US" dirty="0">
                <a:latin typeface="Arial"/>
              </a:rPr>
              <a:t>Department, 999999999, Accounts)]</a:t>
            </a:r>
          </a:p>
          <a:p>
            <a:endParaRPr lang="en-US">
              <a:solidFill>
                <a:srgbClr val="0000FF"/>
              </a:solidFill>
            </a:endParaRPr>
          </a:p>
          <a:p>
            <a:endParaRPr lang="en-US">
              <a:solidFill>
                <a:srgbClr val="0000FF"/>
              </a:solidFill>
            </a:endParaRPr>
          </a:p>
          <a:p>
            <a:endParaRPr lang="en-US">
              <a:solidFill>
                <a:srgbClr val="0000FF"/>
              </a:solidFill>
            </a:endParaRPr>
          </a:p>
          <a:p>
            <a:endParaRPr lang="en-US">
              <a:solidFill>
                <a:srgbClr val="0000FF"/>
              </a:solidFill>
            </a:endParaRPr>
          </a:p>
          <a:p>
            <a:endParaRPr lang="en-US">
              <a:solidFill>
                <a:srgbClr val="0000FF"/>
              </a:solidFill>
            </a:endParaRPr>
          </a:p>
          <a:p>
            <a:pPr lvl="0"/>
            <a:r>
              <a:rPr lang="en-US">
                <a:solidFill>
                  <a:srgbClr val="0000FF"/>
                </a:solidFill>
              </a:rPr>
              <a:t>key=</a:t>
            </a:r>
            <a:r>
              <a:rPr lang="en-US" dirty="0">
                <a:latin typeface="Arial"/>
              </a:rPr>
              <a:t>777777777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values=</a:t>
            </a:r>
            <a:r>
              <a:rPr lang="en-US" dirty="0"/>
              <a:t>[(</a:t>
            </a:r>
            <a:r>
              <a:rPr lang="en-US"/>
              <a:t>Employee, Tony, </a:t>
            </a:r>
            <a:r>
              <a:rPr lang="en-US" dirty="0">
                <a:latin typeface="Arial"/>
              </a:rPr>
              <a:t>777777777),</a:t>
            </a:r>
          </a:p>
          <a:p>
            <a:r>
              <a:rPr lang="en-US">
                <a:solidFill>
                  <a:srgbClr val="0000FF"/>
                </a:solidFill>
              </a:rPr>
              <a:t>                                         </a:t>
            </a:r>
            <a:r>
              <a:rPr lang="en-US" dirty="0"/>
              <a:t>(</a:t>
            </a:r>
            <a:r>
              <a:rPr lang="en-US" dirty="0">
                <a:latin typeface="Arial"/>
              </a:rPr>
              <a:t>Department, </a:t>
            </a:r>
            <a:r>
              <a:rPr lang="en-US"/>
              <a:t>777777777, Sales),</a:t>
            </a:r>
          </a:p>
          <a:p>
            <a:r>
              <a:rPr lang="en-US"/>
              <a:t>                                         </a:t>
            </a:r>
            <a:r>
              <a:rPr lang="en-US" dirty="0"/>
              <a:t>(</a:t>
            </a:r>
            <a:r>
              <a:rPr lang="en-US" dirty="0">
                <a:latin typeface="Arial"/>
              </a:rPr>
              <a:t>Department, </a:t>
            </a:r>
            <a:r>
              <a:rPr lang="en-US"/>
              <a:t>777777777, Marketing)]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62274" y="2659407"/>
            <a:ext cx="5523127" cy="946276"/>
            <a:chOff x="2819400" y="2451795"/>
            <a:chExt cx="5523127" cy="946276"/>
          </a:xfrm>
        </p:grpSpPr>
        <p:sp>
          <p:nvSpPr>
            <p:cNvPr id="10" name="Bent Arrow 9"/>
            <p:cNvSpPr/>
            <p:nvPr/>
          </p:nvSpPr>
          <p:spPr>
            <a:xfrm flipV="1">
              <a:off x="2819400" y="2451795"/>
              <a:ext cx="1066800" cy="946276"/>
            </a:xfrm>
            <a:prstGeom prst="ben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4800" y="3028739"/>
              <a:ext cx="4227727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/>
                <a:t>Sue, 999999999, 999999999, Accounts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29000" y="5029200"/>
            <a:ext cx="5562600" cy="1219200"/>
            <a:chOff x="3054350" y="4810022"/>
            <a:chExt cx="5562600" cy="1219200"/>
          </a:xfrm>
        </p:grpSpPr>
        <p:sp>
          <p:nvSpPr>
            <p:cNvPr id="9" name="TextBox 8"/>
            <p:cNvSpPr txBox="1"/>
            <p:nvPr/>
          </p:nvSpPr>
          <p:spPr>
            <a:xfrm>
              <a:off x="4197350" y="5382891"/>
              <a:ext cx="44196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Tony, 777777777, 777777777, Sales</a:t>
              </a:r>
            </a:p>
            <a:p>
              <a:r>
                <a:rPr lang="en-US"/>
                <a:t>Tony, 777777777, 777777777, Marketing</a:t>
              </a:r>
            </a:p>
          </p:txBody>
        </p:sp>
        <p:sp>
          <p:nvSpPr>
            <p:cNvPr id="12" name="Bent Arrow 11"/>
            <p:cNvSpPr/>
            <p:nvPr/>
          </p:nvSpPr>
          <p:spPr>
            <a:xfrm flipV="1">
              <a:off x="3054350" y="4810022"/>
              <a:ext cx="1066800" cy="1133578"/>
            </a:xfrm>
            <a:prstGeom prst="ben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418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854696" cy="914400"/>
          </a:xfrm>
        </p:spPr>
        <p:txBody>
          <a:bodyPr/>
          <a:lstStyle/>
          <a:p>
            <a:r>
              <a:rPr lang="en-US"/>
              <a:t>Relational Join in MapReduce, again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5E4C-AF23-CE49-AB06-9E0E679776B1}" type="datetime1"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Data Science, Autumn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39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1383943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Order(orderid, account, date)</a:t>
            </a:r>
          </a:p>
          <a:p>
            <a:endParaRPr lang="en-US"/>
          </a:p>
          <a:p>
            <a:r>
              <a:rPr lang="en-US"/>
              <a:t>1, aaa, d1</a:t>
            </a:r>
          </a:p>
          <a:p>
            <a:r>
              <a:rPr lang="en-US"/>
              <a:t>2, aaa, d2</a:t>
            </a:r>
          </a:p>
          <a:p>
            <a:r>
              <a:rPr lang="en-US"/>
              <a:t>3, bbb, d3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82168" y="1397675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LineItem(orderid, itemid, qty)</a:t>
            </a:r>
          </a:p>
          <a:p>
            <a:endParaRPr lang="en-US"/>
          </a:p>
          <a:p>
            <a:r>
              <a:rPr lang="en-US"/>
              <a:t>1, 10, 1</a:t>
            </a:r>
          </a:p>
          <a:p>
            <a:r>
              <a:rPr lang="en-US"/>
              <a:t>1, 20, 3</a:t>
            </a:r>
          </a:p>
          <a:p>
            <a:r>
              <a:rPr lang="en-US"/>
              <a:t>2, 10, 5</a:t>
            </a:r>
          </a:p>
          <a:p>
            <a:r>
              <a:rPr lang="en-US"/>
              <a:t>2, 50, 100</a:t>
            </a:r>
          </a:p>
          <a:p>
            <a:r>
              <a:rPr lang="en-US"/>
              <a:t>3, 20, 1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466516" y="3048000"/>
            <a:ext cx="1698959" cy="685800"/>
            <a:chOff x="1466516" y="3048000"/>
            <a:chExt cx="1698959" cy="685800"/>
          </a:xfrm>
        </p:grpSpPr>
        <p:sp>
          <p:nvSpPr>
            <p:cNvPr id="13" name="TextBox 12"/>
            <p:cNvSpPr txBox="1"/>
            <p:nvPr/>
          </p:nvSpPr>
          <p:spPr>
            <a:xfrm>
              <a:off x="1466516" y="3048000"/>
              <a:ext cx="1352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>
                  <a:solidFill>
                    <a:srgbClr val="FF0000"/>
                  </a:solidFill>
                </a:rPr>
                <a:t>tagged with relation name</a:t>
              </a:r>
            </a:p>
          </p:txBody>
        </p:sp>
        <p:cxnSp>
          <p:nvCxnSpPr>
            <p:cNvPr id="15" name="Curved Connector 14"/>
            <p:cNvCxnSpPr>
              <a:stCxn id="13" idx="3"/>
            </p:cNvCxnSpPr>
            <p:nvPr/>
          </p:nvCxnSpPr>
          <p:spPr>
            <a:xfrm>
              <a:off x="2819400" y="3309610"/>
              <a:ext cx="346075" cy="424190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60688" y="3048000"/>
            <a:ext cx="5987712" cy="3520321"/>
            <a:chOff x="260688" y="3048000"/>
            <a:chExt cx="5987712" cy="3520321"/>
          </a:xfrm>
        </p:grpSpPr>
        <p:sp>
          <p:nvSpPr>
            <p:cNvPr id="11" name="TextBox 10"/>
            <p:cNvSpPr txBox="1"/>
            <p:nvPr/>
          </p:nvSpPr>
          <p:spPr>
            <a:xfrm>
              <a:off x="381000" y="3429000"/>
              <a:ext cx="58674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Order</a:t>
              </a:r>
            </a:p>
            <a:p>
              <a:r>
                <a:rPr lang="en-US"/>
                <a:t>   1, aaa, d1      </a:t>
              </a:r>
              <a:r>
                <a:rPr lang="en-US">
                  <a:sym typeface="Wingdings"/>
                </a:rPr>
                <a:t>   1 : “Order”, (1,aaa,d1) </a:t>
              </a:r>
              <a:endParaRPr lang="en-US"/>
            </a:p>
            <a:p>
              <a:r>
                <a:rPr lang="en-US"/>
                <a:t>   2, aaa, d2      </a:t>
              </a:r>
              <a:r>
                <a:rPr lang="en-US">
                  <a:sym typeface="Wingdings"/>
                </a:rPr>
                <a:t>   2 : “Order”, (2,aaa,d2) </a:t>
              </a:r>
              <a:endParaRPr lang="en-US"/>
            </a:p>
            <a:p>
              <a:r>
                <a:rPr lang="en-US"/>
                <a:t>   3, bbb, d3      </a:t>
              </a:r>
              <a:r>
                <a:rPr lang="en-US">
                  <a:sym typeface="Wingdings"/>
                </a:rPr>
                <a:t>   3 : “Order”, (3,bbb,d3) </a:t>
              </a:r>
              <a:endParaRPr lang="en-US"/>
            </a:p>
            <a:p>
              <a:r>
                <a:rPr lang="en-US"/>
                <a:t>Line </a:t>
              </a:r>
            </a:p>
            <a:p>
              <a:r>
                <a:rPr lang="en-US"/>
                <a:t>   1, 10, 1           </a:t>
              </a:r>
              <a:r>
                <a:rPr lang="en-US">
                  <a:sym typeface="Wingdings"/>
                </a:rPr>
                <a:t>   1 : “Line”, (</a:t>
              </a:r>
              <a:r>
                <a:rPr lang="en-US"/>
                <a:t>1, 10, 1</a:t>
              </a:r>
              <a:r>
                <a:rPr lang="en-US">
                  <a:sym typeface="Wingdings"/>
                </a:rPr>
                <a:t>)</a:t>
              </a:r>
              <a:endParaRPr lang="en-US"/>
            </a:p>
            <a:p>
              <a:r>
                <a:rPr lang="en-US"/>
                <a:t>   1, 20, 3           </a:t>
              </a:r>
              <a:r>
                <a:rPr lang="en-US">
                  <a:sym typeface="Wingdings"/>
                </a:rPr>
                <a:t>   1 : “Line”, (</a:t>
              </a:r>
              <a:r>
                <a:rPr lang="en-US"/>
                <a:t>1, 20, 3</a:t>
              </a:r>
              <a:r>
                <a:rPr lang="en-US">
                  <a:sym typeface="Wingdings"/>
                </a:rPr>
                <a:t>)</a:t>
              </a:r>
              <a:endParaRPr lang="en-US"/>
            </a:p>
            <a:p>
              <a:r>
                <a:rPr lang="en-US"/>
                <a:t>   2, 10, 5           </a:t>
              </a:r>
              <a:r>
                <a:rPr lang="en-US">
                  <a:sym typeface="Wingdings"/>
                </a:rPr>
                <a:t>   2 : “Line”, (</a:t>
              </a:r>
              <a:r>
                <a:rPr lang="en-US"/>
                <a:t>2, 10, 5</a:t>
              </a:r>
              <a:r>
                <a:rPr lang="en-US">
                  <a:sym typeface="Wingdings"/>
                </a:rPr>
                <a:t>)</a:t>
              </a:r>
              <a:endParaRPr lang="en-US"/>
            </a:p>
            <a:p>
              <a:r>
                <a:rPr lang="en-US"/>
                <a:t>   2, 50, 100       </a:t>
              </a:r>
              <a:r>
                <a:rPr lang="en-US">
                  <a:sym typeface="Wingdings"/>
                </a:rPr>
                <a:t>   2 : “Line”, (</a:t>
              </a:r>
              <a:r>
                <a:rPr lang="en-US"/>
                <a:t>2, 50, 100</a:t>
              </a:r>
              <a:r>
                <a:rPr lang="en-US">
                  <a:sym typeface="Wingdings"/>
                </a:rPr>
                <a:t>)</a:t>
              </a:r>
              <a:endParaRPr lang="en-US"/>
            </a:p>
            <a:p>
              <a:r>
                <a:rPr lang="en-US"/>
                <a:t>   3, 20, 1           </a:t>
              </a:r>
              <a:r>
                <a:rPr lang="en-US">
                  <a:sym typeface="Wingdings"/>
                </a:rPr>
                <a:t>   3 : “Line”, (</a:t>
              </a:r>
              <a:r>
                <a:rPr lang="en-US"/>
                <a:t>3, 20, 1</a:t>
              </a:r>
              <a:r>
                <a:rPr lang="en-US">
                  <a:sym typeface="Wingdings"/>
                </a:rPr>
                <a:t>)</a:t>
              </a:r>
              <a:endParaRPr lang="en-US"/>
            </a:p>
            <a:p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0688" y="3048000"/>
              <a:ext cx="1085516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/>
                <a:t>Map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64392" y="3309610"/>
            <a:ext cx="2974808" cy="1319550"/>
            <a:chOff x="5864392" y="3309610"/>
            <a:chExt cx="2974808" cy="1319550"/>
          </a:xfrm>
        </p:grpSpPr>
        <p:sp>
          <p:nvSpPr>
            <p:cNvPr id="20" name="TextBox 19"/>
            <p:cNvSpPr txBox="1"/>
            <p:nvPr/>
          </p:nvSpPr>
          <p:spPr>
            <a:xfrm>
              <a:off x="5864392" y="3309610"/>
              <a:ext cx="2974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/>
                <a:t>Reducer for key 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51074" y="3705830"/>
              <a:ext cx="217311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ym typeface="Wingdings"/>
                </a:rPr>
                <a:t>“Order”, (1,aaa,d1)</a:t>
              </a:r>
            </a:p>
            <a:p>
              <a:r>
                <a:rPr lang="en-US">
                  <a:sym typeface="Wingdings"/>
                </a:rPr>
                <a:t>“Line”, (</a:t>
              </a:r>
              <a:r>
                <a:rPr lang="en-US"/>
                <a:t>1, 10, 1</a:t>
              </a:r>
              <a:r>
                <a:rPr lang="en-US">
                  <a:sym typeface="Wingdings"/>
                </a:rPr>
                <a:t>) </a:t>
              </a:r>
            </a:p>
            <a:p>
              <a:r>
                <a:rPr lang="en-US">
                  <a:sym typeface="Wingdings"/>
                </a:rPr>
                <a:t>“Line”, (</a:t>
              </a:r>
              <a:r>
                <a:rPr lang="en-US"/>
                <a:t>1, 20, 3</a:t>
              </a:r>
              <a:r>
                <a:rPr lang="en-US">
                  <a:sym typeface="Wingdings"/>
                </a:rPr>
                <a:t>)</a:t>
              </a:r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256421" y="4782235"/>
            <a:ext cx="2582779" cy="1140261"/>
            <a:chOff x="6256421" y="4782235"/>
            <a:chExt cx="2582779" cy="1140261"/>
          </a:xfrm>
        </p:grpSpPr>
        <p:sp>
          <p:nvSpPr>
            <p:cNvPr id="24" name="Rectangle 23"/>
            <p:cNvSpPr/>
            <p:nvPr/>
          </p:nvSpPr>
          <p:spPr>
            <a:xfrm>
              <a:off x="6256421" y="5276165"/>
              <a:ext cx="258277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>
                  <a:sym typeface="Wingdings"/>
                </a:rPr>
                <a:t>(1, aaa, d1,</a:t>
              </a:r>
              <a:r>
                <a:rPr lang="en-US"/>
                <a:t> 1, 10, 1</a:t>
              </a:r>
              <a:r>
                <a:rPr lang="en-US">
                  <a:sym typeface="Wingdings"/>
                </a:rPr>
                <a:t>)</a:t>
              </a:r>
            </a:p>
            <a:p>
              <a:r>
                <a:rPr lang="en-US">
                  <a:sym typeface="Wingdings"/>
                </a:rPr>
                <a:t>(1, aaa, d1,</a:t>
              </a:r>
              <a:r>
                <a:rPr lang="en-US"/>
                <a:t> 1, 20, 3</a:t>
              </a:r>
              <a:r>
                <a:rPr lang="en-US">
                  <a:sym typeface="Wingdings"/>
                </a:rPr>
                <a:t>)</a:t>
              </a:r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6477000" y="4782235"/>
              <a:ext cx="1524000" cy="399365"/>
            </a:xfrm>
            <a:prstGeom prst="downArrow">
              <a:avLst>
                <a:gd name="adj1" fmla="val 7807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99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7082-5D6E-6D4F-AB9B-88B523FA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7FBBB-07A8-2A47-BE1F-AE745C85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648" y="1798637"/>
            <a:ext cx="8762999" cy="4297363"/>
          </a:xfrm>
        </p:spPr>
        <p:txBody>
          <a:bodyPr/>
          <a:lstStyle/>
          <a:p>
            <a:r>
              <a:rPr lang="en-US" sz="2400" dirty="0"/>
              <a:t>Data Science = Answering Questions using Existing Data</a:t>
            </a:r>
          </a:p>
          <a:p>
            <a:r>
              <a:rPr lang="en-US" sz="2400" dirty="0"/>
              <a:t>Sometimes that data is really big – a blessing and a curse</a:t>
            </a:r>
          </a:p>
          <a:p>
            <a:pPr lvl="1"/>
            <a:r>
              <a:rPr lang="en-US" sz="2000" dirty="0"/>
              <a:t>Classical statistics challenge: Mathematics to make inferences about the population using small samples</a:t>
            </a:r>
          </a:p>
          <a:p>
            <a:pPr lvl="1"/>
            <a:r>
              <a:rPr lang="en-US" sz="2000" dirty="0"/>
              <a:t>Big Data Science challenge: </a:t>
            </a:r>
            <a:r>
              <a:rPr lang="en-US" sz="2000" dirty="0">
                <a:solidFill>
                  <a:schemeClr val="tx2"/>
                </a:solidFill>
              </a:rPr>
              <a:t>Algorithms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tx2"/>
                </a:solidFill>
              </a:rPr>
              <a:t>systems</a:t>
            </a:r>
            <a:r>
              <a:rPr lang="en-US" sz="2000" dirty="0"/>
              <a:t> to make inferences about the population from using brute force</a:t>
            </a:r>
          </a:p>
          <a:p>
            <a:pPr lvl="2"/>
            <a:r>
              <a:rPr lang="en-US" sz="1800" dirty="0"/>
              <a:t>Statistical significance is </a:t>
            </a:r>
            <a:r>
              <a:rPr lang="en-US" sz="1800" u="sng" dirty="0"/>
              <a:t>less</a:t>
            </a:r>
            <a:r>
              <a:rPr lang="en-US" sz="1800" dirty="0"/>
              <a:t> important when you have massive data</a:t>
            </a:r>
          </a:p>
          <a:p>
            <a:pPr lvl="2"/>
            <a:r>
              <a:rPr lang="en-US" sz="1800" dirty="0"/>
              <a:t>Bias is </a:t>
            </a:r>
            <a:r>
              <a:rPr lang="en-US" sz="1800" u="sng" dirty="0"/>
              <a:t>more</a:t>
            </a:r>
            <a:r>
              <a:rPr lang="en-US" sz="1800" dirty="0"/>
              <a:t> important when you have massive data</a:t>
            </a:r>
          </a:p>
          <a:p>
            <a:r>
              <a:rPr lang="en-US" sz="2400" dirty="0"/>
              <a:t>What technology do we need?</a:t>
            </a:r>
          </a:p>
          <a:p>
            <a:pPr lvl="1"/>
            <a:r>
              <a:rPr lang="en-US" sz="2000" dirty="0"/>
              <a:t>Cloud computing: Rent lots of computers to process a big dataset</a:t>
            </a:r>
          </a:p>
          <a:p>
            <a:pPr lvl="1"/>
            <a:r>
              <a:rPr lang="en-US" sz="2000" dirty="0"/>
              <a:t>MapReduce: Make it easier to program lots of computers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C642E-5D31-4343-A910-8DA57453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61C57-4254-F344-8551-678A6987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UW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6CB4B-E393-4F4F-8F56-2F10F246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35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Social Network Analysis:</a:t>
            </a:r>
            <a:br>
              <a:rPr lang="en-US"/>
            </a:br>
            <a:r>
              <a:rPr lang="en-US"/>
              <a:t>Count Friends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1263" y="2590800"/>
            <a:ext cx="1195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Jim, Sue</a:t>
            </a:r>
          </a:p>
          <a:p>
            <a:r>
              <a:rPr lang="en-US"/>
              <a:t>Sue, Jim</a:t>
            </a:r>
          </a:p>
          <a:p>
            <a:r>
              <a:rPr lang="en-US"/>
              <a:t>Lin, Joe</a:t>
            </a:r>
          </a:p>
          <a:p>
            <a:r>
              <a:rPr lang="en-US"/>
              <a:t>Joe, Lin</a:t>
            </a:r>
          </a:p>
          <a:p>
            <a:r>
              <a:rPr lang="en-US"/>
              <a:t>Jim, Kai</a:t>
            </a:r>
          </a:p>
          <a:p>
            <a:r>
              <a:rPr lang="en-US"/>
              <a:t>Kai, Jim</a:t>
            </a:r>
          </a:p>
          <a:p>
            <a:r>
              <a:rPr lang="en-US"/>
              <a:t>Jim, Lin</a:t>
            </a:r>
          </a:p>
          <a:p>
            <a:r>
              <a:rPr lang="en-US"/>
              <a:t>Lin, Jim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1263" y="2133600"/>
            <a:ext cx="134753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67600" y="2133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Desired 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44063" y="2557379"/>
            <a:ext cx="2033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Jim, 3</a:t>
            </a:r>
          </a:p>
          <a:p>
            <a:r>
              <a:rPr lang="en-US"/>
              <a:t>Lin, 2</a:t>
            </a:r>
          </a:p>
          <a:p>
            <a:r>
              <a:rPr lang="en-US"/>
              <a:t>Sue, 1</a:t>
            </a:r>
          </a:p>
          <a:p>
            <a:r>
              <a:rPr lang="en-US"/>
              <a:t>Kai, 1</a:t>
            </a:r>
          </a:p>
          <a:p>
            <a:r>
              <a:rPr lang="en-US"/>
              <a:t>Joe, 1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676400" y="2514600"/>
            <a:ext cx="1705810" cy="2384524"/>
            <a:chOff x="1676400" y="2514600"/>
            <a:chExt cx="1705810" cy="2384524"/>
          </a:xfrm>
        </p:grpSpPr>
        <p:sp>
          <p:nvSpPr>
            <p:cNvPr id="14" name="Right Arrow 13"/>
            <p:cNvSpPr/>
            <p:nvPr/>
          </p:nvSpPr>
          <p:spPr>
            <a:xfrm>
              <a:off x="1676400" y="2536353"/>
              <a:ext cx="685800" cy="2362771"/>
            </a:xfrm>
            <a:prstGeom prst="rightArrow">
              <a:avLst>
                <a:gd name="adj1" fmla="val 83948"/>
                <a:gd name="adj2" fmla="val 50000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62200" y="2514600"/>
              <a:ext cx="102001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>
                  <a:solidFill>
                    <a:srgbClr val="0000FF"/>
                  </a:solidFill>
                </a:rPr>
                <a:t>Jim, 1</a:t>
              </a:r>
            </a:p>
            <a:p>
              <a:r>
                <a:rPr lang="en-US" i="1">
                  <a:solidFill>
                    <a:srgbClr val="0000FF"/>
                  </a:solidFill>
                </a:rPr>
                <a:t>Sue, 1</a:t>
              </a:r>
            </a:p>
            <a:p>
              <a:r>
                <a:rPr lang="en-US" i="1">
                  <a:solidFill>
                    <a:srgbClr val="0000FF"/>
                  </a:solidFill>
                </a:rPr>
                <a:t>Lin, 1</a:t>
              </a:r>
            </a:p>
            <a:p>
              <a:r>
                <a:rPr lang="en-US" i="1">
                  <a:solidFill>
                    <a:srgbClr val="0000FF"/>
                  </a:solidFill>
                </a:rPr>
                <a:t>Joe, 1</a:t>
              </a:r>
            </a:p>
            <a:p>
              <a:r>
                <a:rPr lang="en-US" i="1">
                  <a:solidFill>
                    <a:srgbClr val="0000FF"/>
                  </a:solidFill>
                </a:rPr>
                <a:t>Jim, 1</a:t>
              </a:r>
            </a:p>
            <a:p>
              <a:r>
                <a:rPr lang="en-US" i="1">
                  <a:solidFill>
                    <a:srgbClr val="0000FF"/>
                  </a:solidFill>
                </a:rPr>
                <a:t>Kai, 1</a:t>
              </a:r>
            </a:p>
            <a:p>
              <a:r>
                <a:rPr lang="en-US" i="1">
                  <a:solidFill>
                    <a:srgbClr val="0000FF"/>
                  </a:solidFill>
                </a:rPr>
                <a:t>Jim, 1</a:t>
              </a:r>
            </a:p>
            <a:p>
              <a:r>
                <a:rPr lang="en-US" i="1">
                  <a:solidFill>
                    <a:srgbClr val="0000FF"/>
                  </a:solidFill>
                </a:rPr>
                <a:t>Lin,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76400" y="35052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MAP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6394450" y="2454806"/>
            <a:ext cx="1149350" cy="2362771"/>
          </a:xfrm>
          <a:prstGeom prst="rightArrow">
            <a:avLst>
              <a:gd name="adj1" fmla="val 83948"/>
              <a:gd name="adj2" fmla="val 5000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44986" y="3423653"/>
            <a:ext cx="118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REDUCE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382210" y="2454806"/>
            <a:ext cx="3032961" cy="2362771"/>
            <a:chOff x="3382210" y="2454806"/>
            <a:chExt cx="3032961" cy="2362771"/>
          </a:xfrm>
        </p:grpSpPr>
        <p:sp>
          <p:nvSpPr>
            <p:cNvPr id="12" name="TextBox 11"/>
            <p:cNvSpPr txBox="1"/>
            <p:nvPr/>
          </p:nvSpPr>
          <p:spPr>
            <a:xfrm>
              <a:off x="4744285" y="2590800"/>
              <a:ext cx="167088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>
                  <a:solidFill>
                    <a:srgbClr val="0000FF"/>
                  </a:solidFill>
                </a:rPr>
                <a:t>Jim, (1, 1, 1)</a:t>
              </a:r>
            </a:p>
            <a:p>
              <a:r>
                <a:rPr lang="en-US" i="1">
                  <a:solidFill>
                    <a:srgbClr val="0000FF"/>
                  </a:solidFill>
                </a:rPr>
                <a:t>Lin, (1, 1)</a:t>
              </a:r>
            </a:p>
            <a:p>
              <a:r>
                <a:rPr lang="en-US" i="1">
                  <a:solidFill>
                    <a:srgbClr val="0000FF"/>
                  </a:solidFill>
                </a:rPr>
                <a:t>Sue, (1)</a:t>
              </a:r>
            </a:p>
            <a:p>
              <a:r>
                <a:rPr lang="en-US" i="1">
                  <a:solidFill>
                    <a:srgbClr val="0000FF"/>
                  </a:solidFill>
                </a:rPr>
                <a:t>Kai, (1) </a:t>
              </a:r>
            </a:p>
            <a:p>
              <a:r>
                <a:rPr lang="en-US" i="1">
                  <a:solidFill>
                    <a:srgbClr val="0000FF"/>
                  </a:solidFill>
                </a:rPr>
                <a:t>Joe, (1)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382210" y="2454806"/>
              <a:ext cx="1342189" cy="2362771"/>
              <a:chOff x="3382210" y="2454806"/>
              <a:chExt cx="1342189" cy="2362771"/>
            </a:xfrm>
          </p:grpSpPr>
          <p:sp>
            <p:nvSpPr>
              <p:cNvPr id="17" name="Right Arrow 16"/>
              <p:cNvSpPr/>
              <p:nvPr/>
            </p:nvSpPr>
            <p:spPr>
              <a:xfrm>
                <a:off x="3382210" y="2454806"/>
                <a:ext cx="1342189" cy="2362771"/>
              </a:xfrm>
              <a:prstGeom prst="rightArrow">
                <a:avLst>
                  <a:gd name="adj1" fmla="val 83948"/>
                  <a:gd name="adj2" fmla="val 50000"/>
                </a:avLst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82210" y="3423653"/>
                <a:ext cx="1342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SHUFFLE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391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Multiply in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229599" cy="4297363"/>
          </a:xfrm>
        </p:spPr>
        <p:txBody>
          <a:bodyPr/>
          <a:lstStyle/>
          <a:p>
            <a:pPr marL="0" indent="0">
              <a:buNone/>
            </a:pPr>
            <a:r>
              <a:rPr lang="en-US" sz="2400"/>
              <a:t>C = A X B</a:t>
            </a:r>
          </a:p>
          <a:p>
            <a:pPr marL="0" indent="0">
              <a:buNone/>
            </a:pPr>
            <a:r>
              <a:rPr lang="en-US" sz="2400"/>
              <a:t>A has dimensions L,M</a:t>
            </a:r>
          </a:p>
          <a:p>
            <a:pPr marL="0" indent="0">
              <a:buNone/>
            </a:pPr>
            <a:r>
              <a:rPr lang="en-US" sz="2400"/>
              <a:t>B has dimensions M,N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In the map phase:</a:t>
            </a:r>
          </a:p>
          <a:p>
            <a:pPr lvl="1"/>
            <a:r>
              <a:rPr lang="en-US" sz="2000"/>
              <a:t>for each element (i,j) of A, emit ((i,k), A[i,j]) for k in 1..N</a:t>
            </a:r>
          </a:p>
          <a:p>
            <a:pPr lvl="1"/>
            <a:r>
              <a:rPr lang="en-US" sz="2000"/>
              <a:t>for each element (j,k) of B, emit ((i,k), B[j,k]) for i in 1..L</a:t>
            </a:r>
          </a:p>
          <a:p>
            <a:r>
              <a:rPr lang="en-US" sz="2400"/>
              <a:t>In the reduce phase,</a:t>
            </a:r>
            <a:r>
              <a:rPr lang="en-US" sz="2800"/>
              <a:t> </a:t>
            </a:r>
            <a:r>
              <a:rPr lang="en-US" sz="2400"/>
              <a:t>emit </a:t>
            </a:r>
          </a:p>
          <a:p>
            <a:pPr lvl="1"/>
            <a:r>
              <a:rPr lang="en-US" sz="2000"/>
              <a:t>key = (i,k) </a:t>
            </a:r>
          </a:p>
          <a:p>
            <a:pPr lvl="1"/>
            <a:r>
              <a:rPr lang="en-US" sz="2000"/>
              <a:t>value = Sum</a:t>
            </a:r>
            <a:r>
              <a:rPr lang="en-US" sz="2000" baseline="-25000"/>
              <a:t>j</a:t>
            </a:r>
            <a:r>
              <a:rPr lang="en-US" sz="2000"/>
              <a:t> (A[i,j] * B[j,k])</a:t>
            </a:r>
          </a:p>
          <a:p>
            <a:pPr lvl="1"/>
            <a:endParaRPr lang="en-US" sz="2000"/>
          </a:p>
          <a:p>
            <a:pPr lvl="1"/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5E4C-AF23-CE49-AB06-9E0E679776B1}" type="datetime1"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Data Science, Autumn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093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5E4C-AF23-CE49-AB06-9E0E679776B1}" type="datetime1">
              <a:rPr lang="en-US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Data Science, Autumn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42</a:t>
            </a:fld>
            <a:endParaRPr lang="en-US"/>
          </a:p>
        </p:txBody>
      </p:sp>
      <p:sp>
        <p:nvSpPr>
          <p:cNvPr id="8" name="Left Bracket 7"/>
          <p:cNvSpPr/>
          <p:nvPr/>
        </p:nvSpPr>
        <p:spPr>
          <a:xfrm>
            <a:off x="4610100" y="1003971"/>
            <a:ext cx="228600" cy="31242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/>
          <p:cNvSpPr/>
          <p:nvPr/>
        </p:nvSpPr>
        <p:spPr>
          <a:xfrm flipH="1">
            <a:off x="8426450" y="1792045"/>
            <a:ext cx="228600" cy="181810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/>
          <p:cNvSpPr/>
          <p:nvPr/>
        </p:nvSpPr>
        <p:spPr>
          <a:xfrm flipH="1">
            <a:off x="5715000" y="1022687"/>
            <a:ext cx="228600" cy="3105484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804150" y="4378379"/>
            <a:ext cx="73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AB</a:t>
            </a:r>
          </a:p>
        </p:txBody>
      </p:sp>
      <p:sp>
        <p:nvSpPr>
          <p:cNvPr id="15" name="Left Bracket 14"/>
          <p:cNvSpPr/>
          <p:nvPr/>
        </p:nvSpPr>
        <p:spPr>
          <a:xfrm>
            <a:off x="7391400" y="1792045"/>
            <a:ext cx="228600" cy="181810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/>
          <p:cNvSpPr/>
          <p:nvPr/>
        </p:nvSpPr>
        <p:spPr>
          <a:xfrm>
            <a:off x="498475" y="1726540"/>
            <a:ext cx="228600" cy="181810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/>
          <p:cNvSpPr/>
          <p:nvPr/>
        </p:nvSpPr>
        <p:spPr>
          <a:xfrm flipH="1">
            <a:off x="3165475" y="1726540"/>
            <a:ext cx="228600" cy="181810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775075" y="2351997"/>
            <a:ext cx="64452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2833" y="4402441"/>
            <a:ext cx="73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19600" y="4378379"/>
            <a:ext cx="73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8400" y="2299284"/>
            <a:ext cx="644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=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548146" y="1944445"/>
            <a:ext cx="996615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83529" y="1839496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urved Connector 34"/>
          <p:cNvCxnSpPr>
            <a:stCxn id="34" idx="2"/>
            <a:endCxn id="31" idx="2"/>
          </p:cNvCxnSpPr>
          <p:nvPr/>
        </p:nvCxnSpPr>
        <p:spPr>
          <a:xfrm rot="16200000" flipH="1">
            <a:off x="4357767" y="-1363243"/>
            <a:ext cx="104949" cy="7272425"/>
          </a:xfrm>
          <a:prstGeom prst="curvedConnector3">
            <a:avLst>
              <a:gd name="adj1" fmla="val 19992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4807952" y="1062791"/>
            <a:ext cx="3155282" cy="2463899"/>
            <a:chOff x="4807952" y="1709146"/>
            <a:chExt cx="3155282" cy="2463899"/>
          </a:xfrm>
        </p:grpSpPr>
        <p:sp>
          <p:nvSpPr>
            <p:cNvPr id="10" name="Rectangle 9"/>
            <p:cNvSpPr/>
            <p:nvPr/>
          </p:nvSpPr>
          <p:spPr>
            <a:xfrm>
              <a:off x="4807952" y="1709146"/>
              <a:ext cx="381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Curved Connector 25"/>
            <p:cNvCxnSpPr>
              <a:stCxn id="10" idx="0"/>
              <a:endCxn id="38" idx="0"/>
            </p:cNvCxnSpPr>
            <p:nvPr/>
          </p:nvCxnSpPr>
          <p:spPr>
            <a:xfrm rot="16200000" flipH="1">
              <a:off x="5929354" y="778243"/>
              <a:ext cx="890251" cy="2752057"/>
            </a:xfrm>
            <a:prstGeom prst="curvedConnector3">
              <a:avLst>
                <a:gd name="adj1" fmla="val -2567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7537784" y="2599397"/>
              <a:ext cx="425450" cy="15736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5310612" y="990600"/>
            <a:ext cx="0" cy="31054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93536" y="1792045"/>
            <a:ext cx="0" cy="17526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77736" y="1792045"/>
            <a:ext cx="0" cy="17526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261936" y="1792044"/>
            <a:ext cx="0" cy="17526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846136" y="1792045"/>
            <a:ext cx="0" cy="17526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98475" y="2325445"/>
            <a:ext cx="278447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56128" y="2957773"/>
            <a:ext cx="278447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4730413" y="1537371"/>
            <a:ext cx="11048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743450" y="2146971"/>
            <a:ext cx="11048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730413" y="2756571"/>
            <a:ext cx="11048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730413" y="3366171"/>
            <a:ext cx="11048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036092" y="1792044"/>
            <a:ext cx="9358" cy="18181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7480132" y="2401645"/>
            <a:ext cx="1054267" cy="859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537785" y="2957773"/>
            <a:ext cx="996614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090820" y="5710019"/>
            <a:ext cx="514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One reducer per output cell  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Each reducer computes Sum</a:t>
            </a:r>
            <a:r>
              <a:rPr lang="en-US" baseline="-25000"/>
              <a:t>j</a:t>
            </a:r>
            <a:r>
              <a:rPr lang="en-US"/>
              <a:t> (A[i,j] * B[j,k])</a:t>
            </a:r>
          </a:p>
        </p:txBody>
      </p:sp>
    </p:spTree>
    <p:extLst>
      <p:ext uri="{BB962C8B-B14F-4D97-AF65-F5344CB8AC3E}">
        <p14:creationId xmlns:p14="http://schemas.microsoft.com/office/powerpoint/2010/main" val="115215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Key Concept: Virtualization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63662"/>
            <a:ext cx="8229600" cy="41710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6091992"/>
            <a:ext cx="8763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/>
              <a:t>Why is this a good idea?  Any downsides?</a:t>
            </a:r>
          </a:p>
        </p:txBody>
      </p:sp>
    </p:spTree>
    <p:extLst>
      <p:ext uri="{BB962C8B-B14F-4D97-AF65-F5344CB8AC3E}">
        <p14:creationId xmlns:p14="http://schemas.microsoft.com/office/powerpoint/2010/main" val="182815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434A-1CE8-C542-B83A-ABBE0F33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Premise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5A14-6284-F64D-96D8-299398504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grows faster than computing</a:t>
            </a:r>
          </a:p>
          <a:p>
            <a:r>
              <a:rPr lang="en-US" dirty="0"/>
              <a:t>So we need to use multiple computers as easily as we use one computer</a:t>
            </a:r>
          </a:p>
          <a:p>
            <a:r>
              <a:rPr lang="en-US" dirty="0"/>
              <a:t>We’ll divide the data across multiple computers, let each computer process a chunk, and construct the result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BB063-B3D6-B346-B53C-DA1D2641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FAA9-CA8A-9149-B9CB-27153853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UW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6E2E8-45C2-E54B-BD4E-54C4C424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99D2-2247-F743-B041-3DE0D233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AD22-5C6C-904E-819C-68D508C21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and Review (10 min)</a:t>
            </a:r>
          </a:p>
          <a:p>
            <a:r>
              <a:rPr lang="en-US" b="1" dirty="0"/>
              <a:t>Q&amp;A on Module, Lab, Projects (&lt;=20 min)</a:t>
            </a:r>
          </a:p>
          <a:p>
            <a:r>
              <a:rPr lang="en-US" dirty="0"/>
              <a:t>Reading Response (20 min)</a:t>
            </a:r>
          </a:p>
          <a:p>
            <a:r>
              <a:rPr lang="en-US" dirty="0"/>
              <a:t>MapReduce discussion and demo (30 min)</a:t>
            </a:r>
          </a:p>
          <a:p>
            <a:r>
              <a:rPr lang="en-US" dirty="0"/>
              <a:t>Review (5 min)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E9AE2-14E0-AF4B-8A7E-994329B4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101E-9ACC-D94B-BE38-D2852D88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UW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68754-8C75-3A4E-A5D4-982105EC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0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99D2-2247-F743-B041-3DE0D233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AD22-5C6C-904E-819C-68D508C21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and Review (10 min)</a:t>
            </a:r>
          </a:p>
          <a:p>
            <a:r>
              <a:rPr lang="en-US" dirty="0"/>
              <a:t>Q&amp;A on Module, Lab, Projects (&lt;=20 min)</a:t>
            </a:r>
          </a:p>
          <a:p>
            <a:r>
              <a:rPr lang="en-US" b="1" dirty="0"/>
              <a:t>Reading Response (20 min)</a:t>
            </a:r>
          </a:p>
          <a:p>
            <a:r>
              <a:rPr lang="en-US" dirty="0"/>
              <a:t>MapReduce discussion and demo (30 min)</a:t>
            </a:r>
          </a:p>
          <a:p>
            <a:r>
              <a:rPr lang="en-US" dirty="0"/>
              <a:t>Review (5 min)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E9AE2-14E0-AF4B-8A7E-994329B4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101E-9ACC-D94B-BE38-D2852D88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UW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68754-8C75-3A4E-A5D4-982105EC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8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99D2-2247-F743-B041-3DE0D233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AD22-5C6C-904E-819C-68D508C21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and Review (10 min)</a:t>
            </a:r>
          </a:p>
          <a:p>
            <a:r>
              <a:rPr lang="en-US" dirty="0"/>
              <a:t>Q&amp;A on Module, Lab, Projects (&lt;=20 min)</a:t>
            </a:r>
          </a:p>
          <a:p>
            <a:r>
              <a:rPr lang="en-US" dirty="0"/>
              <a:t>Reading Response (20 min)</a:t>
            </a:r>
          </a:p>
          <a:p>
            <a:r>
              <a:rPr lang="en-US" b="1" dirty="0"/>
              <a:t>MapReduce discussion and demo (30 min)</a:t>
            </a:r>
          </a:p>
          <a:p>
            <a:r>
              <a:rPr lang="en-US" dirty="0"/>
              <a:t>Review (5 min)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E9AE2-14E0-AF4B-8A7E-994329B4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101E-9ACC-D94B-BE38-D2852D88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UW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68754-8C75-3A4E-A5D4-982105EC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501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53898</TotalTime>
  <Words>2824</Words>
  <Application>Microsoft Macintosh PowerPoint</Application>
  <PresentationFormat>On-screen Show (4:3)</PresentationFormat>
  <Paragraphs>544</Paragraphs>
  <Slides>42</Slides>
  <Notes>9</Notes>
  <HiddenSlides>4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Frutiger 55 Roman</vt:lpstr>
      <vt:lpstr>Lucida Grande</vt:lpstr>
      <vt:lpstr>Wingdings</vt:lpstr>
      <vt:lpstr>Office Theme</vt:lpstr>
      <vt:lpstr>Document</vt:lpstr>
      <vt:lpstr>Intro to MapReduce</vt:lpstr>
      <vt:lpstr>Today</vt:lpstr>
      <vt:lpstr>today</vt:lpstr>
      <vt:lpstr>Where we are</vt:lpstr>
      <vt:lpstr>Cloud Computing Key Concept: Virtualization</vt:lpstr>
      <vt:lpstr>MapReduce Premise</vt:lpstr>
      <vt:lpstr>Today</vt:lpstr>
      <vt:lpstr>Today</vt:lpstr>
      <vt:lpstr>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There’s a pattern here….</vt:lpstr>
      <vt:lpstr>What if we want to compute the word frequency across all documents?</vt:lpstr>
      <vt:lpstr>PowerPoint Presentation</vt:lpstr>
      <vt:lpstr>PowerPoint Presentation</vt:lpstr>
      <vt:lpstr>Some distributed algorithm…</vt:lpstr>
      <vt:lpstr>MapReduce Programming Model</vt:lpstr>
      <vt:lpstr>Example: What does this do? </vt:lpstr>
      <vt:lpstr>Example: Document Processing</vt:lpstr>
      <vt:lpstr>Example: Word length histogram</vt:lpstr>
      <vt:lpstr>Example: Word length histogram</vt:lpstr>
      <vt:lpstr>Example: Word length histogram</vt:lpstr>
      <vt:lpstr>Example: Word length histogram</vt:lpstr>
      <vt:lpstr>Example: Word length histogram</vt:lpstr>
      <vt:lpstr>PowerPoint Presentation</vt:lpstr>
      <vt:lpstr>MR Phases</vt:lpstr>
      <vt:lpstr>PowerPoint Presentation</vt:lpstr>
      <vt:lpstr>Large-Scale Data Processing</vt:lpstr>
      <vt:lpstr>Your turn:   Design MapReduce Algorithms for one of the following situations</vt:lpstr>
      <vt:lpstr>More Examples: Build an Inverted Index</vt:lpstr>
      <vt:lpstr>More Examples: Relational Join</vt:lpstr>
      <vt:lpstr>Relational Join in MapReduce: Before Map Phase</vt:lpstr>
      <vt:lpstr>Relational Join in MapReduce: Map Phase</vt:lpstr>
      <vt:lpstr>Relational Join in MapReduce: Reduce Phase</vt:lpstr>
      <vt:lpstr>Relational Join in MapReduce, again</vt:lpstr>
      <vt:lpstr>Simple Social Network Analysis: Count Friends  </vt:lpstr>
      <vt:lpstr>Matrix Multiply in MapReduce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Bill Howe</cp:lastModifiedBy>
  <cp:revision>457</cp:revision>
  <cp:lastPrinted>2017-04-04T00:03:54Z</cp:lastPrinted>
  <dcterms:created xsi:type="dcterms:W3CDTF">2009-09-22T17:54:40Z</dcterms:created>
  <dcterms:modified xsi:type="dcterms:W3CDTF">2022-04-12T00:25:25Z</dcterms:modified>
</cp:coreProperties>
</file>