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88" r:id="rId2"/>
    <p:sldId id="1034" r:id="rId3"/>
    <p:sldId id="1031" r:id="rId4"/>
    <p:sldId id="1033" r:id="rId5"/>
    <p:sldId id="338" r:id="rId6"/>
    <p:sldId id="347" r:id="rId7"/>
    <p:sldId id="957" r:id="rId8"/>
    <p:sldId id="265" r:id="rId9"/>
    <p:sldId id="295" r:id="rId10"/>
    <p:sldId id="267" r:id="rId11"/>
    <p:sldId id="269" r:id="rId12"/>
    <p:sldId id="992" r:id="rId13"/>
    <p:sldId id="268" r:id="rId14"/>
    <p:sldId id="971" r:id="rId15"/>
    <p:sldId id="266" r:id="rId16"/>
    <p:sldId id="960" r:id="rId17"/>
    <p:sldId id="961" r:id="rId18"/>
    <p:sldId id="995" r:id="rId19"/>
    <p:sldId id="962" r:id="rId20"/>
    <p:sldId id="994" r:id="rId21"/>
    <p:sldId id="1025" r:id="rId22"/>
    <p:sldId id="1028" r:id="rId23"/>
    <p:sldId id="1027" r:id="rId24"/>
    <p:sldId id="1026" r:id="rId25"/>
    <p:sldId id="959" r:id="rId26"/>
    <p:sldId id="1029" r:id="rId27"/>
    <p:sldId id="965" r:id="rId28"/>
    <p:sldId id="966" r:id="rId29"/>
    <p:sldId id="967" r:id="rId30"/>
    <p:sldId id="968" r:id="rId31"/>
    <p:sldId id="996" r:id="rId32"/>
    <p:sldId id="969" r:id="rId33"/>
    <p:sldId id="970" r:id="rId34"/>
    <p:sldId id="291" r:id="rId35"/>
    <p:sldId id="103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A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6"/>
    <p:restoredTop sz="50000" autoAdjust="0"/>
  </p:normalViewPr>
  <p:slideViewPr>
    <p:cSldViewPr snapToGrid="0" snapToObjects="1">
      <p:cViewPr varScale="1">
        <p:scale>
          <a:sx n="128" d="100"/>
          <a:sy n="128" d="100"/>
        </p:scale>
        <p:origin x="3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6B281-12A3-9442-9AC2-1231068D950D}" type="datetimeFigureOut"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00F3A-098D-5146-97D5-76AA70AFC5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0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531CB-882A-E34A-A169-290F3991B671}" type="slidenum">
              <a:rPr lang="en-US"/>
              <a:pPr/>
              <a:t>5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It turns out that you can express a wide variety of computations using only a handful of operators.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very common in dataflow style of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F030-8185-FD40-A608-F0A4F66CBAC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3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284D85-FEAC-6D4D-ADD9-3BD8F167427A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35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883AC-E72C-294B-86D2-A63D5043F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94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00AE5-584D-C440-9AD8-C8FC349C2170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2025F-BD38-A44C-A022-81B9B849C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3D354-CDAA-004A-BBB7-92BEBA53B5C0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648DF-5E37-9E4E-8E74-0E0631D04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9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7854696" cy="4297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B55FEDD-6FD9-7942-8E57-CDDA6D5C351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5475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2D6CCC-2396-634D-8A9D-DFA1A3024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0E162-5E18-CC42-AEFF-80654EBA5EC9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DD67-BB51-4341-BE04-6FACCCE28F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7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959A-35A8-9348-83C4-31B0671CA6F4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E72A-CE54-AB49-9729-B884B92568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00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D5640-A054-AD43-A009-5122F633A555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0FAF-06AB-7741-A545-C8911F3DDE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3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2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4F366-C044-4B4C-9ED0-43C134576ECA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E93F-5C7A-5B41-A729-CD25FF97C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73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CB4E5-F5CA-CD47-9AE3-A07BD6AB5419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EEC5-EA09-464B-9CF2-C5C5C68E1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7E3BA-6CFD-3F4B-B6A9-0E95C2C35C95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139CD-AAD3-944F-B5E6-7F016C31DF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58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999BE-CC0D-BA40-AC64-6591B8579716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78931-4823-DD4F-8A70-63C081F74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53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C5C81F-24D6-B24D-AABC-683A945C8813}" type="datetime1">
              <a:rPr lang="en-US" smtClean="0"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1/19/22</a:t>
            </a:fld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Bill Howe, UW eScience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813726-3EE7-B74D-9376-57C8D899FEF4}" type="slidenum">
              <a:rPr lang="en-US"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5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exampl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Module 3 Live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4313527"/>
            <a:ext cx="6400800" cy="1752600"/>
          </a:xfrm>
        </p:spPr>
        <p:txBody>
          <a:bodyPr/>
          <a:lstStyle/>
          <a:p>
            <a:r>
              <a:rPr lang="en-US" sz="2000" dirty="0"/>
              <a:t>Bill Howe</a:t>
            </a:r>
          </a:p>
          <a:p>
            <a:r>
              <a:rPr lang="en-US" sz="2000" dirty="0"/>
              <a:t>IMT 575: Data Science III</a:t>
            </a:r>
          </a:p>
          <a:p>
            <a:r>
              <a:rPr lang="en-US" sz="2000" dirty="0"/>
              <a:t>Scaling, Applications, and Ethics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4D85-FEAC-6D4D-ADD9-3BD8F167427A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83AC-E72C-294B-86D2-A63D5043FD85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9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8-29 at 9.06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1" y="1568823"/>
            <a:ext cx="8427207" cy="4751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294" y="761999"/>
            <a:ext cx="751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More Operations…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001" y="6499412"/>
            <a:ext cx="33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src: Pat McDonough - Databricks</a:t>
            </a:r>
          </a:p>
        </p:txBody>
      </p:sp>
    </p:spTree>
    <p:extLst>
      <p:ext uri="{BB962C8B-B14F-4D97-AF65-F5344CB8AC3E}">
        <p14:creationId xmlns:p14="http://schemas.microsoft.com/office/powerpoint/2010/main" val="95523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Resilient Distributed Dataset (RDD)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873611"/>
            <a:ext cx="6067612" cy="42973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An RDD is a Distributed Collection of Key-Value Pairs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 RDD can be persisted in memory across tasks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4942" y="3048001"/>
            <a:ext cx="377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8000"/>
                </a:solidFill>
              </a:rPr>
              <a:t>Just like MapReduce!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50AD9-88A4-C84D-AAD2-506A1BA318DE}"/>
              </a:ext>
            </a:extLst>
          </p:cNvPr>
          <p:cNvSpPr txBox="1"/>
          <p:nvPr/>
        </p:nvSpPr>
        <p:spPr>
          <a:xfrm>
            <a:off x="3824942" y="5709309"/>
            <a:ext cx="377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008000"/>
                </a:solidFill>
              </a:rPr>
              <a:t>Not</a:t>
            </a:r>
            <a:r>
              <a:rPr lang="en-US" sz="2400" i="1" dirty="0">
                <a:solidFill>
                  <a:srgbClr val="008000"/>
                </a:solidFill>
              </a:rPr>
              <a:t> like MapReduce</a:t>
            </a:r>
          </a:p>
        </p:txBody>
      </p:sp>
    </p:spTree>
    <p:extLst>
      <p:ext uri="{BB962C8B-B14F-4D97-AF65-F5344CB8AC3E}">
        <p14:creationId xmlns:p14="http://schemas.microsoft.com/office/powerpoint/2010/main" val="173814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1678"/>
            <a:ext cx="7772400" cy="1143000"/>
          </a:xfrm>
        </p:spPr>
        <p:txBody>
          <a:bodyPr/>
          <a:lstStyle/>
          <a:p>
            <a:r>
              <a:rPr lang="en-US" dirty="0"/>
              <a:t>Programming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1554"/>
            <a:ext cx="7772400" cy="4114800"/>
          </a:xfrm>
        </p:spPr>
        <p:txBody>
          <a:bodyPr/>
          <a:lstStyle/>
          <a:p>
            <a:r>
              <a:rPr lang="en-US" sz="2800" dirty="0"/>
              <a:t>A Spark program consists of:</a:t>
            </a:r>
          </a:p>
          <a:p>
            <a:pPr lvl="1"/>
            <a:r>
              <a:rPr lang="en-US" sz="2400" dirty="0"/>
              <a:t>Transformations (map, reduce, join</a:t>
            </a:r>
            <a:r>
              <a:rPr lang="is-IS" sz="2400" dirty="0"/>
              <a:t>…).  </a:t>
            </a:r>
            <a:r>
              <a:rPr lang="is-IS" sz="2400" dirty="0">
                <a:solidFill>
                  <a:srgbClr val="0000FF"/>
                </a:solidFill>
              </a:rPr>
              <a:t>Lazy</a:t>
            </a:r>
          </a:p>
          <a:p>
            <a:pPr lvl="1"/>
            <a:r>
              <a:rPr lang="is-IS" sz="2400" dirty="0"/>
              <a:t>Actions (count, reduce, save...).  </a:t>
            </a:r>
            <a:r>
              <a:rPr lang="is-IS" sz="2400" dirty="0">
                <a:solidFill>
                  <a:srgbClr val="FF0000"/>
                </a:solidFill>
              </a:rPr>
              <a:t>Eager</a:t>
            </a:r>
          </a:p>
          <a:p>
            <a:pPr lvl="1"/>
            <a:endParaRPr lang="is-IS" sz="2400" dirty="0"/>
          </a:p>
          <a:p>
            <a:r>
              <a:rPr lang="is-IS" sz="2800" dirty="0">
                <a:solidFill>
                  <a:srgbClr val="FF0000"/>
                </a:solidFill>
              </a:rPr>
              <a:t>Eager</a:t>
            </a:r>
            <a:r>
              <a:rPr lang="is-IS" sz="2800" dirty="0"/>
              <a:t>: operators are executed immediately</a:t>
            </a:r>
          </a:p>
          <a:p>
            <a:endParaRPr lang="is-IS" sz="2800" dirty="0"/>
          </a:p>
          <a:p>
            <a:r>
              <a:rPr lang="is-IS" sz="2800" dirty="0">
                <a:solidFill>
                  <a:srgbClr val="0000FF"/>
                </a:solidFill>
              </a:rPr>
              <a:t>Lazy</a:t>
            </a:r>
            <a:r>
              <a:rPr lang="is-IS" sz="2800" dirty="0"/>
              <a:t>: operators are not executed immediately</a:t>
            </a:r>
          </a:p>
          <a:p>
            <a:pPr lvl="1"/>
            <a:r>
              <a:rPr lang="is-IS" sz="2400" dirty="0"/>
              <a:t>A </a:t>
            </a:r>
            <a:r>
              <a:rPr lang="is-IS" sz="2400" i="1" dirty="0"/>
              <a:t>operator tree</a:t>
            </a:r>
            <a:r>
              <a:rPr lang="is-IS" sz="2400" dirty="0"/>
              <a:t> is constructed in memory instead</a:t>
            </a:r>
          </a:p>
          <a:p>
            <a:pPr lvl="1"/>
            <a:r>
              <a:rPr lang="is-IS" sz="2400" dirty="0"/>
              <a:t>Similar to a relational algebra tree</a:t>
            </a:r>
          </a:p>
        </p:txBody>
      </p:sp>
    </p:spTree>
    <p:extLst>
      <p:ext uri="{BB962C8B-B14F-4D97-AF65-F5344CB8AC3E}">
        <p14:creationId xmlns:p14="http://schemas.microsoft.com/office/powerpoint/2010/main" val="33857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8-29 at 9.0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2" y="1260291"/>
            <a:ext cx="8546353" cy="36108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57294" y="971176"/>
            <a:ext cx="1210235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5-08-29 at 9.0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1" y="4796466"/>
            <a:ext cx="7118724" cy="853349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4840941" y="5991412"/>
            <a:ext cx="1987177" cy="657412"/>
          </a:xfrm>
          <a:prstGeom prst="wedgeRoundRectCallout">
            <a:avLst>
              <a:gd name="adj1" fmla="val -110307"/>
              <a:gd name="adj2" fmla="val -1448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Which Relational Operator is this?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6824" y="776941"/>
            <a:ext cx="376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Working with RDDs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1" y="6499412"/>
            <a:ext cx="33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src: Pat McDonough - Databricks</a:t>
            </a:r>
          </a:p>
        </p:txBody>
      </p:sp>
    </p:spTree>
    <p:extLst>
      <p:ext uri="{BB962C8B-B14F-4D97-AF65-F5344CB8AC3E}">
        <p14:creationId xmlns:p14="http://schemas.microsoft.com/office/powerpoint/2010/main" val="22721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533400"/>
          <a:ext cx="88392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FF"/>
                          </a:solidFill>
                          <a:latin typeface="Arial"/>
                        </a:rPr>
                        <a:t>Transformations</a:t>
                      </a:r>
                      <a:r>
                        <a:rPr lang="en-US" b="1" dirty="0">
                          <a:latin typeface="Arial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map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(f : T -&gt;</a:t>
                      </a:r>
                      <a:r>
                        <a:rPr lang="en-US" sz="16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U):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RDD&lt;T&gt; -&gt; RDD</a:t>
                      </a:r>
                      <a:r>
                        <a:rPr lang="hr-HR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&lt;U&gt;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0000FF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flatMap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(f:</a:t>
                      </a:r>
                      <a:r>
                        <a:rPr lang="en-US" sz="16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T -&gt; </a:t>
                      </a:r>
                      <a:r>
                        <a:rPr lang="en-US" sz="1600" baseline="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Seq</a:t>
                      </a:r>
                      <a:r>
                        <a:rPr lang="en-US" sz="16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(U)):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RDD&lt;T&gt; -&gt; RDD</a:t>
                      </a:r>
                      <a:r>
                        <a:rPr lang="hr-HR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&lt;U&gt;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filter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en-US" sz="16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f:T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-&gt;Bool):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RDD</a:t>
                      </a:r>
                      <a:r>
                        <a:rPr lang="hr-HR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&lt;T&gt;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 -&gt; RDD</a:t>
                      </a:r>
                      <a:r>
                        <a:rPr lang="hr-HR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&lt;T&gt;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0000FF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groupByKey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():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RDD&lt;(K,V)&gt; -&gt; RDD&lt;(</a:t>
                      </a:r>
                      <a:r>
                        <a:rPr lang="en-US" sz="16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K,Seq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[V])&gt;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0000FF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reduceByKey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(F:(V,V)-&gt; V):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RDD&lt;(K,V)&gt;</a:t>
                      </a:r>
                      <a:r>
                        <a:rPr lang="en-US" sz="16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-&gt; RDD&lt;(K,V)&gt;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union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():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(RDD</a:t>
                      </a:r>
                      <a:r>
                        <a:rPr lang="hr-HR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&lt;T&gt;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,RDD</a:t>
                      </a:r>
                      <a:r>
                        <a:rPr lang="hr-HR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&lt;T&gt;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) -&gt; RDD</a:t>
                      </a:r>
                      <a:r>
                        <a:rPr lang="hr-HR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&lt;T&gt;</a:t>
                      </a:r>
                      <a:endParaRPr lang="en-US" sz="1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join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():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(RDD&lt;(K,V)&gt;,RDD&lt;(K,W)&gt;) -&gt; RDD&lt;(K,(V,W))&gt;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0000FF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cogroup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():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(RDD&lt;(K,V)&gt;,RDD&lt;(K,W)&gt;)-&gt; RDD&lt;(K,(</a:t>
                      </a:r>
                      <a:r>
                        <a:rPr lang="en-US" sz="16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Seq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&lt;V&gt;,</a:t>
                      </a:r>
                      <a:r>
                        <a:rPr lang="en-US" sz="16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Seq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&lt;W&gt;))&gt;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0000FF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crossProduct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():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(RDD</a:t>
                      </a:r>
                      <a:r>
                        <a:rPr lang="hr-HR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&lt;T&gt;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,RDD</a:t>
                      </a:r>
                      <a:r>
                        <a:rPr lang="hr-HR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&lt;U&gt;</a:t>
                      </a:r>
                      <a:r>
                        <a:rPr lang="en-US" sz="1600" dirty="0">
                          <a:latin typeface="Consolas" charset="0"/>
                          <a:ea typeface="Consolas" charset="0"/>
                          <a:cs typeface="Consolas" charset="0"/>
                        </a:rPr>
                        <a:t>) -&gt; RDD&lt;(T,U)&gt;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4648200"/>
          <a:ext cx="8839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Arial"/>
                        </a:rPr>
                        <a:t>Actions</a:t>
                      </a:r>
                      <a:r>
                        <a:rPr lang="en-US" b="1" dirty="0">
                          <a:latin typeface="Arial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():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RDD</a:t>
                      </a:r>
                      <a:r>
                        <a:rPr lang="hr-HR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&lt;T&gt;</a:t>
                      </a:r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 -&gt; Long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collect</a:t>
                      </a:r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():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RDD</a:t>
                      </a:r>
                      <a:r>
                        <a:rPr lang="hr-HR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&lt;T&gt;</a:t>
                      </a:r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 -&gt;</a:t>
                      </a:r>
                      <a:r>
                        <a:rPr lang="en-US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baseline="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Seq</a:t>
                      </a:r>
                      <a:r>
                        <a:rPr lang="hr-HR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&lt;T&gt;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reduce</a:t>
                      </a:r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(f:(T,T)-&gt;T):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RDD</a:t>
                      </a:r>
                      <a:r>
                        <a:rPr lang="hr-HR" dirty="0">
                          <a:latin typeface="Consolas" charset="0"/>
                          <a:ea typeface="Consolas" charset="0"/>
                          <a:cs typeface="Consolas" charset="0"/>
                        </a:rPr>
                        <a:t>&lt;T&gt;</a:t>
                      </a:r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 -&gt; T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save</a:t>
                      </a:r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(</a:t>
                      </a:r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path:String</a:t>
                      </a:r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):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Outputs RDD to a storage system e.g.,</a:t>
                      </a:r>
                      <a:r>
                        <a:rPr lang="en-US" baseline="0" dirty="0">
                          <a:latin typeface="+mn-lt"/>
                        </a:rPr>
                        <a:t> HDFS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93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8-29 at 9.0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2077201"/>
            <a:ext cx="8650941" cy="41223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1882" y="911412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More RDD Operations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001" y="6499412"/>
            <a:ext cx="33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src: Pat McDonough - Databricks</a:t>
            </a:r>
          </a:p>
        </p:txBody>
      </p:sp>
    </p:spTree>
    <p:extLst>
      <p:ext uri="{BB962C8B-B14F-4D97-AF65-F5344CB8AC3E}">
        <p14:creationId xmlns:p14="http://schemas.microsoft.com/office/powerpoint/2010/main" val="12428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RDD&lt;T&gt; = an RDD collection of type T</a:t>
            </a:r>
          </a:p>
          <a:p>
            <a:pPr lvl="1"/>
            <a:r>
              <a:rPr lang="en-US" dirty="0"/>
              <a:t>Distributed on many servers, not nested</a:t>
            </a:r>
          </a:p>
          <a:p>
            <a:pPr lvl="1"/>
            <a:r>
              <a:rPr lang="is-IS" dirty="0"/>
              <a:t>Operations are done in parallel</a:t>
            </a:r>
          </a:p>
          <a:p>
            <a:pPr lvl="1"/>
            <a:r>
              <a:rPr lang="is-IS" dirty="0"/>
              <a:t>Recoverable via lineage; more later</a:t>
            </a:r>
          </a:p>
          <a:p>
            <a:pPr lvl="1"/>
            <a:endParaRPr lang="is-IS" dirty="0"/>
          </a:p>
          <a:p>
            <a:r>
              <a:rPr lang="is-IS" dirty="0"/>
              <a:t>Seq&lt;T&gt; = a sequence</a:t>
            </a:r>
          </a:p>
          <a:p>
            <a:pPr lvl="1"/>
            <a:r>
              <a:rPr lang="en-US" dirty="0"/>
              <a:t>L</a:t>
            </a:r>
            <a:r>
              <a:rPr lang="is-IS" dirty="0"/>
              <a:t>ocal to one server, may be nested</a:t>
            </a:r>
          </a:p>
          <a:p>
            <a:pPr lvl="1"/>
            <a:r>
              <a:rPr lang="is-IS" dirty="0"/>
              <a:t>Operations are done sequentially</a:t>
            </a:r>
          </a:p>
        </p:txBody>
      </p:sp>
    </p:spTree>
    <p:extLst>
      <p:ext uri="{BB962C8B-B14F-4D97-AF65-F5344CB8AC3E}">
        <p14:creationId xmlns:p14="http://schemas.microsoft.com/office/powerpoint/2010/main" val="14580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a large log file </a:t>
            </a:r>
            <a:r>
              <a:rPr lang="en-US" sz="2400" dirty="0" err="1"/>
              <a:t>hdfs</a:t>
            </a:r>
            <a:r>
              <a:rPr lang="en-US" sz="2400" dirty="0"/>
              <a:t>://</a:t>
            </a:r>
            <a:r>
              <a:rPr lang="en-US" sz="2400" dirty="0" err="1"/>
              <a:t>logfile.log</a:t>
            </a:r>
            <a:br>
              <a:rPr lang="en-US" sz="2400" dirty="0"/>
            </a:br>
            <a:r>
              <a:rPr lang="en-US" sz="2400" dirty="0"/>
              <a:t>retrieve all lines that:</a:t>
            </a:r>
          </a:p>
          <a:p>
            <a:r>
              <a:rPr lang="en-US" sz="2400" dirty="0"/>
              <a:t>Start with “ERROR”</a:t>
            </a:r>
          </a:p>
          <a:p>
            <a:r>
              <a:rPr lang="en-US" sz="2400" dirty="0"/>
              <a:t>Contain the string “</a:t>
            </a:r>
            <a:r>
              <a:rPr lang="en-US" sz="2400" dirty="0" err="1"/>
              <a:t>sqlite</a:t>
            </a:r>
            <a:r>
              <a:rPr lang="en-US" sz="2400" dirty="0"/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751" y="3472249"/>
            <a:ext cx="766107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SparkSession.builder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is-I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...getOrCreate();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lines.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errors.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sqlerrors.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7224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Given a large log file </a:t>
            </a:r>
            <a:r>
              <a:rPr lang="en-US" sz="2800" dirty="0" err="1"/>
              <a:t>hdfs</a:t>
            </a:r>
            <a:r>
              <a:rPr lang="en-US" sz="2800" dirty="0"/>
              <a:t>://</a:t>
            </a:r>
            <a:r>
              <a:rPr lang="en-US" sz="2800" dirty="0" err="1"/>
              <a:t>logfile.log</a:t>
            </a:r>
            <a:br>
              <a:rPr lang="en-US" sz="2800" dirty="0"/>
            </a:br>
            <a:r>
              <a:rPr lang="en-US" sz="2800" dirty="0"/>
              <a:t>retrieve all lines that:</a:t>
            </a:r>
          </a:p>
          <a:p>
            <a:r>
              <a:rPr lang="en-US" sz="2800" dirty="0"/>
              <a:t>Start with “ERROR”</a:t>
            </a:r>
          </a:p>
          <a:p>
            <a:r>
              <a:rPr lang="en-US" sz="2800" dirty="0"/>
              <a:t>Contain the string “</a:t>
            </a:r>
            <a:r>
              <a:rPr lang="en-US" sz="2800" dirty="0" err="1"/>
              <a:t>sqlite</a:t>
            </a:r>
            <a:r>
              <a:rPr lang="en-US" sz="2800" dirty="0"/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751" y="3472249"/>
            <a:ext cx="766107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SparkSession.builder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is-I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...getOrCreate();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lines.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errors.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sqlerrors.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367130" y="1992868"/>
            <a:ext cx="3091070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lines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variable has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type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JavaRDD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&lt;String&gt;</a:t>
            </a:r>
          </a:p>
        </p:txBody>
      </p:sp>
    </p:spTree>
    <p:extLst>
      <p:ext uri="{BB962C8B-B14F-4D97-AF65-F5344CB8AC3E}">
        <p14:creationId xmlns:p14="http://schemas.microsoft.com/office/powerpoint/2010/main" val="46496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8751" y="3472249"/>
            <a:ext cx="766107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SparkSession.builder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is-I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...getOrCreate();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lines.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errors.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sqlerrors.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657600" y="3472249"/>
            <a:ext cx="2743199" cy="908864"/>
            <a:chOff x="5867400" y="3048000"/>
            <a:chExt cx="3051124" cy="908864"/>
          </a:xfrm>
        </p:grpSpPr>
        <p:sp>
          <p:nvSpPr>
            <p:cNvPr id="8" name="Oval Callout 7"/>
            <p:cNvSpPr/>
            <p:nvPr/>
          </p:nvSpPr>
          <p:spPr bwMode="auto">
            <a:xfrm>
              <a:off x="5867400" y="3048000"/>
              <a:ext cx="3020152" cy="908864"/>
            </a:xfrm>
            <a:prstGeom prst="wedgeEllipseCallout">
              <a:avLst>
                <a:gd name="adj1" fmla="val -42825"/>
                <a:gd name="adj2" fmla="val 8733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>
                  <a:solidFill>
                    <a:prstClr val="black"/>
                  </a:solidFill>
                </a:rPr>
                <a:t>Transformations</a:t>
              </a:r>
              <a:br>
                <a:rPr lang="en-US" sz="1800" dirty="0">
                  <a:solidFill>
                    <a:prstClr val="black"/>
                  </a:solidFill>
                </a:rPr>
              </a:br>
              <a:r>
                <a:rPr lang="en-US" sz="1800" dirty="0">
                  <a:solidFill>
                    <a:prstClr val="black"/>
                  </a:solidFill>
                </a:rPr>
                <a:t>Not executed yet</a:t>
              </a:r>
              <a:r>
                <a:rPr lang="is-IS" sz="1800" dirty="0">
                  <a:solidFill>
                    <a:prstClr val="black"/>
                  </a:solidFill>
                </a:rPr>
                <a:t>…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Callout 8"/>
            <p:cNvSpPr/>
            <p:nvPr/>
          </p:nvSpPr>
          <p:spPr bwMode="auto">
            <a:xfrm>
              <a:off x="5867400" y="3048000"/>
              <a:ext cx="3020152" cy="908864"/>
            </a:xfrm>
            <a:prstGeom prst="wedgeEllipseCallout">
              <a:avLst>
                <a:gd name="adj1" fmla="val -43167"/>
                <a:gd name="adj2" fmla="val 87319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>
                  <a:solidFill>
                    <a:prstClr val="black"/>
                  </a:solidFill>
                </a:rPr>
                <a:t>Transformations</a:t>
              </a:r>
              <a:br>
                <a:rPr lang="en-US" sz="1800" dirty="0">
                  <a:solidFill>
                    <a:prstClr val="black"/>
                  </a:solidFill>
                </a:rPr>
              </a:br>
              <a:r>
                <a:rPr lang="en-US" sz="1800" dirty="0">
                  <a:solidFill>
                    <a:prstClr val="black"/>
                  </a:solidFill>
                </a:rPr>
                <a:t>Not executed yet</a:t>
              </a:r>
              <a:r>
                <a:rPr lang="is-IS" sz="1800" dirty="0">
                  <a:solidFill>
                    <a:prstClr val="black"/>
                  </a:solidFill>
                </a:rPr>
                <a:t>…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0" name="Oval Callout 9"/>
            <p:cNvSpPr/>
            <p:nvPr/>
          </p:nvSpPr>
          <p:spPr bwMode="auto">
            <a:xfrm>
              <a:off x="5898372" y="3048000"/>
              <a:ext cx="3020152" cy="908864"/>
            </a:xfrm>
            <a:prstGeom prst="wedgeEllipseCallout">
              <a:avLst>
                <a:gd name="adj1" fmla="val -40375"/>
                <a:gd name="adj2" fmla="val 154074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>
                  <a:solidFill>
                    <a:srgbClr val="0000FF"/>
                  </a:solidFill>
                </a:rPr>
                <a:t>Transformation</a:t>
              </a:r>
              <a:r>
                <a:rPr lang="en-US" sz="1800" dirty="0">
                  <a:solidFill>
                    <a:prstClr val="black"/>
                  </a:solidFill>
                </a:rPr>
                <a:t>:</a:t>
              </a:r>
              <a:br>
                <a:rPr lang="en-US" sz="1800" dirty="0">
                  <a:solidFill>
                    <a:prstClr val="black"/>
                  </a:solidFill>
                </a:rPr>
              </a:br>
              <a:r>
                <a:rPr lang="en-US" sz="1800" dirty="0">
                  <a:solidFill>
                    <a:prstClr val="black"/>
                  </a:solidFill>
                </a:rPr>
                <a:t>Not executed yet</a:t>
              </a:r>
              <a:r>
                <a:rPr lang="is-IS" sz="1800" dirty="0">
                  <a:solidFill>
                    <a:prstClr val="black"/>
                  </a:solidFill>
                </a:rPr>
                <a:t>…</a:t>
              </a: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Oval Callout 11"/>
          <p:cNvSpPr/>
          <p:nvPr/>
        </p:nvSpPr>
        <p:spPr bwMode="auto">
          <a:xfrm>
            <a:off x="4596596" y="5036194"/>
            <a:ext cx="3023403" cy="1298377"/>
          </a:xfrm>
          <a:prstGeom prst="wedgeEllipseCallout">
            <a:avLst>
              <a:gd name="adj1" fmla="val -84583"/>
              <a:gd name="adj2" fmla="val 292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>
                <a:solidFill>
                  <a:prstClr val="black"/>
                </a:solidFill>
              </a:rPr>
              <a:t>:</a:t>
            </a:r>
            <a:br>
              <a:rPr lang="en-US" sz="1800" dirty="0">
                <a:solidFill>
                  <a:prstClr val="black"/>
                </a:solidFill>
              </a:rPr>
            </a:br>
            <a:r>
              <a:rPr lang="en-US" sz="1800" dirty="0">
                <a:solidFill>
                  <a:prstClr val="black"/>
                </a:solidFill>
              </a:rPr>
              <a:t>triggers execution</a:t>
            </a:r>
            <a:br>
              <a:rPr lang="en-US" sz="1800" dirty="0">
                <a:solidFill>
                  <a:prstClr val="black"/>
                </a:solidFill>
              </a:rPr>
            </a:br>
            <a:r>
              <a:rPr lang="en-US" sz="1800" dirty="0">
                <a:solidFill>
                  <a:prstClr val="black"/>
                </a:solidFill>
              </a:rPr>
              <a:t>of entire program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large log file </a:t>
            </a:r>
            <a:r>
              <a:rPr lang="en-US" dirty="0" err="1"/>
              <a:t>hdfs</a:t>
            </a:r>
            <a:r>
              <a:rPr lang="en-US" dirty="0"/>
              <a:t>://</a:t>
            </a:r>
            <a:r>
              <a:rPr lang="en-US" dirty="0" err="1"/>
              <a:t>logfile.log</a:t>
            </a:r>
            <a:br>
              <a:rPr lang="en-US" dirty="0"/>
            </a:br>
            <a:r>
              <a:rPr lang="en-US" dirty="0"/>
              <a:t>retrieve all lines that:</a:t>
            </a:r>
          </a:p>
          <a:p>
            <a:r>
              <a:rPr lang="en-US" dirty="0"/>
              <a:t>Start with “ERROR”</a:t>
            </a:r>
          </a:p>
          <a:p>
            <a:r>
              <a:rPr lang="en-US" dirty="0"/>
              <a:t>Contain the string “</a:t>
            </a:r>
            <a:r>
              <a:rPr lang="en-US" dirty="0" err="1"/>
              <a:t>sqlite</a:t>
            </a:r>
            <a:r>
              <a:rPr lang="en-US" dirty="0"/>
              <a:t>”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/>
                <a:ea typeface="ＭＳ Ｐゴシック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>
              <a:buNone/>
            </a:pPr>
            <a:r>
              <a:rPr lang="en-US" kern="0"/>
              <a:t>Example</a:t>
            </a:r>
            <a:endParaRPr lang="en-US" kern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8118E3-70B1-D640-B894-CCA56C061797}"/>
              </a:ext>
            </a:extLst>
          </p:cNvPr>
          <p:cNvSpPr/>
          <p:nvPr/>
        </p:nvSpPr>
        <p:spPr bwMode="auto">
          <a:xfrm>
            <a:off x="4443045" y="1846302"/>
            <a:ext cx="4126523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lines has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type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JavaRDD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94580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0008-99F9-8C47-A24B-0612D14B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are: Working with Massive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97F-FBAF-0948-B970-FDA128B5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Large datasets need to be spread across many computers to be handled efficiently</a:t>
            </a:r>
          </a:p>
          <a:p>
            <a:r>
              <a:rPr lang="en-US" sz="2800" dirty="0"/>
              <a:t>Where do we get lots of computers? Cloud services have made it easy to rent them, paying for only what you need</a:t>
            </a:r>
          </a:p>
          <a:p>
            <a:r>
              <a:rPr lang="en-US" sz="2800" dirty="0"/>
              <a:t>How do we program lots of computers?</a:t>
            </a:r>
          </a:p>
          <a:p>
            <a:pPr lvl="1"/>
            <a:r>
              <a:rPr lang="en-US" sz="2400" dirty="0"/>
              <a:t>One approach is MapReduce</a:t>
            </a:r>
          </a:p>
          <a:p>
            <a:pPr lvl="1"/>
            <a:r>
              <a:rPr lang="en-US" sz="2400" dirty="0"/>
              <a:t>We will talk about higher level abstractions today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48B7F-47CE-5349-9690-74A821A5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C7C6-53BC-8040-A2C6-E84DAF82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47192-4A46-C047-B8B1-94CE8D61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5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90600" y="3657600"/>
            <a:ext cx="7378943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SparkSession.builder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is-I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...getOrCreate();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large log file </a:t>
            </a:r>
            <a:r>
              <a:rPr lang="en-US" dirty="0" err="1"/>
              <a:t>hdfs</a:t>
            </a:r>
            <a:r>
              <a:rPr lang="en-US" dirty="0"/>
              <a:t>://</a:t>
            </a:r>
            <a:r>
              <a:rPr lang="en-US" dirty="0" err="1"/>
              <a:t>logfile.log</a:t>
            </a:r>
            <a:br>
              <a:rPr lang="en-US" dirty="0"/>
            </a:br>
            <a:r>
              <a:rPr lang="en-US" dirty="0"/>
              <a:t>retrieve all lines that:</a:t>
            </a:r>
          </a:p>
          <a:p>
            <a:r>
              <a:rPr lang="en-US" dirty="0"/>
              <a:t>Start with “ERROR”</a:t>
            </a:r>
          </a:p>
          <a:p>
            <a:r>
              <a:rPr lang="en-US" dirty="0"/>
              <a:t>Contain the string “</a:t>
            </a:r>
            <a:r>
              <a:rPr lang="en-US" dirty="0" err="1"/>
              <a:t>sqlite</a:t>
            </a:r>
            <a:r>
              <a:rPr lang="en-US" dirty="0"/>
              <a:t>”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/>
                <a:ea typeface="ＭＳ Ｐゴシック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>
              <a:buNone/>
            </a:pPr>
            <a:r>
              <a:rPr lang="en-US" kern="0" dirty="0"/>
              <a:t>Example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971800" y="5943600"/>
            <a:ext cx="2874505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“Call chaining” style</a:t>
            </a:r>
          </a:p>
        </p:txBody>
      </p:sp>
    </p:spTree>
    <p:extLst>
      <p:ext uri="{BB962C8B-B14F-4D97-AF65-F5344CB8AC3E}">
        <p14:creationId xmlns:p14="http://schemas.microsoft.com/office/powerpoint/2010/main" val="263042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D5D3AE-4A44-7F4A-ADCB-90079DEB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7669-924C-9B4C-850D-DA9EF958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17FD3-F9EE-8247-861D-3CCBECED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1BD2E-BDAA-724E-B585-BE7A394C2B1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2332F-ABC1-A748-85D2-D65B2175DAD0}"/>
              </a:ext>
            </a:extLst>
          </p:cNvPr>
          <p:cNvSpPr txBox="1"/>
          <p:nvPr/>
        </p:nvSpPr>
        <p:spPr>
          <a:xfrm>
            <a:off x="990600" y="3657600"/>
            <a:ext cx="7378943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SparkSession.builder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is-I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...getOrCreate();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1B279E-33FF-B347-AB53-EC31B52A5385}"/>
              </a:ext>
            </a:extLst>
          </p:cNvPr>
          <p:cNvGraphicFramePr>
            <a:graphicFrameLocks noGrp="1"/>
          </p:cNvGraphicFramePr>
          <p:nvPr/>
        </p:nvGraphicFramePr>
        <p:xfrm>
          <a:off x="275271" y="1626870"/>
          <a:ext cx="8809600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960">
                  <a:extLst>
                    <a:ext uri="{9D8B030D-6E8A-4147-A177-3AD203B41FA5}">
                      <a16:colId xmlns:a16="http://schemas.microsoft.com/office/drawing/2014/main" val="482591043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966622650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302314551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488661776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1496235492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929659051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1451485495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849211048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033299192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143346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Warning…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Warning…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Warning…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302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B2558732-36D5-4341-AD39-25BADED32E3B}"/>
              </a:ext>
            </a:extLst>
          </p:cNvPr>
          <p:cNvSpPr txBox="1"/>
          <p:nvPr/>
        </p:nvSpPr>
        <p:spPr>
          <a:xfrm>
            <a:off x="228600" y="123163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+mn-lt"/>
              </a:rPr>
              <a:t>The RDD s:</a:t>
            </a:r>
          </a:p>
        </p:txBody>
      </p:sp>
    </p:spTree>
    <p:extLst>
      <p:ext uri="{BB962C8B-B14F-4D97-AF65-F5344CB8AC3E}">
        <p14:creationId xmlns:p14="http://schemas.microsoft.com/office/powerpoint/2010/main" val="1468940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D5D3AE-4A44-7F4A-ADCB-90079DEB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7669-924C-9B4C-850D-DA9EF958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17FD3-F9EE-8247-861D-3CCBECED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1BD2E-BDAA-724E-B585-BE7A394C2B1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2332F-ABC1-A748-85D2-D65B2175DAD0}"/>
              </a:ext>
            </a:extLst>
          </p:cNvPr>
          <p:cNvSpPr txBox="1"/>
          <p:nvPr/>
        </p:nvSpPr>
        <p:spPr>
          <a:xfrm>
            <a:off x="990600" y="3657600"/>
            <a:ext cx="7378943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SparkSession.builder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is-I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...getOrCreate();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1B279E-33FF-B347-AB53-EC31B52A5385}"/>
              </a:ext>
            </a:extLst>
          </p:cNvPr>
          <p:cNvGraphicFramePr>
            <a:graphicFrameLocks noGrp="1"/>
          </p:cNvGraphicFramePr>
          <p:nvPr/>
        </p:nvGraphicFramePr>
        <p:xfrm>
          <a:off x="275271" y="1626870"/>
          <a:ext cx="8809600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960">
                  <a:extLst>
                    <a:ext uri="{9D8B030D-6E8A-4147-A177-3AD203B41FA5}">
                      <a16:colId xmlns:a16="http://schemas.microsoft.com/office/drawing/2014/main" val="482591043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966622650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302314551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488661776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1496235492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929659051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1451485495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849211048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033299192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143346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Warning…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Warning…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Warning…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302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99B44-5BE6-8140-B43A-56AB94242456}"/>
              </a:ext>
            </a:extLst>
          </p:cNvPr>
          <p:cNvCxnSpPr/>
          <p:nvPr/>
        </p:nvCxnSpPr>
        <p:spPr bwMode="auto">
          <a:xfrm>
            <a:off x="685800" y="1878330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E70371-C7D0-FE40-87BC-DED992E1129B}"/>
              </a:ext>
            </a:extLst>
          </p:cNvPr>
          <p:cNvCxnSpPr>
            <a:cxnSpLocks/>
          </p:cNvCxnSpPr>
          <p:nvPr/>
        </p:nvCxnSpPr>
        <p:spPr bwMode="auto">
          <a:xfrm>
            <a:off x="1600200" y="1878330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7354F2-8705-D347-A913-51F3D251A1EB}"/>
              </a:ext>
            </a:extLst>
          </p:cNvPr>
          <p:cNvCxnSpPr>
            <a:cxnSpLocks/>
          </p:cNvCxnSpPr>
          <p:nvPr/>
        </p:nvCxnSpPr>
        <p:spPr bwMode="auto">
          <a:xfrm>
            <a:off x="2438400" y="1878330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8C7690-602C-EF46-B70F-7257207A280C}"/>
              </a:ext>
            </a:extLst>
          </p:cNvPr>
          <p:cNvCxnSpPr>
            <a:cxnSpLocks/>
          </p:cNvCxnSpPr>
          <p:nvPr/>
        </p:nvCxnSpPr>
        <p:spPr bwMode="auto">
          <a:xfrm>
            <a:off x="3352800" y="1875624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FB28C-2425-E047-918E-C247AD6420B0}"/>
              </a:ext>
            </a:extLst>
          </p:cNvPr>
          <p:cNvCxnSpPr>
            <a:cxnSpLocks/>
          </p:cNvCxnSpPr>
          <p:nvPr/>
        </p:nvCxnSpPr>
        <p:spPr bwMode="auto">
          <a:xfrm>
            <a:off x="4267200" y="1875623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E6869B-F638-DD45-9DE5-B56AD391C6A0}"/>
              </a:ext>
            </a:extLst>
          </p:cNvPr>
          <p:cNvCxnSpPr>
            <a:cxnSpLocks/>
          </p:cNvCxnSpPr>
          <p:nvPr/>
        </p:nvCxnSpPr>
        <p:spPr bwMode="auto">
          <a:xfrm>
            <a:off x="5105400" y="1875622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D135A9-F0B0-2D40-82E8-342D0AE62AC3}"/>
              </a:ext>
            </a:extLst>
          </p:cNvPr>
          <p:cNvCxnSpPr>
            <a:cxnSpLocks/>
          </p:cNvCxnSpPr>
          <p:nvPr/>
        </p:nvCxnSpPr>
        <p:spPr bwMode="auto">
          <a:xfrm>
            <a:off x="5943600" y="1875621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4D8C00-F2AB-6346-8DF7-F20F187E1E23}"/>
              </a:ext>
            </a:extLst>
          </p:cNvPr>
          <p:cNvCxnSpPr>
            <a:cxnSpLocks/>
          </p:cNvCxnSpPr>
          <p:nvPr/>
        </p:nvCxnSpPr>
        <p:spPr bwMode="auto">
          <a:xfrm>
            <a:off x="6858000" y="1875620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CCED56-9A90-424E-84E2-62993FD0C206}"/>
              </a:ext>
            </a:extLst>
          </p:cNvPr>
          <p:cNvCxnSpPr>
            <a:cxnSpLocks/>
          </p:cNvCxnSpPr>
          <p:nvPr/>
        </p:nvCxnSpPr>
        <p:spPr bwMode="auto">
          <a:xfrm>
            <a:off x="7696200" y="1875619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6A16E8-B0C1-1449-BCA7-E64D7193AB0F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875618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719C89-2A81-EE44-BD8D-2BDAAD87E8D7}"/>
              </a:ext>
            </a:extLst>
          </p:cNvPr>
          <p:cNvSpPr txBox="1"/>
          <p:nvPr/>
        </p:nvSpPr>
        <p:spPr>
          <a:xfrm>
            <a:off x="124574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6B34AF-9114-3646-9D8E-2C73D9986B4C}"/>
              </a:ext>
            </a:extLst>
          </p:cNvPr>
          <p:cNvSpPr txBox="1"/>
          <p:nvPr/>
        </p:nvSpPr>
        <p:spPr>
          <a:xfrm>
            <a:off x="1025408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3FE6B8-5697-F34D-993D-2D9441BFCFE0}"/>
              </a:ext>
            </a:extLst>
          </p:cNvPr>
          <p:cNvSpPr txBox="1"/>
          <p:nvPr/>
        </p:nvSpPr>
        <p:spPr>
          <a:xfrm>
            <a:off x="1926242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05DEF5-C001-AE49-A6DD-3FE422B5068A}"/>
              </a:ext>
            </a:extLst>
          </p:cNvPr>
          <p:cNvSpPr txBox="1"/>
          <p:nvPr/>
        </p:nvSpPr>
        <p:spPr>
          <a:xfrm>
            <a:off x="2827076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4BEFF1-6DC5-F246-BF41-31AB10CD2B45}"/>
              </a:ext>
            </a:extLst>
          </p:cNvPr>
          <p:cNvSpPr txBox="1"/>
          <p:nvPr/>
        </p:nvSpPr>
        <p:spPr>
          <a:xfrm>
            <a:off x="3727910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4B200F-2FFA-4C43-AA60-CB4407670D0F}"/>
              </a:ext>
            </a:extLst>
          </p:cNvPr>
          <p:cNvSpPr txBox="1"/>
          <p:nvPr/>
        </p:nvSpPr>
        <p:spPr>
          <a:xfrm>
            <a:off x="4628744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6BD15A-AB57-324A-91B9-FB06952E3870}"/>
              </a:ext>
            </a:extLst>
          </p:cNvPr>
          <p:cNvSpPr txBox="1"/>
          <p:nvPr/>
        </p:nvSpPr>
        <p:spPr>
          <a:xfrm>
            <a:off x="5529578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983EBD-5ABC-204C-94C3-4BAFC7B4A61B}"/>
              </a:ext>
            </a:extLst>
          </p:cNvPr>
          <p:cNvSpPr txBox="1"/>
          <p:nvPr/>
        </p:nvSpPr>
        <p:spPr>
          <a:xfrm>
            <a:off x="6430412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F8B607-5FB9-3344-BDA2-6B5158C2BE19}"/>
              </a:ext>
            </a:extLst>
          </p:cNvPr>
          <p:cNvSpPr txBox="1"/>
          <p:nvPr/>
        </p:nvSpPr>
        <p:spPr>
          <a:xfrm>
            <a:off x="7331246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36EA9A-2D73-D540-B7F6-9B6200A904C1}"/>
              </a:ext>
            </a:extLst>
          </p:cNvPr>
          <p:cNvSpPr txBox="1"/>
          <p:nvPr/>
        </p:nvSpPr>
        <p:spPr>
          <a:xfrm>
            <a:off x="8232079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3D3E02-FF3B-EE41-A725-EEB7EAC9846D}"/>
              </a:ext>
            </a:extLst>
          </p:cNvPr>
          <p:cNvSpPr txBox="1"/>
          <p:nvPr/>
        </p:nvSpPr>
        <p:spPr>
          <a:xfrm>
            <a:off x="228600" y="123163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+mn-lt"/>
              </a:rPr>
              <a:t>The RDD 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A79B3-58CD-924B-A242-F1CFD7BAA287}"/>
              </a:ext>
            </a:extLst>
          </p:cNvPr>
          <p:cNvSpPr txBox="1"/>
          <p:nvPr/>
        </p:nvSpPr>
        <p:spPr>
          <a:xfrm>
            <a:off x="7555025" y="1191955"/>
            <a:ext cx="131959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Parallel step 1</a:t>
            </a:r>
          </a:p>
        </p:txBody>
      </p:sp>
    </p:spTree>
    <p:extLst>
      <p:ext uri="{BB962C8B-B14F-4D97-AF65-F5344CB8AC3E}">
        <p14:creationId xmlns:p14="http://schemas.microsoft.com/office/powerpoint/2010/main" val="320615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D5D3AE-4A44-7F4A-ADCB-90079DEB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7669-924C-9B4C-850D-DA9EF958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17FD3-F9EE-8247-861D-3CCBECED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1BD2E-BDAA-724E-B585-BE7A394C2B1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2332F-ABC1-A748-85D2-D65B2175DAD0}"/>
              </a:ext>
            </a:extLst>
          </p:cNvPr>
          <p:cNvSpPr txBox="1"/>
          <p:nvPr/>
        </p:nvSpPr>
        <p:spPr>
          <a:xfrm>
            <a:off x="990600" y="3657600"/>
            <a:ext cx="7378943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SparkSession.builder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is-I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...getOrCreate();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1B279E-33FF-B347-AB53-EC31B52A5385}"/>
              </a:ext>
            </a:extLst>
          </p:cNvPr>
          <p:cNvGraphicFramePr>
            <a:graphicFrameLocks noGrp="1"/>
          </p:cNvGraphicFramePr>
          <p:nvPr/>
        </p:nvGraphicFramePr>
        <p:xfrm>
          <a:off x="275271" y="1626870"/>
          <a:ext cx="8809600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960">
                  <a:extLst>
                    <a:ext uri="{9D8B030D-6E8A-4147-A177-3AD203B41FA5}">
                      <a16:colId xmlns:a16="http://schemas.microsoft.com/office/drawing/2014/main" val="482591043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966622650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302314551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488661776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1496235492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929659051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1451485495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849211048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033299192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143346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Warning…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Warning…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Warning…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30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615235-45C3-2B4D-8744-65E1A9416245}"/>
              </a:ext>
            </a:extLst>
          </p:cNvPr>
          <p:cNvGraphicFramePr>
            <a:graphicFrameLocks noGrp="1"/>
          </p:cNvGraphicFramePr>
          <p:nvPr/>
        </p:nvGraphicFramePr>
        <p:xfrm>
          <a:off x="275271" y="2390775"/>
          <a:ext cx="8809600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960">
                  <a:extLst>
                    <a:ext uri="{9D8B030D-6E8A-4147-A177-3AD203B41FA5}">
                      <a16:colId xmlns:a16="http://schemas.microsoft.com/office/drawing/2014/main" val="482591043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966622650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302314551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488661776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1496235492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929659051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1451485495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849211048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033299192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143346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11302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99B44-5BE6-8140-B43A-56AB94242456}"/>
              </a:ext>
            </a:extLst>
          </p:cNvPr>
          <p:cNvCxnSpPr/>
          <p:nvPr/>
        </p:nvCxnSpPr>
        <p:spPr bwMode="auto">
          <a:xfrm>
            <a:off x="685800" y="1878330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E70371-C7D0-FE40-87BC-DED992E1129B}"/>
              </a:ext>
            </a:extLst>
          </p:cNvPr>
          <p:cNvCxnSpPr>
            <a:cxnSpLocks/>
          </p:cNvCxnSpPr>
          <p:nvPr/>
        </p:nvCxnSpPr>
        <p:spPr bwMode="auto">
          <a:xfrm>
            <a:off x="1600200" y="1878330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7354F2-8705-D347-A913-51F3D251A1EB}"/>
              </a:ext>
            </a:extLst>
          </p:cNvPr>
          <p:cNvCxnSpPr>
            <a:cxnSpLocks/>
          </p:cNvCxnSpPr>
          <p:nvPr/>
        </p:nvCxnSpPr>
        <p:spPr bwMode="auto">
          <a:xfrm>
            <a:off x="2438400" y="1878330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8C7690-602C-EF46-B70F-7257207A280C}"/>
              </a:ext>
            </a:extLst>
          </p:cNvPr>
          <p:cNvCxnSpPr>
            <a:cxnSpLocks/>
          </p:cNvCxnSpPr>
          <p:nvPr/>
        </p:nvCxnSpPr>
        <p:spPr bwMode="auto">
          <a:xfrm>
            <a:off x="3352800" y="1875624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FB28C-2425-E047-918E-C247AD6420B0}"/>
              </a:ext>
            </a:extLst>
          </p:cNvPr>
          <p:cNvCxnSpPr>
            <a:cxnSpLocks/>
          </p:cNvCxnSpPr>
          <p:nvPr/>
        </p:nvCxnSpPr>
        <p:spPr bwMode="auto">
          <a:xfrm>
            <a:off x="4267200" y="1875623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E6869B-F638-DD45-9DE5-B56AD391C6A0}"/>
              </a:ext>
            </a:extLst>
          </p:cNvPr>
          <p:cNvCxnSpPr>
            <a:cxnSpLocks/>
          </p:cNvCxnSpPr>
          <p:nvPr/>
        </p:nvCxnSpPr>
        <p:spPr bwMode="auto">
          <a:xfrm>
            <a:off x="5105400" y="1875622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D135A9-F0B0-2D40-82E8-342D0AE62AC3}"/>
              </a:ext>
            </a:extLst>
          </p:cNvPr>
          <p:cNvCxnSpPr>
            <a:cxnSpLocks/>
          </p:cNvCxnSpPr>
          <p:nvPr/>
        </p:nvCxnSpPr>
        <p:spPr bwMode="auto">
          <a:xfrm>
            <a:off x="5943600" y="1875621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4D8C00-F2AB-6346-8DF7-F20F187E1E23}"/>
              </a:ext>
            </a:extLst>
          </p:cNvPr>
          <p:cNvCxnSpPr>
            <a:cxnSpLocks/>
          </p:cNvCxnSpPr>
          <p:nvPr/>
        </p:nvCxnSpPr>
        <p:spPr bwMode="auto">
          <a:xfrm>
            <a:off x="6858000" y="1875620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CCED56-9A90-424E-84E2-62993FD0C206}"/>
              </a:ext>
            </a:extLst>
          </p:cNvPr>
          <p:cNvCxnSpPr>
            <a:cxnSpLocks/>
          </p:cNvCxnSpPr>
          <p:nvPr/>
        </p:nvCxnSpPr>
        <p:spPr bwMode="auto">
          <a:xfrm>
            <a:off x="7696200" y="1875619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6A16E8-B0C1-1449-BCA7-E64D7193AB0F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875618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719C89-2A81-EE44-BD8D-2BDAAD87E8D7}"/>
              </a:ext>
            </a:extLst>
          </p:cNvPr>
          <p:cNvSpPr txBox="1"/>
          <p:nvPr/>
        </p:nvSpPr>
        <p:spPr>
          <a:xfrm>
            <a:off x="124574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6B34AF-9114-3646-9D8E-2C73D9986B4C}"/>
              </a:ext>
            </a:extLst>
          </p:cNvPr>
          <p:cNvSpPr txBox="1"/>
          <p:nvPr/>
        </p:nvSpPr>
        <p:spPr>
          <a:xfrm>
            <a:off x="1025408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3FE6B8-5697-F34D-993D-2D9441BFCFE0}"/>
              </a:ext>
            </a:extLst>
          </p:cNvPr>
          <p:cNvSpPr txBox="1"/>
          <p:nvPr/>
        </p:nvSpPr>
        <p:spPr>
          <a:xfrm>
            <a:off x="1926242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05DEF5-C001-AE49-A6DD-3FE422B5068A}"/>
              </a:ext>
            </a:extLst>
          </p:cNvPr>
          <p:cNvSpPr txBox="1"/>
          <p:nvPr/>
        </p:nvSpPr>
        <p:spPr>
          <a:xfrm>
            <a:off x="2827076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4BEFF1-6DC5-F246-BF41-31AB10CD2B45}"/>
              </a:ext>
            </a:extLst>
          </p:cNvPr>
          <p:cNvSpPr txBox="1"/>
          <p:nvPr/>
        </p:nvSpPr>
        <p:spPr>
          <a:xfrm>
            <a:off x="3727910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4B200F-2FFA-4C43-AA60-CB4407670D0F}"/>
              </a:ext>
            </a:extLst>
          </p:cNvPr>
          <p:cNvSpPr txBox="1"/>
          <p:nvPr/>
        </p:nvSpPr>
        <p:spPr>
          <a:xfrm>
            <a:off x="4628744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6BD15A-AB57-324A-91B9-FB06952E3870}"/>
              </a:ext>
            </a:extLst>
          </p:cNvPr>
          <p:cNvSpPr txBox="1"/>
          <p:nvPr/>
        </p:nvSpPr>
        <p:spPr>
          <a:xfrm>
            <a:off x="5529578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983EBD-5ABC-204C-94C3-4BAFC7B4A61B}"/>
              </a:ext>
            </a:extLst>
          </p:cNvPr>
          <p:cNvSpPr txBox="1"/>
          <p:nvPr/>
        </p:nvSpPr>
        <p:spPr>
          <a:xfrm>
            <a:off x="6430412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F8B607-5FB9-3344-BDA2-6B5158C2BE19}"/>
              </a:ext>
            </a:extLst>
          </p:cNvPr>
          <p:cNvSpPr txBox="1"/>
          <p:nvPr/>
        </p:nvSpPr>
        <p:spPr>
          <a:xfrm>
            <a:off x="7331246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36EA9A-2D73-D540-B7F6-9B6200A904C1}"/>
              </a:ext>
            </a:extLst>
          </p:cNvPr>
          <p:cNvSpPr txBox="1"/>
          <p:nvPr/>
        </p:nvSpPr>
        <p:spPr>
          <a:xfrm>
            <a:off x="8232079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B70FB7-4091-B043-B4E7-87C781324916}"/>
              </a:ext>
            </a:extLst>
          </p:cNvPr>
          <p:cNvSpPr txBox="1"/>
          <p:nvPr/>
        </p:nvSpPr>
        <p:spPr>
          <a:xfrm>
            <a:off x="228600" y="123163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+mn-lt"/>
              </a:rPr>
              <a:t>The RDD 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007553-96CB-3A45-8E3D-D545E6A67616}"/>
              </a:ext>
            </a:extLst>
          </p:cNvPr>
          <p:cNvSpPr txBox="1"/>
          <p:nvPr/>
        </p:nvSpPr>
        <p:spPr>
          <a:xfrm>
            <a:off x="7555025" y="1191955"/>
            <a:ext cx="131959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Parallel step 1</a:t>
            </a:r>
          </a:p>
        </p:txBody>
      </p:sp>
    </p:spTree>
    <p:extLst>
      <p:ext uri="{BB962C8B-B14F-4D97-AF65-F5344CB8AC3E}">
        <p14:creationId xmlns:p14="http://schemas.microsoft.com/office/powerpoint/2010/main" val="1296000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D5D3AE-4A44-7F4A-ADCB-90079DEB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7669-924C-9B4C-850D-DA9EF958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17FD3-F9EE-8247-861D-3CCBECED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1BD2E-BDAA-724E-B585-BE7A394C2B1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2332F-ABC1-A748-85D2-D65B2175DAD0}"/>
              </a:ext>
            </a:extLst>
          </p:cNvPr>
          <p:cNvSpPr txBox="1"/>
          <p:nvPr/>
        </p:nvSpPr>
        <p:spPr>
          <a:xfrm>
            <a:off x="990600" y="3657600"/>
            <a:ext cx="7378943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SparkSession.builder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is-I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...getOrCreate();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         .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1B279E-33FF-B347-AB53-EC31B52A5385}"/>
              </a:ext>
            </a:extLst>
          </p:cNvPr>
          <p:cNvGraphicFramePr>
            <a:graphicFrameLocks noGrp="1"/>
          </p:cNvGraphicFramePr>
          <p:nvPr/>
        </p:nvGraphicFramePr>
        <p:xfrm>
          <a:off x="275271" y="1626870"/>
          <a:ext cx="8809600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960">
                  <a:extLst>
                    <a:ext uri="{9D8B030D-6E8A-4147-A177-3AD203B41FA5}">
                      <a16:colId xmlns:a16="http://schemas.microsoft.com/office/drawing/2014/main" val="482591043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966622650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302314551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488661776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1496235492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929659051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1451485495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849211048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033299192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143346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Warning…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Warning…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Warning…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30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615235-45C3-2B4D-8744-65E1A9416245}"/>
              </a:ext>
            </a:extLst>
          </p:cNvPr>
          <p:cNvGraphicFramePr>
            <a:graphicFrameLocks noGrp="1"/>
          </p:cNvGraphicFramePr>
          <p:nvPr/>
        </p:nvGraphicFramePr>
        <p:xfrm>
          <a:off x="275271" y="2390775"/>
          <a:ext cx="8809600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960">
                  <a:extLst>
                    <a:ext uri="{9D8B030D-6E8A-4147-A177-3AD203B41FA5}">
                      <a16:colId xmlns:a16="http://schemas.microsoft.com/office/drawing/2014/main" val="482591043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966622650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302314551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488661776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1496235492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2929659051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1451485495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849211048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033299192"/>
                    </a:ext>
                  </a:extLst>
                </a:gridCol>
                <a:gridCol w="880960">
                  <a:extLst>
                    <a:ext uri="{9D8B030D-6E8A-4147-A177-3AD203B41FA5}">
                      <a16:colId xmlns:a16="http://schemas.microsoft.com/office/drawing/2014/main" val="3143346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Error…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11302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99B44-5BE6-8140-B43A-56AB94242456}"/>
              </a:ext>
            </a:extLst>
          </p:cNvPr>
          <p:cNvCxnSpPr/>
          <p:nvPr/>
        </p:nvCxnSpPr>
        <p:spPr bwMode="auto">
          <a:xfrm>
            <a:off x="685800" y="1878330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E70371-C7D0-FE40-87BC-DED992E1129B}"/>
              </a:ext>
            </a:extLst>
          </p:cNvPr>
          <p:cNvCxnSpPr>
            <a:cxnSpLocks/>
          </p:cNvCxnSpPr>
          <p:nvPr/>
        </p:nvCxnSpPr>
        <p:spPr bwMode="auto">
          <a:xfrm>
            <a:off x="1600200" y="1878330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7354F2-8705-D347-A913-51F3D251A1EB}"/>
              </a:ext>
            </a:extLst>
          </p:cNvPr>
          <p:cNvCxnSpPr>
            <a:cxnSpLocks/>
          </p:cNvCxnSpPr>
          <p:nvPr/>
        </p:nvCxnSpPr>
        <p:spPr bwMode="auto">
          <a:xfrm>
            <a:off x="2438400" y="1878330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8C7690-602C-EF46-B70F-7257207A280C}"/>
              </a:ext>
            </a:extLst>
          </p:cNvPr>
          <p:cNvCxnSpPr>
            <a:cxnSpLocks/>
          </p:cNvCxnSpPr>
          <p:nvPr/>
        </p:nvCxnSpPr>
        <p:spPr bwMode="auto">
          <a:xfrm>
            <a:off x="3352800" y="1875624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FB28C-2425-E047-918E-C247AD6420B0}"/>
              </a:ext>
            </a:extLst>
          </p:cNvPr>
          <p:cNvCxnSpPr>
            <a:cxnSpLocks/>
          </p:cNvCxnSpPr>
          <p:nvPr/>
        </p:nvCxnSpPr>
        <p:spPr bwMode="auto">
          <a:xfrm>
            <a:off x="4267200" y="1875623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E6869B-F638-DD45-9DE5-B56AD391C6A0}"/>
              </a:ext>
            </a:extLst>
          </p:cNvPr>
          <p:cNvCxnSpPr>
            <a:cxnSpLocks/>
          </p:cNvCxnSpPr>
          <p:nvPr/>
        </p:nvCxnSpPr>
        <p:spPr bwMode="auto">
          <a:xfrm>
            <a:off x="5105400" y="1875622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D135A9-F0B0-2D40-82E8-342D0AE62AC3}"/>
              </a:ext>
            </a:extLst>
          </p:cNvPr>
          <p:cNvCxnSpPr>
            <a:cxnSpLocks/>
          </p:cNvCxnSpPr>
          <p:nvPr/>
        </p:nvCxnSpPr>
        <p:spPr bwMode="auto">
          <a:xfrm>
            <a:off x="5943600" y="1875621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4D8C00-F2AB-6346-8DF7-F20F187E1E23}"/>
              </a:ext>
            </a:extLst>
          </p:cNvPr>
          <p:cNvCxnSpPr>
            <a:cxnSpLocks/>
          </p:cNvCxnSpPr>
          <p:nvPr/>
        </p:nvCxnSpPr>
        <p:spPr bwMode="auto">
          <a:xfrm>
            <a:off x="6858000" y="1875620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CCED56-9A90-424E-84E2-62993FD0C206}"/>
              </a:ext>
            </a:extLst>
          </p:cNvPr>
          <p:cNvCxnSpPr>
            <a:cxnSpLocks/>
          </p:cNvCxnSpPr>
          <p:nvPr/>
        </p:nvCxnSpPr>
        <p:spPr bwMode="auto">
          <a:xfrm>
            <a:off x="7696200" y="1875619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6A16E8-B0C1-1449-BCA7-E64D7193AB0F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875618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719C89-2A81-EE44-BD8D-2BDAAD87E8D7}"/>
              </a:ext>
            </a:extLst>
          </p:cNvPr>
          <p:cNvSpPr txBox="1"/>
          <p:nvPr/>
        </p:nvSpPr>
        <p:spPr>
          <a:xfrm>
            <a:off x="124574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6B34AF-9114-3646-9D8E-2C73D9986B4C}"/>
              </a:ext>
            </a:extLst>
          </p:cNvPr>
          <p:cNvSpPr txBox="1"/>
          <p:nvPr/>
        </p:nvSpPr>
        <p:spPr>
          <a:xfrm>
            <a:off x="1025408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3FE6B8-5697-F34D-993D-2D9441BFCFE0}"/>
              </a:ext>
            </a:extLst>
          </p:cNvPr>
          <p:cNvSpPr txBox="1"/>
          <p:nvPr/>
        </p:nvSpPr>
        <p:spPr>
          <a:xfrm>
            <a:off x="1926242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05DEF5-C001-AE49-A6DD-3FE422B5068A}"/>
              </a:ext>
            </a:extLst>
          </p:cNvPr>
          <p:cNvSpPr txBox="1"/>
          <p:nvPr/>
        </p:nvSpPr>
        <p:spPr>
          <a:xfrm>
            <a:off x="2827076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4BEFF1-6DC5-F246-BF41-31AB10CD2B45}"/>
              </a:ext>
            </a:extLst>
          </p:cNvPr>
          <p:cNvSpPr txBox="1"/>
          <p:nvPr/>
        </p:nvSpPr>
        <p:spPr>
          <a:xfrm>
            <a:off x="3727910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4B200F-2FFA-4C43-AA60-CB4407670D0F}"/>
              </a:ext>
            </a:extLst>
          </p:cNvPr>
          <p:cNvSpPr txBox="1"/>
          <p:nvPr/>
        </p:nvSpPr>
        <p:spPr>
          <a:xfrm>
            <a:off x="4628744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6BD15A-AB57-324A-91B9-FB06952E3870}"/>
              </a:ext>
            </a:extLst>
          </p:cNvPr>
          <p:cNvSpPr txBox="1"/>
          <p:nvPr/>
        </p:nvSpPr>
        <p:spPr>
          <a:xfrm>
            <a:off x="5529578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983EBD-5ABC-204C-94C3-4BAFC7B4A61B}"/>
              </a:ext>
            </a:extLst>
          </p:cNvPr>
          <p:cNvSpPr txBox="1"/>
          <p:nvPr/>
        </p:nvSpPr>
        <p:spPr>
          <a:xfrm>
            <a:off x="6430412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F8B607-5FB9-3344-BDA2-6B5158C2BE19}"/>
              </a:ext>
            </a:extLst>
          </p:cNvPr>
          <p:cNvSpPr txBox="1"/>
          <p:nvPr/>
        </p:nvSpPr>
        <p:spPr>
          <a:xfrm>
            <a:off x="7331246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36EA9A-2D73-D540-B7F6-9B6200A904C1}"/>
              </a:ext>
            </a:extLst>
          </p:cNvPr>
          <p:cNvSpPr txBox="1"/>
          <p:nvPr/>
        </p:nvSpPr>
        <p:spPr>
          <a:xfrm>
            <a:off x="8232079" y="1987170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(“ERROR”)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137D51-D430-5F47-A56B-23CCB8BCD5A0}"/>
              </a:ext>
            </a:extLst>
          </p:cNvPr>
          <p:cNvCxnSpPr/>
          <p:nvPr/>
        </p:nvCxnSpPr>
        <p:spPr bwMode="auto">
          <a:xfrm>
            <a:off x="693115" y="2659125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F42BB0-57C2-6042-8F0E-83E0C63A0DC5}"/>
              </a:ext>
            </a:extLst>
          </p:cNvPr>
          <p:cNvCxnSpPr>
            <a:cxnSpLocks/>
          </p:cNvCxnSpPr>
          <p:nvPr/>
        </p:nvCxnSpPr>
        <p:spPr bwMode="auto">
          <a:xfrm>
            <a:off x="3360115" y="2656419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C9A7D3-F121-E341-ABDC-155BBD567EE1}"/>
              </a:ext>
            </a:extLst>
          </p:cNvPr>
          <p:cNvCxnSpPr>
            <a:cxnSpLocks/>
          </p:cNvCxnSpPr>
          <p:nvPr/>
        </p:nvCxnSpPr>
        <p:spPr bwMode="auto">
          <a:xfrm>
            <a:off x="5950915" y="2656416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C57523-064A-AC4C-B325-5C4661A3107B}"/>
              </a:ext>
            </a:extLst>
          </p:cNvPr>
          <p:cNvCxnSpPr>
            <a:cxnSpLocks/>
          </p:cNvCxnSpPr>
          <p:nvPr/>
        </p:nvCxnSpPr>
        <p:spPr bwMode="auto">
          <a:xfrm>
            <a:off x="6865315" y="2656415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47FBF6-2238-744E-AB9F-A127F1A757EB}"/>
              </a:ext>
            </a:extLst>
          </p:cNvPr>
          <p:cNvCxnSpPr>
            <a:cxnSpLocks/>
          </p:cNvCxnSpPr>
          <p:nvPr/>
        </p:nvCxnSpPr>
        <p:spPr bwMode="auto">
          <a:xfrm>
            <a:off x="8694115" y="2656413"/>
            <a:ext cx="0" cy="51244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9A3A590-AB18-F740-9A95-9AF91CD21918}"/>
              </a:ext>
            </a:extLst>
          </p:cNvPr>
          <p:cNvSpPr txBox="1"/>
          <p:nvPr/>
        </p:nvSpPr>
        <p:spPr>
          <a:xfrm>
            <a:off x="131889" y="2767965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latin typeface="+mn-lt"/>
              </a:rPr>
              <a:t>filter</a:t>
            </a:r>
            <a:r>
              <a:rPr lang="en-US" sz="800" dirty="0">
                <a:latin typeface="+mn-lt"/>
              </a:rPr>
              <a:t>(“</a:t>
            </a:r>
            <a:r>
              <a:rPr lang="en-US" sz="800" dirty="0" err="1">
                <a:latin typeface="+mn-lt"/>
              </a:rPr>
              <a:t>sqlite</a:t>
            </a:r>
            <a:r>
              <a:rPr lang="en-US" sz="800" dirty="0">
                <a:latin typeface="+mn-lt"/>
              </a:rPr>
              <a:t>”)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63B274-16B7-8144-9FCB-45E371D97F8F}"/>
              </a:ext>
            </a:extLst>
          </p:cNvPr>
          <p:cNvSpPr txBox="1"/>
          <p:nvPr/>
        </p:nvSpPr>
        <p:spPr>
          <a:xfrm>
            <a:off x="2834391" y="2767965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</a:rPr>
              <a:t>filter</a:t>
            </a:r>
            <a:r>
              <a:rPr lang="en-US" sz="800" dirty="0"/>
              <a:t>(“</a:t>
            </a:r>
            <a:r>
              <a:rPr lang="en-US" sz="800" dirty="0" err="1"/>
              <a:t>sqlite</a:t>
            </a:r>
            <a:r>
              <a:rPr lang="en-US" sz="800" dirty="0"/>
              <a:t>”)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A8AE48-C8A8-5749-B80D-9C2801DB3ABC}"/>
              </a:ext>
            </a:extLst>
          </p:cNvPr>
          <p:cNvSpPr txBox="1"/>
          <p:nvPr/>
        </p:nvSpPr>
        <p:spPr>
          <a:xfrm>
            <a:off x="5536893" y="2767965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</a:rPr>
              <a:t>filter</a:t>
            </a:r>
            <a:r>
              <a:rPr lang="en-US" sz="800" dirty="0"/>
              <a:t>(“</a:t>
            </a:r>
            <a:r>
              <a:rPr lang="en-US" sz="800" dirty="0" err="1"/>
              <a:t>sqlite</a:t>
            </a:r>
            <a:r>
              <a:rPr lang="en-US" sz="800" dirty="0"/>
              <a:t>”)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6E8D40-848C-1E42-88F2-1C8FBBC6E68C}"/>
              </a:ext>
            </a:extLst>
          </p:cNvPr>
          <p:cNvSpPr txBox="1"/>
          <p:nvPr/>
        </p:nvSpPr>
        <p:spPr>
          <a:xfrm>
            <a:off x="6437727" y="2767965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</a:rPr>
              <a:t>filter</a:t>
            </a:r>
            <a:r>
              <a:rPr lang="en-US" sz="800" dirty="0"/>
              <a:t>(“</a:t>
            </a:r>
            <a:r>
              <a:rPr lang="en-US" sz="800" dirty="0" err="1"/>
              <a:t>sqlite</a:t>
            </a:r>
            <a:r>
              <a:rPr lang="en-US" sz="800" dirty="0"/>
              <a:t>”)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5FECC0-DC8C-F54A-B0C9-13CF09F45C22}"/>
              </a:ext>
            </a:extLst>
          </p:cNvPr>
          <p:cNvSpPr txBox="1"/>
          <p:nvPr/>
        </p:nvSpPr>
        <p:spPr>
          <a:xfrm>
            <a:off x="8239394" y="2767965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</a:rPr>
              <a:t>filter</a:t>
            </a:r>
            <a:r>
              <a:rPr lang="en-US" sz="800" dirty="0"/>
              <a:t>(“</a:t>
            </a:r>
            <a:r>
              <a:rPr lang="en-US" sz="800" dirty="0" err="1"/>
              <a:t>sqlite</a:t>
            </a:r>
            <a:r>
              <a:rPr lang="en-US" sz="800" dirty="0"/>
              <a:t>”)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756BD-D763-CE4F-B444-2E751F336FFD}"/>
              </a:ext>
            </a:extLst>
          </p:cNvPr>
          <p:cNvSpPr txBox="1"/>
          <p:nvPr/>
        </p:nvSpPr>
        <p:spPr>
          <a:xfrm>
            <a:off x="228600" y="123163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+mn-lt"/>
              </a:rPr>
              <a:t>The RDD s: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06428-CD51-6C40-A605-51019E8C7E04}"/>
              </a:ext>
            </a:extLst>
          </p:cNvPr>
          <p:cNvSpPr txBox="1"/>
          <p:nvPr/>
        </p:nvSpPr>
        <p:spPr>
          <a:xfrm>
            <a:off x="7555025" y="1191955"/>
            <a:ext cx="131959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Parallel step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26E8BA-04E7-3E41-A2D2-EE32F257435F}"/>
              </a:ext>
            </a:extLst>
          </p:cNvPr>
          <p:cNvSpPr txBox="1"/>
          <p:nvPr/>
        </p:nvSpPr>
        <p:spPr>
          <a:xfrm>
            <a:off x="7555025" y="3186984"/>
            <a:ext cx="131959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Parallel step 2</a:t>
            </a:r>
          </a:p>
        </p:txBody>
      </p:sp>
    </p:spTree>
    <p:extLst>
      <p:ext uri="{BB962C8B-B14F-4D97-AF65-F5344CB8AC3E}">
        <p14:creationId xmlns:p14="http://schemas.microsoft.com/office/powerpoint/2010/main" val="407901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2400" dirty="0"/>
              <a:t>When a job is executed on x100 or x1000 servers, the probability of a failure is high</a:t>
            </a:r>
          </a:p>
          <a:p>
            <a:endParaRPr lang="en-US" sz="2400" dirty="0"/>
          </a:p>
          <a:p>
            <a:r>
              <a:rPr lang="en-US" sz="2400" dirty="0"/>
              <a:t>Example: if a server fails once/year, then a job with 10000 servers fails once/hour</a:t>
            </a:r>
          </a:p>
          <a:p>
            <a:endParaRPr lang="en-US" sz="2400" dirty="0"/>
          </a:p>
          <a:p>
            <a:r>
              <a:rPr lang="en-US" sz="2400" dirty="0"/>
              <a:t>Different solutions:</a:t>
            </a:r>
          </a:p>
          <a:p>
            <a:pPr lvl="1"/>
            <a:r>
              <a:rPr lang="en-US" sz="2000" dirty="0"/>
              <a:t>Parallel database systems: restart the whole task. Expensive.</a:t>
            </a:r>
          </a:p>
          <a:p>
            <a:pPr lvl="1"/>
            <a:r>
              <a:rPr lang="en-US" sz="2000" dirty="0"/>
              <a:t>MapReduce: write everything to disk, redo. Slow.</a:t>
            </a:r>
          </a:p>
          <a:p>
            <a:pPr lvl="1"/>
            <a:r>
              <a:rPr lang="en-US" sz="2000" dirty="0"/>
              <a:t>Spark: redo only what is needed. Efficient.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758B8-175C-0241-A47D-6800F688EEB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0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 Distributed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2800" dirty="0"/>
              <a:t>RDD = Resilient Distributed Dataset</a:t>
            </a:r>
          </a:p>
          <a:p>
            <a:pPr lvl="1"/>
            <a:r>
              <a:rPr lang="en-US" sz="2400" dirty="0"/>
              <a:t>Distributed, immutable and records its </a:t>
            </a:r>
            <a:r>
              <a:rPr lang="en-US" sz="2400" i="1" dirty="0"/>
              <a:t>lineage</a:t>
            </a:r>
            <a:endParaRPr lang="en-US" sz="2400" dirty="0"/>
          </a:p>
          <a:p>
            <a:pPr lvl="1"/>
            <a:r>
              <a:rPr lang="en-US" sz="2400" dirty="0"/>
              <a:t>Lineage = expression that says how that relation was computed = a relational algebra plan</a:t>
            </a:r>
          </a:p>
          <a:p>
            <a:r>
              <a:rPr lang="en-US" sz="2800" dirty="0"/>
              <a:t>Spark stores intermediate results as RDD</a:t>
            </a:r>
          </a:p>
          <a:p>
            <a:r>
              <a:rPr lang="en-US" sz="2800" dirty="0"/>
              <a:t>If a server crashes, its RDD in main memory is lost.  However, the driver (=master node) knows the lineage, and will simply </a:t>
            </a:r>
            <a:r>
              <a:rPr lang="en-US" sz="2800" dirty="0" err="1"/>
              <a:t>recompute</a:t>
            </a:r>
            <a:r>
              <a:rPr lang="en-US" sz="2800" dirty="0"/>
              <a:t> the lost partition of the RDD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758B8-175C-0241-A47D-6800F688EEB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438" y="1928446"/>
            <a:ext cx="6355823" cy="113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lines.</a:t>
            </a:r>
            <a:r>
              <a:rPr lang="en-US" sz="17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(l-&gt;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errors.</a:t>
            </a:r>
            <a:r>
              <a:rPr lang="en-US" sz="17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(l-&gt;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sqlerrors.</a:t>
            </a:r>
            <a:r>
              <a:rPr lang="en-US" sz="17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438" y="3452446"/>
            <a:ext cx="795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Arial"/>
              </a:rPr>
              <a:t>If any server fails before the end, then Spark must restart</a:t>
            </a:r>
          </a:p>
        </p:txBody>
      </p:sp>
    </p:spTree>
    <p:extLst>
      <p:ext uri="{BB962C8B-B14F-4D97-AF65-F5344CB8AC3E}">
        <p14:creationId xmlns:p14="http://schemas.microsoft.com/office/powerpoint/2010/main" val="1922773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739" y="1905000"/>
            <a:ext cx="586173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 =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 =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lines.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(l-&gt;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errors.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(l-&gt;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6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sqlerrors.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16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700590" y="1447800"/>
            <a:ext cx="1823255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prstClr val="black"/>
                </a:solidFill>
              </a:rPr>
              <a:t>hdfs</a:t>
            </a:r>
            <a:r>
              <a:rPr lang="en-US" sz="1800" dirty="0">
                <a:solidFill>
                  <a:prstClr val="black"/>
                </a:solidFill>
              </a:rPr>
              <a:t>://</a:t>
            </a:r>
            <a:r>
              <a:rPr lang="en-US" sz="1800" dirty="0" err="1">
                <a:solidFill>
                  <a:prstClr val="black"/>
                </a:solidFill>
              </a:rPr>
              <a:t>logfile.log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19544" y="2895600"/>
            <a:ext cx="7853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prstClr val="black"/>
                </a:solidFill>
              </a:rPr>
              <a:t>result</a:t>
            </a: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 bwMode="auto">
          <a:xfrm>
            <a:off x="7612218" y="1856423"/>
            <a:ext cx="0" cy="1039177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477141" y="2057400"/>
            <a:ext cx="274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0000FF"/>
                </a:solidFill>
                <a:latin typeface="Arial"/>
              </a:rPr>
              <a:t>filter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(...</a:t>
            </a:r>
            <a:r>
              <a:rPr lang="en-US" sz="1600" dirty="0" err="1">
                <a:solidFill>
                  <a:prstClr val="black"/>
                </a:solidFill>
                <a:latin typeface="Arial"/>
              </a:rPr>
              <a:t>startsWith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(“ERROR”)</a:t>
            </a:r>
            <a:br>
              <a:rPr lang="en-US" sz="1600" dirty="0">
                <a:solidFill>
                  <a:prstClr val="black"/>
                </a:solidFill>
                <a:latin typeface="Arial"/>
              </a:rPr>
            </a:br>
            <a:r>
              <a:rPr lang="en-US" sz="1600" dirty="0">
                <a:solidFill>
                  <a:srgbClr val="0000FF"/>
                </a:solidFill>
                <a:latin typeface="Arial"/>
              </a:rPr>
              <a:t>filter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(...contains(“</a:t>
            </a:r>
            <a:r>
              <a:rPr lang="en-US" sz="1600" dirty="0" err="1">
                <a:solidFill>
                  <a:prstClr val="black"/>
                </a:solidFill>
                <a:latin typeface="Arial"/>
              </a:rPr>
              <a:t>sqlite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”)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10400" y="685800"/>
            <a:ext cx="936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Arial"/>
              </a:rPr>
              <a:t>RDD: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2738" y="3434862"/>
            <a:ext cx="795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Arial"/>
              </a:rPr>
              <a:t>If any server fails before the end, then Spark must restart</a:t>
            </a:r>
          </a:p>
        </p:txBody>
      </p:sp>
    </p:spTree>
    <p:extLst>
      <p:ext uri="{BB962C8B-B14F-4D97-AF65-F5344CB8AC3E}">
        <p14:creationId xmlns:p14="http://schemas.microsoft.com/office/powerpoint/2010/main" val="1432662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0"/>
            <a:ext cx="8229600" cy="838200"/>
          </a:xfrm>
        </p:spPr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76" y="3429000"/>
            <a:ext cx="795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Arial"/>
              </a:rPr>
              <a:t>If any server fails before the end, then Spark must restart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700449" y="1447800"/>
            <a:ext cx="1823255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prstClr val="black"/>
                </a:solidFill>
              </a:rPr>
              <a:t>hdfs</a:t>
            </a:r>
            <a:r>
              <a:rPr lang="en-US" sz="1800" dirty="0">
                <a:solidFill>
                  <a:prstClr val="black"/>
                </a:solidFill>
              </a:rPr>
              <a:t>://</a:t>
            </a:r>
            <a:r>
              <a:rPr lang="en-US" sz="1800" dirty="0" err="1">
                <a:solidFill>
                  <a:prstClr val="black"/>
                </a:solidFill>
              </a:rPr>
              <a:t>logfile.log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19403" y="2895600"/>
            <a:ext cx="7853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prstClr val="black"/>
                </a:solidFill>
              </a:rPr>
              <a:t>result</a:t>
            </a: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 bwMode="auto">
          <a:xfrm>
            <a:off x="7612077" y="1856423"/>
            <a:ext cx="0" cy="1039177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477000" y="2057400"/>
            <a:ext cx="274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0000FF"/>
                </a:solidFill>
                <a:latin typeface="Arial"/>
              </a:rPr>
              <a:t>filter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(...</a:t>
            </a:r>
            <a:r>
              <a:rPr lang="en-US" sz="1600" dirty="0" err="1">
                <a:solidFill>
                  <a:prstClr val="black"/>
                </a:solidFill>
                <a:latin typeface="Arial"/>
              </a:rPr>
              <a:t>startsWith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(“ERROR”)</a:t>
            </a:r>
            <a:br>
              <a:rPr lang="en-US" sz="1600" dirty="0">
                <a:solidFill>
                  <a:prstClr val="black"/>
                </a:solidFill>
                <a:latin typeface="Arial"/>
              </a:rPr>
            </a:br>
            <a:r>
              <a:rPr lang="en-US" sz="1600" dirty="0">
                <a:solidFill>
                  <a:srgbClr val="0000FF"/>
                </a:solidFill>
                <a:latin typeface="Arial"/>
              </a:rPr>
              <a:t>filter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(...contains(“</a:t>
            </a:r>
            <a:r>
              <a:rPr lang="en-US" sz="1600" dirty="0" err="1">
                <a:solidFill>
                  <a:prstClr val="black"/>
                </a:solidFill>
                <a:latin typeface="Arial"/>
              </a:rPr>
              <a:t>sqlite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”)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10400" y="685800"/>
            <a:ext cx="936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Arial"/>
              </a:rPr>
              <a:t>RDD: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76" y="1905000"/>
            <a:ext cx="6355823" cy="113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lines.</a:t>
            </a:r>
            <a:r>
              <a:rPr lang="en-US" sz="17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(l-&gt;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errors.</a:t>
            </a:r>
            <a:r>
              <a:rPr lang="en-US" sz="17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(l-&gt;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sqlerrors.</a:t>
            </a:r>
            <a:r>
              <a:rPr lang="en-US" sz="17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76" y="4217773"/>
            <a:ext cx="6316153" cy="140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lines.</a:t>
            </a:r>
            <a:r>
              <a:rPr lang="en-US" sz="17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(l-&gt;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errors.persist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errors.</a:t>
            </a:r>
            <a:r>
              <a:rPr lang="en-US" sz="17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(l-&gt;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sqlerrors.</a:t>
            </a:r>
            <a:r>
              <a:rPr lang="en-US" sz="17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  <p:sp>
        <p:nvSpPr>
          <p:cNvPr id="19" name="Oval Callout 18"/>
          <p:cNvSpPr/>
          <p:nvPr/>
        </p:nvSpPr>
        <p:spPr bwMode="auto">
          <a:xfrm>
            <a:off x="2743200" y="4658288"/>
            <a:ext cx="1702439" cy="519351"/>
          </a:xfrm>
          <a:prstGeom prst="wedgeEllipseCallout">
            <a:avLst>
              <a:gd name="adj1" fmla="val -76051"/>
              <a:gd name="adj2" fmla="val 16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prstClr val="black"/>
                </a:solidFill>
              </a:rPr>
              <a:t>New RDD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5026" y="5934961"/>
            <a:ext cx="605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Arial"/>
              </a:rPr>
              <a:t>Spark can </a:t>
            </a:r>
            <a:r>
              <a:rPr lang="en-US" dirty="0" err="1">
                <a:solidFill>
                  <a:prstClr val="black"/>
                </a:solidFill>
                <a:latin typeface="Arial"/>
              </a:rPr>
              <a:t>recompute</a:t>
            </a:r>
            <a:r>
              <a:rPr lang="en-US" dirty="0">
                <a:solidFill>
                  <a:prstClr val="black"/>
                </a:solidFill>
                <a:latin typeface="Arial"/>
              </a:rPr>
              <a:t> the result from errors</a:t>
            </a:r>
          </a:p>
        </p:txBody>
      </p:sp>
    </p:spTree>
    <p:extLst>
      <p:ext uri="{BB962C8B-B14F-4D97-AF65-F5344CB8AC3E}">
        <p14:creationId xmlns:p14="http://schemas.microsoft.com/office/powerpoint/2010/main" val="206183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A32F-D248-BF40-822A-13BADED9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2CDA2-4DBD-3247-8265-257BBC50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B255-AA8C-5841-A715-906766C5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083A7-5B7C-794A-9C28-E1CE6C4707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3591"/>
            <a:ext cx="6283598" cy="784308"/>
          </a:xfrm>
        </p:spPr>
        <p:txBody>
          <a:bodyPr/>
          <a:lstStyle/>
          <a:p>
            <a:r>
              <a:rPr lang="en-US" sz="2400" dirty="0"/>
              <a:t>Abstractions for Working with Massive Datasets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12E665-C50D-9142-AC0F-4A4056CFDB62}"/>
              </a:ext>
            </a:extLst>
          </p:cNvPr>
          <p:cNvGrpSpPr/>
          <p:nvPr/>
        </p:nvGrpSpPr>
        <p:grpSpPr>
          <a:xfrm>
            <a:off x="397567" y="5028764"/>
            <a:ext cx="8683218" cy="1200329"/>
            <a:chOff x="397567" y="5028764"/>
            <a:chExt cx="8683218" cy="12003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170EEE-F928-974D-BF50-E9589CDC4093}"/>
                </a:ext>
              </a:extLst>
            </p:cNvPr>
            <p:cNvSpPr/>
            <p:nvPr/>
          </p:nvSpPr>
          <p:spPr>
            <a:xfrm>
              <a:off x="665923" y="5237922"/>
              <a:ext cx="467139" cy="4770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678D75-1483-E14B-86DB-FFB860DD104F}"/>
                </a:ext>
              </a:extLst>
            </p:cNvPr>
            <p:cNvSpPr/>
            <p:nvPr/>
          </p:nvSpPr>
          <p:spPr>
            <a:xfrm>
              <a:off x="1230796" y="5237922"/>
              <a:ext cx="467139" cy="4770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3102C3-06F1-EF40-BB39-5F31A4F3AF78}"/>
                </a:ext>
              </a:extLst>
            </p:cNvPr>
            <p:cNvSpPr/>
            <p:nvPr/>
          </p:nvSpPr>
          <p:spPr>
            <a:xfrm>
              <a:off x="1795669" y="5237922"/>
              <a:ext cx="467139" cy="4770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A69719-1662-934A-8BE5-F05F1B36F843}"/>
                </a:ext>
              </a:extLst>
            </p:cNvPr>
            <p:cNvSpPr/>
            <p:nvPr/>
          </p:nvSpPr>
          <p:spPr>
            <a:xfrm>
              <a:off x="2382075" y="5237922"/>
              <a:ext cx="467139" cy="4770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CCB03C-F22D-0743-9978-E288676AE011}"/>
                </a:ext>
              </a:extLst>
            </p:cNvPr>
            <p:cNvSpPr/>
            <p:nvPr/>
          </p:nvSpPr>
          <p:spPr>
            <a:xfrm>
              <a:off x="2968481" y="5237922"/>
              <a:ext cx="467139" cy="4770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6D7466-B98D-E84C-99C7-B247085BB3B2}"/>
                </a:ext>
              </a:extLst>
            </p:cNvPr>
            <p:cNvSpPr/>
            <p:nvPr/>
          </p:nvSpPr>
          <p:spPr>
            <a:xfrm>
              <a:off x="3554887" y="5237922"/>
              <a:ext cx="467139" cy="4770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E9D998-6705-7045-8007-36650880D695}"/>
                </a:ext>
              </a:extLst>
            </p:cNvPr>
            <p:cNvSpPr/>
            <p:nvPr/>
          </p:nvSpPr>
          <p:spPr>
            <a:xfrm>
              <a:off x="4141293" y="5237922"/>
              <a:ext cx="467139" cy="4770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F5EDA7-D630-CE4C-B5E9-ABD4F3448D55}"/>
                </a:ext>
              </a:extLst>
            </p:cNvPr>
            <p:cNvSpPr/>
            <p:nvPr/>
          </p:nvSpPr>
          <p:spPr>
            <a:xfrm>
              <a:off x="4706166" y="5237922"/>
              <a:ext cx="467139" cy="4770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89DF49-CC20-8044-9221-FFE211AF3F84}"/>
                </a:ext>
              </a:extLst>
            </p:cNvPr>
            <p:cNvSpPr txBox="1"/>
            <p:nvPr/>
          </p:nvSpPr>
          <p:spPr>
            <a:xfrm>
              <a:off x="6185186" y="5028764"/>
              <a:ext cx="28955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Cloud computing: </a:t>
              </a:r>
            </a:p>
            <a:p>
              <a:r>
                <a:rPr lang="en-US" dirty="0">
                  <a:solidFill>
                    <a:srgbClr val="00A803"/>
                  </a:solidFill>
                </a:rPr>
                <a:t>Easily launch 100 computers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But you program everything yourself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1B785A-758C-7445-B521-6398517CDE6F}"/>
                </a:ext>
              </a:extLst>
            </p:cNvPr>
            <p:cNvSpPr/>
            <p:nvPr/>
          </p:nvSpPr>
          <p:spPr>
            <a:xfrm>
              <a:off x="397567" y="5098774"/>
              <a:ext cx="5564876" cy="775252"/>
            </a:xfrm>
            <a:prstGeom prst="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01DD682-4179-5041-AAAE-51E41DCE1BC3}"/>
              </a:ext>
            </a:extLst>
          </p:cNvPr>
          <p:cNvGrpSpPr/>
          <p:nvPr/>
        </p:nvGrpSpPr>
        <p:grpSpPr>
          <a:xfrm>
            <a:off x="428420" y="3439638"/>
            <a:ext cx="8634701" cy="1504546"/>
            <a:chOff x="428420" y="3439638"/>
            <a:chExt cx="8634701" cy="150454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48E5A2E-A84A-D64B-9E06-71F428DDE568}"/>
                </a:ext>
              </a:extLst>
            </p:cNvPr>
            <p:cNvGrpSpPr/>
            <p:nvPr/>
          </p:nvGrpSpPr>
          <p:grpSpPr>
            <a:xfrm rot="10800000">
              <a:off x="900048" y="3558009"/>
              <a:ext cx="3919712" cy="1299603"/>
              <a:chOff x="1774846" y="2869837"/>
              <a:chExt cx="5924520" cy="2645138"/>
            </a:xfrm>
          </p:grpSpPr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C607E006-5E21-304C-88A6-701E5D309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846" y="2869837"/>
                <a:ext cx="752476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37F7FD4A-CB77-264C-9B60-7B5EE9BB0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254" y="2901951"/>
                <a:ext cx="752476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57FB35E4-3582-A94D-BA5C-7F82AE02A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663" y="2901951"/>
                <a:ext cx="752476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6">
                <a:extLst>
                  <a:ext uri="{FF2B5EF4-FFF2-40B4-BE49-F238E27FC236}">
                    <a16:creationId xmlns:a16="http://schemas.microsoft.com/office/drawing/2014/main" id="{BD9453DD-27F4-FD47-AE9C-97C72E04C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072" y="2901951"/>
                <a:ext cx="752476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58D415ED-F4AF-864E-8B09-0667C8F33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2481" y="2901951"/>
                <a:ext cx="752476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D2D7DF47-A1A0-3046-A509-D6A2B2546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6890" y="2909836"/>
                <a:ext cx="752476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98F46E21-1E7B-5144-B0EB-937F8985D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650" y="4489450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0410F356-FCD1-BA4C-AD90-E16C0820C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938" y="4489450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EA087037-D4A0-F84F-8C2F-9CB5AAA15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1225" y="4489450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>
                <a:extLst>
                  <a:ext uri="{FF2B5EF4-FFF2-40B4-BE49-F238E27FC236}">
                    <a16:creationId xmlns:a16="http://schemas.microsoft.com/office/drawing/2014/main" id="{A0E11D23-F8EF-574F-B561-95E3681DE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8513" y="4489450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1" name="AutoShape 13">
                <a:extLst>
                  <a:ext uri="{FF2B5EF4-FFF2-40B4-BE49-F238E27FC236}">
                    <a16:creationId xmlns:a16="http://schemas.microsoft.com/office/drawing/2014/main" id="{19334605-FD90-CC4A-9E71-0E53F7381C34}"/>
                  </a:ext>
                </a:extLst>
              </p:cNvPr>
              <p:cNvCxnSpPr>
                <a:cxnSpLocks noChangeShapeType="1"/>
                <a:stCxn id="21" idx="2"/>
                <a:endCxn id="27" idx="0"/>
              </p:cNvCxnSpPr>
              <p:nvPr/>
            </p:nvCxnSpPr>
            <p:spPr bwMode="auto">
              <a:xfrm rot="10800000" flipH="1" flipV="1">
                <a:off x="2151085" y="3547700"/>
                <a:ext cx="631803" cy="9417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14">
                <a:extLst>
                  <a:ext uri="{FF2B5EF4-FFF2-40B4-BE49-F238E27FC236}">
                    <a16:creationId xmlns:a16="http://schemas.microsoft.com/office/drawing/2014/main" id="{04C8D1BB-7629-E542-AA6C-719E8F4939F5}"/>
                  </a:ext>
                </a:extLst>
              </p:cNvPr>
              <p:cNvCxnSpPr>
                <a:cxnSpLocks noChangeShapeType="1"/>
                <a:stCxn id="22" idx="2"/>
                <a:endCxn id="27" idx="0"/>
              </p:cNvCxnSpPr>
              <p:nvPr/>
            </p:nvCxnSpPr>
            <p:spPr bwMode="auto">
              <a:xfrm rot="10800000" flipV="1">
                <a:off x="2782887" y="3579814"/>
                <a:ext cx="402606" cy="9096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15">
                <a:extLst>
                  <a:ext uri="{FF2B5EF4-FFF2-40B4-BE49-F238E27FC236}">
                    <a16:creationId xmlns:a16="http://schemas.microsoft.com/office/drawing/2014/main" id="{5763D620-45F7-D742-AAC0-2A5DC013EF1B}"/>
                  </a:ext>
                </a:extLst>
              </p:cNvPr>
              <p:cNvCxnSpPr>
                <a:cxnSpLocks noChangeShapeType="1"/>
                <a:stCxn id="21" idx="2"/>
                <a:endCxn id="28" idx="0"/>
              </p:cNvCxnSpPr>
              <p:nvPr/>
            </p:nvCxnSpPr>
            <p:spPr bwMode="auto">
              <a:xfrm rot="10800000" flipH="1" flipV="1">
                <a:off x="2151085" y="3547700"/>
                <a:ext cx="1789091" cy="9417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16">
                <a:extLst>
                  <a:ext uri="{FF2B5EF4-FFF2-40B4-BE49-F238E27FC236}">
                    <a16:creationId xmlns:a16="http://schemas.microsoft.com/office/drawing/2014/main" id="{0DA33540-9F26-BD45-820E-C0BCCBE96AEE}"/>
                  </a:ext>
                </a:extLst>
              </p:cNvPr>
              <p:cNvCxnSpPr>
                <a:cxnSpLocks noChangeShapeType="1"/>
                <a:stCxn id="22" idx="2"/>
                <a:endCxn id="28" idx="0"/>
              </p:cNvCxnSpPr>
              <p:nvPr/>
            </p:nvCxnSpPr>
            <p:spPr bwMode="auto">
              <a:xfrm rot="10800000" flipH="1" flipV="1">
                <a:off x="3185493" y="3579814"/>
                <a:ext cx="754683" cy="9096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7">
                <a:extLst>
                  <a:ext uri="{FF2B5EF4-FFF2-40B4-BE49-F238E27FC236}">
                    <a16:creationId xmlns:a16="http://schemas.microsoft.com/office/drawing/2014/main" id="{CB17FBA7-7E83-9647-BF42-8B1811F93CB3}"/>
                  </a:ext>
                </a:extLst>
              </p:cNvPr>
              <p:cNvCxnSpPr>
                <a:cxnSpLocks noChangeShapeType="1"/>
                <a:stCxn id="23" idx="2"/>
                <a:endCxn id="28" idx="0"/>
              </p:cNvCxnSpPr>
              <p:nvPr/>
            </p:nvCxnSpPr>
            <p:spPr bwMode="auto">
              <a:xfrm rot="10800000" flipV="1">
                <a:off x="3940175" y="3579814"/>
                <a:ext cx="279726" cy="9096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18">
                <a:extLst>
                  <a:ext uri="{FF2B5EF4-FFF2-40B4-BE49-F238E27FC236}">
                    <a16:creationId xmlns:a16="http://schemas.microsoft.com/office/drawing/2014/main" id="{D52369FB-4088-734C-98E1-479762CB3C5B}"/>
                  </a:ext>
                </a:extLst>
              </p:cNvPr>
              <p:cNvCxnSpPr>
                <a:cxnSpLocks noChangeShapeType="1"/>
                <a:stCxn id="23" idx="2"/>
                <a:endCxn id="30" idx="0"/>
              </p:cNvCxnSpPr>
              <p:nvPr/>
            </p:nvCxnSpPr>
            <p:spPr bwMode="auto">
              <a:xfrm rot="10800000" flipH="1" flipV="1">
                <a:off x="4219901" y="3579814"/>
                <a:ext cx="2034849" cy="9096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19">
                <a:extLst>
                  <a:ext uri="{FF2B5EF4-FFF2-40B4-BE49-F238E27FC236}">
                    <a16:creationId xmlns:a16="http://schemas.microsoft.com/office/drawing/2014/main" id="{5D749328-C032-ED4E-B315-009287A19E34}"/>
                  </a:ext>
                </a:extLst>
              </p:cNvPr>
              <p:cNvCxnSpPr>
                <a:cxnSpLocks noChangeShapeType="1"/>
                <a:stCxn id="24" idx="2"/>
                <a:endCxn id="29" idx="0"/>
              </p:cNvCxnSpPr>
              <p:nvPr/>
            </p:nvCxnSpPr>
            <p:spPr bwMode="auto">
              <a:xfrm rot="10800000" flipV="1">
                <a:off x="5097462" y="3579814"/>
                <a:ext cx="156849" cy="9096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20">
                <a:extLst>
                  <a:ext uri="{FF2B5EF4-FFF2-40B4-BE49-F238E27FC236}">
                    <a16:creationId xmlns:a16="http://schemas.microsoft.com/office/drawing/2014/main" id="{D7998AA6-25B9-FA43-8E5F-5A6600D1D805}"/>
                  </a:ext>
                </a:extLst>
              </p:cNvPr>
              <p:cNvCxnSpPr>
                <a:cxnSpLocks noChangeShapeType="1"/>
                <a:stCxn id="24" idx="2"/>
                <a:endCxn id="30" idx="0"/>
              </p:cNvCxnSpPr>
              <p:nvPr/>
            </p:nvCxnSpPr>
            <p:spPr bwMode="auto">
              <a:xfrm rot="10800000" flipH="1" flipV="1">
                <a:off x="5254311" y="3579814"/>
                <a:ext cx="1000439" cy="9096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AutoShape 21">
                <a:extLst>
                  <a:ext uri="{FF2B5EF4-FFF2-40B4-BE49-F238E27FC236}">
                    <a16:creationId xmlns:a16="http://schemas.microsoft.com/office/drawing/2014/main" id="{0A6F0E94-6EF1-DD4B-92A8-0DA8619E13A5}"/>
                  </a:ext>
                </a:extLst>
              </p:cNvPr>
              <p:cNvCxnSpPr>
                <a:cxnSpLocks noChangeShapeType="1"/>
                <a:stCxn id="25" idx="2"/>
                <a:endCxn id="30" idx="0"/>
              </p:cNvCxnSpPr>
              <p:nvPr/>
            </p:nvCxnSpPr>
            <p:spPr bwMode="auto">
              <a:xfrm rot="10800000" flipV="1">
                <a:off x="6254750" y="3579814"/>
                <a:ext cx="33969" cy="9096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22">
                <a:extLst>
                  <a:ext uri="{FF2B5EF4-FFF2-40B4-BE49-F238E27FC236}">
                    <a16:creationId xmlns:a16="http://schemas.microsoft.com/office/drawing/2014/main" id="{1473E704-B1FF-514E-A301-7EA71764EF24}"/>
                  </a:ext>
                </a:extLst>
              </p:cNvPr>
              <p:cNvCxnSpPr>
                <a:cxnSpLocks noChangeShapeType="1"/>
                <a:stCxn id="26" idx="2"/>
                <a:endCxn id="30" idx="0"/>
              </p:cNvCxnSpPr>
              <p:nvPr/>
            </p:nvCxnSpPr>
            <p:spPr bwMode="auto">
              <a:xfrm rot="10800000" flipV="1">
                <a:off x="6254750" y="3587698"/>
                <a:ext cx="1068378" cy="90175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AutoShape 23">
                <a:extLst>
                  <a:ext uri="{FF2B5EF4-FFF2-40B4-BE49-F238E27FC236}">
                    <a16:creationId xmlns:a16="http://schemas.microsoft.com/office/drawing/2014/main" id="{F2401552-0427-6548-9146-CB5DAA17CB9D}"/>
                  </a:ext>
                </a:extLst>
              </p:cNvPr>
              <p:cNvCxnSpPr>
                <a:cxnSpLocks noChangeShapeType="1"/>
                <a:stCxn id="23" idx="2"/>
                <a:endCxn id="29" idx="0"/>
              </p:cNvCxnSpPr>
              <p:nvPr/>
            </p:nvCxnSpPr>
            <p:spPr bwMode="auto">
              <a:xfrm rot="10800000" flipH="1" flipV="1">
                <a:off x="4219901" y="3579814"/>
                <a:ext cx="877561" cy="9096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AutoShape 24">
                <a:extLst>
                  <a:ext uri="{FF2B5EF4-FFF2-40B4-BE49-F238E27FC236}">
                    <a16:creationId xmlns:a16="http://schemas.microsoft.com/office/drawing/2014/main" id="{380CE515-183A-8B42-A79D-7439EB84F4CF}"/>
                  </a:ext>
                </a:extLst>
              </p:cNvPr>
              <p:cNvCxnSpPr>
                <a:cxnSpLocks noChangeShapeType="1"/>
                <a:stCxn id="22" idx="2"/>
                <a:endCxn id="29" idx="0"/>
              </p:cNvCxnSpPr>
              <p:nvPr/>
            </p:nvCxnSpPr>
            <p:spPr bwMode="auto">
              <a:xfrm rot="10800000" flipH="1" flipV="1">
                <a:off x="3185493" y="3579814"/>
                <a:ext cx="1911969" cy="9096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AutoShape 25">
                <a:extLst>
                  <a:ext uri="{FF2B5EF4-FFF2-40B4-BE49-F238E27FC236}">
                    <a16:creationId xmlns:a16="http://schemas.microsoft.com/office/drawing/2014/main" id="{8B311C56-EB5B-7A4A-B217-3E0BB373B49A}"/>
                  </a:ext>
                </a:extLst>
              </p:cNvPr>
              <p:cNvCxnSpPr>
                <a:cxnSpLocks noChangeShapeType="1"/>
                <a:stCxn id="26" idx="2"/>
                <a:endCxn id="29" idx="0"/>
              </p:cNvCxnSpPr>
              <p:nvPr/>
            </p:nvCxnSpPr>
            <p:spPr bwMode="auto">
              <a:xfrm rot="10800000" flipV="1">
                <a:off x="5097462" y="3587698"/>
                <a:ext cx="2225667" cy="90175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26">
                <a:extLst>
                  <a:ext uri="{FF2B5EF4-FFF2-40B4-BE49-F238E27FC236}">
                    <a16:creationId xmlns:a16="http://schemas.microsoft.com/office/drawing/2014/main" id="{A0DACBA0-BF0C-6240-A535-381ED7F75554}"/>
                  </a:ext>
                </a:extLst>
              </p:cNvPr>
              <p:cNvCxnSpPr>
                <a:cxnSpLocks noChangeShapeType="1"/>
                <a:stCxn id="25" idx="2"/>
                <a:endCxn id="27" idx="0"/>
              </p:cNvCxnSpPr>
              <p:nvPr/>
            </p:nvCxnSpPr>
            <p:spPr bwMode="auto">
              <a:xfrm rot="10800000" flipV="1">
                <a:off x="2782887" y="3579814"/>
                <a:ext cx="3505832" cy="9096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39">
                <a:extLst>
                  <a:ext uri="{FF2B5EF4-FFF2-40B4-BE49-F238E27FC236}">
                    <a16:creationId xmlns:a16="http://schemas.microsoft.com/office/drawing/2014/main" id="{BA79A98F-0A05-0A4D-9244-EAABC837A3AE}"/>
                  </a:ext>
                </a:extLst>
              </p:cNvPr>
              <p:cNvCxnSpPr>
                <a:cxnSpLocks noChangeShapeType="1"/>
                <a:stCxn id="27" idx="2"/>
              </p:cNvCxnSpPr>
              <p:nvPr/>
            </p:nvCxnSpPr>
            <p:spPr bwMode="auto">
              <a:xfrm>
                <a:off x="2782888" y="5167313"/>
                <a:ext cx="1587" cy="3429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40">
                <a:extLst>
                  <a:ext uri="{FF2B5EF4-FFF2-40B4-BE49-F238E27FC236}">
                    <a16:creationId xmlns:a16="http://schemas.microsoft.com/office/drawing/2014/main" id="{C65DFD70-F50A-A447-8AFF-B17A220E4FAD}"/>
                  </a:ext>
                </a:extLst>
              </p:cNvPr>
              <p:cNvCxnSpPr>
                <a:cxnSpLocks noChangeShapeType="1"/>
                <a:stCxn id="28" idx="2"/>
              </p:cNvCxnSpPr>
              <p:nvPr/>
            </p:nvCxnSpPr>
            <p:spPr bwMode="auto">
              <a:xfrm flipH="1">
                <a:off x="3921125" y="5167313"/>
                <a:ext cx="19050" cy="3381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41">
                <a:extLst>
                  <a:ext uri="{FF2B5EF4-FFF2-40B4-BE49-F238E27FC236}">
                    <a16:creationId xmlns:a16="http://schemas.microsoft.com/office/drawing/2014/main" id="{ECEC3A27-23BD-4E42-BEAA-C6B3C871A6D0}"/>
                  </a:ext>
                </a:extLst>
              </p:cNvPr>
              <p:cNvCxnSpPr>
                <a:cxnSpLocks noChangeShapeType="1"/>
                <a:stCxn id="29" idx="2"/>
              </p:cNvCxnSpPr>
              <p:nvPr/>
            </p:nvCxnSpPr>
            <p:spPr bwMode="auto">
              <a:xfrm>
                <a:off x="5097463" y="5167313"/>
                <a:ext cx="17462" cy="3476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42">
                <a:extLst>
                  <a:ext uri="{FF2B5EF4-FFF2-40B4-BE49-F238E27FC236}">
                    <a16:creationId xmlns:a16="http://schemas.microsoft.com/office/drawing/2014/main" id="{89E0BCF6-DAE7-8449-8139-E3BC34296DDD}"/>
                  </a:ext>
                </a:extLst>
              </p:cNvPr>
              <p:cNvCxnSpPr>
                <a:cxnSpLocks noChangeShapeType="1"/>
                <a:stCxn id="30" idx="2"/>
              </p:cNvCxnSpPr>
              <p:nvPr/>
            </p:nvCxnSpPr>
            <p:spPr bwMode="auto">
              <a:xfrm>
                <a:off x="6254750" y="5167313"/>
                <a:ext cx="25400" cy="3429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4" name="Text Box 44">
              <a:extLst>
                <a:ext uri="{FF2B5EF4-FFF2-40B4-BE49-F238E27FC236}">
                  <a16:creationId xmlns:a16="http://schemas.microsoft.com/office/drawing/2014/main" id="{C9577221-EA77-854F-8510-98CBA5668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883" y="4462127"/>
              <a:ext cx="927100" cy="224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Map</a:t>
              </a:r>
            </a:p>
          </p:txBody>
        </p:sp>
        <p:sp>
          <p:nvSpPr>
            <p:cNvPr id="55" name="Text Box 45">
              <a:extLst>
                <a:ext uri="{FF2B5EF4-FFF2-40B4-BE49-F238E27FC236}">
                  <a16:creationId xmlns:a16="http://schemas.microsoft.com/office/drawing/2014/main" id="{6E670959-A5E5-E84B-B3DD-81A97BF35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148" y="4072143"/>
              <a:ext cx="1441450" cy="224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848484"/>
                  </a:solidFill>
                </a:rPr>
                <a:t>(Shuffle)</a:t>
              </a:r>
            </a:p>
          </p:txBody>
        </p:sp>
        <p:sp>
          <p:nvSpPr>
            <p:cNvPr id="56" name="Text Box 46">
              <a:extLst>
                <a:ext uri="{FF2B5EF4-FFF2-40B4-BE49-F238E27FC236}">
                  <a16:creationId xmlns:a16="http://schemas.microsoft.com/office/drawing/2014/main" id="{888CF512-FF57-5D4A-B505-F384615D6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7729" y="3695419"/>
              <a:ext cx="1184275" cy="224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Reduce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06E9894-931E-F74A-AA8D-E7A1B4EC0FE5}"/>
                </a:ext>
              </a:extLst>
            </p:cNvPr>
            <p:cNvSpPr/>
            <p:nvPr/>
          </p:nvSpPr>
          <p:spPr>
            <a:xfrm>
              <a:off x="428420" y="3439638"/>
              <a:ext cx="5564877" cy="1500109"/>
            </a:xfrm>
            <a:prstGeom prst="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C79013-3D15-674E-B5EA-B2D1AFD32236}"/>
                </a:ext>
              </a:extLst>
            </p:cNvPr>
            <p:cNvSpPr txBox="1"/>
            <p:nvPr/>
          </p:nvSpPr>
          <p:spPr>
            <a:xfrm>
              <a:off x="6167522" y="3466856"/>
              <a:ext cx="289559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MapReduce and HDFS: </a:t>
              </a:r>
            </a:p>
            <a:p>
              <a:r>
                <a:rPr lang="en-US" dirty="0">
                  <a:solidFill>
                    <a:srgbClr val="00A803"/>
                  </a:solidFill>
                </a:rPr>
                <a:t>Simplifies processing data spread across 100 computers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But you must develop your own MR algorithms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2515566-93F1-DB44-BE09-A8543EC65004}"/>
              </a:ext>
            </a:extLst>
          </p:cNvPr>
          <p:cNvGrpSpPr/>
          <p:nvPr/>
        </p:nvGrpSpPr>
        <p:grpSpPr>
          <a:xfrm>
            <a:off x="428420" y="1820845"/>
            <a:ext cx="8634164" cy="1511616"/>
            <a:chOff x="428420" y="1820845"/>
            <a:chExt cx="8634164" cy="1511616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3384442-AFF2-B348-9664-69E7C635CAAD}"/>
                </a:ext>
              </a:extLst>
            </p:cNvPr>
            <p:cNvSpPr/>
            <p:nvPr/>
          </p:nvSpPr>
          <p:spPr>
            <a:xfrm>
              <a:off x="1502394" y="2870461"/>
              <a:ext cx="1317006" cy="363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scan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4FBDA05-627C-7545-A28B-17AFBE419576}"/>
                </a:ext>
              </a:extLst>
            </p:cNvPr>
            <p:cNvSpPr/>
            <p:nvPr/>
          </p:nvSpPr>
          <p:spPr>
            <a:xfrm>
              <a:off x="3115917" y="2870461"/>
              <a:ext cx="1317006" cy="363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scan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ACD0163-07E2-3640-ADB0-C8AD4CC34923}"/>
                </a:ext>
              </a:extLst>
            </p:cNvPr>
            <p:cNvSpPr/>
            <p:nvPr/>
          </p:nvSpPr>
          <p:spPr>
            <a:xfrm>
              <a:off x="3105102" y="2397797"/>
              <a:ext cx="1317006" cy="363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6F36CE-92FD-714D-A729-1DCB1BE98C4E}"/>
                </a:ext>
              </a:extLst>
            </p:cNvPr>
            <p:cNvSpPr/>
            <p:nvPr/>
          </p:nvSpPr>
          <p:spPr>
            <a:xfrm>
              <a:off x="2334585" y="1923383"/>
              <a:ext cx="1317006" cy="3635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join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3F16293-0084-3540-AA36-A6502BD7656D}"/>
                </a:ext>
              </a:extLst>
            </p:cNvPr>
            <p:cNvCxnSpPr>
              <a:cxnSpLocks/>
              <a:stCxn id="83" idx="5"/>
              <a:endCxn id="82" idx="0"/>
            </p:cNvCxnSpPr>
            <p:nvPr/>
          </p:nvCxnSpPr>
          <p:spPr>
            <a:xfrm>
              <a:off x="3458720" y="2233676"/>
              <a:ext cx="304885" cy="1641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307A10-154F-CA4E-97B1-4E612D50395B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>
            <a:xfrm>
              <a:off x="3763605" y="2761328"/>
              <a:ext cx="10815" cy="109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A55B9B3-EACD-C145-9120-A38C47301573}"/>
                </a:ext>
              </a:extLst>
            </p:cNvPr>
            <p:cNvCxnSpPr>
              <a:cxnSpLocks/>
              <a:stCxn id="83" idx="3"/>
              <a:endCxn id="79" idx="0"/>
            </p:cNvCxnSpPr>
            <p:nvPr/>
          </p:nvCxnSpPr>
          <p:spPr>
            <a:xfrm flipH="1">
              <a:off x="2160897" y="2233676"/>
              <a:ext cx="366559" cy="6367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DCF16CC-C63C-F247-82E4-312920B5A5DD}"/>
                </a:ext>
              </a:extLst>
            </p:cNvPr>
            <p:cNvSpPr txBox="1"/>
            <p:nvPr/>
          </p:nvSpPr>
          <p:spPr>
            <a:xfrm>
              <a:off x="6166985" y="1820845"/>
              <a:ext cx="289559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Relational Algebra: </a:t>
              </a:r>
            </a:p>
            <a:p>
              <a:r>
                <a:rPr lang="en-US" dirty="0">
                  <a:solidFill>
                    <a:srgbClr val="00A803"/>
                  </a:solidFill>
                </a:rPr>
                <a:t>High-level interface for both small and large data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But you give up control to the system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3EE0E8F-1D98-1049-BD0E-1F2D85319865}"/>
                </a:ext>
              </a:extLst>
            </p:cNvPr>
            <p:cNvSpPr/>
            <p:nvPr/>
          </p:nvSpPr>
          <p:spPr>
            <a:xfrm>
              <a:off x="428420" y="1832352"/>
              <a:ext cx="5564877" cy="1500109"/>
            </a:xfrm>
            <a:prstGeom prst="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781740A-4752-A84E-9DF8-4E832246D739}"/>
              </a:ext>
            </a:extLst>
          </p:cNvPr>
          <p:cNvGrpSpPr/>
          <p:nvPr/>
        </p:nvGrpSpPr>
        <p:grpSpPr>
          <a:xfrm>
            <a:off x="445988" y="711769"/>
            <a:ext cx="8761223" cy="1032919"/>
            <a:chOff x="445988" y="711769"/>
            <a:chExt cx="8761223" cy="103291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C98650D-87D5-D247-AA54-AE3D96A1C1F6}"/>
                </a:ext>
              </a:extLst>
            </p:cNvPr>
            <p:cNvGrpSpPr/>
            <p:nvPr/>
          </p:nvGrpSpPr>
          <p:grpSpPr>
            <a:xfrm>
              <a:off x="445988" y="711769"/>
              <a:ext cx="8761223" cy="984350"/>
              <a:chOff x="314469" y="1959178"/>
              <a:chExt cx="8761223" cy="984350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FA924F4-36BA-F94C-93E9-014163E7D471}"/>
                  </a:ext>
                </a:extLst>
              </p:cNvPr>
              <p:cNvSpPr txBox="1"/>
              <p:nvPr/>
            </p:nvSpPr>
            <p:spPr>
              <a:xfrm>
                <a:off x="6053667" y="1959178"/>
                <a:ext cx="30220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SQL:</a:t>
                </a:r>
              </a:p>
              <a:p>
                <a:r>
                  <a:rPr lang="en-US" dirty="0">
                    <a:solidFill>
                      <a:srgbClr val="00A803"/>
                    </a:solidFill>
                  </a:rPr>
                  <a:t>Standard declarative language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But you must think differently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FC4D805-1608-E840-971F-EC9DC496C4FC}"/>
                  </a:ext>
                </a:extLst>
              </p:cNvPr>
              <p:cNvSpPr/>
              <p:nvPr/>
            </p:nvSpPr>
            <p:spPr>
              <a:xfrm>
                <a:off x="314469" y="2052008"/>
                <a:ext cx="5564877" cy="891520"/>
              </a:xfrm>
              <a:prstGeom prst="rect">
                <a:avLst/>
              </a:prstGeom>
              <a:noFill/>
              <a:ln w="254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21E8F7-75A9-614B-B97B-9D3EDD8CDF0E}"/>
                </a:ext>
              </a:extLst>
            </p:cNvPr>
            <p:cNvSpPr/>
            <p:nvPr/>
          </p:nvSpPr>
          <p:spPr>
            <a:xfrm>
              <a:off x="1795668" y="790581"/>
              <a:ext cx="373199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charset="0"/>
                </a:rPr>
                <a:t>SELECT * </a:t>
              </a:r>
            </a:p>
            <a:p>
              <a:r>
                <a:rPr lang="en-US" sz="1400" b="1" dirty="0">
                  <a:latin typeface="Courier New" charset="0"/>
                </a:rPr>
                <a:t>  FROM Order o, Item </a:t>
              </a:r>
              <a:r>
                <a:rPr lang="en-US" sz="1400" b="1" dirty="0" err="1">
                  <a:latin typeface="Courier New" charset="0"/>
                </a:rPr>
                <a:t>i</a:t>
              </a:r>
              <a:endParaRPr lang="en-US" sz="1400" b="1" dirty="0">
                <a:latin typeface="Courier New" charset="0"/>
              </a:endParaRPr>
            </a:p>
            <a:p>
              <a:r>
                <a:rPr lang="en-US" sz="1400" b="1" dirty="0">
                  <a:latin typeface="Courier New" charset="0"/>
                </a:rPr>
                <a:t> WHERE </a:t>
              </a:r>
              <a:r>
                <a:rPr lang="en-US" sz="1400" b="1" dirty="0" err="1">
                  <a:latin typeface="Courier New" charset="0"/>
                </a:rPr>
                <a:t>o.order</a:t>
              </a:r>
              <a:r>
                <a:rPr lang="en-US" sz="1400" b="1" dirty="0">
                  <a:latin typeface="Courier New" charset="0"/>
                </a:rPr>
                <a:t> = </a:t>
              </a:r>
              <a:r>
                <a:rPr lang="en-US" sz="1400" b="1" dirty="0" err="1">
                  <a:latin typeface="Courier New" charset="0"/>
                </a:rPr>
                <a:t>i.order</a:t>
              </a:r>
              <a:endParaRPr lang="en-US" sz="1400" b="1" dirty="0">
                <a:latin typeface="Courier New" charset="0"/>
              </a:endParaRPr>
            </a:p>
            <a:p>
              <a:r>
                <a:rPr lang="en-US" sz="1400" b="1" dirty="0">
                  <a:latin typeface="Courier New" charset="0"/>
                </a:rPr>
                <a:t>   AND </a:t>
              </a:r>
              <a:r>
                <a:rPr lang="en-US" sz="1400" b="1" dirty="0" err="1">
                  <a:latin typeface="Courier New" charset="0"/>
                </a:rPr>
                <a:t>o.date</a:t>
              </a:r>
              <a:r>
                <a:rPr lang="en-US" sz="1400" b="1" dirty="0">
                  <a:latin typeface="Courier New" charset="0"/>
                </a:rPr>
                <a:t> = today()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372D19CF-4331-EF48-9582-0FDCBA6D7689}"/>
              </a:ext>
            </a:extLst>
          </p:cNvPr>
          <p:cNvSpPr txBox="1"/>
          <p:nvPr/>
        </p:nvSpPr>
        <p:spPr>
          <a:xfrm>
            <a:off x="6185186" y="139148"/>
            <a:ext cx="295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90% of BD systems will expose one or more of these interfaces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25D95B-02F7-5649-9AE8-F36AB3979E19}"/>
              </a:ext>
            </a:extLst>
          </p:cNvPr>
          <p:cNvGrpSpPr/>
          <p:nvPr/>
        </p:nvGrpSpPr>
        <p:grpSpPr>
          <a:xfrm>
            <a:off x="318052" y="711769"/>
            <a:ext cx="5783952" cy="4316995"/>
            <a:chOff x="318052" y="711769"/>
            <a:chExt cx="5783952" cy="43169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347B66-99DA-DF44-88F9-B4A0458F03F2}"/>
                </a:ext>
              </a:extLst>
            </p:cNvPr>
            <p:cNvSpPr/>
            <p:nvPr/>
          </p:nvSpPr>
          <p:spPr>
            <a:xfrm>
              <a:off x="318052" y="711769"/>
              <a:ext cx="5783952" cy="43169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25499B-2B61-D740-A4FB-E49A8C612E95}"/>
                </a:ext>
              </a:extLst>
            </p:cNvPr>
            <p:cNvSpPr txBox="1"/>
            <p:nvPr/>
          </p:nvSpPr>
          <p:spPr>
            <a:xfrm>
              <a:off x="352698" y="752536"/>
              <a:ext cx="13309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Spark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0"/>
            <a:ext cx="8229600" cy="838200"/>
          </a:xfrm>
        </p:spPr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76" y="3429000"/>
            <a:ext cx="795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Arial"/>
              </a:rPr>
              <a:t>If any server fails before the end, then Spark must restart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705600" y="1447800"/>
            <a:ext cx="1823255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prstClr val="black"/>
                </a:solidFill>
              </a:rPr>
              <a:t>hdfs</a:t>
            </a:r>
            <a:r>
              <a:rPr lang="en-US" sz="1800" dirty="0">
                <a:solidFill>
                  <a:prstClr val="black"/>
                </a:solidFill>
              </a:rPr>
              <a:t>://</a:t>
            </a:r>
            <a:r>
              <a:rPr lang="en-US" sz="1800" dirty="0" err="1">
                <a:solidFill>
                  <a:prstClr val="black"/>
                </a:solidFill>
              </a:rPr>
              <a:t>logfile.log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24554" y="2895600"/>
            <a:ext cx="7853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prstClr val="black"/>
                </a:solidFill>
              </a:rPr>
              <a:t>result</a:t>
            </a: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 bwMode="auto">
          <a:xfrm>
            <a:off x="7617228" y="1856423"/>
            <a:ext cx="0" cy="1039177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5026" y="5934961"/>
            <a:ext cx="605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Arial"/>
              </a:rPr>
              <a:t>Spark can </a:t>
            </a:r>
            <a:r>
              <a:rPr lang="en-US" dirty="0" err="1">
                <a:solidFill>
                  <a:prstClr val="black"/>
                </a:solidFill>
                <a:latin typeface="Arial"/>
              </a:rPr>
              <a:t>recompute</a:t>
            </a:r>
            <a:r>
              <a:rPr lang="en-US" dirty="0">
                <a:solidFill>
                  <a:prstClr val="black"/>
                </a:solidFill>
                <a:latin typeface="Arial"/>
              </a:rPr>
              <a:t> the result from errors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603983" y="4191000"/>
            <a:ext cx="1823255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prstClr val="black"/>
                </a:solidFill>
              </a:rPr>
              <a:t>hdfs</a:t>
            </a:r>
            <a:r>
              <a:rPr lang="en-US" sz="1800" dirty="0">
                <a:solidFill>
                  <a:prstClr val="black"/>
                </a:solidFill>
              </a:rPr>
              <a:t>://</a:t>
            </a:r>
            <a:r>
              <a:rPr lang="en-US" sz="1800" dirty="0" err="1">
                <a:solidFill>
                  <a:prstClr val="black"/>
                </a:solidFill>
              </a:rPr>
              <a:t>logfile.log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102877" y="5306377"/>
            <a:ext cx="82547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prstClr val="black"/>
                </a:solidFill>
              </a:rPr>
              <a:t>errors</a:t>
            </a:r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 bwMode="auto">
          <a:xfrm>
            <a:off x="7515611" y="4599623"/>
            <a:ext cx="1" cy="706754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380534" y="4800600"/>
            <a:ext cx="2743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0000FF"/>
                </a:solidFill>
                <a:latin typeface="Arial"/>
              </a:rPr>
              <a:t>filter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(..</a:t>
            </a:r>
            <a:r>
              <a:rPr lang="en-US" sz="1600" dirty="0" err="1">
                <a:solidFill>
                  <a:prstClr val="black"/>
                </a:solidFill>
                <a:latin typeface="Arial"/>
              </a:rPr>
              <a:t>startsWith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(“ERROR”)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7122936" y="6324600"/>
            <a:ext cx="785348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prstClr val="black"/>
                </a:solidFill>
              </a:rPr>
              <a:t>result</a:t>
            </a:r>
          </a:p>
        </p:txBody>
      </p:sp>
      <p:cxnSp>
        <p:nvCxnSpPr>
          <p:cNvPr id="25" name="Straight Arrow Connector 24"/>
          <p:cNvCxnSpPr>
            <a:stCxn id="17" idx="2"/>
            <a:endCxn id="24" idx="0"/>
          </p:cNvCxnSpPr>
          <p:nvPr/>
        </p:nvCxnSpPr>
        <p:spPr bwMode="auto">
          <a:xfrm flipH="1">
            <a:off x="7515610" y="5715000"/>
            <a:ext cx="2" cy="60960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553200" y="5833646"/>
            <a:ext cx="2331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0000FF"/>
                </a:solidFill>
                <a:latin typeface="Arial"/>
              </a:rPr>
              <a:t>filter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(...contains(“</a:t>
            </a:r>
            <a:r>
              <a:rPr lang="en-US" sz="1600" dirty="0" err="1">
                <a:solidFill>
                  <a:prstClr val="black"/>
                </a:solidFill>
                <a:latin typeface="Arial"/>
              </a:rPr>
              <a:t>sqlite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”)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10400" y="685800"/>
            <a:ext cx="936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Arial"/>
              </a:rPr>
              <a:t>RDD: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82151" y="2057400"/>
            <a:ext cx="274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0000FF"/>
                </a:solidFill>
                <a:latin typeface="Arial"/>
              </a:rPr>
              <a:t>filter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(...</a:t>
            </a:r>
            <a:r>
              <a:rPr lang="en-US" sz="1600" dirty="0" err="1">
                <a:solidFill>
                  <a:prstClr val="black"/>
                </a:solidFill>
                <a:latin typeface="Arial"/>
              </a:rPr>
              <a:t>startsWith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(“ERROR”)</a:t>
            </a:r>
            <a:br>
              <a:rPr lang="en-US" sz="1600" dirty="0">
                <a:solidFill>
                  <a:prstClr val="black"/>
                </a:solidFill>
                <a:latin typeface="Arial"/>
              </a:rPr>
            </a:br>
            <a:r>
              <a:rPr lang="en-US" sz="1600" dirty="0">
                <a:solidFill>
                  <a:srgbClr val="0000FF"/>
                </a:solidFill>
                <a:latin typeface="Arial"/>
              </a:rPr>
              <a:t>filter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(...contains(“</a:t>
            </a:r>
            <a:r>
              <a:rPr lang="en-US" sz="1600" dirty="0" err="1">
                <a:solidFill>
                  <a:prstClr val="black"/>
                </a:solidFill>
                <a:latin typeface="Arial"/>
              </a:rPr>
              <a:t>sqlite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”)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976" y="4217773"/>
            <a:ext cx="6316153" cy="140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lines.</a:t>
            </a:r>
            <a:r>
              <a:rPr lang="en-US" sz="17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(l-&gt;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errors.persist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errors.</a:t>
            </a:r>
            <a:r>
              <a:rPr lang="en-US" sz="17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(l-&gt;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sqlerrors.</a:t>
            </a:r>
            <a:r>
              <a:rPr lang="en-US" sz="17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  <p:sp>
        <p:nvSpPr>
          <p:cNvPr id="27" name="Oval Callout 26"/>
          <p:cNvSpPr/>
          <p:nvPr/>
        </p:nvSpPr>
        <p:spPr bwMode="auto">
          <a:xfrm>
            <a:off x="2743200" y="4658288"/>
            <a:ext cx="1702439" cy="519351"/>
          </a:xfrm>
          <a:prstGeom prst="wedgeEllipseCallout">
            <a:avLst>
              <a:gd name="adj1" fmla="val -76051"/>
              <a:gd name="adj2" fmla="val 16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prstClr val="black"/>
                </a:solidFill>
              </a:rPr>
              <a:t>New RDD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76" y="1905000"/>
            <a:ext cx="6355823" cy="113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s.read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hdfs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logfile.log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lines.</a:t>
            </a:r>
            <a:r>
              <a:rPr lang="en-US" sz="17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(l-&gt;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l.startsWith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(“ERROR”));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errors.</a:t>
            </a:r>
            <a:r>
              <a:rPr lang="en-US" sz="17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(l-&gt;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l.contains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7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sqlerrors.</a:t>
            </a:r>
            <a:r>
              <a:rPr lang="en-US" sz="17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collect</a:t>
            </a:r>
            <a:r>
              <a:rPr lang="en-US" sz="17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95015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758B8-175C-0241-A47D-6800F688EEB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0"/>
            <a:ext cx="8229600" cy="8382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76200"/>
            <a:ext cx="696857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Arial"/>
              </a:rPr>
              <a:t>SELECT count(*)  FROM R, S</a:t>
            </a:r>
            <a:br>
              <a:rPr lang="en-US" dirty="0">
                <a:solidFill>
                  <a:prstClr val="black"/>
                </a:solidFill>
                <a:latin typeface="Arial"/>
              </a:rPr>
            </a:br>
            <a:r>
              <a:rPr lang="en-US" dirty="0">
                <a:solidFill>
                  <a:prstClr val="black"/>
                </a:solidFill>
                <a:latin typeface="Arial"/>
              </a:rPr>
              <a:t>WHERE R.B &gt; 200 and S.C &lt; 100  and R.A = S.A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52400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Arial"/>
              </a:rPr>
              <a:t>R(A,B)</a:t>
            </a:r>
            <a:br>
              <a:rPr lang="en-US" dirty="0">
                <a:solidFill>
                  <a:srgbClr val="0000FF"/>
                </a:solidFill>
                <a:latin typeface="Arial"/>
              </a:rPr>
            </a:br>
            <a:r>
              <a:rPr lang="en-US" dirty="0">
                <a:solidFill>
                  <a:srgbClr val="0000FF"/>
                </a:solidFill>
                <a:latin typeface="Arial"/>
              </a:rPr>
              <a:t>S(A,C)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676400"/>
            <a:ext cx="878958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R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strm.read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R.csv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parseRecord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).persist();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strm.read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S.csv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parseRecord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).persist();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Oval Callout 21"/>
          <p:cNvSpPr/>
          <p:nvPr/>
        </p:nvSpPr>
        <p:spPr bwMode="auto">
          <a:xfrm>
            <a:off x="2831464" y="2559724"/>
            <a:ext cx="4677762" cy="519351"/>
          </a:xfrm>
          <a:prstGeom prst="wedgeEllipseCallout">
            <a:avLst>
              <a:gd name="adj1" fmla="val 19758"/>
              <a:gd name="adj2" fmla="val -911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prstClr val="black"/>
                </a:solidFill>
              </a:rPr>
              <a:t>Parses each line into an object</a:t>
            </a:r>
          </a:p>
        </p:txBody>
      </p:sp>
      <p:sp>
        <p:nvSpPr>
          <p:cNvPr id="23" name="Oval Callout 22"/>
          <p:cNvSpPr/>
          <p:nvPr/>
        </p:nvSpPr>
        <p:spPr bwMode="auto">
          <a:xfrm>
            <a:off x="6248400" y="3280529"/>
            <a:ext cx="2766263" cy="519351"/>
          </a:xfrm>
          <a:prstGeom prst="wedgeEllipseCallout">
            <a:avLst>
              <a:gd name="adj1" fmla="val -70"/>
              <a:gd name="adj2" fmla="val -22435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prstClr val="black"/>
                </a:solidFill>
              </a:rPr>
              <a:t>persisting on disk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5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26758B8-175C-0241-A47D-6800F688EEBD}" type="slidenum">
              <a:rPr lang="en-US" smtClean="0">
                <a:solidFill>
                  <a:prstClr val="black"/>
                </a:solidFill>
              </a:rPr>
              <a:pPr>
                <a:buNone/>
                <a:defRPr/>
              </a:pPr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0"/>
            <a:ext cx="8229600" cy="8382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76200"/>
            <a:ext cx="696857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prstClr val="black"/>
                </a:solidFill>
                <a:latin typeface="Arial"/>
              </a:rPr>
              <a:t>SELECT count(*)  FROM R, S</a:t>
            </a:r>
            <a:br>
              <a:rPr lang="en-US" dirty="0">
                <a:solidFill>
                  <a:prstClr val="black"/>
                </a:solidFill>
                <a:latin typeface="Arial"/>
              </a:rPr>
            </a:br>
            <a:r>
              <a:rPr lang="en-US" dirty="0">
                <a:solidFill>
                  <a:prstClr val="black"/>
                </a:solidFill>
                <a:latin typeface="Arial"/>
              </a:rPr>
              <a:t>WHERE R.B &gt; 200 and S.C &lt; 100  and R.A = S.A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52400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Arial"/>
              </a:rPr>
              <a:t>R(A,B)</a:t>
            </a:r>
            <a:br>
              <a:rPr lang="en-US" dirty="0">
                <a:solidFill>
                  <a:srgbClr val="0000FF"/>
                </a:solidFill>
                <a:latin typeface="Arial"/>
              </a:rPr>
            </a:br>
            <a:r>
              <a:rPr lang="en-US" dirty="0">
                <a:solidFill>
                  <a:srgbClr val="0000FF"/>
                </a:solidFill>
                <a:latin typeface="Arial"/>
              </a:rPr>
              <a:t>S(A,C)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676400"/>
            <a:ext cx="878958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R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strm.read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R.csv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parseRecord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).persist();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strm.read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textFile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S.csv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”).</a:t>
            </a:r>
            <a:r>
              <a:rPr lang="en-US" sz="20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parseRecord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).persist();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RB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R.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(t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t.b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&gt; 200).persist();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SC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S.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(t -&gt;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t.c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&lt; 100).persist();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J = </a:t>
            </a: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RB.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(SC).persist();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J.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n-US" sz="20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8151" y="3810000"/>
            <a:ext cx="1898277" cy="1856423"/>
            <a:chOff x="1148151" y="3810000"/>
            <a:chExt cx="1898277" cy="1856423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2088849" y="3810000"/>
              <a:ext cx="388759" cy="40505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>
                  <a:solidFill>
                    <a:prstClr val="black"/>
                  </a:solidFill>
                </a:rPr>
                <a:t>R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013458" y="5257800"/>
              <a:ext cx="539539" cy="4086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>
                  <a:solidFill>
                    <a:prstClr val="black"/>
                  </a:solidFill>
                </a:rPr>
                <a:t>RB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11" idx="0"/>
            </p:cNvCxnSpPr>
            <p:nvPr/>
          </p:nvCxnSpPr>
          <p:spPr bwMode="auto">
            <a:xfrm flipH="1">
              <a:off x="2283228" y="4215051"/>
              <a:ext cx="1" cy="1042749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148151" y="4419600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 dirty="0">
                  <a:solidFill>
                    <a:srgbClr val="0000FF"/>
                  </a:solidFill>
                  <a:latin typeface="Arial"/>
                </a:rPr>
                <a:t>filter</a:t>
              </a:r>
              <a:r>
                <a:rPr lang="en-US" sz="1600" dirty="0">
                  <a:solidFill>
                    <a:prstClr val="black"/>
                  </a:solidFill>
                  <a:latin typeface="Arial"/>
                </a:rPr>
                <a:t>((</a:t>
              </a:r>
              <a:r>
                <a:rPr lang="en-US" sz="1600" dirty="0" err="1">
                  <a:solidFill>
                    <a:prstClr val="black"/>
                  </a:solidFill>
                  <a:latin typeface="Arial"/>
                </a:rPr>
                <a:t>a,b</a:t>
              </a:r>
              <a:r>
                <a:rPr lang="en-US" sz="1600" dirty="0">
                  <a:solidFill>
                    <a:prstClr val="black"/>
                  </a:solidFill>
                  <a:latin typeface="Arial"/>
                </a:rPr>
                <a:t>)-&gt;b&gt;200)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97293" y="3810000"/>
            <a:ext cx="1875835" cy="1856423"/>
            <a:chOff x="4697293" y="3810000"/>
            <a:chExt cx="1875835" cy="1856423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5645044" y="3810000"/>
              <a:ext cx="374654" cy="40505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>
                  <a:solidFill>
                    <a:prstClr val="black"/>
                  </a:solidFill>
                </a:rPr>
                <a:t>S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562601" y="5257800"/>
              <a:ext cx="539539" cy="40862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>
                  <a:solidFill>
                    <a:prstClr val="black"/>
                  </a:solidFill>
                </a:rPr>
                <a:t>SC</a:t>
              </a:r>
            </a:p>
          </p:txBody>
        </p:sp>
        <p:cxnSp>
          <p:nvCxnSpPr>
            <p:cNvPr id="16" name="Straight Arrow Connector 15"/>
            <p:cNvCxnSpPr>
              <a:stCxn id="14" idx="2"/>
              <a:endCxn id="15" idx="0"/>
            </p:cNvCxnSpPr>
            <p:nvPr/>
          </p:nvCxnSpPr>
          <p:spPr bwMode="auto">
            <a:xfrm>
              <a:off x="5832371" y="4215051"/>
              <a:ext cx="0" cy="1042749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4697293" y="4419600"/>
              <a:ext cx="1875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 dirty="0">
                  <a:solidFill>
                    <a:srgbClr val="0000FF"/>
                  </a:solidFill>
                  <a:latin typeface="Arial"/>
                </a:rPr>
                <a:t>filter</a:t>
              </a:r>
              <a:r>
                <a:rPr lang="en-US" sz="1600" dirty="0">
                  <a:solidFill>
                    <a:prstClr val="black"/>
                  </a:solidFill>
                  <a:latin typeface="Arial"/>
                </a:rPr>
                <a:t>((</a:t>
              </a:r>
              <a:r>
                <a:rPr lang="en-US" sz="1600" dirty="0" err="1">
                  <a:solidFill>
                    <a:prstClr val="black"/>
                  </a:solidFill>
                  <a:latin typeface="Arial"/>
                </a:rPr>
                <a:t>b,c</a:t>
              </a:r>
              <a:r>
                <a:rPr lang="en-US" sz="1600" dirty="0">
                  <a:solidFill>
                    <a:prstClr val="black"/>
                  </a:solidFill>
                  <a:latin typeface="Arial"/>
                </a:rPr>
                <a:t>)-&gt;c&lt;100)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3228" y="5666423"/>
            <a:ext cx="3549143" cy="886777"/>
            <a:chOff x="2283228" y="5666423"/>
            <a:chExt cx="3549143" cy="886777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3978039" y="6155293"/>
              <a:ext cx="332006" cy="39790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>
                  <a:solidFill>
                    <a:prstClr val="black"/>
                  </a:solidFill>
                </a:rPr>
                <a:t>J</a:t>
              </a:r>
            </a:p>
          </p:txBody>
        </p:sp>
        <p:cxnSp>
          <p:nvCxnSpPr>
            <p:cNvPr id="19" name="Straight Arrow Connector 18"/>
            <p:cNvCxnSpPr>
              <a:stCxn id="11" idx="2"/>
              <a:endCxn id="18" idx="1"/>
            </p:cNvCxnSpPr>
            <p:nvPr/>
          </p:nvCxnSpPr>
          <p:spPr bwMode="auto">
            <a:xfrm>
              <a:off x="2283228" y="5666423"/>
              <a:ext cx="1694811" cy="687824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15" idx="2"/>
              <a:endCxn id="18" idx="3"/>
            </p:cNvCxnSpPr>
            <p:nvPr/>
          </p:nvCxnSpPr>
          <p:spPr bwMode="auto">
            <a:xfrm flipH="1">
              <a:off x="4310045" y="5666423"/>
              <a:ext cx="1522326" cy="687824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597912" y="5770421"/>
              <a:ext cx="5168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600" dirty="0">
                  <a:solidFill>
                    <a:srgbClr val="0000FF"/>
                  </a:solidFill>
                  <a:latin typeface="Arial"/>
                </a:rPr>
                <a:t>join</a:t>
              </a:r>
            </a:p>
          </p:txBody>
        </p:sp>
      </p:grpSp>
      <p:sp>
        <p:nvSpPr>
          <p:cNvPr id="23" name="Oval Callout 22"/>
          <p:cNvSpPr/>
          <p:nvPr/>
        </p:nvSpPr>
        <p:spPr bwMode="auto">
          <a:xfrm>
            <a:off x="2121534" y="3110606"/>
            <a:ext cx="1125261" cy="519351"/>
          </a:xfrm>
          <a:prstGeom prst="wedgeEllipseCallout">
            <a:avLst>
              <a:gd name="adj1" fmla="val -88069"/>
              <a:gd name="adj2" fmla="val 88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prstClr val="black"/>
                </a:solidFill>
              </a:rPr>
              <a:t>action</a:t>
            </a:r>
            <a:endParaRPr lang="en-US" sz="1800" dirty="0">
              <a:solidFill>
                <a:prstClr val="black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67619" y="2304525"/>
            <a:ext cx="2495768" cy="543015"/>
            <a:chOff x="5967619" y="2304525"/>
            <a:chExt cx="2495768" cy="543015"/>
          </a:xfrm>
        </p:grpSpPr>
        <p:sp>
          <p:nvSpPr>
            <p:cNvPr id="22" name="Oval Callout 21"/>
            <p:cNvSpPr/>
            <p:nvPr/>
          </p:nvSpPr>
          <p:spPr bwMode="auto">
            <a:xfrm>
              <a:off x="5967619" y="2328189"/>
              <a:ext cx="2495768" cy="519351"/>
            </a:xfrm>
            <a:prstGeom prst="wedgeEllipseCallout">
              <a:avLst>
                <a:gd name="adj1" fmla="val -88069"/>
                <a:gd name="adj2" fmla="val 881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>
                  <a:solidFill>
                    <a:prstClr val="black"/>
                  </a:solidFill>
                </a:rPr>
                <a:t>transformations</a:t>
              </a:r>
            </a:p>
          </p:txBody>
        </p:sp>
        <p:sp>
          <p:nvSpPr>
            <p:cNvPr id="25" name="Oval Callout 24"/>
            <p:cNvSpPr/>
            <p:nvPr/>
          </p:nvSpPr>
          <p:spPr bwMode="auto">
            <a:xfrm>
              <a:off x="5967619" y="2304525"/>
              <a:ext cx="2495768" cy="519351"/>
            </a:xfrm>
            <a:prstGeom prst="wedgeEllipseCallout">
              <a:avLst>
                <a:gd name="adj1" fmla="val -95000"/>
                <a:gd name="adj2" fmla="val 8019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>
                  <a:solidFill>
                    <a:prstClr val="black"/>
                  </a:solidFill>
                </a:rPr>
                <a:t>transformations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835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Programming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Spark/</a:t>
            </a:r>
            <a:r>
              <a:rPr lang="en-US" dirty="0" err="1"/>
              <a:t>Scala</a:t>
            </a:r>
            <a:r>
              <a:rPr lang="en-US" dirty="0"/>
              <a:t> program consists of:</a:t>
            </a:r>
          </a:p>
          <a:p>
            <a:pPr lvl="1"/>
            <a:r>
              <a:rPr lang="en-US" dirty="0"/>
              <a:t>Transformations (map, reduce, join</a:t>
            </a:r>
            <a:r>
              <a:rPr lang="is-IS" dirty="0"/>
              <a:t>…).  </a:t>
            </a:r>
            <a:r>
              <a:rPr lang="is-IS" dirty="0">
                <a:solidFill>
                  <a:srgbClr val="0000FF"/>
                </a:solidFill>
              </a:rPr>
              <a:t>Lazy</a:t>
            </a:r>
          </a:p>
          <a:p>
            <a:pPr lvl="1"/>
            <a:r>
              <a:rPr lang="is-IS" dirty="0"/>
              <a:t>Actions (count, reduce, save...).  </a:t>
            </a:r>
            <a:r>
              <a:rPr lang="is-IS" dirty="0">
                <a:solidFill>
                  <a:srgbClr val="FF0000"/>
                </a:solidFill>
              </a:rPr>
              <a:t>Eager</a:t>
            </a:r>
          </a:p>
          <a:p>
            <a:pPr lvl="1"/>
            <a:endParaRPr lang="is-IS" dirty="0"/>
          </a:p>
          <a:p>
            <a:r>
              <a:rPr lang="is-IS" dirty="0"/>
              <a:t>RDD&lt;T&gt; = an RDD collection of type T</a:t>
            </a:r>
          </a:p>
          <a:p>
            <a:pPr lvl="1"/>
            <a:r>
              <a:rPr lang="en-US" dirty="0"/>
              <a:t>P</a:t>
            </a:r>
            <a:r>
              <a:rPr lang="is-IS" dirty="0"/>
              <a:t>artitioned, recoverable (through lineage), not nested</a:t>
            </a:r>
          </a:p>
          <a:p>
            <a:r>
              <a:rPr lang="is-IS" dirty="0"/>
              <a:t>Seq&lt;T&gt; = a sequence</a:t>
            </a:r>
          </a:p>
          <a:p>
            <a:pPr lvl="1"/>
            <a:r>
              <a:rPr lang="en-US" dirty="0"/>
              <a:t>L</a:t>
            </a:r>
            <a:r>
              <a:rPr lang="is-IS" dirty="0"/>
              <a:t>ocal to a server, may be nested</a:t>
            </a:r>
          </a:p>
        </p:txBody>
      </p:sp>
    </p:spTree>
    <p:extLst>
      <p:ext uri="{BB962C8B-B14F-4D97-AF65-F5344CB8AC3E}">
        <p14:creationId xmlns:p14="http://schemas.microsoft.com/office/powerpoint/2010/main" val="4215507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30" y="911412"/>
            <a:ext cx="6500906" cy="914400"/>
          </a:xfrm>
        </p:spPr>
        <p:txBody>
          <a:bodyPr/>
          <a:lstStyle/>
          <a:p>
            <a:r>
              <a:rPr lang="en-US" sz="3600"/>
              <a:t>Some important weaknesses of MapReduce/Hadoop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53" y="2372751"/>
            <a:ext cx="8725647" cy="4297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/>
              <a:t>Map and Reduce functions written by hand</a:t>
            </a:r>
          </a:p>
          <a:p>
            <a:pPr marL="857250" lvl="1" indent="-457200"/>
            <a:r>
              <a:rPr lang="en-US" sz="2400" i="1"/>
              <a:t>Addressed by HIVE, Pig, many others</a:t>
            </a:r>
          </a:p>
          <a:p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No indexes for efficient lookup</a:t>
            </a:r>
          </a:p>
          <a:p>
            <a:pPr marL="857250" lvl="1" indent="-457200"/>
            <a:r>
              <a:rPr lang="en-US" sz="2400" i="1"/>
              <a:t>Addressed by BigTable/Hbase, many others</a:t>
            </a:r>
          </a:p>
          <a:p>
            <a:pPr marL="514350" indent="-514350">
              <a:buFont typeface="+mj-lt"/>
              <a:buAutoNum type="arabicPeriod"/>
            </a:pP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Every step writes its output to disk</a:t>
            </a:r>
          </a:p>
          <a:p>
            <a:pPr lvl="1"/>
            <a:r>
              <a:rPr lang="en-US" sz="2400">
                <a:solidFill>
                  <a:schemeClr val="accent2"/>
                </a:solidFill>
              </a:rPr>
              <a:t>Good for fault tolerance, terrible for performance</a:t>
            </a:r>
          </a:p>
          <a:p>
            <a:pPr marL="514350" indent="-514350">
              <a:buFont typeface="+mj-lt"/>
              <a:buAutoNum type="arabicPeriod"/>
            </a:pPr>
            <a:endParaRPr lang="en-US" sz="2800"/>
          </a:p>
          <a:p>
            <a:pPr lvl="1"/>
            <a:endParaRPr lang="en-US" sz="24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50369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65EB-C4A5-6E46-B559-AC322FE5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8FA8-B5FE-AF41-8DEC-D9A548FA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223738" cy="4297363"/>
          </a:xfrm>
        </p:spPr>
        <p:txBody>
          <a:bodyPr/>
          <a:lstStyle/>
          <a:p>
            <a:r>
              <a:rPr lang="en-US" sz="2800" dirty="0">
                <a:solidFill>
                  <a:srgbClr val="1C2EF9"/>
                </a:solidFill>
              </a:rPr>
              <a:t>Databases</a:t>
            </a:r>
            <a:r>
              <a:rPr lang="en-US" sz="2800" dirty="0"/>
              <a:t>: Lots of automation, less attention to failures, less programmer control</a:t>
            </a:r>
          </a:p>
          <a:p>
            <a:r>
              <a:rPr lang="en-US" sz="2800" dirty="0">
                <a:solidFill>
                  <a:srgbClr val="1C2EF9"/>
                </a:solidFill>
              </a:rPr>
              <a:t>MapReduce</a:t>
            </a:r>
            <a:r>
              <a:rPr lang="en-US" sz="2800" dirty="0"/>
              <a:t>: Very little automation, but fault-tolerance.  Can be awkward to program – lots of carefully designed map and reduce functions, lots of idiosyncrasies</a:t>
            </a:r>
          </a:p>
          <a:p>
            <a:r>
              <a:rPr lang="en-US" sz="2800" dirty="0">
                <a:solidFill>
                  <a:srgbClr val="1C2EF9"/>
                </a:solidFill>
              </a:rPr>
              <a:t>Spark</a:t>
            </a:r>
            <a:r>
              <a:rPr lang="en-US" sz="2800" dirty="0"/>
              <a:t>: Tries to do both. Relational Algebra interface, some optimization, good fault-tolerance, high-level programming interface.  </a:t>
            </a:r>
          </a:p>
          <a:p>
            <a:r>
              <a:rPr lang="en-US" sz="2800" dirty="0"/>
              <a:t>Note: All of them provide SQL interfaces!  Learn SQL!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2F51-F4F4-5C4D-ACBA-6FC4945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3AD8-8A09-D540-B1F7-521AFA35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EFA8-A623-B74B-AD6C-43B5BB8F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E043A-571D-F34A-A492-73A1CF79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4E5-F5CA-CD47-9AE3-A07BD6AB5419}" type="datetime1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E0D8F-A8F5-F14E-93D8-A369B46A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68357-2076-3E49-A45F-8F5E5BA6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EEC5-EA09-464B-9CF2-C5C5C68E123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C97CE-E417-9448-B9B7-7D3FC2ABFF74}"/>
              </a:ext>
            </a:extLst>
          </p:cNvPr>
          <p:cNvSpPr txBox="1"/>
          <p:nvPr/>
        </p:nvSpPr>
        <p:spPr>
          <a:xfrm>
            <a:off x="327991" y="236543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History of Big Data systems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96B00E-796D-CA49-A4CC-12DBC8DBD5F5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V="1">
            <a:off x="3225495" y="2437892"/>
            <a:ext cx="1159345" cy="2184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23651D-5952-6244-AB4B-9D0E0618A0A3}"/>
              </a:ext>
            </a:extLst>
          </p:cNvPr>
          <p:cNvSpPr txBox="1"/>
          <p:nvPr/>
        </p:nvSpPr>
        <p:spPr>
          <a:xfrm>
            <a:off x="7434469" y="5862503"/>
            <a:ext cx="8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1990s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7BB171-102E-8D40-AD6F-2D59CEF7DF90}"/>
              </a:ext>
            </a:extLst>
          </p:cNvPr>
          <p:cNvSpPr txBox="1"/>
          <p:nvPr/>
        </p:nvSpPr>
        <p:spPr>
          <a:xfrm>
            <a:off x="7389742" y="4142944"/>
            <a:ext cx="8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FAF959-6048-B842-8917-4A07294F4F3E}"/>
              </a:ext>
            </a:extLst>
          </p:cNvPr>
          <p:cNvSpPr txBox="1"/>
          <p:nvPr/>
        </p:nvSpPr>
        <p:spPr>
          <a:xfrm>
            <a:off x="7434469" y="2522700"/>
            <a:ext cx="8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68F05C-ABF6-D648-96BD-C1BBDF3DF32F}"/>
              </a:ext>
            </a:extLst>
          </p:cNvPr>
          <p:cNvSpPr txBox="1"/>
          <p:nvPr/>
        </p:nvSpPr>
        <p:spPr>
          <a:xfrm>
            <a:off x="7389742" y="776836"/>
            <a:ext cx="8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D50EBB-255A-1645-9F59-CF5D000D7FCE}"/>
              </a:ext>
            </a:extLst>
          </p:cNvPr>
          <p:cNvSpPr/>
          <p:nvPr/>
        </p:nvSpPr>
        <p:spPr>
          <a:xfrm>
            <a:off x="1431235" y="2522700"/>
            <a:ext cx="1794260" cy="4198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Relational Databases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8B1922-081A-994B-ACF1-F648FBD0010C}"/>
              </a:ext>
            </a:extLst>
          </p:cNvPr>
          <p:cNvSpPr/>
          <p:nvPr/>
        </p:nvSpPr>
        <p:spPr>
          <a:xfrm>
            <a:off x="1439764" y="1480930"/>
            <a:ext cx="1794260" cy="1041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 with better scalability, fault tolerance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141267-9E00-1741-A0B3-41744EC85444}"/>
              </a:ext>
            </a:extLst>
          </p:cNvPr>
          <p:cNvSpPr/>
          <p:nvPr/>
        </p:nvSpPr>
        <p:spPr>
          <a:xfrm>
            <a:off x="4384840" y="1480930"/>
            <a:ext cx="2464879" cy="1913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MapReduce-based systems equipped with languages, optimization, indexing, schemas, backups, caching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D1BA56-2584-EE48-804C-FA2706B8820B}"/>
              </a:ext>
            </a:extLst>
          </p:cNvPr>
          <p:cNvSpPr/>
          <p:nvPr/>
        </p:nvSpPr>
        <p:spPr>
          <a:xfrm>
            <a:off x="4384839" y="3404389"/>
            <a:ext cx="2464879" cy="4619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MapReduce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468D6E-EA2E-DC4E-BB34-C50459C4FDAB}"/>
              </a:ext>
            </a:extLst>
          </p:cNvPr>
          <p:cNvCxnSpPr>
            <a:cxnSpLocks/>
            <a:stCxn id="61" idx="1"/>
            <a:endCxn id="56" idx="3"/>
          </p:cNvCxnSpPr>
          <p:nvPr/>
        </p:nvCxnSpPr>
        <p:spPr>
          <a:xfrm flipH="1" flipV="1">
            <a:off x="3234024" y="2001815"/>
            <a:ext cx="1150815" cy="1633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11E3A42-912D-1346-8FDF-D4A0A6030653}"/>
              </a:ext>
            </a:extLst>
          </p:cNvPr>
          <p:cNvSpPr/>
          <p:nvPr/>
        </p:nvSpPr>
        <p:spPr>
          <a:xfrm>
            <a:off x="1426882" y="812280"/>
            <a:ext cx="5422835" cy="6686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Hybrid architectures that do it all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2C3930-7A77-7347-8CCD-EB33044B8501}"/>
              </a:ext>
            </a:extLst>
          </p:cNvPr>
          <p:cNvCxnSpPr/>
          <p:nvPr/>
        </p:nvCxnSpPr>
        <p:spPr>
          <a:xfrm flipH="1" flipV="1">
            <a:off x="8468139" y="812280"/>
            <a:ext cx="79513" cy="5340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EFE70DF-B262-FB49-9F67-A3613504AC73}"/>
              </a:ext>
            </a:extLst>
          </p:cNvPr>
          <p:cNvSpPr txBox="1"/>
          <p:nvPr/>
        </p:nvSpPr>
        <p:spPr>
          <a:xfrm>
            <a:off x="6997148" y="1590261"/>
            <a:ext cx="1462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Pig, Spark, HIVE, many more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AD2B6A-03AC-F349-9E91-B8E2BCEB9A83}"/>
              </a:ext>
            </a:extLst>
          </p:cNvPr>
          <p:cNvSpPr txBox="1"/>
          <p:nvPr/>
        </p:nvSpPr>
        <p:spPr>
          <a:xfrm>
            <a:off x="61538" y="1514347"/>
            <a:ext cx="1462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Hana, Vertica, Redshift, Maria, many more</a:t>
            </a:r>
          </a:p>
        </p:txBody>
      </p:sp>
    </p:spTree>
    <p:extLst>
      <p:ext uri="{BB962C8B-B14F-4D97-AF65-F5344CB8AC3E}">
        <p14:creationId xmlns:p14="http://schemas.microsoft.com/office/powerpoint/2010/main" val="208694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523C-8B64-3545-8237-FB23C9A56A5E}" type="slidenum">
              <a:rPr lang="en-US"/>
              <a:pPr/>
              <a:t>5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9413" y="209389"/>
            <a:ext cx="7854950" cy="914400"/>
          </a:xfrm>
        </p:spPr>
        <p:txBody>
          <a:bodyPr/>
          <a:lstStyle/>
          <a:p>
            <a:r>
              <a:rPr lang="en-US" sz="3600"/>
              <a:t>Key Idea: An </a:t>
            </a:r>
            <a:r>
              <a:rPr lang="en-US" sz="3600" i="1">
                <a:solidFill>
                  <a:srgbClr val="FF0000"/>
                </a:solidFill>
              </a:rPr>
              <a:t>Algebra of Tables</a:t>
            </a:r>
            <a:endParaRPr lang="en-US" sz="3600"/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1392238" y="1316038"/>
            <a:ext cx="1562100" cy="1238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1392238" y="1301750"/>
            <a:ext cx="15621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789" name="Line 5"/>
          <p:cNvSpPr>
            <a:spLocks noChangeShapeType="1"/>
          </p:cNvSpPr>
          <p:nvPr/>
        </p:nvSpPr>
        <p:spPr bwMode="auto">
          <a:xfrm>
            <a:off x="1406525" y="1530350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0" name="Line 6"/>
          <p:cNvSpPr>
            <a:spLocks noChangeShapeType="1"/>
          </p:cNvSpPr>
          <p:nvPr/>
        </p:nvSpPr>
        <p:spPr bwMode="auto">
          <a:xfrm>
            <a:off x="1404938" y="1712913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>
            <a:off x="1401763" y="1871663"/>
            <a:ext cx="1535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2" name="Line 8"/>
          <p:cNvSpPr>
            <a:spLocks noChangeShapeType="1"/>
          </p:cNvSpPr>
          <p:nvPr/>
        </p:nvSpPr>
        <p:spPr bwMode="auto">
          <a:xfrm>
            <a:off x="1400175" y="2052638"/>
            <a:ext cx="153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3" name="Line 9"/>
          <p:cNvSpPr>
            <a:spLocks noChangeShapeType="1"/>
          </p:cNvSpPr>
          <p:nvPr/>
        </p:nvSpPr>
        <p:spPr bwMode="auto">
          <a:xfrm>
            <a:off x="1817688" y="1317625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4" name="Line 10"/>
          <p:cNvSpPr>
            <a:spLocks noChangeShapeType="1"/>
          </p:cNvSpPr>
          <p:nvPr/>
        </p:nvSpPr>
        <p:spPr bwMode="auto">
          <a:xfrm>
            <a:off x="2193925" y="1316038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5" name="Line 11"/>
          <p:cNvSpPr>
            <a:spLocks noChangeShapeType="1"/>
          </p:cNvSpPr>
          <p:nvPr/>
        </p:nvSpPr>
        <p:spPr bwMode="auto">
          <a:xfrm>
            <a:off x="2449513" y="1311275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6" name="Line 12"/>
          <p:cNvSpPr>
            <a:spLocks noChangeShapeType="1"/>
          </p:cNvSpPr>
          <p:nvPr/>
        </p:nvSpPr>
        <p:spPr bwMode="auto">
          <a:xfrm>
            <a:off x="1398588" y="2219325"/>
            <a:ext cx="1535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7" name="Line 13"/>
          <p:cNvSpPr>
            <a:spLocks noChangeShapeType="1"/>
          </p:cNvSpPr>
          <p:nvPr/>
        </p:nvSpPr>
        <p:spPr bwMode="auto">
          <a:xfrm>
            <a:off x="1397000" y="2371725"/>
            <a:ext cx="153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8" name="Line 14"/>
          <p:cNvSpPr>
            <a:spLocks noChangeShapeType="1"/>
          </p:cNvSpPr>
          <p:nvPr/>
        </p:nvSpPr>
        <p:spPr bwMode="auto">
          <a:xfrm>
            <a:off x="2671763" y="1309688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9" name="AutoShape 15"/>
          <p:cNvSpPr>
            <a:spLocks noChangeArrowheads="1"/>
          </p:cNvSpPr>
          <p:nvPr/>
        </p:nvSpPr>
        <p:spPr bwMode="auto">
          <a:xfrm>
            <a:off x="1263650" y="1839913"/>
            <a:ext cx="1854200" cy="4349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800" name="Text Box 16"/>
          <p:cNvSpPr txBox="1">
            <a:spLocks noChangeArrowheads="1"/>
          </p:cNvSpPr>
          <p:nvPr/>
        </p:nvSpPr>
        <p:spPr bwMode="auto">
          <a:xfrm>
            <a:off x="5778500" y="1704975"/>
            <a:ext cx="2824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ym typeface="Symbol" charset="0"/>
              </a:rPr>
              <a:t>select</a:t>
            </a:r>
            <a:endParaRPr lang="en-US" sz="3600"/>
          </a:p>
        </p:txBody>
      </p:sp>
      <p:sp>
        <p:nvSpPr>
          <p:cNvPr id="374801" name="Rectangle 17"/>
          <p:cNvSpPr>
            <a:spLocks noChangeArrowheads="1"/>
          </p:cNvSpPr>
          <p:nvPr/>
        </p:nvSpPr>
        <p:spPr bwMode="auto">
          <a:xfrm>
            <a:off x="1395413" y="2762250"/>
            <a:ext cx="1562100" cy="1238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802" name="Rectangle 18"/>
          <p:cNvSpPr>
            <a:spLocks noChangeArrowheads="1"/>
          </p:cNvSpPr>
          <p:nvPr/>
        </p:nvSpPr>
        <p:spPr bwMode="auto">
          <a:xfrm>
            <a:off x="1395413" y="2747963"/>
            <a:ext cx="15621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803" name="Line 19"/>
          <p:cNvSpPr>
            <a:spLocks noChangeShapeType="1"/>
          </p:cNvSpPr>
          <p:nvPr/>
        </p:nvSpPr>
        <p:spPr bwMode="auto">
          <a:xfrm>
            <a:off x="1409700" y="2976563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04" name="Line 20"/>
          <p:cNvSpPr>
            <a:spLocks noChangeShapeType="1"/>
          </p:cNvSpPr>
          <p:nvPr/>
        </p:nvSpPr>
        <p:spPr bwMode="auto">
          <a:xfrm>
            <a:off x="1408113" y="3159125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05" name="Line 21"/>
          <p:cNvSpPr>
            <a:spLocks noChangeShapeType="1"/>
          </p:cNvSpPr>
          <p:nvPr/>
        </p:nvSpPr>
        <p:spPr bwMode="auto">
          <a:xfrm>
            <a:off x="1404938" y="3317875"/>
            <a:ext cx="1535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06" name="Line 22"/>
          <p:cNvSpPr>
            <a:spLocks noChangeShapeType="1"/>
          </p:cNvSpPr>
          <p:nvPr/>
        </p:nvSpPr>
        <p:spPr bwMode="auto">
          <a:xfrm>
            <a:off x="1403350" y="3498850"/>
            <a:ext cx="153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07" name="Line 23"/>
          <p:cNvSpPr>
            <a:spLocks noChangeShapeType="1"/>
          </p:cNvSpPr>
          <p:nvPr/>
        </p:nvSpPr>
        <p:spPr bwMode="auto">
          <a:xfrm>
            <a:off x="1820863" y="2763838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08" name="Line 24"/>
          <p:cNvSpPr>
            <a:spLocks noChangeShapeType="1"/>
          </p:cNvSpPr>
          <p:nvPr/>
        </p:nvSpPr>
        <p:spPr bwMode="auto">
          <a:xfrm>
            <a:off x="2197100" y="2762250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09" name="Line 25"/>
          <p:cNvSpPr>
            <a:spLocks noChangeShapeType="1"/>
          </p:cNvSpPr>
          <p:nvPr/>
        </p:nvSpPr>
        <p:spPr bwMode="auto">
          <a:xfrm>
            <a:off x="2452688" y="2757488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0" name="Line 26"/>
          <p:cNvSpPr>
            <a:spLocks noChangeShapeType="1"/>
          </p:cNvSpPr>
          <p:nvPr/>
        </p:nvSpPr>
        <p:spPr bwMode="auto">
          <a:xfrm>
            <a:off x="1401763" y="3665538"/>
            <a:ext cx="1535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1" name="Line 27"/>
          <p:cNvSpPr>
            <a:spLocks noChangeShapeType="1"/>
          </p:cNvSpPr>
          <p:nvPr/>
        </p:nvSpPr>
        <p:spPr bwMode="auto">
          <a:xfrm>
            <a:off x="1400175" y="3817938"/>
            <a:ext cx="153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2" name="Line 28"/>
          <p:cNvSpPr>
            <a:spLocks noChangeShapeType="1"/>
          </p:cNvSpPr>
          <p:nvPr/>
        </p:nvSpPr>
        <p:spPr bwMode="auto">
          <a:xfrm>
            <a:off x="2674938" y="2755900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3" name="AutoShape 29"/>
          <p:cNvSpPr>
            <a:spLocks noChangeArrowheads="1"/>
          </p:cNvSpPr>
          <p:nvPr/>
        </p:nvSpPr>
        <p:spPr bwMode="auto">
          <a:xfrm>
            <a:off x="2386013" y="2701925"/>
            <a:ext cx="635000" cy="13700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5797550" y="3084513"/>
            <a:ext cx="2824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ym typeface="Symbol" charset="0"/>
              </a:rPr>
              <a:t>project</a:t>
            </a:r>
            <a:endParaRPr lang="en-US" sz="3600"/>
          </a:p>
        </p:txBody>
      </p:sp>
      <p:sp>
        <p:nvSpPr>
          <p:cNvPr id="374815" name="Rectangle 31"/>
          <p:cNvSpPr>
            <a:spLocks noChangeArrowheads="1"/>
          </p:cNvSpPr>
          <p:nvPr/>
        </p:nvSpPr>
        <p:spPr bwMode="auto">
          <a:xfrm>
            <a:off x="1374775" y="4225925"/>
            <a:ext cx="1562100" cy="1238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816" name="Rectangle 32"/>
          <p:cNvSpPr>
            <a:spLocks noChangeArrowheads="1"/>
          </p:cNvSpPr>
          <p:nvPr/>
        </p:nvSpPr>
        <p:spPr bwMode="auto">
          <a:xfrm>
            <a:off x="1374775" y="4211638"/>
            <a:ext cx="15621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817" name="Line 33"/>
          <p:cNvSpPr>
            <a:spLocks noChangeShapeType="1"/>
          </p:cNvSpPr>
          <p:nvPr/>
        </p:nvSpPr>
        <p:spPr bwMode="auto">
          <a:xfrm>
            <a:off x="1389063" y="4440238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8" name="Line 34"/>
          <p:cNvSpPr>
            <a:spLocks noChangeShapeType="1"/>
          </p:cNvSpPr>
          <p:nvPr/>
        </p:nvSpPr>
        <p:spPr bwMode="auto">
          <a:xfrm>
            <a:off x="1387475" y="4622800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9" name="Line 35"/>
          <p:cNvSpPr>
            <a:spLocks noChangeShapeType="1"/>
          </p:cNvSpPr>
          <p:nvPr/>
        </p:nvSpPr>
        <p:spPr bwMode="auto">
          <a:xfrm>
            <a:off x="1384300" y="4781550"/>
            <a:ext cx="153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0" name="Line 36"/>
          <p:cNvSpPr>
            <a:spLocks noChangeShapeType="1"/>
          </p:cNvSpPr>
          <p:nvPr/>
        </p:nvSpPr>
        <p:spPr bwMode="auto">
          <a:xfrm>
            <a:off x="1382713" y="4962525"/>
            <a:ext cx="1535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1" name="Line 37"/>
          <p:cNvSpPr>
            <a:spLocks noChangeShapeType="1"/>
          </p:cNvSpPr>
          <p:nvPr/>
        </p:nvSpPr>
        <p:spPr bwMode="auto">
          <a:xfrm>
            <a:off x="1800225" y="4227513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2" name="Line 38"/>
          <p:cNvSpPr>
            <a:spLocks noChangeShapeType="1"/>
          </p:cNvSpPr>
          <p:nvPr/>
        </p:nvSpPr>
        <p:spPr bwMode="auto">
          <a:xfrm>
            <a:off x="2176463" y="4225925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3" name="Line 39"/>
          <p:cNvSpPr>
            <a:spLocks noChangeShapeType="1"/>
          </p:cNvSpPr>
          <p:nvPr/>
        </p:nvSpPr>
        <p:spPr bwMode="auto">
          <a:xfrm>
            <a:off x="2432050" y="4221163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4" name="Line 40"/>
          <p:cNvSpPr>
            <a:spLocks noChangeShapeType="1"/>
          </p:cNvSpPr>
          <p:nvPr/>
        </p:nvSpPr>
        <p:spPr bwMode="auto">
          <a:xfrm>
            <a:off x="1381125" y="5129213"/>
            <a:ext cx="153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5" name="Line 41"/>
          <p:cNvSpPr>
            <a:spLocks noChangeShapeType="1"/>
          </p:cNvSpPr>
          <p:nvPr/>
        </p:nvSpPr>
        <p:spPr bwMode="auto">
          <a:xfrm>
            <a:off x="1379538" y="5281613"/>
            <a:ext cx="1535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6" name="Line 42"/>
          <p:cNvSpPr>
            <a:spLocks noChangeShapeType="1"/>
          </p:cNvSpPr>
          <p:nvPr/>
        </p:nvSpPr>
        <p:spPr bwMode="auto">
          <a:xfrm>
            <a:off x="2654300" y="4219575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7" name="Text Box 43"/>
          <p:cNvSpPr txBox="1">
            <a:spLocks noChangeArrowheads="1"/>
          </p:cNvSpPr>
          <p:nvPr/>
        </p:nvSpPr>
        <p:spPr bwMode="auto">
          <a:xfrm>
            <a:off x="3884613" y="4530725"/>
            <a:ext cx="2824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ym typeface="Symbol" charset="0"/>
              </a:rPr>
              <a:t>join</a:t>
            </a:r>
            <a:endParaRPr lang="en-US" sz="3600"/>
          </a:p>
        </p:txBody>
      </p:sp>
      <p:sp>
        <p:nvSpPr>
          <p:cNvPr id="374828" name="Rectangle 44"/>
          <p:cNvSpPr>
            <a:spLocks noChangeArrowheads="1"/>
          </p:cNvSpPr>
          <p:nvPr/>
        </p:nvSpPr>
        <p:spPr bwMode="auto">
          <a:xfrm>
            <a:off x="3505200" y="4225925"/>
            <a:ext cx="1562100" cy="1238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829" name="Rectangle 45"/>
          <p:cNvSpPr>
            <a:spLocks noChangeArrowheads="1"/>
          </p:cNvSpPr>
          <p:nvPr/>
        </p:nvSpPr>
        <p:spPr bwMode="auto">
          <a:xfrm>
            <a:off x="3505200" y="4211638"/>
            <a:ext cx="15621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830" name="Line 46"/>
          <p:cNvSpPr>
            <a:spLocks noChangeShapeType="1"/>
          </p:cNvSpPr>
          <p:nvPr/>
        </p:nvSpPr>
        <p:spPr bwMode="auto">
          <a:xfrm>
            <a:off x="3519488" y="4440238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31" name="Line 47"/>
          <p:cNvSpPr>
            <a:spLocks noChangeShapeType="1"/>
          </p:cNvSpPr>
          <p:nvPr/>
        </p:nvSpPr>
        <p:spPr bwMode="auto">
          <a:xfrm>
            <a:off x="3517900" y="4622800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32" name="Line 48"/>
          <p:cNvSpPr>
            <a:spLocks noChangeShapeType="1"/>
          </p:cNvSpPr>
          <p:nvPr/>
        </p:nvSpPr>
        <p:spPr bwMode="auto">
          <a:xfrm>
            <a:off x="3514725" y="4781550"/>
            <a:ext cx="153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33" name="Line 49"/>
          <p:cNvSpPr>
            <a:spLocks noChangeShapeType="1"/>
          </p:cNvSpPr>
          <p:nvPr/>
        </p:nvSpPr>
        <p:spPr bwMode="auto">
          <a:xfrm>
            <a:off x="3513138" y="4962525"/>
            <a:ext cx="1535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34" name="Line 50"/>
          <p:cNvSpPr>
            <a:spLocks noChangeShapeType="1"/>
          </p:cNvSpPr>
          <p:nvPr/>
        </p:nvSpPr>
        <p:spPr bwMode="auto">
          <a:xfrm>
            <a:off x="3930650" y="4227513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35" name="Line 51"/>
          <p:cNvSpPr>
            <a:spLocks noChangeShapeType="1"/>
          </p:cNvSpPr>
          <p:nvPr/>
        </p:nvSpPr>
        <p:spPr bwMode="auto">
          <a:xfrm>
            <a:off x="4306888" y="4225925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36" name="Line 52"/>
          <p:cNvSpPr>
            <a:spLocks noChangeShapeType="1"/>
          </p:cNvSpPr>
          <p:nvPr/>
        </p:nvSpPr>
        <p:spPr bwMode="auto">
          <a:xfrm>
            <a:off x="4562475" y="4221163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37" name="Line 53"/>
          <p:cNvSpPr>
            <a:spLocks noChangeShapeType="1"/>
          </p:cNvSpPr>
          <p:nvPr/>
        </p:nvSpPr>
        <p:spPr bwMode="auto">
          <a:xfrm>
            <a:off x="3511550" y="5129213"/>
            <a:ext cx="153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38" name="Line 54"/>
          <p:cNvSpPr>
            <a:spLocks noChangeShapeType="1"/>
          </p:cNvSpPr>
          <p:nvPr/>
        </p:nvSpPr>
        <p:spPr bwMode="auto">
          <a:xfrm>
            <a:off x="3509963" y="5281613"/>
            <a:ext cx="1535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39" name="Line 55"/>
          <p:cNvSpPr>
            <a:spLocks noChangeShapeType="1"/>
          </p:cNvSpPr>
          <p:nvPr/>
        </p:nvSpPr>
        <p:spPr bwMode="auto">
          <a:xfrm>
            <a:off x="4784725" y="4219575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40" name="AutoShape 56"/>
          <p:cNvSpPr>
            <a:spLocks noChangeArrowheads="1"/>
          </p:cNvSpPr>
          <p:nvPr/>
        </p:nvSpPr>
        <p:spPr bwMode="auto">
          <a:xfrm>
            <a:off x="3430588" y="4733925"/>
            <a:ext cx="1738312" cy="3000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841" name="Text Box 57"/>
          <p:cNvSpPr txBox="1">
            <a:spLocks noChangeArrowheads="1"/>
          </p:cNvSpPr>
          <p:nvPr/>
        </p:nvSpPr>
        <p:spPr bwMode="auto">
          <a:xfrm>
            <a:off x="5840413" y="4565650"/>
            <a:ext cx="2824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ym typeface="Symbol" charset="0"/>
              </a:rPr>
              <a:t>join</a:t>
            </a:r>
            <a:endParaRPr lang="en-US" sz="3600"/>
          </a:p>
        </p:txBody>
      </p:sp>
      <p:sp>
        <p:nvSpPr>
          <p:cNvPr id="374842" name="AutoShape 58"/>
          <p:cNvSpPr>
            <a:spLocks noChangeArrowheads="1"/>
          </p:cNvSpPr>
          <p:nvPr/>
        </p:nvSpPr>
        <p:spPr bwMode="auto">
          <a:xfrm>
            <a:off x="1308100" y="4721225"/>
            <a:ext cx="1738313" cy="3000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843" name="AutoShape 59"/>
          <p:cNvSpPr>
            <a:spLocks noChangeArrowheads="1"/>
          </p:cNvSpPr>
          <p:nvPr/>
        </p:nvSpPr>
        <p:spPr bwMode="auto">
          <a:xfrm>
            <a:off x="3424238" y="5240338"/>
            <a:ext cx="1738312" cy="300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4844" name="AutoShape 60"/>
          <p:cNvCxnSpPr>
            <a:cxnSpLocks noChangeShapeType="1"/>
            <a:stCxn id="374842" idx="3"/>
            <a:endCxn id="374840" idx="1"/>
          </p:cNvCxnSpPr>
          <p:nvPr/>
        </p:nvCxnSpPr>
        <p:spPr bwMode="auto">
          <a:xfrm>
            <a:off x="3065463" y="4872038"/>
            <a:ext cx="346075" cy="1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4845" name="AutoShape 61"/>
          <p:cNvCxnSpPr>
            <a:cxnSpLocks noChangeShapeType="1"/>
            <a:stCxn id="374842" idx="3"/>
            <a:endCxn id="374843" idx="1"/>
          </p:cNvCxnSpPr>
          <p:nvPr/>
        </p:nvCxnSpPr>
        <p:spPr bwMode="auto">
          <a:xfrm>
            <a:off x="3065463" y="4872038"/>
            <a:ext cx="339725" cy="5191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4846" name="Text Box 62"/>
          <p:cNvSpPr txBox="1">
            <a:spLocks noChangeArrowheads="1"/>
          </p:cNvSpPr>
          <p:nvPr/>
        </p:nvSpPr>
        <p:spPr bwMode="auto">
          <a:xfrm>
            <a:off x="1020763" y="5748338"/>
            <a:ext cx="782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Other operators: aggregate, union, difference, cross product</a:t>
            </a:r>
          </a:p>
        </p:txBody>
      </p:sp>
    </p:spTree>
    <p:extLst>
      <p:ext uri="{BB962C8B-B14F-4D97-AF65-F5344CB8AC3E}">
        <p14:creationId xmlns:p14="http://schemas.microsoft.com/office/powerpoint/2010/main" val="74604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04800"/>
            <a:ext cx="7854950" cy="914400"/>
          </a:xfrm>
        </p:spPr>
        <p:txBody>
          <a:bodyPr/>
          <a:lstStyle/>
          <a:p>
            <a:r>
              <a:rPr lang="en-US" sz="4000"/>
              <a:t>Key Idea: Declarative Languages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452438" y="3765886"/>
            <a:ext cx="38782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charset="0"/>
              </a:rPr>
              <a:t>SELECT * </a:t>
            </a:r>
          </a:p>
          <a:p>
            <a:r>
              <a:rPr lang="en-US" sz="1800" dirty="0">
                <a:latin typeface="Courier New" charset="0"/>
              </a:rPr>
              <a:t>  FROM Order o, Item </a:t>
            </a:r>
            <a:r>
              <a:rPr lang="en-US" sz="1800" dirty="0" err="1">
                <a:latin typeface="Courier New" charset="0"/>
              </a:rPr>
              <a:t>i</a:t>
            </a:r>
            <a:endParaRPr lang="en-US" sz="1800" dirty="0">
              <a:latin typeface="Courier New" charset="0"/>
            </a:endParaRPr>
          </a:p>
          <a:p>
            <a:r>
              <a:rPr lang="en-US" sz="1800" dirty="0">
                <a:latin typeface="Courier New" charset="0"/>
              </a:rPr>
              <a:t> WHERE </a:t>
            </a:r>
            <a:r>
              <a:rPr lang="en-US" sz="1800" dirty="0" err="1">
                <a:latin typeface="Courier New" charset="0"/>
              </a:rPr>
              <a:t>o.order</a:t>
            </a:r>
            <a:r>
              <a:rPr lang="en-US" sz="1800" dirty="0">
                <a:latin typeface="Courier New" charset="0"/>
              </a:rPr>
              <a:t> = </a:t>
            </a:r>
            <a:r>
              <a:rPr lang="en-US" sz="1800" dirty="0" err="1">
                <a:latin typeface="Courier New" charset="0"/>
              </a:rPr>
              <a:t>i.order</a:t>
            </a:r>
            <a:endParaRPr lang="en-US" sz="1800" dirty="0">
              <a:latin typeface="Courier New" charset="0"/>
            </a:endParaRPr>
          </a:p>
          <a:p>
            <a:r>
              <a:rPr lang="en-US" sz="1800" dirty="0">
                <a:latin typeface="Courier New" charset="0"/>
              </a:rPr>
              <a:t>   AND </a:t>
            </a:r>
            <a:r>
              <a:rPr lang="en-US" sz="1800" dirty="0" err="1">
                <a:latin typeface="Courier New" charset="0"/>
              </a:rPr>
              <a:t>o.date</a:t>
            </a:r>
            <a:r>
              <a:rPr lang="en-US" sz="1800" dirty="0">
                <a:latin typeface="Courier New" charset="0"/>
              </a:rPr>
              <a:t> = today()</a:t>
            </a:r>
          </a:p>
        </p:txBody>
      </p:sp>
      <p:sp>
        <p:nvSpPr>
          <p:cNvPr id="377860" name="Oval 4"/>
          <p:cNvSpPr>
            <a:spLocks noChangeArrowheads="1"/>
          </p:cNvSpPr>
          <p:nvPr/>
        </p:nvSpPr>
        <p:spPr bwMode="auto">
          <a:xfrm>
            <a:off x="5780088" y="3880186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join</a:t>
            </a:r>
          </a:p>
        </p:txBody>
      </p:sp>
      <p:sp>
        <p:nvSpPr>
          <p:cNvPr id="377861" name="Oval 5"/>
          <p:cNvSpPr>
            <a:spLocks noChangeArrowheads="1"/>
          </p:cNvSpPr>
          <p:nvPr/>
        </p:nvSpPr>
        <p:spPr bwMode="auto">
          <a:xfrm>
            <a:off x="6780213" y="4485024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select</a:t>
            </a:r>
          </a:p>
        </p:txBody>
      </p:sp>
      <p:sp>
        <p:nvSpPr>
          <p:cNvPr id="377862" name="Oval 6"/>
          <p:cNvSpPr>
            <a:spLocks noChangeArrowheads="1"/>
          </p:cNvSpPr>
          <p:nvPr/>
        </p:nvSpPr>
        <p:spPr bwMode="auto">
          <a:xfrm>
            <a:off x="4897438" y="5202574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scan</a:t>
            </a:r>
          </a:p>
        </p:txBody>
      </p:sp>
      <p:sp>
        <p:nvSpPr>
          <p:cNvPr id="377863" name="Oval 7"/>
          <p:cNvSpPr>
            <a:spLocks noChangeArrowheads="1"/>
          </p:cNvSpPr>
          <p:nvPr/>
        </p:nvSpPr>
        <p:spPr bwMode="auto">
          <a:xfrm>
            <a:off x="6789738" y="5213686"/>
            <a:ext cx="876300" cy="323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scan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7646988" y="4615199"/>
            <a:ext cx="1468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date = today()</a:t>
            </a:r>
          </a:p>
        </p:txBody>
      </p:sp>
      <p:cxnSp>
        <p:nvCxnSpPr>
          <p:cNvPr id="377865" name="AutoShape 9"/>
          <p:cNvCxnSpPr>
            <a:cxnSpLocks noChangeShapeType="1"/>
            <a:stCxn id="377862" idx="0"/>
            <a:endCxn id="377860" idx="3"/>
          </p:cNvCxnSpPr>
          <p:nvPr/>
        </p:nvCxnSpPr>
        <p:spPr bwMode="auto">
          <a:xfrm flipV="1">
            <a:off x="5335588" y="4156411"/>
            <a:ext cx="573087" cy="1046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7866" name="AutoShape 10"/>
          <p:cNvCxnSpPr>
            <a:cxnSpLocks noChangeShapeType="1"/>
            <a:stCxn id="377861" idx="0"/>
            <a:endCxn id="377860" idx="5"/>
          </p:cNvCxnSpPr>
          <p:nvPr/>
        </p:nvCxnSpPr>
        <p:spPr bwMode="auto">
          <a:xfrm flipH="1" flipV="1">
            <a:off x="6527800" y="4156411"/>
            <a:ext cx="690563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7867" name="AutoShape 11"/>
          <p:cNvCxnSpPr>
            <a:cxnSpLocks noChangeShapeType="1"/>
            <a:stCxn id="377863" idx="0"/>
            <a:endCxn id="377861" idx="4"/>
          </p:cNvCxnSpPr>
          <p:nvPr/>
        </p:nvCxnSpPr>
        <p:spPr bwMode="auto">
          <a:xfrm flipH="1" flipV="1">
            <a:off x="7218363" y="4808874"/>
            <a:ext cx="9525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7868" name="Rectangle 12"/>
          <p:cNvSpPr>
            <a:spLocks noChangeArrowheads="1"/>
          </p:cNvSpPr>
          <p:nvPr/>
        </p:nvSpPr>
        <p:spPr bwMode="auto">
          <a:xfrm>
            <a:off x="6873081" y="3834704"/>
            <a:ext cx="1832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 err="1"/>
              <a:t>o.order</a:t>
            </a:r>
            <a:r>
              <a:rPr lang="en-US" sz="1800" dirty="0"/>
              <a:t> = </a:t>
            </a:r>
            <a:r>
              <a:rPr lang="en-US" sz="1800" dirty="0" err="1"/>
              <a:t>i.order</a:t>
            </a:r>
            <a:endParaRPr lang="en-US" sz="1800" dirty="0"/>
          </a:p>
        </p:txBody>
      </p:sp>
      <p:sp>
        <p:nvSpPr>
          <p:cNvPr id="377869" name="Rectangle 13"/>
          <p:cNvSpPr>
            <a:spLocks noChangeArrowheads="1"/>
          </p:cNvSpPr>
          <p:nvPr/>
        </p:nvSpPr>
        <p:spPr bwMode="auto">
          <a:xfrm>
            <a:off x="7621588" y="5362911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Order o</a:t>
            </a:r>
          </a:p>
        </p:txBody>
      </p:sp>
      <p:sp>
        <p:nvSpPr>
          <p:cNvPr id="377870" name="Rectangle 14"/>
          <p:cNvSpPr>
            <a:spLocks noChangeArrowheads="1"/>
          </p:cNvSpPr>
          <p:nvPr/>
        </p:nvSpPr>
        <p:spPr bwMode="auto">
          <a:xfrm>
            <a:off x="5740400" y="5361324"/>
            <a:ext cx="723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 i</a:t>
            </a:r>
          </a:p>
        </p:txBody>
      </p:sp>
      <p:cxnSp>
        <p:nvCxnSpPr>
          <p:cNvPr id="377871" name="AutoShape 15"/>
          <p:cNvCxnSpPr>
            <a:cxnSpLocks noChangeShapeType="1"/>
            <a:stCxn id="377860" idx="0"/>
          </p:cNvCxnSpPr>
          <p:nvPr/>
        </p:nvCxnSpPr>
        <p:spPr bwMode="auto">
          <a:xfrm flipH="1" flipV="1">
            <a:off x="6215063" y="3410286"/>
            <a:ext cx="3175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7872" name="AutoShape 16"/>
          <p:cNvSpPr>
            <a:spLocks noChangeArrowheads="1"/>
          </p:cNvSpPr>
          <p:nvPr/>
        </p:nvSpPr>
        <p:spPr bwMode="auto">
          <a:xfrm>
            <a:off x="4122738" y="4277061"/>
            <a:ext cx="1128712" cy="381000"/>
          </a:xfrm>
          <a:prstGeom prst="rightArrow">
            <a:avLst>
              <a:gd name="adj1" fmla="val 50000"/>
              <a:gd name="adj2" fmla="val 740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685800" y="2590800"/>
            <a:ext cx="764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Find all orders from today, along with the items ordered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9460" y="1703928"/>
            <a:ext cx="608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Order(order, date, account)                   </a:t>
            </a:r>
          </a:p>
          <a:p>
            <a:r>
              <a:rPr lang="en-US" dirty="0"/>
              <a:t>Item(order, part)</a:t>
            </a:r>
          </a:p>
        </p:txBody>
      </p:sp>
    </p:spTree>
    <p:extLst>
      <p:ext uri="{BB962C8B-B14F-4D97-AF65-F5344CB8AC3E}">
        <p14:creationId xmlns:p14="http://schemas.microsoft.com/office/powerpoint/2010/main" val="324346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system from UC Berkeley</a:t>
            </a:r>
          </a:p>
          <a:p>
            <a:r>
              <a:rPr lang="en-US" dirty="0"/>
              <a:t>Distributed processing over HDFS</a:t>
            </a:r>
          </a:p>
          <a:p>
            <a:r>
              <a:rPr lang="en-US" dirty="0"/>
              <a:t>Differences from MapReduce:</a:t>
            </a:r>
          </a:p>
          <a:p>
            <a:pPr lvl="1"/>
            <a:r>
              <a:rPr lang="en-US" dirty="0"/>
              <a:t>Multiple steps, including iterations</a:t>
            </a:r>
          </a:p>
          <a:p>
            <a:pPr lvl="1"/>
            <a:r>
              <a:rPr lang="en-US" dirty="0"/>
              <a:t>Stores intermediate results in main memory</a:t>
            </a:r>
          </a:p>
          <a:p>
            <a:pPr lvl="1"/>
            <a:r>
              <a:rPr lang="en-US" dirty="0"/>
              <a:t>Closer to relational algebra</a:t>
            </a:r>
          </a:p>
          <a:p>
            <a:r>
              <a:rPr lang="en-US" dirty="0"/>
              <a:t>Details: </a:t>
            </a:r>
            <a:r>
              <a:rPr lang="en-US" dirty="0">
                <a:hlinkClick r:id="rId2"/>
              </a:rPr>
              <a:t>http://spark.apache.org/examples.html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277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8-29 at 8.53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2" y="1568824"/>
            <a:ext cx="7612902" cy="1728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55883" y="3488906"/>
            <a:ext cx="3496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>
                <a:solidFill>
                  <a:srgbClr val="008000"/>
                </a:solidFill>
              </a:rPr>
              <a:t>What does this do?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0706" y="806824"/>
            <a:ext cx="276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Spark Example</a:t>
            </a:r>
          </a:p>
        </p:txBody>
      </p:sp>
      <p:pic>
        <p:nvPicPr>
          <p:cNvPr id="10" name="Picture 9" descr="Screen Shot 2015-08-29 at 9.0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2" y="4012126"/>
            <a:ext cx="7664824" cy="25408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4001" y="6499412"/>
            <a:ext cx="33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src: Pat McDonough - Databricks</a:t>
            </a:r>
          </a:p>
        </p:txBody>
      </p:sp>
    </p:spTree>
    <p:extLst>
      <p:ext uri="{BB962C8B-B14F-4D97-AF65-F5344CB8AC3E}">
        <p14:creationId xmlns:p14="http://schemas.microsoft.com/office/powerpoint/2010/main" val="35371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DC656B-4C5D-5848-B70D-7511A2D2E89A}"/>
              </a:ext>
            </a:extLst>
          </p:cNvPr>
          <p:cNvSpPr txBox="1"/>
          <p:nvPr/>
        </p:nvSpPr>
        <p:spPr>
          <a:xfrm>
            <a:off x="538619" y="2872758"/>
            <a:ext cx="8054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C2EF9"/>
                </a:solidFill>
                <a:latin typeface="Courier" pitchFamily="2" charset="0"/>
              </a:rPr>
              <a:t>Q1: </a:t>
            </a:r>
            <a:r>
              <a:rPr lang="en-US" sz="2400" dirty="0" err="1">
                <a:solidFill>
                  <a:srgbClr val="1C2EF9"/>
                </a:solidFill>
                <a:latin typeface="Courier" pitchFamily="2" charset="0"/>
              </a:rPr>
              <a:t>dataset.map</a:t>
            </a:r>
            <a:r>
              <a:rPr lang="en-US" sz="2400" dirty="0">
                <a:solidFill>
                  <a:srgbClr val="1C2EF9"/>
                </a:solidFill>
                <a:latin typeface="Courier" pitchFamily="2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" pitchFamily="2" charset="0"/>
              </a:rPr>
              <a:t>line =&gt; </a:t>
            </a:r>
            <a:r>
              <a:rPr lang="en-US" sz="2400" b="1" dirty="0" err="1">
                <a:solidFill>
                  <a:srgbClr val="FF0000"/>
                </a:solidFill>
                <a:latin typeface="Courier" pitchFamily="2" charset="0"/>
              </a:rPr>
              <a:t>line.split</a:t>
            </a:r>
            <a:r>
              <a:rPr lang="en-US" sz="2400" b="1" dirty="0">
                <a:solidFill>
                  <a:srgbClr val="FF0000"/>
                </a:solidFill>
                <a:latin typeface="Courier" pitchFamily="2" charset="0"/>
              </a:rPr>
              <a:t>(” ”)</a:t>
            </a:r>
            <a:r>
              <a:rPr lang="en-US" sz="2400" dirty="0">
                <a:solidFill>
                  <a:srgbClr val="1C2EF9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4C1E9-2158-B740-9AEA-99926CB06C63}"/>
              </a:ext>
            </a:extLst>
          </p:cNvPr>
          <p:cNvSpPr txBox="1"/>
          <p:nvPr/>
        </p:nvSpPr>
        <p:spPr>
          <a:xfrm>
            <a:off x="1703538" y="1427967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“the quick brown fox”</a:t>
            </a:r>
          </a:p>
          <a:p>
            <a:r>
              <a:rPr lang="en-US" sz="2400" dirty="0"/>
              <a:t>“jumped over the”</a:t>
            </a:r>
          </a:p>
          <a:p>
            <a:r>
              <a:rPr lang="en-US" sz="2400" dirty="0"/>
              <a:t>“lazy dog”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0DFB2-65C1-9643-8EC2-F27D836CCE08}"/>
              </a:ext>
            </a:extLst>
          </p:cNvPr>
          <p:cNvSpPr/>
          <p:nvPr/>
        </p:nvSpPr>
        <p:spPr>
          <a:xfrm>
            <a:off x="814191" y="966302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C2EF9"/>
                </a:solidFill>
                <a:latin typeface="Courier" pitchFamily="2" charset="0"/>
              </a:rPr>
              <a:t>dataset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7515E-E507-7847-9615-736FCC7288E8}"/>
              </a:ext>
            </a:extLst>
          </p:cNvPr>
          <p:cNvSpPr txBox="1"/>
          <p:nvPr/>
        </p:nvSpPr>
        <p:spPr>
          <a:xfrm>
            <a:off x="538619" y="4291071"/>
            <a:ext cx="841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C2EF9"/>
                </a:solidFill>
                <a:latin typeface="Courier" pitchFamily="2" charset="0"/>
              </a:rPr>
              <a:t>Q2: </a:t>
            </a:r>
            <a:r>
              <a:rPr lang="en-US" sz="2400" dirty="0" err="1">
                <a:solidFill>
                  <a:srgbClr val="1C2EF9"/>
                </a:solidFill>
                <a:latin typeface="Courier" pitchFamily="2" charset="0"/>
              </a:rPr>
              <a:t>dataset.flatmap</a:t>
            </a:r>
            <a:r>
              <a:rPr lang="en-US" sz="2400" dirty="0">
                <a:solidFill>
                  <a:srgbClr val="1C2EF9"/>
                </a:solidFill>
                <a:latin typeface="Courier" pitchFamily="2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" pitchFamily="2" charset="0"/>
              </a:rPr>
              <a:t>line =&gt; </a:t>
            </a:r>
            <a:r>
              <a:rPr lang="en-US" sz="2400" b="1" dirty="0" err="1">
                <a:solidFill>
                  <a:srgbClr val="FF0000"/>
                </a:solidFill>
                <a:latin typeface="Courier" pitchFamily="2" charset="0"/>
              </a:rPr>
              <a:t>line.split</a:t>
            </a:r>
            <a:r>
              <a:rPr lang="en-US" sz="2400" b="1" dirty="0">
                <a:solidFill>
                  <a:srgbClr val="FF0000"/>
                </a:solidFill>
                <a:latin typeface="Courier" pitchFamily="2" charset="0"/>
              </a:rPr>
              <a:t>(” ”)</a:t>
            </a:r>
            <a:r>
              <a:rPr lang="en-US" sz="2400" dirty="0">
                <a:solidFill>
                  <a:srgbClr val="1C2EF9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67584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29220</TotalTime>
  <Words>2796</Words>
  <Application>Microsoft Macintosh PowerPoint</Application>
  <PresentationFormat>On-screen Show (4:3)</PresentationFormat>
  <Paragraphs>476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Courier</vt:lpstr>
      <vt:lpstr>Courier New</vt:lpstr>
      <vt:lpstr>Frutiger 55 Roman</vt:lpstr>
      <vt:lpstr>1_Office Theme</vt:lpstr>
      <vt:lpstr>Module 3 Live Session</vt:lpstr>
      <vt:lpstr>Where we are: Working with Massive Data</vt:lpstr>
      <vt:lpstr>Abstractions for Working with Massive Datasets</vt:lpstr>
      <vt:lpstr>PowerPoint Presentation</vt:lpstr>
      <vt:lpstr>Key Idea: An Algebra of Tables</vt:lpstr>
      <vt:lpstr>Key Idea: Declarative Languages</vt:lpstr>
      <vt:lpstr>Spark</vt:lpstr>
      <vt:lpstr>PowerPoint Presentation</vt:lpstr>
      <vt:lpstr>PowerPoint Presentation</vt:lpstr>
      <vt:lpstr>PowerPoint Presentation</vt:lpstr>
      <vt:lpstr>Resilient Distributed Dataset (RDD)</vt:lpstr>
      <vt:lpstr>Programming in Spark</vt:lpstr>
      <vt:lpstr>PowerPoint Presentation</vt:lpstr>
      <vt:lpstr>PowerPoint Presentation</vt:lpstr>
      <vt:lpstr>PowerPoint Presentation</vt:lpstr>
      <vt:lpstr>Collections in Spark</vt:lpstr>
      <vt:lpstr>Example</vt:lpstr>
      <vt:lpstr>Example</vt:lpstr>
      <vt:lpstr>PowerPoint Presentation</vt:lpstr>
      <vt:lpstr>PowerPoint Presentation</vt:lpstr>
      <vt:lpstr>Example</vt:lpstr>
      <vt:lpstr>Example</vt:lpstr>
      <vt:lpstr>Example</vt:lpstr>
      <vt:lpstr>Example</vt:lpstr>
      <vt:lpstr>Fault Tolerance</vt:lpstr>
      <vt:lpstr>Resilient Distributed Datasets</vt:lpstr>
      <vt:lpstr>Persistence</vt:lpstr>
      <vt:lpstr>Persistence</vt:lpstr>
      <vt:lpstr>Persistence</vt:lpstr>
      <vt:lpstr>Persistence</vt:lpstr>
      <vt:lpstr>Example</vt:lpstr>
      <vt:lpstr>Example</vt:lpstr>
      <vt:lpstr>Recap: Programming in Spark</vt:lpstr>
      <vt:lpstr>Some important weaknesses of MapReduce/Hadoop </vt:lpstr>
      <vt:lpstr>Summary</vt:lpstr>
    </vt:vector>
  </TitlesOfParts>
  <Company>University of Washington eScience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Howe</dc:creator>
  <cp:lastModifiedBy>Bill Howe</cp:lastModifiedBy>
  <cp:revision>111</cp:revision>
  <cp:lastPrinted>2017-04-10T23:47:54Z</cp:lastPrinted>
  <dcterms:created xsi:type="dcterms:W3CDTF">2017-04-03T23:56:58Z</dcterms:created>
  <dcterms:modified xsi:type="dcterms:W3CDTF">2022-01-21T01:08:23Z</dcterms:modified>
</cp:coreProperties>
</file>