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19"/>
  </p:notesMasterIdLst>
  <p:sldIdLst>
    <p:sldId id="257" r:id="rId6"/>
    <p:sldId id="271" r:id="rId7"/>
    <p:sldId id="273" r:id="rId8"/>
    <p:sldId id="274" r:id="rId9"/>
    <p:sldId id="275" r:id="rId10"/>
    <p:sldId id="261" r:id="rId11"/>
    <p:sldId id="276" r:id="rId12"/>
    <p:sldId id="259" r:id="rId13"/>
    <p:sldId id="277" r:id="rId14"/>
    <p:sldId id="262" r:id="rId15"/>
    <p:sldId id="278" r:id="rId16"/>
    <p:sldId id="258"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592"/>
  </p:normalViewPr>
  <p:slideViewPr>
    <p:cSldViewPr>
      <p:cViewPr varScale="1">
        <p:scale>
          <a:sx n="81" d="100"/>
          <a:sy n="81" d="100"/>
        </p:scale>
        <p:origin x="-16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microsoft.com/office/2011/relationships/chartStyle" Target="style1.xml"/><Relationship Id="rId4" Type="http://schemas.microsoft.com/office/2011/relationships/chartColorStyle" Target="colors1.xml"/><Relationship Id="rId1" Type="http://schemas.openxmlformats.org/officeDocument/2006/relationships/themeOverride" Target="../theme/themeOverride1.xml"/><Relationship Id="rId2" Type="http://schemas.openxmlformats.org/officeDocument/2006/relationships/oleObject" Target="file://localhost/Users/bill/School/MSIT/Data/jobprojectionsoutput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view3D>
      <c:rotX val="30"/>
      <c:hPercent val="50"/>
      <c:rotY val="0"/>
      <c:depthPercent val="100"/>
      <c:rAngAx val="0"/>
      <c:perspective val="30"/>
    </c:view3D>
    <c:floor>
      <c:thickness val="0"/>
    </c:floor>
    <c:sideWall>
      <c:thickness val="0"/>
    </c:sideWall>
    <c:backWall>
      <c:thickness val="0"/>
    </c:backWall>
    <c:plotArea>
      <c:layout>
        <c:manualLayout>
          <c:layoutTarget val="inner"/>
          <c:xMode val="edge"/>
          <c:yMode val="edge"/>
          <c:x val="0.00117117262182718"/>
          <c:y val="0.165787259397222"/>
          <c:w val="0.717147749169391"/>
          <c:h val="0.828815118930894"/>
        </c:manualLayout>
      </c:layout>
      <c:pie3DChart>
        <c:varyColors val="1"/>
        <c:dLbls>
          <c:showLegendKey val="0"/>
          <c:showVal val="0"/>
          <c:showCatName val="0"/>
          <c:showSerName val="0"/>
          <c:showPercent val="0"/>
          <c:showBubbleSize val="0"/>
          <c:showLeaderLines val="0"/>
        </c:dLbls>
      </c:pie3DChart>
    </c:plotArea>
    <c:legend>
      <c:legendPos val="r"/>
      <c:layout>
        <c:manualLayout>
          <c:xMode val="edge"/>
          <c:yMode val="edge"/>
          <c:x val="0.713491457739563"/>
          <c:y val="0.330692356187128"/>
          <c:w val="0.278328583160235"/>
          <c:h val="0.42146170730847"/>
        </c:manualLayout>
      </c:layout>
      <c:overlay val="0"/>
      <c:txPr>
        <a:bodyPr/>
        <a:lstStyle/>
        <a:p>
          <a:pPr>
            <a:defRPr sz="32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Projected 10 Year Change in Population by Age Group in New</a:t>
            </a:r>
            <a:r>
              <a:rPr lang="en-US" baseline="0"/>
              <a:t> York State (2015-2025)</a:t>
            </a:r>
          </a:p>
        </c:rich>
      </c:tx>
      <c:layout/>
      <c:overlay val="0"/>
      <c:spPr>
        <a:noFill/>
        <a:ln>
          <a:noFill/>
        </a:ln>
        <a:effectLst/>
      </c:spPr>
    </c:title>
    <c:autoTitleDeleted val="0"/>
    <c:plotArea>
      <c:layout/>
      <c:lineChart>
        <c:grouping val="standard"/>
        <c:varyColors val="0"/>
        <c:ser>
          <c:idx val="0"/>
          <c:order val="0"/>
          <c:tx>
            <c:strRef>
              <c:f>Sheet2!$D$1</c:f>
              <c:strCache>
                <c:ptCount val="1"/>
                <c:pt idx="0">
                  <c:v>10 Year Change in Population</c:v>
                </c:pt>
              </c:strCache>
            </c:strRef>
          </c:tx>
          <c:spPr>
            <a:ln w="28575" cap="rnd">
              <a:solidFill>
                <a:srgbClr val="00B0F0"/>
              </a:solidFill>
              <a:round/>
            </a:ln>
            <a:effectLst/>
          </c:spPr>
          <c:marker>
            <c:symbol val="none"/>
          </c:marker>
          <c:cat>
            <c:strRef>
              <c:f>Sheet2!$A$2:$A$19</c:f>
              <c:strCache>
                <c:ptCount val="18"/>
                <c:pt idx="0">
                  <c:v>0-4</c:v>
                </c:pt>
                <c:pt idx="1">
                  <c:v>5-9</c:v>
                </c:pt>
                <c:pt idx="2">
                  <c:v>10-14</c:v>
                </c:pt>
                <c:pt idx="3">
                  <c:v>15-19</c:v>
                </c:pt>
                <c:pt idx="4">
                  <c:v>20-24</c:v>
                </c:pt>
                <c:pt idx="5">
                  <c:v>25-29</c:v>
                </c:pt>
                <c:pt idx="6">
                  <c:v>30-34</c:v>
                </c:pt>
                <c:pt idx="7">
                  <c:v>35-39</c:v>
                </c:pt>
                <c:pt idx="8">
                  <c:v>40-44</c:v>
                </c:pt>
                <c:pt idx="9">
                  <c:v>45-49</c:v>
                </c:pt>
                <c:pt idx="10">
                  <c:v>50-54</c:v>
                </c:pt>
                <c:pt idx="11">
                  <c:v>55-59</c:v>
                </c:pt>
                <c:pt idx="12">
                  <c:v>60-64</c:v>
                </c:pt>
                <c:pt idx="13">
                  <c:v>65-69</c:v>
                </c:pt>
                <c:pt idx="14">
                  <c:v>70-74</c:v>
                </c:pt>
                <c:pt idx="15">
                  <c:v>75-79</c:v>
                </c:pt>
                <c:pt idx="16">
                  <c:v>80-84</c:v>
                </c:pt>
                <c:pt idx="17">
                  <c:v>85+</c:v>
                </c:pt>
              </c:strCache>
            </c:strRef>
          </c:cat>
          <c:val>
            <c:numRef>
              <c:f>Sheet2!$D$2:$D$19</c:f>
              <c:numCache>
                <c:formatCode>General</c:formatCode>
                <c:ptCount val="18"/>
                <c:pt idx="0">
                  <c:v>-11647.0</c:v>
                </c:pt>
                <c:pt idx="1">
                  <c:v>77072.0</c:v>
                </c:pt>
                <c:pt idx="2">
                  <c:v>62345.0</c:v>
                </c:pt>
                <c:pt idx="3">
                  <c:v>-26561.0</c:v>
                </c:pt>
                <c:pt idx="4">
                  <c:v>-129529.0</c:v>
                </c:pt>
                <c:pt idx="5">
                  <c:v>-128599.0</c:v>
                </c:pt>
                <c:pt idx="6">
                  <c:v>19770.0</c:v>
                </c:pt>
                <c:pt idx="7">
                  <c:v>132539.0</c:v>
                </c:pt>
                <c:pt idx="8">
                  <c:v>99691.0</c:v>
                </c:pt>
                <c:pt idx="9">
                  <c:v>-103973.0</c:v>
                </c:pt>
                <c:pt idx="10">
                  <c:v>-238744.0</c:v>
                </c:pt>
                <c:pt idx="11">
                  <c:v>-142805.0</c:v>
                </c:pt>
                <c:pt idx="12">
                  <c:v>66277.0</c:v>
                </c:pt>
                <c:pt idx="13">
                  <c:v>133109.0</c:v>
                </c:pt>
                <c:pt idx="14">
                  <c:v>199146.0</c:v>
                </c:pt>
                <c:pt idx="15">
                  <c:v>187088.0</c:v>
                </c:pt>
                <c:pt idx="16">
                  <c:v>57189.0</c:v>
                </c:pt>
                <c:pt idx="17">
                  <c:v>-12424.0</c:v>
                </c:pt>
              </c:numCache>
            </c:numRef>
          </c:val>
          <c:smooth val="0"/>
        </c:ser>
        <c:dLbls>
          <c:showLegendKey val="0"/>
          <c:showVal val="0"/>
          <c:showCatName val="0"/>
          <c:showSerName val="0"/>
          <c:showPercent val="0"/>
          <c:showBubbleSize val="0"/>
        </c:dLbls>
        <c:marker val="1"/>
        <c:smooth val="0"/>
        <c:axId val="2090600184"/>
        <c:axId val="2091320824"/>
      </c:lineChart>
      <c:catAx>
        <c:axId val="2090600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1320824"/>
        <c:crosses val="autoZero"/>
        <c:auto val="1"/>
        <c:lblAlgn val="ctr"/>
        <c:lblOffset val="100"/>
        <c:noMultiLvlLbl val="0"/>
      </c:catAx>
      <c:valAx>
        <c:axId val="2091320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600184"/>
        <c:crosses val="autoZero"/>
        <c:crossBetween val="between"/>
      </c:valAx>
      <c:spPr>
        <a:noFill/>
        <a:ln>
          <a:noFill/>
        </a:ln>
        <a:effectLst/>
      </c:spPr>
    </c:plotArea>
    <c:plotVisOnly val="1"/>
    <c:dispBlanksAs val="gap"/>
    <c:showDLblsOverMax val="0"/>
  </c:chart>
  <c:spPr>
    <a:solidFill>
      <a:srgbClr val="FFFFFF">
        <a:lumMod val="95000"/>
      </a:srgbClr>
    </a:solidFill>
    <a:ln>
      <a:noFill/>
    </a:ln>
    <a:effectLst/>
  </c:spPr>
  <c:txPr>
    <a:bodyPr/>
    <a:lstStyle/>
    <a:p>
      <a:pPr>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7.tiff"/></Relationships>
</file>

<file path=ppt/drawings/drawing1.xml><?xml version="1.0" encoding="utf-8"?>
<c:userShapes xmlns:c="http://schemas.openxmlformats.org/drawingml/2006/chart">
  <cdr:relSizeAnchor xmlns:cdr="http://schemas.openxmlformats.org/drawingml/2006/chartDrawing">
    <cdr:from>
      <cdr:x>0</cdr:x>
      <cdr:y>0</cdr:y>
    </cdr:from>
    <cdr:to>
      <cdr:x>1</cdr:x>
      <cdr:y>0.85515</cdr:y>
    </cdr:to>
    <cdr:pic>
      <cdr:nvPicPr>
        <cdr:cNvPr id="3" name="Picture 2"/>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676400"/>
          <a:ext cx="9143999" cy="4181231"/>
        </a:xfrm>
        <a:prstGeom xmlns:a="http://schemas.openxmlformats.org/drawingml/2006/main" prst="rect">
          <a:avLst/>
        </a:prstGeom>
        <a:effectLst xmlns:a="http://schemas.openxmlformats.org/drawingml/2006/main">
          <a:softEdge rad="88900"/>
        </a:effectLst>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1/11/19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1409314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1/11/19 13:26</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87CD2B5-3E30-4A7D-A75B-223A7BDDAE6F}" type="slidenum">
              <a:rPr lang="en-US" smtClean="0"/>
              <a:t>11</a:t>
            </a:fld>
            <a:endParaRPr lang="en-US"/>
          </a:p>
        </p:txBody>
      </p:sp>
    </p:spTree>
    <p:extLst>
      <p:ext uri="{BB962C8B-B14F-4D97-AF65-F5344CB8AC3E}">
        <p14:creationId xmlns:p14="http://schemas.microsoft.com/office/powerpoint/2010/main" val="1165378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1/11/19 13:26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1/11/19 13:26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NY</a:t>
            </a:r>
            <a:r>
              <a:rPr lang="en-US" baseline="0" dirty="0" smtClean="0"/>
              <a:t> has the countries third largest economy in the USA behind only CA and TX</a:t>
            </a:r>
          </a:p>
          <a:p>
            <a:r>
              <a:rPr lang="en-US" dirty="0" smtClean="0"/>
              <a:t>My</a:t>
            </a:r>
            <a:r>
              <a:rPr lang="en-US" baseline="0" dirty="0" smtClean="0"/>
              <a:t> assumption that there would be a high availability of data to research</a:t>
            </a:r>
          </a:p>
          <a:p>
            <a:r>
              <a:rPr lang="en-US" baseline="0" dirty="0" smtClean="0"/>
              <a:t>General curiosity about the NY economy as a resident.</a:t>
            </a:r>
          </a:p>
          <a:p>
            <a:endParaRPr lang="en-US" dirty="0"/>
          </a:p>
        </p:txBody>
      </p:sp>
      <p:sp>
        <p:nvSpPr>
          <p:cNvPr id="4" name="Slide Number Placeholder 3"/>
          <p:cNvSpPr>
            <a:spLocks noGrp="1"/>
          </p:cNvSpPr>
          <p:nvPr>
            <p:ph type="sldNum" sz="quarter" idx="10"/>
          </p:nvPr>
        </p:nvSpPr>
        <p:spPr/>
        <p:txBody>
          <a:bodyPr/>
          <a:lstStyle/>
          <a:p>
            <a:fld id="{F87CD2B5-3E30-4A7D-A75B-223A7BDDAE6F}" type="slidenum">
              <a:rPr lang="en-US" smtClean="0"/>
              <a:t>2</a:t>
            </a:fld>
            <a:endParaRPr lang="en-US"/>
          </a:p>
        </p:txBody>
      </p:sp>
    </p:spTree>
    <p:extLst>
      <p:ext uri="{BB962C8B-B14F-4D97-AF65-F5344CB8AC3E}">
        <p14:creationId xmlns:p14="http://schemas.microsoft.com/office/powerpoint/2010/main" val="67665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Early on</a:t>
            </a:r>
            <a:r>
              <a:rPr lang="mr-IN" dirty="0" smtClean="0"/>
              <a:t>…</a:t>
            </a:r>
            <a:r>
              <a:rPr lang="en-US" dirty="0" smtClean="0"/>
              <a:t>   determined that I wanted to look to the future.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87CD2B5-3E30-4A7D-A75B-223A7BDDAE6F}" type="slidenum">
              <a:rPr lang="en-US" smtClean="0"/>
              <a:t>3</a:t>
            </a:fld>
            <a:endParaRPr lang="en-US"/>
          </a:p>
        </p:txBody>
      </p:sp>
    </p:spTree>
    <p:extLst>
      <p:ext uri="{BB962C8B-B14F-4D97-AF65-F5344CB8AC3E}">
        <p14:creationId xmlns:p14="http://schemas.microsoft.com/office/powerpoint/2010/main" val="77512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87CD2B5-3E30-4A7D-A75B-223A7BDDAE6F}" type="slidenum">
              <a:rPr lang="en-US" smtClean="0"/>
              <a:t>4</a:t>
            </a:fld>
            <a:endParaRPr lang="en-US"/>
          </a:p>
        </p:txBody>
      </p:sp>
    </p:spTree>
    <p:extLst>
      <p:ext uri="{BB962C8B-B14F-4D97-AF65-F5344CB8AC3E}">
        <p14:creationId xmlns:p14="http://schemas.microsoft.com/office/powerpoint/2010/main" val="96667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Food Prep wins</a:t>
            </a:r>
            <a:r>
              <a:rPr lang="mr-IN" baseline="0" dirty="0" smtClean="0"/>
              <a:t>…</a:t>
            </a:r>
            <a:r>
              <a:rPr lang="en-US" baseline="0" dirty="0" smtClean="0"/>
              <a:t>  but there are 2 major Healthcare classifications</a:t>
            </a:r>
          </a:p>
          <a:p>
            <a:endParaRPr lang="en-US" dirty="0"/>
          </a:p>
        </p:txBody>
      </p:sp>
      <p:sp>
        <p:nvSpPr>
          <p:cNvPr id="4" name="Slide Number Placeholder 3"/>
          <p:cNvSpPr>
            <a:spLocks noGrp="1"/>
          </p:cNvSpPr>
          <p:nvPr>
            <p:ph type="sldNum" sz="quarter" idx="10"/>
          </p:nvPr>
        </p:nvSpPr>
        <p:spPr/>
        <p:txBody>
          <a:bodyPr/>
          <a:lstStyle/>
          <a:p>
            <a:fld id="{F87CD2B5-3E30-4A7D-A75B-223A7BDDAE6F}" type="slidenum">
              <a:rPr lang="en-US" smtClean="0"/>
              <a:t>5</a:t>
            </a:fld>
            <a:endParaRPr lang="en-US"/>
          </a:p>
        </p:txBody>
      </p:sp>
    </p:spTree>
    <p:extLst>
      <p:ext uri="{BB962C8B-B14F-4D97-AF65-F5344CB8AC3E}">
        <p14:creationId xmlns:p14="http://schemas.microsoft.com/office/powerpoint/2010/main" val="1882019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Food Preparation and Serving</a:t>
            </a:r>
            <a:r>
              <a:rPr lang="en-US" baseline="0" dirty="0" smtClean="0"/>
              <a:t> Related account for the largest single category</a:t>
            </a:r>
          </a:p>
          <a:p>
            <a:r>
              <a:rPr lang="en-US" baseline="0" dirty="0" smtClean="0"/>
              <a:t>There are two major healthcare categories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1/11/19 13:26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is that enough?</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1/11/19 13:26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186271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1/11/19 13:26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CD2B5-3E30-4A7D-A75B-223A7BDDAE6F}" type="slidenum">
              <a:rPr lang="en-US" smtClean="0"/>
              <a:t>9</a:t>
            </a:fld>
            <a:endParaRPr lang="en-US"/>
          </a:p>
        </p:txBody>
      </p:sp>
    </p:spTree>
    <p:extLst>
      <p:ext uri="{BB962C8B-B14F-4D97-AF65-F5344CB8AC3E}">
        <p14:creationId xmlns:p14="http://schemas.microsoft.com/office/powerpoint/2010/main" val="202739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Investing in New York State</a:t>
            </a:r>
            <a:endParaRPr lang="en-US" dirty="0"/>
          </a:p>
        </p:txBody>
      </p:sp>
      <p:sp>
        <p:nvSpPr>
          <p:cNvPr id="3" name="Subtitle 2"/>
          <p:cNvSpPr>
            <a:spLocks noGrp="1"/>
          </p:cNvSpPr>
          <p:nvPr>
            <p:ph type="subTitle" idx="1"/>
          </p:nvPr>
        </p:nvSpPr>
        <p:spPr>
          <a:xfrm>
            <a:off x="730249" y="4344988"/>
            <a:ext cx="7681913" cy="1293812"/>
          </a:xfrm>
        </p:spPr>
        <p:txBody>
          <a:bodyPr>
            <a:normAutofit lnSpcReduction="10000"/>
          </a:bodyPr>
          <a:lstStyle/>
          <a:p>
            <a:r>
              <a:rPr lang="en-US" dirty="0" smtClean="0"/>
              <a:t>Bill Siegler</a:t>
            </a:r>
          </a:p>
          <a:p>
            <a:r>
              <a:rPr lang="en-US" dirty="0" smtClean="0"/>
              <a:t>CIS512 </a:t>
            </a:r>
            <a:r>
              <a:rPr lang="mr-IN" dirty="0" smtClean="0"/>
              <a:t>–</a:t>
            </a:r>
            <a:r>
              <a:rPr lang="en-US" dirty="0" smtClean="0"/>
              <a:t> Final Project</a:t>
            </a:r>
          </a:p>
          <a:p>
            <a:r>
              <a:rPr lang="en-US" dirty="0" smtClean="0"/>
              <a:t>Buffalo State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 Population by Age Group</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307320512"/>
              </p:ext>
            </p:extLst>
          </p:nvPr>
        </p:nvGraphicFramePr>
        <p:xfrm>
          <a:off x="381000" y="990600"/>
          <a:ext cx="8382000" cy="47855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noGrp="1"/>
          </p:cNvSpPr>
          <p:nvPr>
            <p:ph type="title"/>
          </p:nvPr>
        </p:nvSpPr>
        <p:spPr>
          <a:xfrm>
            <a:off x="294321" y="228600"/>
            <a:ext cx="8352158" cy="664797"/>
          </a:xfrm>
          <a:prstGeom prst="rect">
            <a:avLst/>
          </a:prstGeom>
          <a:noFill/>
        </p:spPr>
        <p:txBody>
          <a:bodyPr wrap="none" rtlCol="0">
            <a:spAutoFit/>
          </a:bodyPr>
          <a:lstStyle/>
          <a:p>
            <a:pPr algn="ctr"/>
            <a:r>
              <a:rPr lang="en-US" dirty="0" smtClean="0"/>
              <a:t>Age 60+ Projected Change by 2025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94042658"/>
              </p:ext>
            </p:extLst>
          </p:nvPr>
        </p:nvGraphicFramePr>
        <p:xfrm>
          <a:off x="1219199" y="1219200"/>
          <a:ext cx="6502400" cy="4309728"/>
        </p:xfrm>
        <a:graphic>
          <a:graphicData uri="http://schemas.openxmlformats.org/drawingml/2006/table">
            <a:tbl>
              <a:tblPr firstRow="1">
                <a:tableStyleId>{8EC20E35-A176-4012-BC5E-935CFFF8708E}</a:tableStyleId>
              </a:tblPr>
              <a:tblGrid>
                <a:gridCol w="2230474"/>
                <a:gridCol w="4271926"/>
              </a:tblGrid>
              <a:tr h="642679">
                <a:tc>
                  <a:txBody>
                    <a:bodyPr/>
                    <a:lstStyle/>
                    <a:p>
                      <a:pPr algn="l" fontAlgn="ctr"/>
                      <a:r>
                        <a:rPr lang="en-US" sz="3600" u="none" strike="noStrike" dirty="0">
                          <a:effectLst/>
                        </a:rPr>
                        <a:t>Age Group</a:t>
                      </a:r>
                      <a:endParaRPr lang="en-US" sz="3600" b="1" i="0" u="none" strike="noStrike" dirty="0">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3600" u="none" strike="noStrike" dirty="0">
                          <a:effectLst/>
                        </a:rPr>
                        <a:t>Change in Population</a:t>
                      </a:r>
                      <a:endParaRPr lang="en-US" sz="3600" b="1" i="0" u="none" strike="noStrike" dirty="0">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874">
                <a:tc>
                  <a:txBody>
                    <a:bodyPr/>
                    <a:lstStyle/>
                    <a:p>
                      <a:pPr algn="l" fontAlgn="ctr"/>
                      <a:r>
                        <a:rPr lang="en-US" sz="3600" u="none" strike="noStrike">
                          <a:effectLst/>
                        </a:rPr>
                        <a:t>60-64</a:t>
                      </a:r>
                      <a:endParaRPr lang="en-US" sz="3600" b="0" i="0" u="none" strike="noStrike">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3600" u="none" strike="noStrike" dirty="0">
                          <a:effectLst/>
                        </a:rPr>
                        <a:t>66277</a:t>
                      </a:r>
                      <a:endParaRPr lang="en-US" sz="3600" b="0" i="0" u="none" strike="noStrike" dirty="0">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874">
                <a:tc>
                  <a:txBody>
                    <a:bodyPr/>
                    <a:lstStyle/>
                    <a:p>
                      <a:pPr algn="l" fontAlgn="ctr"/>
                      <a:r>
                        <a:rPr lang="en-US" sz="3600" u="none" strike="noStrike">
                          <a:effectLst/>
                        </a:rPr>
                        <a:t>65-69</a:t>
                      </a:r>
                      <a:endParaRPr lang="en-US" sz="3600" b="0" i="0" u="none" strike="noStrike">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3600" u="none" strike="noStrike" dirty="0">
                          <a:effectLst/>
                        </a:rPr>
                        <a:t>133109</a:t>
                      </a:r>
                      <a:endParaRPr lang="en-US" sz="3600" b="0" i="0" u="none" strike="noStrike" dirty="0">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874">
                <a:tc>
                  <a:txBody>
                    <a:bodyPr/>
                    <a:lstStyle/>
                    <a:p>
                      <a:pPr algn="l" fontAlgn="ctr"/>
                      <a:r>
                        <a:rPr lang="en-US" sz="3600" u="none" strike="noStrike">
                          <a:effectLst/>
                        </a:rPr>
                        <a:t>70-74</a:t>
                      </a:r>
                      <a:endParaRPr lang="en-US" sz="3600" b="0" i="0" u="none" strike="noStrike">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3600" u="none" strike="noStrike">
                          <a:effectLst/>
                        </a:rPr>
                        <a:t>199146</a:t>
                      </a:r>
                      <a:endParaRPr lang="en-US" sz="3600" b="0" i="0" u="none" strike="noStrike">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874">
                <a:tc>
                  <a:txBody>
                    <a:bodyPr/>
                    <a:lstStyle/>
                    <a:p>
                      <a:pPr algn="l" fontAlgn="ctr"/>
                      <a:r>
                        <a:rPr lang="en-US" sz="3600" u="none" strike="noStrike">
                          <a:effectLst/>
                        </a:rPr>
                        <a:t>75-79</a:t>
                      </a:r>
                      <a:endParaRPr lang="en-US" sz="3600" b="0" i="0" u="none" strike="noStrike">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3600" u="none" strike="noStrike" dirty="0">
                          <a:effectLst/>
                        </a:rPr>
                        <a:t>187088</a:t>
                      </a:r>
                      <a:endParaRPr lang="en-US" sz="3600" b="0" i="0" u="none" strike="noStrike" dirty="0">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874">
                <a:tc>
                  <a:txBody>
                    <a:bodyPr/>
                    <a:lstStyle/>
                    <a:p>
                      <a:pPr algn="l" fontAlgn="ctr"/>
                      <a:r>
                        <a:rPr lang="en-US" sz="3600" u="none" strike="noStrike">
                          <a:effectLst/>
                        </a:rPr>
                        <a:t>80-84</a:t>
                      </a:r>
                      <a:endParaRPr lang="en-US" sz="3600" b="0" i="0" u="none" strike="noStrike">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3600" u="none" strike="noStrike">
                          <a:effectLst/>
                        </a:rPr>
                        <a:t>57189</a:t>
                      </a:r>
                      <a:endParaRPr lang="en-US" sz="3600" b="0" i="0" u="none" strike="noStrike">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2679">
                <a:tc>
                  <a:txBody>
                    <a:bodyPr/>
                    <a:lstStyle/>
                    <a:p>
                      <a:pPr algn="l" fontAlgn="ctr"/>
                      <a:r>
                        <a:rPr lang="en-US" sz="3600" u="none" strike="noStrike">
                          <a:effectLst/>
                        </a:rPr>
                        <a:t>85+</a:t>
                      </a:r>
                      <a:endParaRPr lang="en-US" sz="3600" b="0" i="0" u="none" strike="noStrike">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3600" u="none" strike="noStrike" dirty="0">
                          <a:effectLst/>
                        </a:rPr>
                        <a:t>-12424</a:t>
                      </a:r>
                      <a:endParaRPr lang="en-US" sz="3600" b="0" i="0" u="none" strike="noStrike" dirty="0">
                        <a:solidFill>
                          <a:srgbClr val="000000"/>
                        </a:solidFill>
                        <a:effectLst/>
                        <a:latin typeface="Calibri" charset="0"/>
                      </a:endParaRPr>
                    </a:p>
                  </a:txBody>
                  <a:tcPr marL="18902" marR="18902" marT="189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30652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Investing Healthcare is a Good Bet!</a:t>
            </a:r>
            <a:endParaRPr lang="en-US" dirty="0"/>
          </a:p>
        </p:txBody>
      </p:sp>
      <p:sp>
        <p:nvSpPr>
          <p:cNvPr id="3" name="Text Placeholder 2"/>
          <p:cNvSpPr>
            <a:spLocks noGrp="1"/>
          </p:cNvSpPr>
          <p:nvPr>
            <p:ph type="body" sz="quarter" idx="10"/>
          </p:nvPr>
        </p:nvSpPr>
        <p:spPr>
          <a:xfrm>
            <a:off x="381000" y="1411552"/>
            <a:ext cx="8382000" cy="1428083"/>
          </a:xfrm>
        </p:spPr>
        <p:txBody>
          <a:bodyPr/>
          <a:lstStyle/>
          <a:p>
            <a:r>
              <a:rPr lang="en-US" dirty="0" smtClean="0"/>
              <a:t>Highest projected number of job opening</a:t>
            </a:r>
          </a:p>
          <a:p>
            <a:r>
              <a:rPr lang="en-US" dirty="0" smtClean="0"/>
              <a:t>There is a need to satisfy an increase in healthcare needs for an aging population</a:t>
            </a:r>
          </a:p>
        </p:txBody>
      </p:sp>
      <p:sp>
        <p:nvSpPr>
          <p:cNvPr id="10" name="TextBox 9"/>
          <p:cNvSpPr txBox="1"/>
          <p:nvPr/>
        </p:nvSpPr>
        <p:spPr>
          <a:xfrm>
            <a:off x="2590801" y="3356202"/>
            <a:ext cx="6172199" cy="1077218"/>
          </a:xfrm>
          <a:prstGeom prst="rect">
            <a:avLst/>
          </a:prstGeom>
          <a:noFill/>
        </p:spPr>
        <p:txBody>
          <a:bodyPr wrap="square" rtlCol="0">
            <a:spAutoFit/>
          </a:bodyPr>
          <a:lstStyle/>
          <a:p>
            <a:r>
              <a:rPr lang="mr-IN" sz="3200" dirty="0" smtClean="0"/>
              <a:t>…</a:t>
            </a:r>
            <a:r>
              <a:rPr lang="en-US" sz="3200" dirty="0" smtClean="0"/>
              <a:t>not only does it make sense, it may be a matter of public health!</a:t>
            </a:r>
            <a:endParaRPr lang="en-US" sz="32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09600" y="2438400"/>
            <a:ext cx="7690114" cy="1384994"/>
          </a:xfrm>
        </p:spPr>
        <p:txBody>
          <a:bodyPr>
            <a:normAutofit fontScale="85000" lnSpcReduction="10000"/>
          </a:bodyPr>
          <a:lstStyle/>
          <a:p>
            <a:r>
              <a:rPr lang="en-US" dirty="0" smtClean="0"/>
              <a:t>Thanks for Listening!</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New York State?</a:t>
            </a:r>
            <a:endParaRPr lang="en-US" dirty="0"/>
          </a:p>
        </p:txBody>
      </p:sp>
      <p:sp>
        <p:nvSpPr>
          <p:cNvPr id="3" name="Text Placeholder 2"/>
          <p:cNvSpPr>
            <a:spLocks noGrp="1"/>
          </p:cNvSpPr>
          <p:nvPr>
            <p:ph type="body" sz="quarter" idx="10"/>
          </p:nvPr>
        </p:nvSpPr>
        <p:spPr>
          <a:xfrm>
            <a:off x="381000" y="1524000"/>
            <a:ext cx="8382000" cy="2068259"/>
          </a:xfrm>
        </p:spPr>
        <p:txBody>
          <a:bodyPr/>
          <a:lstStyle/>
          <a:p>
            <a:r>
              <a:rPr lang="en-US" dirty="0" smtClean="0"/>
              <a:t>USA’s third largest economy</a:t>
            </a:r>
          </a:p>
          <a:p>
            <a:r>
              <a:rPr lang="en-US" dirty="0" smtClean="0"/>
              <a:t>Assumed high-availability of data</a:t>
            </a:r>
          </a:p>
          <a:p>
            <a:r>
              <a:rPr lang="en-US" dirty="0" smtClean="0"/>
              <a:t>General curiosity as a resident</a:t>
            </a:r>
          </a:p>
          <a:p>
            <a:endParaRPr lang="en-US" dirty="0"/>
          </a:p>
        </p:txBody>
      </p:sp>
    </p:spTree>
    <p:extLst>
      <p:ext uri="{BB962C8B-B14F-4D97-AF65-F5344CB8AC3E}">
        <p14:creationId xmlns:p14="http://schemas.microsoft.com/office/powerpoint/2010/main" val="4486219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2929387"/>
            <a:ext cx="5059590" cy="2856167"/>
          </a:xfrm>
        </p:spPr>
        <p:txBody>
          <a:bodyPr/>
          <a:lstStyle/>
          <a:p>
            <a:r>
              <a:rPr lang="en-US" dirty="0" smtClean="0"/>
              <a:t>Past Performance Data </a:t>
            </a:r>
            <a:r>
              <a:rPr lang="mr-IN" dirty="0" smtClean="0"/>
              <a:t>–</a:t>
            </a:r>
            <a:r>
              <a:rPr lang="en-US" dirty="0" smtClean="0"/>
              <a:t> Standard Economic Indicators</a:t>
            </a:r>
          </a:p>
          <a:p>
            <a:pPr lvl="1"/>
            <a:r>
              <a:rPr lang="en-US" dirty="0" smtClean="0"/>
              <a:t>GDP</a:t>
            </a:r>
          </a:p>
          <a:p>
            <a:pPr lvl="1"/>
            <a:r>
              <a:rPr lang="en-US" dirty="0" smtClean="0"/>
              <a:t>Inflation</a:t>
            </a:r>
          </a:p>
          <a:p>
            <a:pPr lvl="1"/>
            <a:r>
              <a:rPr lang="en-US" dirty="0" smtClean="0"/>
              <a:t>Unemployment</a:t>
            </a:r>
          </a:p>
          <a:p>
            <a:r>
              <a:rPr lang="en-US" dirty="0" smtClean="0"/>
              <a:t>Future Projections</a:t>
            </a:r>
          </a:p>
        </p:txBody>
      </p:sp>
      <p:sp>
        <p:nvSpPr>
          <p:cNvPr id="5" name="Title 4"/>
          <p:cNvSpPr txBox="1">
            <a:spLocks noGrp="1"/>
          </p:cNvSpPr>
          <p:nvPr>
            <p:ph type="title"/>
          </p:nvPr>
        </p:nvSpPr>
        <p:spPr>
          <a:xfrm>
            <a:off x="381000" y="230188"/>
            <a:ext cx="5059590" cy="664797"/>
          </a:xfrm>
          <a:prstGeom prst="rect">
            <a:avLst/>
          </a:prstGeom>
          <a:noFill/>
        </p:spPr>
        <p:txBody>
          <a:bodyPr wrap="none" rtlCol="0">
            <a:spAutoFit/>
          </a:bodyPr>
          <a:lstStyle/>
          <a:p>
            <a:r>
              <a:rPr lang="en-US" dirty="0"/>
              <a:t>The Question at Hand</a:t>
            </a:r>
          </a:p>
        </p:txBody>
      </p:sp>
      <p:sp>
        <p:nvSpPr>
          <p:cNvPr id="7" name="TextBox 6"/>
          <p:cNvSpPr txBox="1"/>
          <p:nvPr/>
        </p:nvSpPr>
        <p:spPr>
          <a:xfrm>
            <a:off x="381000" y="894985"/>
            <a:ext cx="7391400" cy="1077218"/>
          </a:xfrm>
          <a:prstGeom prst="rect">
            <a:avLst/>
          </a:prstGeom>
          <a:noFill/>
        </p:spPr>
        <p:txBody>
          <a:bodyPr wrap="square" rtlCol="0">
            <a:spAutoFit/>
          </a:bodyPr>
          <a:lstStyle/>
          <a:p>
            <a:r>
              <a:rPr lang="en-US" sz="3200" dirty="0" smtClean="0"/>
              <a:t>Which New York State industry could most benefit from a $10 million investment? </a:t>
            </a:r>
            <a:endParaRPr lang="en-US" sz="3200" dirty="0"/>
          </a:p>
        </p:txBody>
      </p:sp>
      <p:sp>
        <p:nvSpPr>
          <p:cNvPr id="9" name="TextBox 8"/>
          <p:cNvSpPr txBox="1"/>
          <p:nvPr/>
        </p:nvSpPr>
        <p:spPr>
          <a:xfrm>
            <a:off x="381000" y="2344612"/>
            <a:ext cx="3561103" cy="584775"/>
          </a:xfrm>
          <a:prstGeom prst="rect">
            <a:avLst/>
          </a:prstGeom>
          <a:noFill/>
        </p:spPr>
        <p:txBody>
          <a:bodyPr wrap="none" rtlCol="0">
            <a:spAutoFit/>
          </a:bodyPr>
          <a:lstStyle/>
          <a:p>
            <a:r>
              <a:rPr lang="en-US" sz="3200" dirty="0" smtClean="0"/>
              <a:t>Potential identifiers:</a:t>
            </a:r>
            <a:endParaRPr lang="en-US" sz="3200" dirty="0"/>
          </a:p>
        </p:txBody>
      </p:sp>
    </p:spTree>
    <p:extLst>
      <p:ext uri="{BB962C8B-B14F-4D97-AF65-F5344CB8AC3E}">
        <p14:creationId xmlns:p14="http://schemas.microsoft.com/office/powerpoint/2010/main" val="20114297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58676" y="2436944"/>
            <a:ext cx="8051923" cy="1181862"/>
          </a:xfrm>
        </p:spPr>
        <p:txBody>
          <a:bodyPr/>
          <a:lstStyle/>
          <a:p>
            <a:r>
              <a:rPr lang="en-US" dirty="0" smtClean="0"/>
              <a:t>Long Term Occupational Projections</a:t>
            </a:r>
          </a:p>
          <a:p>
            <a:pPr lvl="1"/>
            <a:endParaRPr lang="en-US" dirty="0" smtClean="0"/>
          </a:p>
        </p:txBody>
      </p:sp>
      <p:sp>
        <p:nvSpPr>
          <p:cNvPr id="5" name="Title 4"/>
          <p:cNvSpPr txBox="1">
            <a:spLocks noGrp="1"/>
          </p:cNvSpPr>
          <p:nvPr>
            <p:ph type="title"/>
          </p:nvPr>
        </p:nvSpPr>
        <p:spPr>
          <a:xfrm>
            <a:off x="381000" y="230188"/>
            <a:ext cx="2707472" cy="664797"/>
          </a:xfrm>
          <a:prstGeom prst="rect">
            <a:avLst/>
          </a:prstGeom>
          <a:noFill/>
        </p:spPr>
        <p:txBody>
          <a:bodyPr wrap="none" rtlCol="0">
            <a:spAutoFit/>
          </a:bodyPr>
          <a:lstStyle/>
          <a:p>
            <a:r>
              <a:rPr lang="en-US" dirty="0" smtClean="0"/>
              <a:t>The Future!</a:t>
            </a:r>
            <a:endParaRPr lang="en-US" dirty="0"/>
          </a:p>
        </p:txBody>
      </p:sp>
      <p:sp>
        <p:nvSpPr>
          <p:cNvPr id="7" name="TextBox 6"/>
          <p:cNvSpPr txBox="1"/>
          <p:nvPr/>
        </p:nvSpPr>
        <p:spPr>
          <a:xfrm>
            <a:off x="381000" y="894985"/>
            <a:ext cx="7391400" cy="584775"/>
          </a:xfrm>
          <a:prstGeom prst="rect">
            <a:avLst/>
          </a:prstGeom>
          <a:noFill/>
        </p:spPr>
        <p:txBody>
          <a:bodyPr wrap="square" rtlCol="0">
            <a:spAutoFit/>
          </a:bodyPr>
          <a:lstStyle/>
          <a:p>
            <a:r>
              <a:rPr lang="en-US" sz="3200" dirty="0" smtClean="0"/>
              <a:t>Occupational Outlook as an Indicator</a:t>
            </a:r>
            <a:endParaRPr lang="en-US" sz="3200" dirty="0"/>
          </a:p>
        </p:txBody>
      </p:sp>
      <p:sp>
        <p:nvSpPr>
          <p:cNvPr id="9" name="TextBox 8"/>
          <p:cNvSpPr txBox="1"/>
          <p:nvPr/>
        </p:nvSpPr>
        <p:spPr>
          <a:xfrm>
            <a:off x="381000" y="1852169"/>
            <a:ext cx="3224665" cy="584775"/>
          </a:xfrm>
          <a:prstGeom prst="rect">
            <a:avLst/>
          </a:prstGeom>
          <a:noFill/>
        </p:spPr>
        <p:txBody>
          <a:bodyPr wrap="none" rtlCol="0">
            <a:spAutoFit/>
          </a:bodyPr>
          <a:lstStyle/>
          <a:p>
            <a:r>
              <a:rPr lang="en-US" sz="3200" dirty="0" smtClean="0"/>
              <a:t>http://</a:t>
            </a:r>
            <a:r>
              <a:rPr lang="en-US" sz="3200" dirty="0" err="1" smtClean="0"/>
              <a:t>data.ny.gov</a:t>
            </a:r>
            <a:endParaRPr lang="en-US" sz="32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 r="11942" b="-810"/>
          <a:stretch/>
        </p:blipFill>
        <p:spPr>
          <a:xfrm>
            <a:off x="558676" y="3021719"/>
            <a:ext cx="8051923" cy="3083783"/>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337203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noGrp="1"/>
          </p:cNvSpPr>
          <p:nvPr>
            <p:ph type="title"/>
          </p:nvPr>
        </p:nvSpPr>
        <p:spPr>
          <a:xfrm>
            <a:off x="381000" y="230188"/>
            <a:ext cx="6341864" cy="664797"/>
          </a:xfrm>
          <a:prstGeom prst="rect">
            <a:avLst/>
          </a:prstGeom>
          <a:noFill/>
        </p:spPr>
        <p:txBody>
          <a:bodyPr wrap="none" rtlCol="0">
            <a:spAutoFit/>
          </a:bodyPr>
          <a:lstStyle/>
          <a:p>
            <a:r>
              <a:rPr lang="en-US" dirty="0" smtClean="0"/>
              <a:t>Top Five Growth Categories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15882190"/>
              </p:ext>
            </p:extLst>
          </p:nvPr>
        </p:nvGraphicFramePr>
        <p:xfrm>
          <a:off x="381000" y="1371600"/>
          <a:ext cx="8382000" cy="3657600"/>
        </p:xfrm>
        <a:graphic>
          <a:graphicData uri="http://schemas.openxmlformats.org/drawingml/2006/table">
            <a:tbl>
              <a:tblPr firstRow="1" bandRow="1">
                <a:tableStyleId>{793D81CF-94F2-401A-BA57-92F5A7B2D0C5}</a:tableStyleId>
              </a:tblPr>
              <a:tblGrid>
                <a:gridCol w="4849961"/>
                <a:gridCol w="3532039"/>
              </a:tblGrid>
              <a:tr h="508000">
                <a:tc>
                  <a:txBody>
                    <a:bodyPr/>
                    <a:lstStyle/>
                    <a:p>
                      <a:pPr marL="0" marR="0" indent="0">
                        <a:lnSpc>
                          <a:spcPct val="200000"/>
                        </a:lnSpc>
                        <a:spcBef>
                          <a:spcPts val="0"/>
                        </a:spcBef>
                        <a:spcAft>
                          <a:spcPts val="0"/>
                        </a:spcAft>
                      </a:pPr>
                      <a:r>
                        <a:rPr lang="en-US" sz="2000" kern="0" dirty="0">
                          <a:effectLst/>
                        </a:rPr>
                        <a:t>Standard Occupation Classification</a:t>
                      </a:r>
                      <a:endParaRPr lang="en-US" sz="2000" kern="1200" dirty="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a:lnSpc>
                          <a:spcPct val="200000"/>
                        </a:lnSpc>
                        <a:spcBef>
                          <a:spcPts val="0"/>
                        </a:spcBef>
                        <a:spcAft>
                          <a:spcPts val="0"/>
                        </a:spcAft>
                      </a:pPr>
                      <a:r>
                        <a:rPr lang="en-US" sz="2000" kern="0">
                          <a:effectLst/>
                        </a:rPr>
                        <a:t>10 Year Projected Job Growth</a:t>
                      </a:r>
                      <a:endParaRPr lang="en-US" sz="2000" kern="120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marL="0" marR="0" indent="0">
                        <a:lnSpc>
                          <a:spcPct val="200000"/>
                        </a:lnSpc>
                        <a:spcBef>
                          <a:spcPts val="0"/>
                        </a:spcBef>
                        <a:spcAft>
                          <a:spcPts val="0"/>
                        </a:spcAft>
                      </a:pPr>
                      <a:r>
                        <a:rPr lang="en-US" sz="2000" kern="0" dirty="0">
                          <a:effectLst/>
                        </a:rPr>
                        <a:t>Food Preparation and Serving Related</a:t>
                      </a:r>
                      <a:endParaRPr lang="en-US" sz="2000" kern="1200" dirty="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a:lnSpc>
                          <a:spcPct val="200000"/>
                        </a:lnSpc>
                        <a:spcBef>
                          <a:spcPts val="0"/>
                        </a:spcBef>
                        <a:spcAft>
                          <a:spcPts val="0"/>
                        </a:spcAft>
                      </a:pPr>
                      <a:r>
                        <a:rPr lang="en-US" sz="2000" kern="0">
                          <a:effectLst/>
                        </a:rPr>
                        <a:t>859030</a:t>
                      </a:r>
                      <a:endParaRPr lang="en-US" sz="2000" kern="120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marL="0" marR="0" indent="0">
                        <a:lnSpc>
                          <a:spcPct val="200000"/>
                        </a:lnSpc>
                        <a:spcBef>
                          <a:spcPts val="0"/>
                        </a:spcBef>
                        <a:spcAft>
                          <a:spcPts val="0"/>
                        </a:spcAft>
                      </a:pPr>
                      <a:r>
                        <a:rPr lang="en-US" sz="2000" kern="0" dirty="0">
                          <a:effectLst/>
                        </a:rPr>
                        <a:t>Healthcare Support</a:t>
                      </a:r>
                      <a:endParaRPr lang="en-US" sz="2000" kern="1200" dirty="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a:lnSpc>
                          <a:spcPct val="200000"/>
                        </a:lnSpc>
                        <a:spcBef>
                          <a:spcPts val="0"/>
                        </a:spcBef>
                        <a:spcAft>
                          <a:spcPts val="0"/>
                        </a:spcAft>
                      </a:pPr>
                      <a:r>
                        <a:rPr lang="en-US" sz="2000" kern="0" dirty="0">
                          <a:effectLst/>
                        </a:rPr>
                        <a:t>590550</a:t>
                      </a:r>
                      <a:endParaRPr lang="en-US" sz="2000" kern="1200" dirty="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marL="0" marR="0" indent="0">
                        <a:lnSpc>
                          <a:spcPct val="200000"/>
                        </a:lnSpc>
                        <a:spcBef>
                          <a:spcPts val="0"/>
                        </a:spcBef>
                        <a:spcAft>
                          <a:spcPts val="0"/>
                        </a:spcAft>
                      </a:pPr>
                      <a:r>
                        <a:rPr lang="en-US" sz="2000" kern="0">
                          <a:effectLst/>
                        </a:rPr>
                        <a:t>Personal Care and Service</a:t>
                      </a:r>
                      <a:endParaRPr lang="en-US" sz="2000" kern="120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a:lnSpc>
                          <a:spcPct val="200000"/>
                        </a:lnSpc>
                        <a:spcBef>
                          <a:spcPts val="0"/>
                        </a:spcBef>
                        <a:spcAft>
                          <a:spcPts val="0"/>
                        </a:spcAft>
                      </a:pPr>
                      <a:r>
                        <a:rPr lang="en-US" sz="2000" kern="0" dirty="0">
                          <a:effectLst/>
                        </a:rPr>
                        <a:t>577870</a:t>
                      </a:r>
                      <a:endParaRPr lang="en-US" sz="2000" kern="1200" dirty="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marL="0" marR="0" indent="0">
                        <a:lnSpc>
                          <a:spcPct val="200000"/>
                        </a:lnSpc>
                        <a:spcBef>
                          <a:spcPts val="0"/>
                        </a:spcBef>
                        <a:spcAft>
                          <a:spcPts val="0"/>
                        </a:spcAft>
                      </a:pPr>
                      <a:r>
                        <a:rPr lang="en-US" sz="2000" kern="0">
                          <a:effectLst/>
                        </a:rPr>
                        <a:t>Office and Administrative Support</a:t>
                      </a:r>
                      <a:endParaRPr lang="en-US" sz="2000" kern="120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a:lnSpc>
                          <a:spcPct val="200000"/>
                        </a:lnSpc>
                        <a:spcBef>
                          <a:spcPts val="0"/>
                        </a:spcBef>
                        <a:spcAft>
                          <a:spcPts val="0"/>
                        </a:spcAft>
                      </a:pPr>
                      <a:r>
                        <a:rPr lang="en-US" sz="2000" kern="0" dirty="0">
                          <a:effectLst/>
                        </a:rPr>
                        <a:t>570140</a:t>
                      </a:r>
                      <a:endParaRPr lang="en-US" sz="2000" kern="1200" dirty="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marL="0" marR="0" indent="0">
                        <a:lnSpc>
                          <a:spcPct val="200000"/>
                        </a:lnSpc>
                        <a:spcBef>
                          <a:spcPts val="0"/>
                        </a:spcBef>
                        <a:spcAft>
                          <a:spcPts val="0"/>
                        </a:spcAft>
                      </a:pPr>
                      <a:r>
                        <a:rPr lang="en-US" sz="2000" kern="0">
                          <a:effectLst/>
                        </a:rPr>
                        <a:t>Healthcare Practitioners and Technical</a:t>
                      </a:r>
                      <a:endParaRPr lang="en-US" sz="2000" kern="120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a:lnSpc>
                          <a:spcPct val="200000"/>
                        </a:lnSpc>
                        <a:spcBef>
                          <a:spcPts val="0"/>
                        </a:spcBef>
                        <a:spcAft>
                          <a:spcPts val="0"/>
                        </a:spcAft>
                      </a:pPr>
                      <a:r>
                        <a:rPr lang="en-US" sz="2000" kern="0" dirty="0">
                          <a:effectLst/>
                        </a:rPr>
                        <a:t>526830</a:t>
                      </a:r>
                      <a:endParaRPr lang="en-US" sz="2000" kern="1200" dirty="0">
                        <a:effectLst/>
                        <a:latin typeface="Times New Roman" charset="0"/>
                        <a:ea typeface="宋体" charset="-122"/>
                        <a:cs typeface="Times New Roman" charset="0"/>
                      </a:endParaRPr>
                    </a:p>
                  </a:txBody>
                  <a:tcPr marL="94848" marR="9484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74808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Percentage of Total Growth</a:t>
            </a:r>
            <a:endParaRPr lang="en-US" dirty="0"/>
          </a:p>
        </p:txBody>
      </p:sp>
      <p:graphicFrame>
        <p:nvGraphicFramePr>
          <p:cNvPr id="5" name="Chart 4"/>
          <p:cNvGraphicFramePr/>
          <p:nvPr>
            <p:extLst>
              <p:ext uri="{D42A27DB-BD31-4B8C-83A1-F6EECF244321}">
                <p14:modId xmlns:p14="http://schemas.microsoft.com/office/powerpoint/2010/main" val="562739845"/>
              </p:ext>
            </p:extLst>
          </p:nvPr>
        </p:nvGraphicFramePr>
        <p:xfrm>
          <a:off x="0" y="894985"/>
          <a:ext cx="9143999"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0"/>
            <a:ext cx="8153400" cy="1523494"/>
          </a:xfrm>
        </p:spPr>
        <p:txBody>
          <a:bodyPr/>
          <a:lstStyle/>
          <a:p>
            <a:pPr algn="ctr"/>
            <a:r>
              <a:rPr lang="en-US" sz="7200" dirty="0" smtClean="0"/>
              <a:t>Invest in Healthcare!</a:t>
            </a:r>
            <a:endParaRPr lang="en-US" sz="7200" dirty="0"/>
          </a:p>
        </p:txBody>
      </p:sp>
      <p:sp>
        <p:nvSpPr>
          <p:cNvPr id="6" name="TextBox 5"/>
          <p:cNvSpPr txBox="1"/>
          <p:nvPr/>
        </p:nvSpPr>
        <p:spPr>
          <a:xfrm>
            <a:off x="6705600" y="4343400"/>
            <a:ext cx="1387559" cy="461665"/>
          </a:xfrm>
          <a:prstGeom prst="rect">
            <a:avLst/>
          </a:prstGeom>
          <a:noFill/>
        </p:spPr>
        <p:txBody>
          <a:bodyPr wrap="none" rtlCol="0">
            <a:spAutoFit/>
          </a:bodyPr>
          <a:lstStyle/>
          <a:p>
            <a:r>
              <a:rPr lang="en-US" sz="2400" dirty="0" smtClean="0"/>
              <a:t>(Not Yet!)</a:t>
            </a:r>
            <a:endParaRPr lang="en-US" sz="2400" dirty="0"/>
          </a:p>
        </p:txBody>
      </p:sp>
      <p:sp>
        <p:nvSpPr>
          <p:cNvPr id="7" name="TextBox 6"/>
          <p:cNvSpPr txBox="1"/>
          <p:nvPr/>
        </p:nvSpPr>
        <p:spPr>
          <a:xfrm>
            <a:off x="0" y="674876"/>
            <a:ext cx="8953499" cy="1077218"/>
          </a:xfrm>
          <a:prstGeom prst="rect">
            <a:avLst/>
          </a:prstGeom>
          <a:noFill/>
        </p:spPr>
        <p:txBody>
          <a:bodyPr wrap="square" rtlCol="0">
            <a:spAutoFit/>
          </a:bodyPr>
          <a:lstStyle/>
          <a:p>
            <a:pPr algn="ctr"/>
            <a:r>
              <a:rPr lang="en-US" sz="3200" dirty="0" smtClean="0"/>
              <a:t>Healthcare Related Occupations </a:t>
            </a:r>
            <a:r>
              <a:rPr lang="mr-IN" sz="3200" dirty="0" smtClean="0"/>
              <a:t>–</a:t>
            </a:r>
            <a:r>
              <a:rPr lang="en-US" sz="3200" dirty="0" smtClean="0"/>
              <a:t> 16.5%</a:t>
            </a:r>
          </a:p>
          <a:p>
            <a:pPr algn="ctr"/>
            <a:r>
              <a:rPr lang="cs-CZ" sz="3200" dirty="0" smtClean="0"/>
              <a:t>1,117,380</a:t>
            </a:r>
            <a:endParaRPr lang="en-US" sz="3200" dirty="0"/>
          </a:p>
        </p:txBody>
      </p:sp>
    </p:spTree>
    <p:extLst>
      <p:ext uri="{BB962C8B-B14F-4D97-AF65-F5344CB8AC3E}">
        <p14:creationId xmlns:p14="http://schemas.microsoft.com/office/powerpoint/2010/main" val="4972762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New York State Dept. of Labor</a:t>
            </a:r>
            <a:br>
              <a:rPr lang="en-US" dirty="0" smtClean="0"/>
            </a:br>
            <a:r>
              <a:rPr lang="en-US" sz="3600" dirty="0" smtClean="0">
                <a:solidFill>
                  <a:schemeClr val="tx2"/>
                </a:solidFill>
              </a:rPr>
              <a:t>Employment in New York State </a:t>
            </a:r>
            <a:r>
              <a:rPr lang="mr-IN" sz="3600" dirty="0" smtClean="0">
                <a:solidFill>
                  <a:schemeClr val="tx2"/>
                </a:solidFill>
              </a:rPr>
              <a:t>–</a:t>
            </a:r>
            <a:r>
              <a:rPr lang="en-US" sz="3600" dirty="0" smtClean="0">
                <a:solidFill>
                  <a:schemeClr val="tx2"/>
                </a:solidFill>
              </a:rPr>
              <a:t> May 2016</a:t>
            </a:r>
            <a:endParaRPr lang="en-US" dirty="0">
              <a:solidFill>
                <a:schemeClr val="tx2"/>
              </a:solidFill>
            </a:endParaRPr>
          </a:p>
        </p:txBody>
      </p:sp>
      <p:sp>
        <p:nvSpPr>
          <p:cNvPr id="3" name="Text Placeholder 2"/>
          <p:cNvSpPr>
            <a:spLocks noGrp="1"/>
          </p:cNvSpPr>
          <p:nvPr>
            <p:ph type="body" sz="quarter" idx="10"/>
          </p:nvPr>
        </p:nvSpPr>
        <p:spPr>
          <a:xfrm>
            <a:off x="381000" y="1524000"/>
            <a:ext cx="8382000" cy="1447800"/>
          </a:xfrm>
        </p:spPr>
        <p:txBody>
          <a:bodyPr>
            <a:normAutofit/>
          </a:bodyPr>
          <a:lstStyle/>
          <a:p>
            <a:pPr marL="0" indent="0">
              <a:buNone/>
            </a:pPr>
            <a:r>
              <a:rPr lang="en-US" dirty="0" smtClean="0"/>
              <a:t>“The </a:t>
            </a:r>
            <a:r>
              <a:rPr lang="en-US" dirty="0"/>
              <a:t>aging of the American workforce is a </a:t>
            </a:r>
            <a:r>
              <a:rPr lang="en-US" dirty="0" smtClean="0"/>
              <a:t>key driver </a:t>
            </a:r>
            <a:r>
              <a:rPr lang="en-US" dirty="0"/>
              <a:t>behind the labor shortages expected </a:t>
            </a:r>
            <a:r>
              <a:rPr lang="en-US" dirty="0" smtClean="0"/>
              <a:t>to </a:t>
            </a:r>
            <a:r>
              <a:rPr lang="en-US" dirty="0"/>
              <a:t>occur in </a:t>
            </a:r>
            <a:r>
              <a:rPr lang="en-US" dirty="0" smtClean="0"/>
              <a:t>certain </a:t>
            </a:r>
            <a:r>
              <a:rPr lang="en-US" dirty="0"/>
              <a:t>fields, such as </a:t>
            </a:r>
            <a:r>
              <a:rPr lang="en-US" dirty="0" smtClean="0"/>
              <a:t>healthcare”</a:t>
            </a:r>
          </a:p>
          <a:p>
            <a:pPr marL="0" indent="0">
              <a:buNone/>
            </a:pPr>
            <a:endParaRPr lang="en-US" dirty="0"/>
          </a:p>
          <a:p>
            <a:pPr marL="0" indent="0">
              <a:buNone/>
            </a:pPr>
            <a:endParaRPr lang="en-US" dirty="0"/>
          </a:p>
        </p:txBody>
      </p:sp>
      <p:sp>
        <p:nvSpPr>
          <p:cNvPr id="4" name="TextBox 3"/>
          <p:cNvSpPr txBox="1"/>
          <p:nvPr/>
        </p:nvSpPr>
        <p:spPr>
          <a:xfrm>
            <a:off x="381000" y="3429000"/>
            <a:ext cx="8382000" cy="2092881"/>
          </a:xfrm>
          <a:prstGeom prst="rect">
            <a:avLst/>
          </a:prstGeom>
          <a:noFill/>
        </p:spPr>
        <p:txBody>
          <a:bodyPr wrap="square" rtlCol="0">
            <a:spAutoFit/>
          </a:bodyPr>
          <a:lstStyle/>
          <a:p>
            <a:pPr lvl="0" defTabSz="914363">
              <a:lnSpc>
                <a:spcPct val="90000"/>
              </a:lnSpc>
              <a:spcBef>
                <a:spcPct val="20000"/>
              </a:spcBef>
            </a:pPr>
            <a:r>
              <a:rPr lang="en-US" sz="2800" dirty="0" smtClean="0">
                <a:solidFill>
                  <a:srgbClr val="000000"/>
                </a:solidFill>
              </a:rPr>
              <a:t>Two Important Takeaways:</a:t>
            </a:r>
          </a:p>
          <a:p>
            <a:pPr marL="339976" lvl="0" indent="-339976" defTabSz="914363">
              <a:lnSpc>
                <a:spcPct val="90000"/>
              </a:lnSpc>
              <a:spcBef>
                <a:spcPct val="20000"/>
              </a:spcBef>
              <a:buBlip>
                <a:blip r:embed="rId3"/>
              </a:buBlip>
            </a:pPr>
            <a:r>
              <a:rPr lang="en-US" sz="2800" dirty="0" smtClean="0">
                <a:solidFill>
                  <a:srgbClr val="000000"/>
                </a:solidFill>
              </a:rPr>
              <a:t>An aging population has more workers leaving the workforce than entering</a:t>
            </a:r>
          </a:p>
          <a:p>
            <a:pPr marL="339976" indent="-339976" defTabSz="914363">
              <a:lnSpc>
                <a:spcPct val="90000"/>
              </a:lnSpc>
              <a:spcBef>
                <a:spcPct val="20000"/>
              </a:spcBef>
              <a:buBlip>
                <a:blip r:embed="rId3"/>
              </a:buBlip>
            </a:pPr>
            <a:r>
              <a:rPr lang="en-US" sz="2800" dirty="0">
                <a:solidFill>
                  <a:srgbClr val="000000"/>
                </a:solidFill>
              </a:rPr>
              <a:t>An aging population has greater healthcare </a:t>
            </a:r>
            <a:r>
              <a:rPr lang="en-US" sz="2800" dirty="0" smtClean="0">
                <a:solidFill>
                  <a:srgbClr val="000000"/>
                </a:solidFill>
              </a:rPr>
              <a:t>needs</a:t>
            </a:r>
            <a:endParaRPr lang="en-US" sz="2800" dirty="0">
              <a:solidFill>
                <a:srgbClr val="000000"/>
              </a:solidFill>
            </a:endParaRPr>
          </a:p>
          <a:p>
            <a:pPr marL="285750" indent="-285750">
              <a:buFont typeface="Arial" charset="0"/>
              <a:buChar char="•"/>
            </a:pP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 Population Aging?</a:t>
            </a:r>
            <a:endParaRPr lang="en-US" dirty="0"/>
          </a:p>
        </p:txBody>
      </p:sp>
      <p:sp>
        <p:nvSpPr>
          <p:cNvPr id="3" name="Text Placeholder 2"/>
          <p:cNvSpPr>
            <a:spLocks noGrp="1"/>
          </p:cNvSpPr>
          <p:nvPr>
            <p:ph type="body" sz="quarter" idx="10"/>
          </p:nvPr>
        </p:nvSpPr>
        <p:spPr>
          <a:xfrm>
            <a:off x="381000" y="1524000"/>
            <a:ext cx="8382000" cy="98488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According to projections by the Cornell University</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Program on Applied Demographics:</a:t>
            </a:r>
            <a:endParaRPr lang="en-US" dirty="0"/>
          </a:p>
        </p:txBody>
      </p:sp>
      <p:sp>
        <p:nvSpPr>
          <p:cNvPr id="4" name="TextBox 3"/>
          <p:cNvSpPr txBox="1"/>
          <p:nvPr/>
        </p:nvSpPr>
        <p:spPr>
          <a:xfrm>
            <a:off x="3670310" y="3137900"/>
            <a:ext cx="1803379" cy="1200329"/>
          </a:xfrm>
          <a:prstGeom prst="rect">
            <a:avLst/>
          </a:prstGeom>
          <a:noFill/>
        </p:spPr>
        <p:txBody>
          <a:bodyPr wrap="none" rtlCol="0">
            <a:spAutoFit/>
          </a:bodyPr>
          <a:lstStyle/>
          <a:p>
            <a:r>
              <a:rPr lang="en-US" sz="7200" dirty="0" smtClean="0"/>
              <a:t>YES!</a:t>
            </a:r>
            <a:endParaRPr lang="en-US" sz="7200" dirty="0"/>
          </a:p>
        </p:txBody>
      </p:sp>
    </p:spTree>
    <p:extLst>
      <p:ext uri="{BB962C8B-B14F-4D97-AF65-F5344CB8AC3E}">
        <p14:creationId xmlns:p14="http://schemas.microsoft.com/office/powerpoint/2010/main" val="17485686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imes New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2009-05-30T20:53:24+00:00</AssetStart>
    <PublishStatusLookup xmlns="4873beb7-5857-4685-be1f-d57550cc96cc">
      <Value>266457</Value>
      <Value>1317265</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 bar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TP010286762</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193. 196. 196</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 bar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116370</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EC5CB9-9E54-4903-AFA7-794AEA9104F3}">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E9F2D80D-E46C-4045-8458-3B3FECFDBF45}">
  <ds:schemaRefs>
    <ds:schemaRef ds:uri="http://schemas.microsoft.com/sharepoint/v3/contenttype/forms"/>
  </ds:schemaRefs>
</ds:datastoreItem>
</file>

<file path=customXml/itemProps3.xml><?xml version="1.0" encoding="utf-8"?>
<ds:datastoreItem xmlns:ds="http://schemas.openxmlformats.org/officeDocument/2006/customXml" ds:itemID="{09BF40A9-827A-41B7-89F7-AFF6EBCADF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2433</TotalTime>
  <Words>1051</Words>
  <Application>Microsoft Macintosh PowerPoint</Application>
  <PresentationFormat>On-screen Show (4:3)</PresentationFormat>
  <Paragraphs>108</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Light Background Segoe 4-3 template-template_April-17-2007</vt:lpstr>
      <vt:lpstr>White with Courier font for code slides</vt:lpstr>
      <vt:lpstr>Investing in New York State</vt:lpstr>
      <vt:lpstr>Why New York State?</vt:lpstr>
      <vt:lpstr>The Question at Hand</vt:lpstr>
      <vt:lpstr>The Future!</vt:lpstr>
      <vt:lpstr>Top Five Growth Categories</vt:lpstr>
      <vt:lpstr>Percentage of Total Growth</vt:lpstr>
      <vt:lpstr>Invest in Healthcare!</vt:lpstr>
      <vt:lpstr>New York State Dept. of Labor Employment in New York State – May 2016</vt:lpstr>
      <vt:lpstr>Is the Population Aging?</vt:lpstr>
      <vt:lpstr>Change in Population by Age Group</vt:lpstr>
      <vt:lpstr>Age 60+ Projected Change by 2025 </vt:lpstr>
      <vt:lpstr>Investing Healthcare is a Good Bet!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Investing in New York State</dc:title>
  <dc:creator>William Siegler</dc:creator>
  <cp:lastModifiedBy>Jessica</cp:lastModifiedBy>
  <cp:revision>24</cp:revision>
  <dcterms:created xsi:type="dcterms:W3CDTF">2016-12-12T00:33:22Z</dcterms:created>
  <dcterms:modified xsi:type="dcterms:W3CDTF">2019-01-11T18:33:03Z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419;#zpp140;#79;#tpl120;#65;#zpp120</vt:lpwstr>
  </property>
  <property fmtid="{D5CDD505-2E9C-101B-9397-08002B2CF9AE}" pid="8" name="PolicheckCounter">
    <vt:lpwstr>0</vt:lpwstr>
  </property>
  <property fmtid="{D5CDD505-2E9C-101B-9397-08002B2CF9AE}" pid="9" name="APTrustLevel">
    <vt:r8>1</vt:r8>
  </property>
</Properties>
</file>