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9" r:id="rId3"/>
    <p:sldId id="257" r:id="rId4"/>
    <p:sldId id="266" r:id="rId5"/>
    <p:sldId id="260" r:id="rId6"/>
    <p:sldId id="261" r:id="rId7"/>
    <p:sldId id="273" r:id="rId8"/>
    <p:sldId id="274" r:id="rId9"/>
    <p:sldId id="262" r:id="rId10"/>
    <p:sldId id="275" r:id="rId11"/>
    <p:sldId id="258" r:id="rId12"/>
    <p:sldId id="263" r:id="rId13"/>
    <p:sldId id="264" r:id="rId14"/>
    <p:sldId id="26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65503" autoAdjust="0"/>
  </p:normalViewPr>
  <p:slideViewPr>
    <p:cSldViewPr snapToGrid="0">
      <p:cViewPr varScale="1">
        <p:scale>
          <a:sx n="89" d="100"/>
          <a:sy n="89" d="100"/>
        </p:scale>
        <p:origin x="96" y="42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66DAB0-0501-4E5A-99D9-4F34B33EA481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935EFC-FB85-46C2-B66D-1D6343880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636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s.stackexchange.com/questions/8650/measuring-accuracy-of-latitude-and-longitude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Please don’t ask me to spell Bureau or Meteorology without spellcheck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935EFC-FB85-46C2-B66D-1D634388063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6798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935EFC-FB85-46C2-B66D-1D634388063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524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dirty="0">
                <a:solidFill>
                  <a:srgbClr val="595959"/>
                </a:solidFill>
                <a:effectLst/>
                <a:latin typeface="Calibri" panose="020F0502020204030204" pitchFamily="34" charset="0"/>
              </a:rPr>
              <a:t> </a:t>
            </a:r>
            <a:r>
              <a:rPr lang="en-US" sz="1200" dirty="0">
                <a:effectLst/>
                <a:latin typeface="Calibri" panose="020F0502020204030204" pitchFamily="34" charset="0"/>
                <a:hlinkClick r:id="rId3"/>
              </a:rPr>
              <a:t>https://gis.stackexchange.com/questions/8650/measuring-accuracy-of-latitude-and-longitude</a:t>
            </a:r>
            <a:endParaRPr lang="en-US" sz="1200" dirty="0">
              <a:effectLst/>
              <a:latin typeface="Calibri" panose="020F050202020403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935EFC-FB85-46C2-B66D-1D634388063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8384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“You cannot flatten an orange peel without tearing and warping it”</a:t>
            </a:r>
          </a:p>
          <a:p>
            <a:endParaRPr lang="en-US" b="1" dirty="0"/>
          </a:p>
          <a:p>
            <a:r>
              <a:rPr lang="en-US" b="1" dirty="0"/>
              <a:t>https://en.wikipedia.org/wiki/Map_projection</a:t>
            </a:r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935EFC-FB85-46C2-B66D-1D634388063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8644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https://www.hec.usace.army.mil/confluence/hmsdocs/hmsum/4.8/geographic-information/coordinate-reference-systems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935EFC-FB85-46C2-B66D-1D634388063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8418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935EFC-FB85-46C2-B66D-1D634388063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414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F6147-603F-ECA7-4605-86D9C2413D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D1EA28-D490-DBA7-717F-0246E82A36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F9012-0D41-3266-F1F8-3D35581EC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97C46-7687-4144-8B64-5E0BB76148E6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F1923A-6D26-C619-735B-607E94382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3A6695-5918-2D76-AA80-9B389DACB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88D08-0070-48F6-BAEB-E95FFDD8F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681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A5D28-EFB1-5019-4C8E-2F0ED2EE1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294958-DD23-692B-BAB7-5AD502AD1A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B16F55-8345-230C-1A85-9F405988F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97C46-7687-4144-8B64-5E0BB76148E6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79B679-85AC-6437-7C23-11483D8FA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E50537-72FC-7B55-9667-2FCBB8F57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88D08-0070-48F6-BAEB-E95FFDD8F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405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B1A21A-0177-6673-873B-1356A5F845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64212D-CE1F-8156-6762-56743639C5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DCA87D-36FE-2FD7-EB17-041786C8C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97C46-7687-4144-8B64-5E0BB76148E6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349CE2-E6E8-E73E-EAB9-847C9B899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9A7105-C155-1849-C81E-8A48A4FF5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88D08-0070-48F6-BAEB-E95FFDD8F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251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94B4-23BE-DAAA-8BB7-400348A28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B61435-CC60-9714-BC0B-7C152445DB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19573-1C38-F35F-B3DA-FCFD288EF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97C46-7687-4144-8B64-5E0BB76148E6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1432DA-1EA9-F524-5628-5BB86F8CC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C49A78-451A-7124-F0E1-6A5652773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88D08-0070-48F6-BAEB-E95FFDD8F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1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BEC10-498A-591A-6156-1B6C06D8D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20617A-AB93-EEB7-8A97-7970C8B1C4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E01AEA-D6A3-8A09-EBA4-7BC1956B3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97C46-7687-4144-8B64-5E0BB76148E6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2B204A-71A9-F4FC-AB7E-026BEF818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A4DA81-BEB0-4CE1-27FE-CA6C6921E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88D08-0070-48F6-BAEB-E95FFDD8F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316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20FBE-E46F-A039-C72A-D603192BC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31E874-AE7E-BAFC-DF6A-59A4C45DD8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B4F72C-19AC-7DB9-DD09-88AE124AF9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BDAECA-CB9E-03A0-8091-ADB2671C1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97C46-7687-4144-8B64-5E0BB76148E6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D2541B-0A6F-3B8D-1FEC-1D04F2339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C22493-E916-4352-A168-6C8E45E24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88D08-0070-48F6-BAEB-E95FFDD8F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727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E55FE-8287-68B6-0A65-B08520A4A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552660-5EA2-B4D7-D530-3915C188ED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BBB481-2235-74A8-CC42-A1CE4FA2E4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FBF4CB-6726-7400-1496-4774F8B8AC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BF7289-738B-7A37-0217-C9DDCCFAAF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7E7CAF-0799-6332-BAE0-3CD95F849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97C46-7687-4144-8B64-5E0BB76148E6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1CB8C3-1973-9CB3-D7B0-554F25CEF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185D45-B95C-B75F-2A13-4886BE943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88D08-0070-48F6-BAEB-E95FFDD8F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917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40BDE-4D57-3958-8C1D-A8AD2F458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C7D3BD-9646-F7D2-FBA7-5C30D3F82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97C46-7687-4144-8B64-5E0BB76148E6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A75BED-BDA4-CE07-92B8-8BC5A0413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5C8DAB-1C55-3528-B656-41841DAB5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88D08-0070-48F6-BAEB-E95FFDD8F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70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5D9698-09DF-3215-C84E-DF97CA3FA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97C46-7687-4144-8B64-5E0BB76148E6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DFD5F7-9D13-DD5E-9573-E626BA03B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C542E6-6890-AFEF-85D2-F2214DF53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88D08-0070-48F6-BAEB-E95FFDD8F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71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AD76E-99AD-3F5C-6AD1-F71EBB2AC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141724-6E4F-701E-B91A-5B898C2F94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A3837D-46D8-A20B-0588-CF1FA33B77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12A131-BA7C-65C0-E80A-330CBEF5E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97C46-7687-4144-8B64-5E0BB76148E6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ABB53E-78B6-B7B4-8AED-9747F4556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454F81-C577-4AFE-9D07-032E31201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88D08-0070-48F6-BAEB-E95FFDD8F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2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45FB7-1F62-B106-0AA5-9D70CAD3D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C6F32A-BAF0-0358-0638-C6ACE4E582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C8CB24-9A5C-E3B8-F25A-1C216AD002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3317B4-C1DF-D2B1-D790-AA8CCA8D4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97C46-7687-4144-8B64-5E0BB76148E6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3ADB9D-C42D-0F3C-1901-9061A8694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633C41-7AB4-2E99-D23E-217799F48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88D08-0070-48F6-BAEB-E95FFDD8F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890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C2F1E5-A7EA-21EF-579D-FA1C08452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1D3AE8-48B7-0604-B806-F23941DDC4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A65740-5B27-B327-F29E-E23267A723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297C46-7687-4144-8B64-5E0BB76148E6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9BC500-7177-0465-835A-AA75E3203A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22B632-0B6F-0E2D-3E49-4757FC7737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88D08-0070-48F6-BAEB-E95FFDD8F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029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B681C-1D29-828B-A456-E37A9624E0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Integrating Weather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EEE1B2-EE16-96CD-AF0E-BA349CD25D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0801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6118AEE-F521-7292-4C19-F02922E4F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Who’s projection </a:t>
            </a:r>
            <a:r>
              <a:rPr lang="en-US"/>
              <a:t>is it anyway?</a:t>
            </a:r>
          </a:p>
        </p:txBody>
      </p:sp>
      <p:pic>
        <p:nvPicPr>
          <p:cNvPr id="6" name="Picture Placeholder 5" descr="Chart&#10;&#10;Description automatically generated">
            <a:extLst>
              <a:ext uri="{FF2B5EF4-FFF2-40B4-BE49-F238E27FC236}">
                <a16:creationId xmlns:a16="http://schemas.microsoft.com/office/drawing/2014/main" id="{D8F0C48D-8CBB-0D38-5771-95C4269DEF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4409" y="2031391"/>
            <a:ext cx="6788076" cy="4418275"/>
          </a:xfrm>
        </p:spPr>
      </p:pic>
    </p:spTree>
    <p:extLst>
      <p:ext uri="{BB962C8B-B14F-4D97-AF65-F5344CB8AC3E}">
        <p14:creationId xmlns:p14="http://schemas.microsoft.com/office/powerpoint/2010/main" val="10735831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6E266-6ED5-BE97-37D8-5BCA28A91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6F7AD-BE7C-2786-BD35-3D06A7E87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NetCDF</a:t>
            </a:r>
            <a:endParaRPr lang="en-US" dirty="0"/>
          </a:p>
          <a:p>
            <a:r>
              <a:rPr lang="en-US" dirty="0" err="1"/>
              <a:t>Grib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2669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116D0-9FB1-F90F-4C92-94FC6EAB3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0C1740-11A8-A35E-187B-ADFA4617DF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Google Earth</a:t>
            </a:r>
          </a:p>
          <a:p>
            <a:r>
              <a:rPr lang="en-US" dirty="0"/>
              <a:t>Panoply</a:t>
            </a:r>
          </a:p>
          <a:p>
            <a:r>
              <a:rPr lang="en-US" dirty="0" err="1"/>
              <a:t>nc</a:t>
            </a:r>
            <a:r>
              <a:rPr lang="en-US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10920221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83FCD-C461-F4C8-B684-E73216686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B7142-9FFD-16F8-A406-C18838A17E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1202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AAB93-9192-2F9E-5A4E-97DFE9601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ED6EF-9D34-CF71-B273-946320AB8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Missing data</a:t>
            </a:r>
          </a:p>
          <a:p>
            <a:r>
              <a:rPr lang="en-US" dirty="0"/>
              <a:t>In-situ vs Remote instruments</a:t>
            </a:r>
          </a:p>
          <a:p>
            <a:r>
              <a:rPr lang="en-US" dirty="0"/>
              <a:t>House rules</a:t>
            </a:r>
          </a:p>
          <a:p>
            <a:r>
              <a:rPr lang="en-US" dirty="0"/>
              <a:t>Usage</a:t>
            </a:r>
          </a:p>
          <a:p>
            <a:pPr lvl="1"/>
            <a:r>
              <a:rPr lang="en-US" dirty="0"/>
              <a:t>Hourly/daily</a:t>
            </a:r>
          </a:p>
          <a:p>
            <a:r>
              <a:rPr lang="en-US" dirty="0"/>
              <a:t>Storage</a:t>
            </a:r>
          </a:p>
        </p:txBody>
      </p:sp>
    </p:spTree>
    <p:extLst>
      <p:ext uri="{BB962C8B-B14F-4D97-AF65-F5344CB8AC3E}">
        <p14:creationId xmlns:p14="http://schemas.microsoft.com/office/powerpoint/2010/main" val="3211859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41A37-BE48-7D5A-4DDA-F4E5E1CEE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1FF98-0115-DCA2-20D2-62B8F9AD3F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14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EB841-0D95-4BE4-0613-4147D0DE4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8E48C-3F0E-2D95-31D7-34768D5148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Has the weather impacted our business?</a:t>
            </a:r>
          </a:p>
        </p:txBody>
      </p:sp>
    </p:spTree>
    <p:extLst>
      <p:ext uri="{BB962C8B-B14F-4D97-AF65-F5344CB8AC3E}">
        <p14:creationId xmlns:p14="http://schemas.microsoft.com/office/powerpoint/2010/main" val="2197220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2E533-4E6C-6281-3794-C1FE2495E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9678C-6EC2-C7E3-6430-3A098E06B3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Temperature – high, low</a:t>
            </a:r>
          </a:p>
          <a:p>
            <a:r>
              <a:rPr lang="en-US" dirty="0"/>
              <a:t>Rain</a:t>
            </a:r>
          </a:p>
          <a:p>
            <a:r>
              <a:rPr lang="en-US" dirty="0"/>
              <a:t>Hail</a:t>
            </a:r>
          </a:p>
          <a:p>
            <a:r>
              <a:rPr lang="en-US" dirty="0"/>
              <a:t>Wind – ground level, N meters </a:t>
            </a:r>
            <a:r>
              <a:rPr lang="en-US" dirty="0" err="1"/>
              <a:t>agl</a:t>
            </a:r>
            <a:endParaRPr lang="en-US" dirty="0"/>
          </a:p>
          <a:p>
            <a:r>
              <a:rPr lang="en-US" dirty="0"/>
              <a:t>Snow</a:t>
            </a:r>
          </a:p>
          <a:p>
            <a:r>
              <a:rPr lang="en-US" dirty="0"/>
              <a:t>Lightning</a:t>
            </a:r>
          </a:p>
          <a:p>
            <a:r>
              <a:rPr lang="en-US" dirty="0"/>
              <a:t>Hurricane/Tornado</a:t>
            </a:r>
          </a:p>
        </p:txBody>
      </p:sp>
    </p:spTree>
    <p:extLst>
      <p:ext uri="{BB962C8B-B14F-4D97-AF65-F5344CB8AC3E}">
        <p14:creationId xmlns:p14="http://schemas.microsoft.com/office/powerpoint/2010/main" val="1787469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653DF-C29D-2F26-2D4E-F8677D865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Acquisition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2C11F-761A-0A80-4B41-8F4B9EB3CF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US: NOAA; Bureau of Meteorology (BoM)</a:t>
            </a:r>
          </a:p>
          <a:p>
            <a:r>
              <a:rPr lang="en-US" dirty="0"/>
              <a:t>Data Brokers</a:t>
            </a:r>
          </a:p>
          <a:p>
            <a:r>
              <a:rPr lang="en-US" dirty="0"/>
              <a:t>Qualified Independent Weather Observers</a:t>
            </a:r>
          </a:p>
          <a:p>
            <a:r>
              <a:rPr lang="en-US" dirty="0"/>
              <a:t>Raw vs interpreted </a:t>
            </a:r>
          </a:p>
        </p:txBody>
      </p:sp>
    </p:spTree>
    <p:extLst>
      <p:ext uri="{BB962C8B-B14F-4D97-AF65-F5344CB8AC3E}">
        <p14:creationId xmlns:p14="http://schemas.microsoft.com/office/powerpoint/2010/main" val="3121652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59399-9879-D5D6-0839-FBAE1CC3A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A55CBE-DE16-3DF8-09A2-992F76FE5E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Latitude (up/down) Y coordinate</a:t>
            </a:r>
          </a:p>
          <a:p>
            <a:r>
              <a:rPr lang="en-US" dirty="0"/>
              <a:t>Longitude (left/right) X coordinate</a:t>
            </a:r>
          </a:p>
        </p:txBody>
      </p:sp>
    </p:spTree>
    <p:extLst>
      <p:ext uri="{BB962C8B-B14F-4D97-AF65-F5344CB8AC3E}">
        <p14:creationId xmlns:p14="http://schemas.microsoft.com/office/powerpoint/2010/main" val="991094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06D7F-2A93-6B3D-1802-9C5350207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Precision</a:t>
            </a:r>
            <a:br>
              <a:rPr lang="en-US" dirty="0"/>
            </a:br>
            <a:r>
              <a:rPr lang="en-US" dirty="0"/>
              <a:t>Longitude -91.74983737245891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59869B-D93E-7304-3819-DCFE1117F1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 South</a:t>
            </a:r>
          </a:p>
          <a:p>
            <a:r>
              <a:rPr lang="en-US" dirty="0"/>
              <a:t>9x.xxxxx (1000 km – identify continent/ocean)</a:t>
            </a:r>
          </a:p>
          <a:p>
            <a:r>
              <a:rPr lang="en-US" dirty="0"/>
              <a:t>x1.xxxxx (111 km – identify state/country)</a:t>
            </a:r>
          </a:p>
          <a:p>
            <a:r>
              <a:rPr lang="en-US" dirty="0"/>
              <a:t>xx.7xxxx (11.1 km – identify city)</a:t>
            </a:r>
          </a:p>
          <a:p>
            <a:r>
              <a:rPr lang="en-US" dirty="0"/>
              <a:t>xx.x4xxx (1.1 km – identify village)</a:t>
            </a:r>
          </a:p>
          <a:p>
            <a:r>
              <a:rPr lang="en-US" dirty="0"/>
              <a:t>xx.xx9xx (110 m – identify ag field/institutional campus)</a:t>
            </a:r>
          </a:p>
          <a:p>
            <a:r>
              <a:rPr lang="en-US" dirty="0"/>
              <a:t>xx.xxx8x (11 m – identify a parcel of land)</a:t>
            </a:r>
          </a:p>
          <a:p>
            <a:r>
              <a:rPr lang="en-US" dirty="0"/>
              <a:t>xx.xxxx3 (1.1 m – identify a tree)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810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using these ideas we can construct a table of what each digit in a decimal degree signifies: &#10;The sign tells us whether we are north or south, east or west on the globe. &#10;• A nonzero hundreds digit tells us we're using longitude, not &#10;• The tens digit gives a position to about 1,000 kilometers. It gives us useful information about &#10;what continent or ocean we are on. &#10;• The units digit (one decimal degree) gives a position up to 111 kilometers (60 nautical miles, &#10;about 69 miles) It can tell us roughly what large state or country we are in. &#10;• The first decimal place is worth up to 11.1 km: it can distinguish the position of one large city &#10;from a neighboring large city. &#10;The second decimal place is worth up to 1_1 km: it can separate one village from the next &#10;• The third decimal place is worth up to 110 m: it can identify a large agricultural field or &#10;institutional campus. &#10;• The fourth decimal place is worth up to 11 m: it can identify a parcel of land. It is comparable to &#10;the typical accuracy of an uncorrected GPS unit with no interference. &#10;The fifth decimal place is worth up to m: it distinguish trees from each other. Accuracy to &#10;this level with commercial GPS units can only be achieved With differential correction. &#10;The sixth decimal place is worth up to 0.11 m: you can use this for laying out structures in &#10;detail, for designing landscapes, building roads. It should be more than good enough for tracking &#10;movements of glaciers and rivers. This can be achieved by taking painstaking measures with &#10;GPS, such as differentially corrected GPS. &#10;The seventh decimal place is worth up to 11 mm: this is good for much surveying and is near &#10;the limit of what GPS-based techniques can achieve. &#10;The eighth decimal place is worth up to 1.1 mm: this is good for charting motions of tectonic &#10;plates and movements of volcanoes Permanent, corrected, constantly-running GPS base &#10;stations might be able to achieve this level of accuracy. &#10;The ninth decimal place is worth up to 110 microns we are getting into the range of &#10;microscopy. For almost any conceivable application with earth positions, this is overkill and will &#10;be more precise than the accuracy of any surveying device. &#10;• Ten or more decimal places indicates a computer or calculator was used and that no attention &#10;was paid to the fact that the extra decimals are useless Be careful, because unless you are the &#10;one reading these numbers off the device, this can indicate low quality processing' ">
            <a:extLst>
              <a:ext uri="{FF2B5EF4-FFF2-40B4-BE49-F238E27FC236}">
                <a16:creationId xmlns:a16="http://schemas.microsoft.com/office/drawing/2014/main" id="{9F813DE6-8A8A-874D-1C36-EF7E37B6F5A6}"/>
              </a:ext>
            </a:extLst>
          </p:cNvPr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482" y="-1"/>
            <a:ext cx="6548718" cy="6799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61340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C3E02-A6D1-CAF1-BF73-E34D6F3B3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Space, Math, and Projections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021AB9-A86F-1763-D08F-030404D7928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“Always...No, no. </a:t>
            </a:r>
            <a:r>
              <a:rPr lang="en-US" i="1" dirty="0"/>
              <a:t>Never</a:t>
            </a:r>
            <a:r>
              <a:rPr lang="en-US" dirty="0"/>
              <a:t> forget to check your references”</a:t>
            </a:r>
          </a:p>
          <a:p>
            <a:r>
              <a:rPr lang="en-US" dirty="0"/>
              <a:t>Dr. Meredith, Real Genius</a:t>
            </a:r>
          </a:p>
        </p:txBody>
      </p:sp>
      <p:pic>
        <p:nvPicPr>
          <p:cNvPr id="11" name="Picture Placeholder 10" descr="A person wearing glasses and a suit&#10;&#10;Description automatically generated with low confidence">
            <a:extLst>
              <a:ext uri="{FF2B5EF4-FFF2-40B4-BE49-F238E27FC236}">
                <a16:creationId xmlns:a16="http://schemas.microsoft.com/office/drawing/2014/main" id="{A640F04A-DCD0-3805-EEDD-375A641C6C5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14" r="521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290495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394</TotalTime>
  <Words>300</Words>
  <Application>Microsoft Office PowerPoint</Application>
  <PresentationFormat>Widescreen</PresentationFormat>
  <Paragraphs>60</Paragraphs>
  <Slides>14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Integrating Weather Data</vt:lpstr>
      <vt:lpstr>About me</vt:lpstr>
      <vt:lpstr>Problem Definition</vt:lpstr>
      <vt:lpstr>Weather</vt:lpstr>
      <vt:lpstr>Data Acquisition</vt:lpstr>
      <vt:lpstr>Geolocation</vt:lpstr>
      <vt:lpstr>Precision Longitude -91.74983737245891</vt:lpstr>
      <vt:lpstr>PowerPoint Presentation</vt:lpstr>
      <vt:lpstr>Space, Math, and Projections</vt:lpstr>
      <vt:lpstr>Who’s projection is it anyway?</vt:lpstr>
      <vt:lpstr>Data Files</vt:lpstr>
      <vt:lpstr>Tooling</vt:lpstr>
      <vt:lpstr>Library</vt:lpstr>
      <vt:lpstr>Design considerations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William J. Fellows</dc:creator>
  <cp:lastModifiedBy>William J. Fellows</cp:lastModifiedBy>
  <cp:revision>10</cp:revision>
  <dcterms:created xsi:type="dcterms:W3CDTF">2022-08-08T15:36:07Z</dcterms:created>
  <dcterms:modified xsi:type="dcterms:W3CDTF">2022-08-08T22:10:56Z</dcterms:modified>
</cp:coreProperties>
</file>