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57" r:id="rId4"/>
    <p:sldId id="266" r:id="rId5"/>
    <p:sldId id="260" r:id="rId6"/>
    <p:sldId id="261" r:id="rId7"/>
    <p:sldId id="273" r:id="rId8"/>
    <p:sldId id="274" r:id="rId9"/>
    <p:sldId id="262" r:id="rId10"/>
    <p:sldId id="275" r:id="rId11"/>
    <p:sldId id="276" r:id="rId12"/>
    <p:sldId id="258" r:id="rId13"/>
    <p:sldId id="263" r:id="rId14"/>
    <p:sldId id="264" r:id="rId15"/>
    <p:sldId id="265" r:id="rId16"/>
    <p:sldId id="279" r:id="rId17"/>
    <p:sldId id="285" r:id="rId18"/>
    <p:sldId id="280" r:id="rId19"/>
    <p:sldId id="281" r:id="rId20"/>
    <p:sldId id="282" r:id="rId21"/>
    <p:sldId id="283" r:id="rId22"/>
    <p:sldId id="286" r:id="rId23"/>
    <p:sldId id="284" r:id="rId24"/>
    <p:sldId id="277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5503" autoAdjust="0"/>
  </p:normalViewPr>
  <p:slideViewPr>
    <p:cSldViewPr snapToGrid="0">
      <p:cViewPr varScale="1">
        <p:scale>
          <a:sx n="84" d="100"/>
          <a:sy n="84" d="100"/>
        </p:scale>
        <p:origin x="120" y="5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DAB0-0501-4E5A-99D9-4F34B33EA481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35EFC-FB85-46C2-B66D-1D6343880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36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.stackexchange.com/questions/8650/measuring-accuracy-of-latitude-and-longitud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https://github.com/billinkc/presentations/tree/master/IntegratingWeatherData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12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40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date format do you get to deal with? Bonus points for Gregorian dates</a:t>
            </a:r>
          </a:p>
          <a:p>
            <a:r>
              <a:rPr lang="en-US" dirty="0" err="1"/>
              <a:t>Timezones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1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the missing data identified? A literal not-a-number or do they use a sentinel value?</a:t>
            </a:r>
          </a:p>
          <a:p>
            <a:r>
              <a:rPr lang="en-US" dirty="0"/>
              <a:t>What business rules need to apply? Historical prediction, we threw out the entire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35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is the missing data identified? A literal not-a-number or do they use a sentinel value?</a:t>
            </a:r>
          </a:p>
          <a:p>
            <a:r>
              <a:rPr lang="en-US" dirty="0"/>
              <a:t>What business rules need to apply? Historical prediction, we threw out the entire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56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In-situ on site collector/recorder of information</a:t>
            </a:r>
          </a:p>
          <a:p>
            <a:r>
              <a:rPr lang="en-US" dirty="0"/>
              <a:t>Remote instruments </a:t>
            </a:r>
          </a:p>
          <a:p>
            <a:r>
              <a:rPr lang="en-US" dirty="0"/>
              <a:t>Why does this matter? Localization/Averages</a:t>
            </a:r>
          </a:p>
          <a:p>
            <a:endParaRPr lang="en-US" dirty="0"/>
          </a:p>
          <a:p>
            <a:r>
              <a:rPr lang="en-US" dirty="0"/>
              <a:t>This is probably beyond what I can talk about so drop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58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sensor data might be misleading</a:t>
            </a:r>
          </a:p>
          <a:p>
            <a:r>
              <a:rPr lang="en-US" dirty="0"/>
              <a:t>Situations where a radar interpreted data was “cold” Local meteorologists would “know” that and adjust but if you are not in the tribe, you won’t know to do the same</a:t>
            </a:r>
          </a:p>
          <a:p>
            <a:endParaRPr lang="en-US" dirty="0"/>
          </a:p>
          <a:p>
            <a:r>
              <a:rPr lang="en-US" dirty="0"/>
              <a:t>Some data files publish asap but can be restated up to a month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64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need to do with the data?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74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 not have enough storage</a:t>
            </a:r>
          </a:p>
          <a:p>
            <a:endParaRPr lang="en-US" dirty="0"/>
          </a:p>
          <a:p>
            <a:r>
              <a:rPr lang="en-US" dirty="0"/>
              <a:t>Storage drives access patterns or access patterns drive storage</a:t>
            </a:r>
          </a:p>
          <a:p>
            <a:endParaRPr lang="en-US" dirty="0"/>
          </a:p>
          <a:p>
            <a:r>
              <a:rPr lang="en-US" dirty="0"/>
              <a:t>1 day </a:t>
            </a:r>
            <a:r>
              <a:rPr lang="en-US" dirty="0" err="1"/>
              <a:t>netcdf</a:t>
            </a:r>
            <a:r>
              <a:rPr lang="en-US" dirty="0"/>
              <a:t> for rainfall is 4.2 MB</a:t>
            </a:r>
          </a:p>
          <a:p>
            <a:r>
              <a:rPr lang="en-US" dirty="0"/>
              <a:t>365 days * 20 years =&gt;  4.2 * 365 * 20 = 30,660 MB or ~30GB</a:t>
            </a:r>
          </a:p>
          <a:p>
            <a:endParaRPr lang="en-US" dirty="0"/>
          </a:p>
          <a:p>
            <a:r>
              <a:rPr lang="en-US" dirty="0"/>
              <a:t>Likely time-based hierarchy or location-based hierarchy</a:t>
            </a:r>
          </a:p>
          <a:p>
            <a:endParaRPr lang="en-US" dirty="0"/>
          </a:p>
          <a:p>
            <a:r>
              <a:rPr lang="en-US" dirty="0"/>
              <a:t>Time-based hierarchy – What happened on July 31, 2022 in Hampton Roads, VA?</a:t>
            </a:r>
          </a:p>
          <a:p>
            <a:r>
              <a:rPr lang="en-US" dirty="0"/>
              <a:t>	One file read activity can support multiple locations</a:t>
            </a:r>
          </a:p>
          <a:p>
            <a:endParaRPr lang="en-US" dirty="0"/>
          </a:p>
          <a:p>
            <a:r>
              <a:rPr lang="en-US" dirty="0"/>
              <a:t>Location-based hierarchy – What happened in Hampton Roads, VA on July 31, 2022</a:t>
            </a:r>
          </a:p>
          <a:p>
            <a:r>
              <a:rPr lang="en-US" dirty="0"/>
              <a:t>	One file read activity can support multiple dates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70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 not have enough storage</a:t>
            </a:r>
          </a:p>
          <a:p>
            <a:endParaRPr lang="en-US" dirty="0"/>
          </a:p>
          <a:p>
            <a:r>
              <a:rPr lang="en-US" dirty="0"/>
              <a:t>Storage drives access patterns or access patterns drive storage</a:t>
            </a:r>
          </a:p>
          <a:p>
            <a:endParaRPr lang="en-US" dirty="0"/>
          </a:p>
          <a:p>
            <a:r>
              <a:rPr lang="en-US" dirty="0"/>
              <a:t>7.2b * 12 bytes = 86 billion bytes or ~ 86GB</a:t>
            </a:r>
          </a:p>
          <a:p>
            <a:r>
              <a:rPr lang="en-US" dirty="0"/>
              <a:t>3x what file on disk costs – but no indexing so add more</a:t>
            </a:r>
          </a:p>
          <a:p>
            <a:endParaRPr lang="en-US" dirty="0"/>
          </a:p>
          <a:p>
            <a:r>
              <a:rPr lang="en-US" dirty="0"/>
              <a:t>Compression (page) can help, </a:t>
            </a:r>
            <a:r>
              <a:rPr lang="en-US" dirty="0" err="1"/>
              <a:t>columnstore</a:t>
            </a:r>
            <a:r>
              <a:rPr lang="en-US" dirty="0"/>
              <a:t> more 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29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date format do you get to deal with? Bonus points for Gregorian dates</a:t>
            </a:r>
          </a:p>
          <a:p>
            <a:r>
              <a:rPr lang="en-US" dirty="0"/>
              <a:t>What </a:t>
            </a:r>
            <a:r>
              <a:rPr lang="en-US" dirty="0" err="1"/>
              <a:t>Timezones</a:t>
            </a:r>
            <a:r>
              <a:rPr lang="en-US" dirty="0"/>
              <a:t> is the data recorded in? Daylight Savings Time?</a:t>
            </a:r>
          </a:p>
          <a:p>
            <a:r>
              <a:rPr lang="en-US" dirty="0"/>
              <a:t>Off by one!</a:t>
            </a:r>
          </a:p>
          <a:p>
            <a:r>
              <a:rPr lang="en-US" dirty="0"/>
              <a:t>When you download that -1 day file from the NWS, did you use the calendar date you wanted or did you pick the next day so the -1 worked?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don’t ask me to spell Bureau or Meteorology without spellcheck</a:t>
            </a:r>
          </a:p>
          <a:p>
            <a:endParaRPr lang="en-US" dirty="0"/>
          </a:p>
          <a:p>
            <a:r>
              <a:rPr lang="en-US" dirty="0"/>
              <a:t>e.g. https://psl.noaa.gov/data/gridded/</a:t>
            </a:r>
          </a:p>
          <a:p>
            <a:endParaRPr lang="en-US" dirty="0"/>
          </a:p>
          <a:p>
            <a:r>
              <a:rPr lang="en-US" dirty="0"/>
              <a:t>https://water.weather.gov/precip/downloads/</a:t>
            </a:r>
          </a:p>
          <a:p>
            <a:endParaRPr lang="en-US" dirty="0"/>
          </a:p>
          <a:p>
            <a:r>
              <a:rPr lang="en-US" dirty="0"/>
              <a:t>Demo: </a:t>
            </a:r>
          </a:p>
          <a:p>
            <a:r>
              <a:rPr lang="en-US" dirty="0"/>
              <a:t>Scenario: It rained “here” on the 11</a:t>
            </a:r>
            <a:r>
              <a:rPr lang="en-US" baseline="30000" dirty="0"/>
              <a:t>th</a:t>
            </a:r>
            <a:r>
              <a:rPr lang="en-US" dirty="0"/>
              <a:t> (Thursday) Let’s download the daily precipitation file and see what happened.</a:t>
            </a:r>
          </a:p>
          <a:p>
            <a:endParaRPr lang="en-US" dirty="0"/>
          </a:p>
          <a:p>
            <a:r>
              <a:rPr lang="en-US" dirty="0"/>
              <a:t>Visit https://water.weather.gov/precip/download.php</a:t>
            </a:r>
          </a:p>
          <a:p>
            <a:r>
              <a:rPr lang="en-US" dirty="0"/>
              <a:t>Daily/</a:t>
            </a:r>
            <a:r>
              <a:rPr lang="en-US" dirty="0" err="1"/>
              <a:t>NetCDF</a:t>
            </a:r>
            <a:r>
              <a:rPr lang="en-US" dirty="0"/>
              <a:t>/Day/2022-August-11</a:t>
            </a:r>
          </a:p>
          <a:p>
            <a:r>
              <a:rPr lang="en-US" dirty="0"/>
              <a:t>1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79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https://water.weather.gov/precip/full.php?year=2022&amp;month=08&amp;day=11&amp;time_type=day&amp;time_frame=1day&amp;domain=all&amp;layers={%22precip_layer%22:1,%22rfc_layer%22:-1,%22state_layer%22:0.65,%22hsa_layer%22:-1,%22county_layer%22:-1}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1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Latitude (up/down) Y coordinate -90 -&gt; +90</a:t>
            </a:r>
          </a:p>
          <a:p>
            <a:r>
              <a:rPr lang="en-US" dirty="0"/>
              <a:t>Longitude (left/right) X coordinate -180 -&gt; +180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2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200" dirty="0">
                <a:effectLst/>
                <a:latin typeface="Calibri" panose="020F0502020204030204" pitchFamily="34" charset="0"/>
                <a:hlinkClick r:id="rId3"/>
              </a:rPr>
              <a:t>https://gis.stackexchange.com/questions/8650/measuring-accuracy-of-latitude-and-longitude</a:t>
            </a:r>
            <a:endParaRPr lang="en-US" sz="12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3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“You cannot flatten an orange peel without tearing and warping it”</a:t>
            </a:r>
          </a:p>
          <a:p>
            <a:endParaRPr lang="en-US" b="1" dirty="0"/>
          </a:p>
          <a:p>
            <a:r>
              <a:rPr lang="en-US" b="1" dirty="0"/>
              <a:t>https://en.wikipedia.org/wiki/Map_projection</a:t>
            </a:r>
          </a:p>
          <a:p>
            <a:endParaRPr lang="en-US" b="1" dirty="0"/>
          </a:p>
          <a:p>
            <a:r>
              <a:rPr lang="en-US" b="1" dirty="0"/>
              <a:t>The grid system deforms the squares that you conceptually think 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64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https://www.hec.usace.army.mil/confluence/hmsdocs/hmsum/4.8/geographic-information/coordinate-reference-systems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4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correct placement of 0,0 in the supplied coordinate system should be documented from the data provider. Don’t assume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60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Common Data Form</a:t>
            </a:r>
          </a:p>
          <a:p>
            <a:r>
              <a:rPr lang="en-US" dirty="0" err="1"/>
              <a:t>GRIdded</a:t>
            </a:r>
            <a:r>
              <a:rPr lang="en-US" dirty="0"/>
              <a:t> Binary</a:t>
            </a:r>
          </a:p>
          <a:p>
            <a:endParaRPr lang="en-US" dirty="0"/>
          </a:p>
          <a:p>
            <a:r>
              <a:rPr lang="en-US" dirty="0"/>
              <a:t>Observe: Daily vs Hourly</a:t>
            </a:r>
          </a:p>
          <a:p>
            <a:r>
              <a:rPr lang="en-US" dirty="0"/>
              <a:t>https://water.weather.gov/precip/download.php</a:t>
            </a:r>
          </a:p>
          <a:p>
            <a:endParaRPr lang="en-US" dirty="0"/>
          </a:p>
          <a:p>
            <a:r>
              <a:rPr lang="en-US" dirty="0"/>
              <a:t>Hourly? Last 1/2/5/12/Since 12 UTC  - no date range allowed</a:t>
            </a:r>
          </a:p>
          <a:p>
            <a:r>
              <a:rPr lang="en-US" dirty="0"/>
              <a:t>Daily? Many more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07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https://www.giss.nasa.gov/tools/panoply/</a:t>
            </a:r>
          </a:p>
          <a:p>
            <a:r>
              <a:rPr lang="en-US" dirty="0"/>
              <a:t>https://www.microsoft.com/en-us/research/project/scientific-dataset/ Pretty dead</a:t>
            </a:r>
          </a:p>
          <a:p>
            <a:r>
              <a:rPr lang="en-US" dirty="0"/>
              <a:t>https://downloads.unidata.ucar.edu/netcdf/</a:t>
            </a:r>
          </a:p>
          <a:p>
            <a:endParaRPr lang="en-US" dirty="0"/>
          </a:p>
          <a:p>
            <a:r>
              <a:rPr lang="en-US" dirty="0"/>
              <a:t>https://docs.unidata.ucar.edu/netcdf-c/current/winbin.html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35EFC-FB85-46C2-B66D-1D63438806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5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6147-603F-ECA7-4605-86D9C2413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1EA28-D490-DBA7-717F-0246E82A3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F9012-0D41-3266-F1F8-3D35581E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1923A-6D26-C619-735B-607E9438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A6695-5918-2D76-AA80-9B389DAC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8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5D28-EFB1-5019-4C8E-2F0ED2EE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94958-DD23-692B-BAB7-5AD502AD1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6F55-8345-230C-1A85-9F405988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9B679-85AC-6437-7C23-11483D8F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50537-72FC-7B55-9667-2FCBB8F5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1A21A-0177-6673-873B-1356A5F84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4212D-CE1F-8156-6762-56743639C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CA87D-36FE-2FD7-EB17-041786C8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49CE2-E6E8-E73E-EAB9-847C9B89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A7105-C155-1849-C81E-8A48A4F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5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94B4-23BE-DAAA-8BB7-400348A2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1435-CC60-9714-BC0B-7C152445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9573-1C38-F35F-B3DA-FCFD288E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32DA-1EA9-F524-5628-5BB86F8C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9A78-451A-7124-F0E1-6A565277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EC10-498A-591A-6156-1B6C06D8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0617A-AB93-EEB7-8A97-7970C8B1C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01AEA-D6A3-8A09-EBA4-7BC1956B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B204A-71A9-F4FC-AB7E-026BEF81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4DA81-BEB0-4CE1-27FE-CA6C6921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1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0FBE-E46F-A039-C72A-D603192B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1E874-AE7E-BAFC-DF6A-59A4C45DD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4F72C-19AC-7DB9-DD09-88AE124AF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DAECA-CB9E-03A0-8091-ADB2671C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541B-0A6F-3B8D-1FEC-1D04F233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2493-E916-4352-A168-6C8E45E2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2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55FE-8287-68B6-0A65-B08520A4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52660-5EA2-B4D7-D530-3915C188E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BB481-2235-74A8-CC42-A1CE4FA2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BF4CB-6726-7400-1496-4774F8B8A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F7289-738B-7A37-0217-C9DDCCFAA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E7CAF-0799-6332-BAE0-3CD95F84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CB8C3-1973-9CB3-D7B0-554F25CE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85D45-B95C-B75F-2A13-4886BE94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1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0BDE-4D57-3958-8C1D-A8AD2F45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7D3BD-9646-F7D2-FBA7-5C30D3F8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75BED-BDA4-CE07-92B8-8BC5A041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C8DAB-1C55-3528-B656-41841DAB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D9698-09DF-3215-C84E-DF97CA3F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FD5F7-9D13-DD5E-9573-E626BA03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542E6-6890-AFEF-85D2-F2214DF5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D76E-99AD-3F5C-6AD1-F71EBB2A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1724-6E4F-701E-B91A-5B898C2F9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3837D-46D8-A20B-0588-CF1FA33B7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2A131-BA7C-65C0-E80A-330CBEF5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BB53E-78B6-B7B4-8AED-9747F455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4F81-C577-4AFE-9D07-032E3120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5FB7-1F62-B106-0AA5-9D70CAD3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6F32A-BAF0-0358-0638-C6ACE4E58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8CB24-9A5C-E3B8-F25A-1C216AD00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317B4-C1DF-D2B1-D790-AA8CCA8D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ADB9D-C42D-0F3C-1901-9061A869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33C41-7AB4-2E99-D23E-217799F4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9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2F1E5-A7EA-21EF-579D-FA1C0845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D3AE8-48B7-0604-B806-F23941DDC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65740-5B27-B327-F29E-E23267A72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97C46-7687-4144-8B64-5E0BB76148E6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C500-7177-0465-835A-AA75E3203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B632-0B6F-0E2D-3E49-4757FC773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8D08-0070-48F6-BAEB-E95FFDD8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2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sis.science/" TargetMode="External"/><Relationship Id="rId2" Type="http://schemas.openxmlformats.org/officeDocument/2006/relationships/hyperlink" Target="mailto:bill.fellows@sterlingdataconsulting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681C-1D29-828B-A456-E37A9624E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Integrating Weather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EE1B2-EE16-96CD-AF0E-BA349CD25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8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118AEE-F521-7292-4C19-F02922E4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projection </a:t>
            </a:r>
            <a:r>
              <a:rPr lang="en-US"/>
              <a:t>is it anyway?</a:t>
            </a:r>
          </a:p>
        </p:txBody>
      </p:sp>
      <p:pic>
        <p:nvPicPr>
          <p:cNvPr id="6" name="Picture Placeholder 5" descr="Chart&#10;&#10;Description automatically generated">
            <a:extLst>
              <a:ext uri="{FF2B5EF4-FFF2-40B4-BE49-F238E27FC236}">
                <a16:creationId xmlns:a16="http://schemas.microsoft.com/office/drawing/2014/main" id="{D8F0C48D-8CBB-0D38-5771-95C4269DE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09" y="2031391"/>
            <a:ext cx="6788076" cy="4418275"/>
          </a:xfrm>
        </p:spPr>
      </p:pic>
    </p:spTree>
    <p:extLst>
      <p:ext uri="{BB962C8B-B14F-4D97-AF65-F5344CB8AC3E}">
        <p14:creationId xmlns:p14="http://schemas.microsoft.com/office/powerpoint/2010/main" val="107358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6C5898C-41A1-99E2-74C6-23AA1AF09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7288" y="2147888"/>
            <a:ext cx="3246438" cy="3721100"/>
          </a:xfrm>
          <a:prstGeom prst="rect">
            <a:avLst/>
          </a:prstGeom>
        </p:spPr>
      </p:pic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20DECF4F-0D5C-FEC9-7529-66BFBB218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8" y="2147888"/>
            <a:ext cx="3246438" cy="3721100"/>
          </a:xfrm>
        </p:spPr>
      </p:pic>
      <p:pic>
        <p:nvPicPr>
          <p:cNvPr id="7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32D3BDA-34D5-66D1-E46D-A818D8D97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5100" y="2147888"/>
            <a:ext cx="3246438" cy="3721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0B203-31E5-611B-59C0-E8BA42BA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Show me here on the map, where zero is</a:t>
            </a:r>
          </a:p>
        </p:txBody>
      </p:sp>
    </p:spTree>
    <p:extLst>
      <p:ext uri="{BB962C8B-B14F-4D97-AF65-F5344CB8AC3E}">
        <p14:creationId xmlns:p14="http://schemas.microsoft.com/office/powerpoint/2010/main" val="8907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E266-6ED5-BE97-37D8-5BCA28A9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6F7AD-BE7C-2786-BD35-3D06A7E8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NetCDF</a:t>
            </a:r>
            <a:endParaRPr lang="en-US" dirty="0"/>
          </a:p>
          <a:p>
            <a:r>
              <a:rPr lang="en-US" dirty="0" err="1"/>
              <a:t>Grib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6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16D0-9FB1-F90F-4C92-94FC6EAB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C1740-11A8-A35E-187B-ADFA4617D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Earth</a:t>
            </a:r>
          </a:p>
          <a:p>
            <a:r>
              <a:rPr lang="en-US" dirty="0"/>
              <a:t>Panoply</a:t>
            </a:r>
          </a:p>
          <a:p>
            <a:r>
              <a:rPr lang="en-US" dirty="0"/>
              <a:t>Microsoft Scientific </a:t>
            </a:r>
            <a:r>
              <a:rPr lang="en-US" dirty="0" err="1"/>
              <a:t>DataSet</a:t>
            </a:r>
            <a:r>
              <a:rPr lang="en-US" dirty="0"/>
              <a:t> ✝</a:t>
            </a:r>
            <a:r>
              <a:rPr lang="en-US" baseline="30000" dirty="0"/>
              <a:t>︎</a:t>
            </a:r>
            <a:endParaRPr lang="en-US" sz="1400" b="0" i="0" baseline="3000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en-US" dirty="0" err="1"/>
              <a:t>SDSLite</a:t>
            </a:r>
            <a:endParaRPr lang="en-US" dirty="0"/>
          </a:p>
          <a:p>
            <a:r>
              <a:rPr lang="en-US" dirty="0" err="1"/>
              <a:t>nc</a:t>
            </a:r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92022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3FCD-C461-F4C8-B684-E7321668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B7142-9FFD-16F8-A406-C18838A17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412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  <a:p>
            <a:r>
              <a:rPr lang="en-US" dirty="0"/>
              <a:t>In-situ vs Remote instruments</a:t>
            </a:r>
          </a:p>
          <a:p>
            <a:r>
              <a:rPr lang="en-US" dirty="0"/>
              <a:t>House rules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Hourly/daily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Dates &amp; </a:t>
            </a:r>
            <a:r>
              <a:rPr lang="en-US" dirty="0" err="1"/>
              <a:t>Timezones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59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23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C36821B8-CEF1-5F56-F57E-F71CE7B0B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2720181"/>
            <a:ext cx="1790700" cy="2562225"/>
          </a:xfrm>
        </p:spPr>
      </p:pic>
    </p:spTree>
    <p:extLst>
      <p:ext uri="{BB962C8B-B14F-4D97-AF65-F5344CB8AC3E}">
        <p14:creationId xmlns:p14="http://schemas.microsoft.com/office/powerpoint/2010/main" val="118613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In-situ vs Remote instruments</a:t>
            </a:r>
          </a:p>
        </p:txBody>
      </p:sp>
    </p:spTree>
    <p:extLst>
      <p:ext uri="{BB962C8B-B14F-4D97-AF65-F5344CB8AC3E}">
        <p14:creationId xmlns:p14="http://schemas.microsoft.com/office/powerpoint/2010/main" val="71056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Raw vs </a:t>
            </a:r>
            <a:r>
              <a:rPr lang="en-US" dirty="0" err="1"/>
              <a:t>QC’ed</a:t>
            </a:r>
            <a:r>
              <a:rPr lang="en-US" dirty="0"/>
              <a:t> data</a:t>
            </a:r>
          </a:p>
        </p:txBody>
      </p:sp>
      <p:pic>
        <p:nvPicPr>
          <p:cNvPr id="6" name="Content Placeholder 5" descr="A picture containing text, queen, businesscard&#10;&#10;Description automatically generated">
            <a:extLst>
              <a:ext uri="{FF2B5EF4-FFF2-40B4-BE49-F238E27FC236}">
                <a16:creationId xmlns:a16="http://schemas.microsoft.com/office/drawing/2014/main" id="{EFC46E83-BAF0-45E0-F1DF-2716BF80C6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5" y="2334419"/>
            <a:ext cx="3333750" cy="3333750"/>
          </a:xfrm>
        </p:spPr>
      </p:pic>
    </p:spTree>
    <p:extLst>
      <p:ext uri="{BB962C8B-B14F-4D97-AF65-F5344CB8AC3E}">
        <p14:creationId xmlns:p14="http://schemas.microsoft.com/office/powerpoint/2010/main" val="343986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1A37-BE48-7D5A-4DDA-F4E5E1CE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Fellows at a glance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2FFE-681B-309D-EE57-4A7430412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68D66A-09D9-A025-0415-88C8CE789E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General problem solving</a:t>
            </a:r>
          </a:p>
          <a:p>
            <a:r>
              <a:rPr lang="en-US" dirty="0"/>
              <a:t>SQL Server</a:t>
            </a:r>
          </a:p>
          <a:p>
            <a:r>
              <a:rPr lang="en-US" dirty="0"/>
              <a:t>SSIS</a:t>
            </a:r>
          </a:p>
          <a:p>
            <a:r>
              <a:rPr lang="en-US" dirty="0"/>
              <a:t>TSQL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D21696-632C-1166-A8D9-BC8CC44A0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Not good at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DED9D9-199E-B389-EB07-1106DB25BF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  <a:p>
            <a:r>
              <a:rPr lang="en-US" dirty="0"/>
              <a:t>Geometry</a:t>
            </a:r>
          </a:p>
          <a:p>
            <a:r>
              <a:rPr lang="en-US" dirty="0"/>
              <a:t>Physics</a:t>
            </a:r>
          </a:p>
          <a:p>
            <a:r>
              <a:rPr lang="en-US" dirty="0"/>
              <a:t>Meteorology</a:t>
            </a:r>
          </a:p>
          <a:p>
            <a:r>
              <a:rPr lang="en-US" dirty="0"/>
              <a:t>Art</a:t>
            </a:r>
          </a:p>
          <a:p>
            <a:r>
              <a:rPr lang="en-US" dirty="0"/>
              <a:t>Gardening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4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of granularity</a:t>
            </a:r>
          </a:p>
        </p:txBody>
      </p:sp>
    </p:spTree>
    <p:extLst>
      <p:ext uri="{BB962C8B-B14F-4D97-AF65-F5344CB8AC3E}">
        <p14:creationId xmlns:p14="http://schemas.microsoft.com/office/powerpoint/2010/main" val="509521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day of rain 4.2 MB</a:t>
            </a:r>
          </a:p>
          <a:p>
            <a:r>
              <a:rPr lang="en-US" dirty="0"/>
              <a:t>1 year of rain 1.5 GB</a:t>
            </a:r>
          </a:p>
          <a:p>
            <a:r>
              <a:rPr lang="en-US" dirty="0"/>
              <a:t>20 years of rain data 30 GB</a:t>
            </a:r>
          </a:p>
        </p:txBody>
      </p:sp>
    </p:spTree>
    <p:extLst>
      <p:ext uri="{BB962C8B-B14F-4D97-AF65-F5344CB8AC3E}">
        <p14:creationId xmlns:p14="http://schemas.microsoft.com/office/powerpoint/2010/main" val="2007980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dbo.Rain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X_idx</a:t>
            </a:r>
            <a:r>
              <a:rPr lang="en-US" dirty="0"/>
              <a:t> </a:t>
            </a:r>
            <a:r>
              <a:rPr lang="en-US" dirty="0" err="1"/>
              <a:t>tinyint</a:t>
            </a:r>
            <a:r>
              <a:rPr lang="en-US" dirty="0"/>
              <a:t> NOT NULL</a:t>
            </a:r>
          </a:p>
          <a:p>
            <a:pPr marL="0" indent="0">
              <a:buNone/>
            </a:pPr>
            <a:r>
              <a:rPr lang="en-US" dirty="0"/>
              <a:t>,   </a:t>
            </a:r>
            <a:r>
              <a:rPr lang="en-US" dirty="0" err="1"/>
              <a:t>Y_idx</a:t>
            </a:r>
            <a:r>
              <a:rPr lang="en-US" dirty="0"/>
              <a:t> </a:t>
            </a:r>
            <a:r>
              <a:rPr lang="en-US" dirty="0" err="1"/>
              <a:t>tinyint</a:t>
            </a:r>
            <a:r>
              <a:rPr lang="en-US" dirty="0"/>
              <a:t> NOT NULL</a:t>
            </a:r>
          </a:p>
          <a:p>
            <a:pPr marL="0" indent="0">
              <a:buNone/>
            </a:pPr>
            <a:r>
              <a:rPr lang="en-US" dirty="0"/>
              <a:t>,   </a:t>
            </a:r>
            <a:r>
              <a:rPr lang="en-US" dirty="0" err="1"/>
              <a:t>Rainfall_in</a:t>
            </a:r>
            <a:r>
              <a:rPr lang="en-US" dirty="0"/>
              <a:t> float(7)</a:t>
            </a:r>
          </a:p>
          <a:p>
            <a:pPr marL="0" indent="0">
              <a:buNone/>
            </a:pPr>
            <a:r>
              <a:rPr lang="en-US" dirty="0"/>
              <a:t>,   </a:t>
            </a:r>
            <a:r>
              <a:rPr lang="en-US" dirty="0" err="1"/>
              <a:t>EventDate</a:t>
            </a:r>
            <a:r>
              <a:rPr lang="en-US" dirty="0"/>
              <a:t> date NOT NULL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DBBC76-BA86-769D-F2B8-3741D9F68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smallint</a:t>
            </a:r>
            <a:r>
              <a:rPr lang="en-US" dirty="0"/>
              <a:t> 2 bytes</a:t>
            </a:r>
          </a:p>
          <a:p>
            <a:pPr marL="0" indent="0">
              <a:buNone/>
            </a:pPr>
            <a:r>
              <a:rPr lang="en-US" dirty="0"/>
              <a:t>float(7) 4 bytes</a:t>
            </a:r>
          </a:p>
          <a:p>
            <a:pPr marL="0" indent="0">
              <a:buNone/>
            </a:pPr>
            <a:r>
              <a:rPr lang="en-US" dirty="0"/>
              <a:t>date 4 bytes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881 * 1121 points =&gt; 987,601 rows per day</a:t>
            </a:r>
          </a:p>
          <a:p>
            <a:pPr marL="0" indent="0">
              <a:buNone/>
            </a:pPr>
            <a:r>
              <a:rPr lang="en-US" dirty="0"/>
              <a:t>360,474,365 rows per year</a:t>
            </a:r>
          </a:p>
          <a:p>
            <a:pPr marL="0" indent="0">
              <a:buNone/>
            </a:pPr>
            <a:r>
              <a:rPr lang="en-US" dirty="0"/>
              <a:t>7.2 billion rows for 20 years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86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AB93-9192-2F9E-5A4E-97DFE960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D6EF-9D34-CF71-B273-946320AB8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Dates &amp; </a:t>
            </a:r>
            <a:r>
              <a:rPr lang="en-US" dirty="0" err="1"/>
              <a:t>Timezones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63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C6C5-C8DC-60BB-38F4-AD5B57B6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08BFE-D0A8-6E8E-7C6F-A34A3036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Daily/hourly rainfall for Hampton Roads, VA</a:t>
            </a:r>
          </a:p>
        </p:txBody>
      </p:sp>
    </p:spTree>
    <p:extLst>
      <p:ext uri="{BB962C8B-B14F-4D97-AF65-F5344CB8AC3E}">
        <p14:creationId xmlns:p14="http://schemas.microsoft.com/office/powerpoint/2010/main" val="3641573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F86B-6E77-4B8B-F1ED-5F45CD8C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B2AD0-3998-D83A-E0B2-C46EA962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 Fellows</a:t>
            </a:r>
          </a:p>
          <a:p>
            <a:r>
              <a:rPr lang="en-US" dirty="0">
                <a:hlinkClick r:id="rId2"/>
              </a:rPr>
              <a:t>bill.fellows@sterlingdataconsulting.com</a:t>
            </a:r>
            <a:endParaRPr lang="en-US" dirty="0"/>
          </a:p>
          <a:p>
            <a:r>
              <a:rPr lang="en-US" dirty="0">
                <a:hlinkClick r:id="rId3"/>
              </a:rPr>
              <a:t>https://ssis.science/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Please patch your systems</a:t>
            </a:r>
          </a:p>
        </p:txBody>
      </p:sp>
    </p:spTree>
    <p:extLst>
      <p:ext uri="{BB962C8B-B14F-4D97-AF65-F5344CB8AC3E}">
        <p14:creationId xmlns:p14="http://schemas.microsoft.com/office/powerpoint/2010/main" val="3087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B841-0D95-4BE4-0613-4147D0DE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8E48C-3F0E-2D95-31D7-34768D514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the weather impacted our business?</a:t>
            </a:r>
          </a:p>
        </p:txBody>
      </p:sp>
    </p:spTree>
    <p:extLst>
      <p:ext uri="{BB962C8B-B14F-4D97-AF65-F5344CB8AC3E}">
        <p14:creationId xmlns:p14="http://schemas.microsoft.com/office/powerpoint/2010/main" val="219722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E533-4E6C-6281-3794-C1FE2495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678C-6EC2-C7E3-6430-3A098E06B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 – high, low</a:t>
            </a:r>
          </a:p>
          <a:p>
            <a:r>
              <a:rPr lang="en-US" dirty="0"/>
              <a:t>Rain</a:t>
            </a:r>
          </a:p>
          <a:p>
            <a:r>
              <a:rPr lang="en-US" dirty="0"/>
              <a:t>Hail</a:t>
            </a:r>
          </a:p>
          <a:p>
            <a:r>
              <a:rPr lang="en-US" dirty="0"/>
              <a:t>Wind – ground level, N meters </a:t>
            </a:r>
            <a:r>
              <a:rPr lang="en-US" dirty="0" err="1"/>
              <a:t>agl</a:t>
            </a:r>
            <a:endParaRPr lang="en-US" dirty="0"/>
          </a:p>
          <a:p>
            <a:r>
              <a:rPr lang="en-US" dirty="0"/>
              <a:t>Snow</a:t>
            </a:r>
          </a:p>
          <a:p>
            <a:r>
              <a:rPr lang="en-US" dirty="0"/>
              <a:t>Lightning</a:t>
            </a:r>
          </a:p>
          <a:p>
            <a:r>
              <a:rPr lang="en-US" dirty="0"/>
              <a:t>Hurricane/Tornado</a:t>
            </a:r>
          </a:p>
        </p:txBody>
      </p:sp>
    </p:spTree>
    <p:extLst>
      <p:ext uri="{BB962C8B-B14F-4D97-AF65-F5344CB8AC3E}">
        <p14:creationId xmlns:p14="http://schemas.microsoft.com/office/powerpoint/2010/main" val="178746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53DF-C29D-2F26-2D4E-F8677D86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C11F-761A-0A80-4B41-8F4B9EB3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US: NOAA; Bureau of Meteorology (BoM)</a:t>
            </a:r>
          </a:p>
          <a:p>
            <a:r>
              <a:rPr lang="en-US" dirty="0"/>
              <a:t>Data Brokers</a:t>
            </a:r>
          </a:p>
          <a:p>
            <a:r>
              <a:rPr lang="en-US" dirty="0"/>
              <a:t>Qualified Independent Weather Observers</a:t>
            </a:r>
          </a:p>
          <a:p>
            <a:r>
              <a:rPr lang="en-US" dirty="0"/>
              <a:t>Raw vs interpreted </a:t>
            </a:r>
          </a:p>
        </p:txBody>
      </p:sp>
    </p:spTree>
    <p:extLst>
      <p:ext uri="{BB962C8B-B14F-4D97-AF65-F5344CB8AC3E}">
        <p14:creationId xmlns:p14="http://schemas.microsoft.com/office/powerpoint/2010/main" val="312165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9399-9879-D5D6-0839-FBAE1CC3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5CBE-DE16-3DF8-09A2-992F76FE5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Latitude (up/down) Y coordinate</a:t>
            </a:r>
          </a:p>
          <a:p>
            <a:r>
              <a:rPr lang="en-US" dirty="0"/>
              <a:t>Longitude (left/right) X coordinate</a:t>
            </a:r>
          </a:p>
        </p:txBody>
      </p:sp>
    </p:spTree>
    <p:extLst>
      <p:ext uri="{BB962C8B-B14F-4D97-AF65-F5344CB8AC3E}">
        <p14:creationId xmlns:p14="http://schemas.microsoft.com/office/powerpoint/2010/main" val="99109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6D7F-2A93-6B3D-1802-9C535020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  <a:br>
              <a:rPr lang="en-US" dirty="0"/>
            </a:br>
            <a:r>
              <a:rPr lang="en-US" dirty="0"/>
              <a:t>Longitude -91.74983737245891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869B-D93E-7304-3819-DCFE1117F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South</a:t>
            </a:r>
          </a:p>
          <a:p>
            <a:r>
              <a:rPr lang="en-US" dirty="0"/>
              <a:t>9x.xxxxx (1000 km – identify continent/ocean)</a:t>
            </a:r>
          </a:p>
          <a:p>
            <a:r>
              <a:rPr lang="en-US" dirty="0"/>
              <a:t>x1.xxxxx (111 km – identify state/country)</a:t>
            </a:r>
          </a:p>
          <a:p>
            <a:r>
              <a:rPr lang="en-US" dirty="0"/>
              <a:t>xx.7xxxx (11.1 km – identify city)</a:t>
            </a:r>
          </a:p>
          <a:p>
            <a:r>
              <a:rPr lang="en-US" dirty="0"/>
              <a:t>xx.x4xxx (1.1 km – identify village)</a:t>
            </a:r>
          </a:p>
          <a:p>
            <a:r>
              <a:rPr lang="en-US" dirty="0"/>
              <a:t>xx.xx9xx (110 m – identify ag field/institutional campus)</a:t>
            </a:r>
          </a:p>
          <a:p>
            <a:r>
              <a:rPr lang="en-US" dirty="0"/>
              <a:t>xx.xxx8x (11 m – identify a parcel of land)</a:t>
            </a:r>
          </a:p>
          <a:p>
            <a:r>
              <a:rPr lang="en-US" dirty="0"/>
              <a:t>xx.xxxx3 (1.1 m – identify a tree)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1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ing these ideas we can construct a table of what each digit in a decimal degree signifies: &#10;The sign tells us whether we are north or south, east or west on the globe. &#10;• A nonzero hundreds digit tells us we're using longitude, not &#10;• The tens digit gives a position to about 1,000 kilometers. It gives us useful information about &#10;what continent or ocean we are on. &#10;• The units digit (one decimal degree) gives a position up to 111 kilometers (60 nautical miles, &#10;about 69 miles) It can tell us roughly what large state or country we are in. &#10;• The first decimal place is worth up to 11.1 km: it can distinguish the position of one large city &#10;from a neighboring large city. &#10;The second decimal place is worth up to 1_1 km: it can separate one village from the next &#10;• The third decimal place is worth up to 110 m: it can identify a large agricultural field or &#10;institutional campus. &#10;• The fourth decimal place is worth up to 11 m: it can identify a parcel of land. It is comparable to &#10;the typical accuracy of an uncorrected GPS unit with no interference. &#10;The fifth decimal place is worth up to m: it distinguish trees from each other. Accuracy to &#10;this level with commercial GPS units can only be achieved With differential correction. &#10;The sixth decimal place is worth up to 0.11 m: you can use this for laying out structures in &#10;detail, for designing landscapes, building roads. It should be more than good enough for tracking &#10;movements of glaciers and rivers. This can be achieved by taking painstaking measures with &#10;GPS, such as differentially corrected GPS. &#10;The seventh decimal place is worth up to 11 mm: this is good for much surveying and is near &#10;the limit of what GPS-based techniques can achieve. &#10;The eighth decimal place is worth up to 1.1 mm: this is good for charting motions of tectonic &#10;plates and movements of volcanoes Permanent, corrected, constantly-running GPS base &#10;stations might be able to achieve this level of accuracy. &#10;The ninth decimal place is worth up to 110 microns we are getting into the range of &#10;microscopy. For almost any conceivable application with earth positions, this is overkill and will &#10;be more precise than the accuracy of any surveying device. &#10;• Ten or more decimal places indicates a computer or calculator was used and that no attention &#10;was paid to the fact that the extra decimals are useless Be careful, because unless you are the &#10;one reading these numbers off the device, this can indicate low quality processing' ">
            <a:extLst>
              <a:ext uri="{FF2B5EF4-FFF2-40B4-BE49-F238E27FC236}">
                <a16:creationId xmlns:a16="http://schemas.microsoft.com/office/drawing/2014/main" id="{9F813DE6-8A8A-874D-1C36-EF7E37B6F5A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82" y="-1"/>
            <a:ext cx="6548718" cy="679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13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3E02-A6D1-CAF1-BF73-E34D6F3B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Space, Math, and Projections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21AB9-A86F-1763-D08F-030404D79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“Always...No, no. </a:t>
            </a:r>
            <a:r>
              <a:rPr lang="en-US" i="1" dirty="0"/>
              <a:t>Never</a:t>
            </a:r>
            <a:r>
              <a:rPr lang="en-US" dirty="0"/>
              <a:t> forget to check your references”</a:t>
            </a:r>
          </a:p>
          <a:p>
            <a:r>
              <a:rPr lang="en-US" dirty="0"/>
              <a:t>Dr. Meredith, Real Genius</a:t>
            </a:r>
          </a:p>
        </p:txBody>
      </p:sp>
      <p:pic>
        <p:nvPicPr>
          <p:cNvPr id="11" name="Picture Placeholder 10" descr="A person wearing glasses and a suit&#10;&#10;Description automatically generated with low confidence">
            <a:extLst>
              <a:ext uri="{FF2B5EF4-FFF2-40B4-BE49-F238E27FC236}">
                <a16:creationId xmlns:a16="http://schemas.microsoft.com/office/drawing/2014/main" id="{A640F04A-DCD0-3805-EEDD-375A641C6C5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r="52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04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4753</TotalTime>
  <Words>1224</Words>
  <Application>Microsoft Office PowerPoint</Application>
  <PresentationFormat>Widescreen</PresentationFormat>
  <Paragraphs>204</Paragraphs>
  <Slides>25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Integrating Weather Data</vt:lpstr>
      <vt:lpstr>Bill Fellows at a glance</vt:lpstr>
      <vt:lpstr>Problem Definition</vt:lpstr>
      <vt:lpstr>Weather</vt:lpstr>
      <vt:lpstr>Data Acquisition</vt:lpstr>
      <vt:lpstr>Geolocation</vt:lpstr>
      <vt:lpstr>Precision Longitude -91.74983737245891</vt:lpstr>
      <vt:lpstr>PowerPoint Presentation</vt:lpstr>
      <vt:lpstr>Space, Math, and Projections</vt:lpstr>
      <vt:lpstr>Who’s projection is it anyway?</vt:lpstr>
      <vt:lpstr>Show me here on the map, where zero is</vt:lpstr>
      <vt:lpstr>Data Files</vt:lpstr>
      <vt:lpstr>Tooling</vt:lpstr>
      <vt:lpstr>Library</vt:lpstr>
      <vt:lpstr>Design considerations</vt:lpstr>
      <vt:lpstr>Design considerations</vt:lpstr>
      <vt:lpstr>Missing Data</vt:lpstr>
      <vt:lpstr>Design considerations</vt:lpstr>
      <vt:lpstr>House rules</vt:lpstr>
      <vt:lpstr>Usage</vt:lpstr>
      <vt:lpstr>Storage</vt:lpstr>
      <vt:lpstr>SQL Storage</vt:lpstr>
      <vt:lpstr>Design considerations</vt:lpstr>
      <vt:lpstr>Work the problem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J. Fellows</dc:creator>
  <cp:lastModifiedBy>William J. Fellows</cp:lastModifiedBy>
  <cp:revision>20</cp:revision>
  <dcterms:created xsi:type="dcterms:W3CDTF">2022-08-08T15:36:07Z</dcterms:created>
  <dcterms:modified xsi:type="dcterms:W3CDTF">2022-08-17T17:33:12Z</dcterms:modified>
</cp:coreProperties>
</file>