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5" r:id="rId2"/>
    <p:sldId id="293" r:id="rId3"/>
    <p:sldId id="286" r:id="rId4"/>
    <p:sldId id="290" r:id="rId5"/>
    <p:sldId id="294" r:id="rId6"/>
    <p:sldId id="295" r:id="rId7"/>
    <p:sldId id="292" r:id="rId8"/>
    <p:sldId id="287" r:id="rId9"/>
    <p:sldId id="296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4FAA0"/>
    <a:srgbClr val="FEB4B4"/>
    <a:srgbClr val="2C4C8F"/>
    <a:srgbClr val="1E66D5"/>
    <a:srgbClr val="67DEFE"/>
    <a:srgbClr val="1A4E4C"/>
    <a:srgbClr val="782166"/>
    <a:srgbClr val="FF99FF"/>
    <a:srgbClr val="9363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5210" autoAdjust="0"/>
  </p:normalViewPr>
  <p:slideViewPr>
    <p:cSldViewPr>
      <p:cViewPr varScale="1">
        <p:scale>
          <a:sx n="86" d="100"/>
          <a:sy n="86" d="100"/>
        </p:scale>
        <p:origin x="5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4C7347C-4AE7-49E9-9F62-62A3DB628E56}" type="datetimeFigureOut">
              <a:rPr lang="zh-CN" altLang="en-US"/>
              <a:pPr>
                <a:defRPr/>
              </a:pPr>
              <a:t>2018/6/14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6AA6FA-98E7-4CB4-B2A8-701EE1AD065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1495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529AC-53F8-4E62-9E88-0C025CA6CE7F}" type="datetimeFigureOut">
              <a:rPr lang="zh-CN" altLang="en-US"/>
              <a:pPr>
                <a:defRPr/>
              </a:pPr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11CE11-8125-4C05-A1F8-C227624C60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2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9460B-246B-41F9-B8A7-EF8B99F53319}" type="datetimeFigureOut">
              <a:rPr lang="zh-CN" altLang="en-US"/>
              <a:pPr>
                <a:defRPr/>
              </a:pPr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4FE94-AE46-48CC-9B47-D82578E6958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92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6BA63-7C75-4CE6-A33C-EACA5C7D795D}" type="datetimeFigureOut">
              <a:rPr lang="zh-CN" altLang="en-US"/>
              <a:pPr>
                <a:defRPr/>
              </a:pPr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FB924-1BB0-4F31-A1B8-FBA0341A83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28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8BB8C-B7AC-4280-BA8A-34C3041679F6}" type="datetimeFigureOut">
              <a:rPr lang="zh-CN" altLang="en-US"/>
              <a:pPr>
                <a:defRPr/>
              </a:pPr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15CE9-0E35-4FDF-840B-47DA91B8D2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13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C460D-115D-4A0E-BB27-37D673FBC2AD}" type="datetimeFigureOut">
              <a:rPr lang="zh-CN" altLang="en-US"/>
              <a:pPr>
                <a:defRPr/>
              </a:pPr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8508C8-8A9A-431B-99DB-1F0F260219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0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6379D-4871-4FF3-8DCF-52AF362BC587}" type="datetimeFigureOut">
              <a:rPr lang="zh-CN" altLang="en-US"/>
              <a:pPr>
                <a:defRPr/>
              </a:pPr>
              <a:t>2018/6/14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90E55-B18A-477E-956B-3C396B8C760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78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B72E0-5A76-4111-B087-8A562F57CF06}" type="datetimeFigureOut">
              <a:rPr lang="zh-CN" altLang="en-US"/>
              <a:pPr>
                <a:defRPr/>
              </a:pPr>
              <a:t>2018/6/14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50B881-5AA4-4C4A-BEEA-179C8B6151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4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05D6D-4F61-4C70-BB4F-3D453F600570}" type="datetimeFigureOut">
              <a:rPr lang="zh-CN" altLang="en-US"/>
              <a:pPr>
                <a:defRPr/>
              </a:pPr>
              <a:t>2018/6/14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0A7D8-DE6F-4E77-98FD-0C1D6A1962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16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F4C69-9050-41C0-BB0A-DC4B90C60540}" type="datetimeFigureOut">
              <a:rPr lang="zh-CN" altLang="en-US"/>
              <a:pPr>
                <a:defRPr/>
              </a:pPr>
              <a:t>2018/6/14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36922-EF12-4894-9BE5-C25E3A8649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54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91F04-88D8-4256-901F-D20F5ED442ED}" type="datetimeFigureOut">
              <a:rPr lang="zh-CN" altLang="en-US"/>
              <a:pPr>
                <a:defRPr/>
              </a:pPr>
              <a:t>2018/6/14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908BE-C883-4C17-92D4-4B737C9E5A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85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864CA-6B22-4CFF-9AD0-8F1F004771CA}" type="datetimeFigureOut">
              <a:rPr lang="zh-CN" altLang="en-US"/>
              <a:pPr>
                <a:defRPr/>
              </a:pPr>
              <a:t>2018/6/14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9BA921-54FA-4BFE-B897-B5DA9CB8679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68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BF0FFAF-4683-4A9C-83C8-CFAA60E18690}" type="datetimeFigureOut">
              <a:rPr lang="zh-CN" altLang="en-US"/>
              <a:pPr>
                <a:defRPr/>
              </a:pPr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6B87A9F-B414-4C0E-9B7B-F8E611F80ED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3851920" y="4535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Pentagon 12"/>
          <p:cNvSpPr/>
          <p:nvPr/>
        </p:nvSpPr>
        <p:spPr bwMode="auto">
          <a:xfrm>
            <a:off x="323528" y="332656"/>
            <a:ext cx="3284538" cy="611075"/>
          </a:xfrm>
          <a:prstGeom prst="homePlate">
            <a:avLst>
              <a:gd name="adj" fmla="val 36274"/>
            </a:avLst>
          </a:prstGeom>
          <a:solidFill>
            <a:srgbClr val="FEB4B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將進行的工作</a:t>
            </a:r>
            <a:endParaRPr 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92453" y="2348879"/>
            <a:ext cx="1245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已經考量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任何因素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822690" y="234887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交易皆為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同一年度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057113" y="234887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數據皆以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台灣時間為主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7" name="直線接點 46"/>
          <p:cNvCxnSpPr/>
          <p:nvPr/>
        </p:nvCxnSpPr>
        <p:spPr>
          <a:xfrm>
            <a:off x="907142" y="3068960"/>
            <a:ext cx="201622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3419872" y="3068960"/>
            <a:ext cx="201622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5910776" y="3068960"/>
            <a:ext cx="201622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899592" y="3212976"/>
            <a:ext cx="2016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分析因素不全、容易造成結果尚有誤差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419872" y="3212976"/>
            <a:ext cx="201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進出場時間可能不再同一年度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5940153" y="3212976"/>
            <a:ext cx="2016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台灣與美國不同時間以致交易時間不同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64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3851920" y="45352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過濾、整理、分析原始資料庫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Pentagon 12"/>
          <p:cNvSpPr/>
          <p:nvPr/>
        </p:nvSpPr>
        <p:spPr bwMode="auto">
          <a:xfrm>
            <a:off x="323528" y="332656"/>
            <a:ext cx="3284538" cy="611075"/>
          </a:xfrm>
          <a:prstGeom prst="homePlate">
            <a:avLst>
              <a:gd name="adj" fmla="val 36274"/>
            </a:avLst>
          </a:prstGeom>
          <a:solidFill>
            <a:srgbClr val="FEB4B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將進行的工作</a:t>
            </a:r>
            <a:endParaRPr 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3794231" y="522920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原始資料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庫</a:t>
            </a:r>
          </a:p>
        </p:txBody>
      </p:sp>
      <p:grpSp>
        <p:nvGrpSpPr>
          <p:cNvPr id="46" name="群組 45"/>
          <p:cNvGrpSpPr/>
          <p:nvPr/>
        </p:nvGrpSpPr>
        <p:grpSpPr>
          <a:xfrm>
            <a:off x="4608135" y="2204864"/>
            <a:ext cx="1306327" cy="1296144"/>
            <a:chOff x="1425423" y="2996952"/>
            <a:chExt cx="1306327" cy="1296144"/>
          </a:xfrm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1425423" y="2996952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"/>
            <p:cNvSpPr>
              <a:spLocks/>
            </p:cNvSpPr>
            <p:nvPr/>
          </p:nvSpPr>
          <p:spPr bwMode="auto">
            <a:xfrm>
              <a:off x="1914079" y="2996952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"/>
            <p:cNvSpPr>
              <a:spLocks/>
            </p:cNvSpPr>
            <p:nvPr/>
          </p:nvSpPr>
          <p:spPr bwMode="auto">
            <a:xfrm>
              <a:off x="2402736" y="2996952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"/>
            <p:cNvSpPr>
              <a:spLocks/>
            </p:cNvSpPr>
            <p:nvPr/>
          </p:nvSpPr>
          <p:spPr bwMode="auto">
            <a:xfrm>
              <a:off x="1425423" y="3479499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"/>
            <p:cNvSpPr>
              <a:spLocks/>
            </p:cNvSpPr>
            <p:nvPr/>
          </p:nvSpPr>
          <p:spPr bwMode="auto">
            <a:xfrm>
              <a:off x="1914079" y="3479499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2402736" y="3479499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1425423" y="3962047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"/>
            <p:cNvSpPr>
              <a:spLocks/>
            </p:cNvSpPr>
            <p:nvPr/>
          </p:nvSpPr>
          <p:spPr bwMode="auto">
            <a:xfrm>
              <a:off x="1914079" y="3962047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2402736" y="3962047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142165" y="2204865"/>
            <a:ext cx="1306327" cy="1296144"/>
            <a:chOff x="1425423" y="2996952"/>
            <a:chExt cx="1306327" cy="1296144"/>
          </a:xfrm>
        </p:grpSpPr>
        <p:sp>
          <p:nvSpPr>
            <p:cNvPr id="57" name="Freeform 5"/>
            <p:cNvSpPr>
              <a:spLocks/>
            </p:cNvSpPr>
            <p:nvPr/>
          </p:nvSpPr>
          <p:spPr bwMode="auto">
            <a:xfrm>
              <a:off x="1425423" y="2996952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"/>
            <p:cNvSpPr>
              <a:spLocks/>
            </p:cNvSpPr>
            <p:nvPr/>
          </p:nvSpPr>
          <p:spPr bwMode="auto">
            <a:xfrm>
              <a:off x="1914079" y="2996952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"/>
            <p:cNvSpPr>
              <a:spLocks/>
            </p:cNvSpPr>
            <p:nvPr/>
          </p:nvSpPr>
          <p:spPr bwMode="auto">
            <a:xfrm>
              <a:off x="2402736" y="2996952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1425423" y="3479499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914079" y="3479499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"/>
            <p:cNvSpPr>
              <a:spLocks/>
            </p:cNvSpPr>
            <p:nvPr/>
          </p:nvSpPr>
          <p:spPr bwMode="auto">
            <a:xfrm>
              <a:off x="2402736" y="3479499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425423" y="3962047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"/>
            <p:cNvSpPr>
              <a:spLocks/>
            </p:cNvSpPr>
            <p:nvPr/>
          </p:nvSpPr>
          <p:spPr bwMode="auto">
            <a:xfrm>
              <a:off x="1914079" y="3962047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"/>
            <p:cNvSpPr>
              <a:spLocks/>
            </p:cNvSpPr>
            <p:nvPr/>
          </p:nvSpPr>
          <p:spPr bwMode="auto">
            <a:xfrm>
              <a:off x="2402736" y="3962047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3142164" y="3651588"/>
            <a:ext cx="1306327" cy="1296144"/>
            <a:chOff x="1425423" y="2996952"/>
            <a:chExt cx="1306327" cy="1296144"/>
          </a:xfrm>
        </p:grpSpPr>
        <p:sp>
          <p:nvSpPr>
            <p:cNvPr id="67" name="Freeform 5"/>
            <p:cNvSpPr>
              <a:spLocks/>
            </p:cNvSpPr>
            <p:nvPr/>
          </p:nvSpPr>
          <p:spPr bwMode="auto">
            <a:xfrm>
              <a:off x="1425423" y="2996952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"/>
            <p:cNvSpPr>
              <a:spLocks/>
            </p:cNvSpPr>
            <p:nvPr/>
          </p:nvSpPr>
          <p:spPr bwMode="auto">
            <a:xfrm>
              <a:off x="1914079" y="2996952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"/>
            <p:cNvSpPr>
              <a:spLocks/>
            </p:cNvSpPr>
            <p:nvPr/>
          </p:nvSpPr>
          <p:spPr bwMode="auto">
            <a:xfrm>
              <a:off x="2402736" y="2996952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"/>
            <p:cNvSpPr>
              <a:spLocks/>
            </p:cNvSpPr>
            <p:nvPr/>
          </p:nvSpPr>
          <p:spPr bwMode="auto">
            <a:xfrm>
              <a:off x="1425423" y="3479499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"/>
            <p:cNvSpPr>
              <a:spLocks/>
            </p:cNvSpPr>
            <p:nvPr/>
          </p:nvSpPr>
          <p:spPr bwMode="auto">
            <a:xfrm>
              <a:off x="1914079" y="3479499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"/>
            <p:cNvSpPr>
              <a:spLocks/>
            </p:cNvSpPr>
            <p:nvPr/>
          </p:nvSpPr>
          <p:spPr bwMode="auto">
            <a:xfrm>
              <a:off x="2402736" y="3479499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1425423" y="3962047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"/>
            <p:cNvSpPr>
              <a:spLocks/>
            </p:cNvSpPr>
            <p:nvPr/>
          </p:nvSpPr>
          <p:spPr bwMode="auto">
            <a:xfrm>
              <a:off x="1914079" y="3962047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2402736" y="3962047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6" name="群組 75"/>
          <p:cNvGrpSpPr/>
          <p:nvPr/>
        </p:nvGrpSpPr>
        <p:grpSpPr>
          <a:xfrm>
            <a:off x="4608134" y="3651588"/>
            <a:ext cx="1306327" cy="1296144"/>
            <a:chOff x="1425423" y="2996952"/>
            <a:chExt cx="1306327" cy="1296144"/>
          </a:xfrm>
        </p:grpSpPr>
        <p:sp>
          <p:nvSpPr>
            <p:cNvPr id="77" name="Freeform 5"/>
            <p:cNvSpPr>
              <a:spLocks/>
            </p:cNvSpPr>
            <p:nvPr/>
          </p:nvSpPr>
          <p:spPr bwMode="auto">
            <a:xfrm>
              <a:off x="1425423" y="2996952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"/>
            <p:cNvSpPr>
              <a:spLocks/>
            </p:cNvSpPr>
            <p:nvPr/>
          </p:nvSpPr>
          <p:spPr bwMode="auto">
            <a:xfrm>
              <a:off x="1914079" y="2996952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"/>
            <p:cNvSpPr>
              <a:spLocks/>
            </p:cNvSpPr>
            <p:nvPr/>
          </p:nvSpPr>
          <p:spPr bwMode="auto">
            <a:xfrm>
              <a:off x="2402736" y="2996952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"/>
            <p:cNvSpPr>
              <a:spLocks/>
            </p:cNvSpPr>
            <p:nvPr/>
          </p:nvSpPr>
          <p:spPr bwMode="auto">
            <a:xfrm>
              <a:off x="1425423" y="3479499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"/>
            <p:cNvSpPr>
              <a:spLocks/>
            </p:cNvSpPr>
            <p:nvPr/>
          </p:nvSpPr>
          <p:spPr bwMode="auto">
            <a:xfrm>
              <a:off x="1914079" y="3479499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"/>
            <p:cNvSpPr>
              <a:spLocks/>
            </p:cNvSpPr>
            <p:nvPr/>
          </p:nvSpPr>
          <p:spPr bwMode="auto">
            <a:xfrm>
              <a:off x="2402736" y="3479499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"/>
            <p:cNvSpPr>
              <a:spLocks/>
            </p:cNvSpPr>
            <p:nvPr/>
          </p:nvSpPr>
          <p:spPr bwMode="auto">
            <a:xfrm>
              <a:off x="1425423" y="3962047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"/>
            <p:cNvSpPr>
              <a:spLocks/>
            </p:cNvSpPr>
            <p:nvPr/>
          </p:nvSpPr>
          <p:spPr bwMode="auto">
            <a:xfrm>
              <a:off x="1914079" y="3962047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"/>
            <p:cNvSpPr>
              <a:spLocks/>
            </p:cNvSpPr>
            <p:nvPr/>
          </p:nvSpPr>
          <p:spPr bwMode="auto">
            <a:xfrm>
              <a:off x="2402736" y="3962047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1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22222E-6 L -0.18264 0.116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32" y="58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22222E-6 L -0.08316 0.1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5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L 0.17656 -0.094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9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3851920" y="45352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過濾、整理、分析原始資料庫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Pentagon 12"/>
          <p:cNvSpPr/>
          <p:nvPr/>
        </p:nvSpPr>
        <p:spPr bwMode="auto">
          <a:xfrm>
            <a:off x="323528" y="332656"/>
            <a:ext cx="3284538" cy="611075"/>
          </a:xfrm>
          <a:prstGeom prst="homePlate">
            <a:avLst>
              <a:gd name="adj" fmla="val 36274"/>
            </a:avLst>
          </a:prstGeom>
          <a:solidFill>
            <a:srgbClr val="FEB4B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將進行的工作</a:t>
            </a:r>
            <a:endParaRPr 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460536" y="2996952"/>
            <a:ext cx="1306327" cy="1296144"/>
            <a:chOff x="1425423" y="2996952"/>
            <a:chExt cx="1306327" cy="1296144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1425423" y="2996952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914079" y="2996952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2402736" y="2996952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425423" y="3479499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914079" y="3479499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2402736" y="3479499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1425423" y="3962047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914079" y="3962047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2402736" y="3962047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3841737" y="2996952"/>
            <a:ext cx="1306327" cy="1296144"/>
            <a:chOff x="3841737" y="2996952"/>
            <a:chExt cx="1306327" cy="1296144"/>
          </a:xfrm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3841737" y="2996952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4330393" y="2996952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4819050" y="2996952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3841737" y="3479499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4330393" y="3479499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4819050" y="3479499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3841737" y="3962047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4330393" y="3962047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4819050" y="3962047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6218001" y="2996952"/>
            <a:ext cx="1306327" cy="1296144"/>
            <a:chOff x="6218001" y="2996952"/>
            <a:chExt cx="1306327" cy="1296144"/>
          </a:xfrm>
        </p:grpSpPr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6218001" y="2996952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6706657" y="2996952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7195314" y="2996952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6218001" y="3479499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6706657" y="3479499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7195314" y="3479499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6218001" y="3962047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6706657" y="3962047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7195314" y="3962047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3126576" y="4725144"/>
            <a:ext cx="2736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以年份用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LIKE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語法分開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985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48148E-6 L 0.26111 -1.48148E-6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3851920" y="45352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過濾、整理、分析原始資料庫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Pentagon 12"/>
          <p:cNvSpPr/>
          <p:nvPr/>
        </p:nvSpPr>
        <p:spPr bwMode="auto">
          <a:xfrm>
            <a:off x="323528" y="332656"/>
            <a:ext cx="3284538" cy="611075"/>
          </a:xfrm>
          <a:prstGeom prst="homePlate">
            <a:avLst>
              <a:gd name="adj" fmla="val 36274"/>
            </a:avLst>
          </a:prstGeom>
          <a:solidFill>
            <a:srgbClr val="FEB4B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將進行的工作</a:t>
            </a:r>
            <a:endParaRPr 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3841737" y="2996952"/>
            <a:ext cx="329014" cy="331049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330393" y="2996952"/>
            <a:ext cx="329014" cy="331049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3841737" y="3479499"/>
            <a:ext cx="329014" cy="331049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4330393" y="3479499"/>
            <a:ext cx="329014" cy="331049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376645" y="2996952"/>
            <a:ext cx="2236510" cy="2128302"/>
            <a:chOff x="3376645" y="2996952"/>
            <a:chExt cx="2236510" cy="2128302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819050" y="2996952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4819050" y="3479499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3841737" y="3962047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4330393" y="3962047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4819050" y="3962047"/>
              <a:ext cx="329014" cy="331049"/>
            </a:xfrm>
            <a:custGeom>
              <a:avLst/>
              <a:gdLst>
                <a:gd name="T0" fmla="*/ 772 w 772"/>
                <a:gd name="T1" fmla="*/ 592 h 732"/>
                <a:gd name="T2" fmla="*/ 770 w 772"/>
                <a:gd name="T3" fmla="*/ 574 h 732"/>
                <a:gd name="T4" fmla="*/ 762 w 772"/>
                <a:gd name="T5" fmla="*/ 560 h 732"/>
                <a:gd name="T6" fmla="*/ 750 w 772"/>
                <a:gd name="T7" fmla="*/ 548 h 732"/>
                <a:gd name="T8" fmla="*/ 734 w 772"/>
                <a:gd name="T9" fmla="*/ 540 h 732"/>
                <a:gd name="T10" fmla="*/ 500 w 772"/>
                <a:gd name="T11" fmla="*/ 466 h 732"/>
                <a:gd name="T12" fmla="*/ 534 w 772"/>
                <a:gd name="T13" fmla="*/ 416 h 732"/>
                <a:gd name="T14" fmla="*/ 560 w 772"/>
                <a:gd name="T15" fmla="*/ 356 h 732"/>
                <a:gd name="T16" fmla="*/ 576 w 772"/>
                <a:gd name="T17" fmla="*/ 290 h 732"/>
                <a:gd name="T18" fmla="*/ 582 w 772"/>
                <a:gd name="T19" fmla="*/ 222 h 732"/>
                <a:gd name="T20" fmla="*/ 580 w 772"/>
                <a:gd name="T21" fmla="*/ 198 h 732"/>
                <a:gd name="T22" fmla="*/ 574 w 772"/>
                <a:gd name="T23" fmla="*/ 152 h 732"/>
                <a:gd name="T24" fmla="*/ 560 w 772"/>
                <a:gd name="T25" fmla="*/ 112 h 732"/>
                <a:gd name="T26" fmla="*/ 540 w 772"/>
                <a:gd name="T27" fmla="*/ 76 h 732"/>
                <a:gd name="T28" fmla="*/ 516 w 772"/>
                <a:gd name="T29" fmla="*/ 48 h 732"/>
                <a:gd name="T30" fmla="*/ 484 w 772"/>
                <a:gd name="T31" fmla="*/ 24 h 732"/>
                <a:gd name="T32" fmla="*/ 448 w 772"/>
                <a:gd name="T33" fmla="*/ 10 h 732"/>
                <a:gd name="T34" fmla="*/ 408 w 772"/>
                <a:gd name="T35" fmla="*/ 2 h 732"/>
                <a:gd name="T36" fmla="*/ 386 w 772"/>
                <a:gd name="T37" fmla="*/ 0 h 732"/>
                <a:gd name="T38" fmla="*/ 344 w 772"/>
                <a:gd name="T39" fmla="*/ 4 h 732"/>
                <a:gd name="T40" fmla="*/ 306 w 772"/>
                <a:gd name="T41" fmla="*/ 16 h 732"/>
                <a:gd name="T42" fmla="*/ 272 w 772"/>
                <a:gd name="T43" fmla="*/ 36 h 732"/>
                <a:gd name="T44" fmla="*/ 244 w 772"/>
                <a:gd name="T45" fmla="*/ 60 h 732"/>
                <a:gd name="T46" fmla="*/ 222 w 772"/>
                <a:gd name="T47" fmla="*/ 92 h 732"/>
                <a:gd name="T48" fmla="*/ 204 w 772"/>
                <a:gd name="T49" fmla="*/ 130 h 732"/>
                <a:gd name="T50" fmla="*/ 194 w 772"/>
                <a:gd name="T51" fmla="*/ 174 h 732"/>
                <a:gd name="T52" fmla="*/ 190 w 772"/>
                <a:gd name="T53" fmla="*/ 222 h 732"/>
                <a:gd name="T54" fmla="*/ 192 w 772"/>
                <a:gd name="T55" fmla="*/ 256 h 732"/>
                <a:gd name="T56" fmla="*/ 204 w 772"/>
                <a:gd name="T57" fmla="*/ 322 h 732"/>
                <a:gd name="T58" fmla="*/ 224 w 772"/>
                <a:gd name="T59" fmla="*/ 386 h 732"/>
                <a:gd name="T60" fmla="*/ 254 w 772"/>
                <a:gd name="T61" fmla="*/ 442 h 732"/>
                <a:gd name="T62" fmla="*/ 38 w 772"/>
                <a:gd name="T63" fmla="*/ 540 h 732"/>
                <a:gd name="T64" fmla="*/ 30 w 772"/>
                <a:gd name="T65" fmla="*/ 542 h 732"/>
                <a:gd name="T66" fmla="*/ 16 w 772"/>
                <a:gd name="T67" fmla="*/ 552 h 732"/>
                <a:gd name="T68" fmla="*/ 6 w 772"/>
                <a:gd name="T69" fmla="*/ 566 h 732"/>
                <a:gd name="T70" fmla="*/ 0 w 772"/>
                <a:gd name="T71" fmla="*/ 584 h 732"/>
                <a:gd name="T72" fmla="*/ 0 w 772"/>
                <a:gd name="T73" fmla="*/ 676 h 732"/>
                <a:gd name="T74" fmla="*/ 0 w 772"/>
                <a:gd name="T75" fmla="*/ 688 h 732"/>
                <a:gd name="T76" fmla="*/ 10 w 772"/>
                <a:gd name="T77" fmla="*/ 708 h 732"/>
                <a:gd name="T78" fmla="*/ 24 w 772"/>
                <a:gd name="T79" fmla="*/ 722 h 732"/>
                <a:gd name="T80" fmla="*/ 44 w 772"/>
                <a:gd name="T81" fmla="*/ 730 h 732"/>
                <a:gd name="T82" fmla="*/ 718 w 772"/>
                <a:gd name="T83" fmla="*/ 732 h 732"/>
                <a:gd name="T84" fmla="*/ 728 w 772"/>
                <a:gd name="T85" fmla="*/ 730 h 732"/>
                <a:gd name="T86" fmla="*/ 748 w 772"/>
                <a:gd name="T87" fmla="*/ 722 h 732"/>
                <a:gd name="T88" fmla="*/ 764 w 772"/>
                <a:gd name="T89" fmla="*/ 708 h 732"/>
                <a:gd name="T90" fmla="*/ 772 w 772"/>
                <a:gd name="T91" fmla="*/ 688 h 732"/>
                <a:gd name="T92" fmla="*/ 772 w 772"/>
                <a:gd name="T93" fmla="*/ 676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732">
                  <a:moveTo>
                    <a:pt x="772" y="592"/>
                  </a:moveTo>
                  <a:lnTo>
                    <a:pt x="772" y="592"/>
                  </a:lnTo>
                  <a:lnTo>
                    <a:pt x="772" y="584"/>
                  </a:lnTo>
                  <a:lnTo>
                    <a:pt x="770" y="574"/>
                  </a:lnTo>
                  <a:lnTo>
                    <a:pt x="766" y="566"/>
                  </a:lnTo>
                  <a:lnTo>
                    <a:pt x="762" y="560"/>
                  </a:lnTo>
                  <a:lnTo>
                    <a:pt x="756" y="552"/>
                  </a:lnTo>
                  <a:lnTo>
                    <a:pt x="750" y="548"/>
                  </a:lnTo>
                  <a:lnTo>
                    <a:pt x="742" y="542"/>
                  </a:lnTo>
                  <a:lnTo>
                    <a:pt x="734" y="540"/>
                  </a:lnTo>
                  <a:lnTo>
                    <a:pt x="500" y="466"/>
                  </a:lnTo>
                  <a:lnTo>
                    <a:pt x="500" y="466"/>
                  </a:lnTo>
                  <a:lnTo>
                    <a:pt x="518" y="442"/>
                  </a:lnTo>
                  <a:lnTo>
                    <a:pt x="534" y="416"/>
                  </a:lnTo>
                  <a:lnTo>
                    <a:pt x="548" y="386"/>
                  </a:lnTo>
                  <a:lnTo>
                    <a:pt x="560" y="356"/>
                  </a:lnTo>
                  <a:lnTo>
                    <a:pt x="570" y="322"/>
                  </a:lnTo>
                  <a:lnTo>
                    <a:pt x="576" y="290"/>
                  </a:lnTo>
                  <a:lnTo>
                    <a:pt x="580" y="256"/>
                  </a:lnTo>
                  <a:lnTo>
                    <a:pt x="582" y="222"/>
                  </a:lnTo>
                  <a:lnTo>
                    <a:pt x="582" y="222"/>
                  </a:lnTo>
                  <a:lnTo>
                    <a:pt x="580" y="198"/>
                  </a:lnTo>
                  <a:lnTo>
                    <a:pt x="578" y="174"/>
                  </a:lnTo>
                  <a:lnTo>
                    <a:pt x="574" y="152"/>
                  </a:lnTo>
                  <a:lnTo>
                    <a:pt x="568" y="130"/>
                  </a:lnTo>
                  <a:lnTo>
                    <a:pt x="560" y="112"/>
                  </a:lnTo>
                  <a:lnTo>
                    <a:pt x="552" y="92"/>
                  </a:lnTo>
                  <a:lnTo>
                    <a:pt x="540" y="76"/>
                  </a:lnTo>
                  <a:lnTo>
                    <a:pt x="528" y="60"/>
                  </a:lnTo>
                  <a:lnTo>
                    <a:pt x="516" y="48"/>
                  </a:lnTo>
                  <a:lnTo>
                    <a:pt x="500" y="36"/>
                  </a:lnTo>
                  <a:lnTo>
                    <a:pt x="484" y="24"/>
                  </a:lnTo>
                  <a:lnTo>
                    <a:pt x="466" y="16"/>
                  </a:lnTo>
                  <a:lnTo>
                    <a:pt x="448" y="10"/>
                  </a:lnTo>
                  <a:lnTo>
                    <a:pt x="428" y="4"/>
                  </a:lnTo>
                  <a:lnTo>
                    <a:pt x="408" y="2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64" y="2"/>
                  </a:lnTo>
                  <a:lnTo>
                    <a:pt x="344" y="4"/>
                  </a:lnTo>
                  <a:lnTo>
                    <a:pt x="324" y="10"/>
                  </a:lnTo>
                  <a:lnTo>
                    <a:pt x="306" y="16"/>
                  </a:lnTo>
                  <a:lnTo>
                    <a:pt x="288" y="24"/>
                  </a:lnTo>
                  <a:lnTo>
                    <a:pt x="272" y="36"/>
                  </a:lnTo>
                  <a:lnTo>
                    <a:pt x="258" y="48"/>
                  </a:lnTo>
                  <a:lnTo>
                    <a:pt x="244" y="60"/>
                  </a:lnTo>
                  <a:lnTo>
                    <a:pt x="232" y="76"/>
                  </a:lnTo>
                  <a:lnTo>
                    <a:pt x="222" y="92"/>
                  </a:lnTo>
                  <a:lnTo>
                    <a:pt x="212" y="112"/>
                  </a:lnTo>
                  <a:lnTo>
                    <a:pt x="204" y="130"/>
                  </a:lnTo>
                  <a:lnTo>
                    <a:pt x="198" y="152"/>
                  </a:lnTo>
                  <a:lnTo>
                    <a:pt x="194" y="174"/>
                  </a:lnTo>
                  <a:lnTo>
                    <a:pt x="192" y="198"/>
                  </a:lnTo>
                  <a:lnTo>
                    <a:pt x="190" y="222"/>
                  </a:lnTo>
                  <a:lnTo>
                    <a:pt x="190" y="222"/>
                  </a:lnTo>
                  <a:lnTo>
                    <a:pt x="192" y="256"/>
                  </a:lnTo>
                  <a:lnTo>
                    <a:pt x="196" y="290"/>
                  </a:lnTo>
                  <a:lnTo>
                    <a:pt x="204" y="322"/>
                  </a:lnTo>
                  <a:lnTo>
                    <a:pt x="212" y="356"/>
                  </a:lnTo>
                  <a:lnTo>
                    <a:pt x="224" y="386"/>
                  </a:lnTo>
                  <a:lnTo>
                    <a:pt x="238" y="416"/>
                  </a:lnTo>
                  <a:lnTo>
                    <a:pt x="254" y="442"/>
                  </a:lnTo>
                  <a:lnTo>
                    <a:pt x="272" y="466"/>
                  </a:lnTo>
                  <a:lnTo>
                    <a:pt x="38" y="540"/>
                  </a:lnTo>
                  <a:lnTo>
                    <a:pt x="38" y="540"/>
                  </a:lnTo>
                  <a:lnTo>
                    <a:pt x="30" y="542"/>
                  </a:lnTo>
                  <a:lnTo>
                    <a:pt x="22" y="548"/>
                  </a:lnTo>
                  <a:lnTo>
                    <a:pt x="16" y="552"/>
                  </a:lnTo>
                  <a:lnTo>
                    <a:pt x="10" y="560"/>
                  </a:lnTo>
                  <a:lnTo>
                    <a:pt x="6" y="566"/>
                  </a:lnTo>
                  <a:lnTo>
                    <a:pt x="2" y="574"/>
                  </a:lnTo>
                  <a:lnTo>
                    <a:pt x="0" y="584"/>
                  </a:lnTo>
                  <a:lnTo>
                    <a:pt x="0" y="592"/>
                  </a:lnTo>
                  <a:lnTo>
                    <a:pt x="0" y="676"/>
                  </a:lnTo>
                  <a:lnTo>
                    <a:pt x="0" y="676"/>
                  </a:lnTo>
                  <a:lnTo>
                    <a:pt x="0" y="688"/>
                  </a:lnTo>
                  <a:lnTo>
                    <a:pt x="4" y="698"/>
                  </a:lnTo>
                  <a:lnTo>
                    <a:pt x="10" y="708"/>
                  </a:lnTo>
                  <a:lnTo>
                    <a:pt x="16" y="716"/>
                  </a:lnTo>
                  <a:lnTo>
                    <a:pt x="24" y="722"/>
                  </a:lnTo>
                  <a:lnTo>
                    <a:pt x="34" y="728"/>
                  </a:lnTo>
                  <a:lnTo>
                    <a:pt x="44" y="730"/>
                  </a:lnTo>
                  <a:lnTo>
                    <a:pt x="56" y="732"/>
                  </a:lnTo>
                  <a:lnTo>
                    <a:pt x="718" y="732"/>
                  </a:lnTo>
                  <a:lnTo>
                    <a:pt x="718" y="732"/>
                  </a:lnTo>
                  <a:lnTo>
                    <a:pt x="728" y="730"/>
                  </a:lnTo>
                  <a:lnTo>
                    <a:pt x="740" y="728"/>
                  </a:lnTo>
                  <a:lnTo>
                    <a:pt x="748" y="722"/>
                  </a:lnTo>
                  <a:lnTo>
                    <a:pt x="756" y="716"/>
                  </a:lnTo>
                  <a:lnTo>
                    <a:pt x="764" y="708"/>
                  </a:lnTo>
                  <a:lnTo>
                    <a:pt x="768" y="698"/>
                  </a:lnTo>
                  <a:lnTo>
                    <a:pt x="772" y="688"/>
                  </a:lnTo>
                  <a:lnTo>
                    <a:pt x="772" y="676"/>
                  </a:lnTo>
                  <a:lnTo>
                    <a:pt x="772" y="676"/>
                  </a:lnTo>
                  <a:lnTo>
                    <a:pt x="772" y="592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3376645" y="4725144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選擇某一年做樣本</a:t>
              </a:r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607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-0.26094 -0.1817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56" y="-909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11111E-6 L -0.31441 -0.0870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29" y="-435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-0.26094 -0.0629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56" y="-314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48148E-6 L -0.31441 0.0240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29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3851920" y="45352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過濾、整理、分析原始資料庫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Pentagon 12"/>
          <p:cNvSpPr/>
          <p:nvPr/>
        </p:nvSpPr>
        <p:spPr bwMode="auto">
          <a:xfrm>
            <a:off x="323528" y="332656"/>
            <a:ext cx="3284538" cy="611075"/>
          </a:xfrm>
          <a:prstGeom prst="homePlate">
            <a:avLst>
              <a:gd name="adj" fmla="val 36274"/>
            </a:avLst>
          </a:prstGeom>
          <a:solidFill>
            <a:srgbClr val="FEB4B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將進行的工作</a:t>
            </a:r>
            <a:endParaRPr 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1451438" y="1744357"/>
            <a:ext cx="329014" cy="331049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451438" y="2367465"/>
            <a:ext cx="329014" cy="331049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1451438" y="2990573"/>
            <a:ext cx="329014" cy="331049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1451438" y="3613681"/>
            <a:ext cx="329014" cy="331049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2607203" y="4725144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整理買入、賣出金額並算出獲利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1579945" y="4235371"/>
            <a:ext cx="72000" cy="400110"/>
            <a:chOff x="827584" y="4925199"/>
            <a:chExt cx="72000" cy="400110"/>
          </a:xfrm>
        </p:grpSpPr>
        <p:sp>
          <p:nvSpPr>
            <p:cNvPr id="19" name="流程圖: 接點 18"/>
            <p:cNvSpPr/>
            <p:nvPr/>
          </p:nvSpPr>
          <p:spPr>
            <a:xfrm>
              <a:off x="827584" y="4925199"/>
              <a:ext cx="72000" cy="72000"/>
            </a:xfrm>
            <a:prstGeom prst="flowChartConnector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流程圖: 接點 20"/>
            <p:cNvSpPr/>
            <p:nvPr/>
          </p:nvSpPr>
          <p:spPr>
            <a:xfrm>
              <a:off x="827584" y="5089254"/>
              <a:ext cx="72000" cy="72000"/>
            </a:xfrm>
            <a:prstGeom prst="flowChartConnector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流程圖: 接點 21"/>
            <p:cNvSpPr/>
            <p:nvPr/>
          </p:nvSpPr>
          <p:spPr>
            <a:xfrm>
              <a:off x="827584" y="5253309"/>
              <a:ext cx="72000" cy="72000"/>
            </a:xfrm>
            <a:prstGeom prst="flowChartConnector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8" name="直線接點 27"/>
          <p:cNvCxnSpPr/>
          <p:nvPr/>
        </p:nvCxnSpPr>
        <p:spPr>
          <a:xfrm>
            <a:off x="1331640" y="1484784"/>
            <a:ext cx="576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699792" y="106057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BUY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638865" y="1057030"/>
            <a:ext cx="99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PROFIT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150894" y="1060573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SELL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454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3851920" y="45352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過濾、整理、分析原始資料庫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Pentagon 12"/>
          <p:cNvSpPr/>
          <p:nvPr/>
        </p:nvSpPr>
        <p:spPr bwMode="auto">
          <a:xfrm>
            <a:off x="323528" y="332656"/>
            <a:ext cx="3284538" cy="611075"/>
          </a:xfrm>
          <a:prstGeom prst="homePlate">
            <a:avLst>
              <a:gd name="adj" fmla="val 36274"/>
            </a:avLst>
          </a:prstGeom>
          <a:solidFill>
            <a:srgbClr val="FEB4B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將進行的工作</a:t>
            </a:r>
            <a:endParaRPr 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1451438" y="1744357"/>
            <a:ext cx="329014" cy="331049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451438" y="2367465"/>
            <a:ext cx="329014" cy="331049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FF7C80"/>
          </a:solidFill>
          <a:ln w="28575"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1451438" y="2990573"/>
            <a:ext cx="329014" cy="331049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1451438" y="3613681"/>
            <a:ext cx="329014" cy="331049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579945" y="4235371"/>
            <a:ext cx="72000" cy="400110"/>
            <a:chOff x="827584" y="4925199"/>
            <a:chExt cx="72000" cy="400110"/>
          </a:xfrm>
        </p:grpSpPr>
        <p:sp>
          <p:nvSpPr>
            <p:cNvPr id="19" name="流程圖: 接點 18"/>
            <p:cNvSpPr/>
            <p:nvPr/>
          </p:nvSpPr>
          <p:spPr>
            <a:xfrm>
              <a:off x="827584" y="4925199"/>
              <a:ext cx="72000" cy="72000"/>
            </a:xfrm>
            <a:prstGeom prst="flowChartConnector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流程圖: 接點 20"/>
            <p:cNvSpPr/>
            <p:nvPr/>
          </p:nvSpPr>
          <p:spPr>
            <a:xfrm>
              <a:off x="827584" y="5089254"/>
              <a:ext cx="72000" cy="72000"/>
            </a:xfrm>
            <a:prstGeom prst="flowChartConnector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流程圖: 接點 21"/>
            <p:cNvSpPr/>
            <p:nvPr/>
          </p:nvSpPr>
          <p:spPr>
            <a:xfrm>
              <a:off x="827584" y="5253309"/>
              <a:ext cx="72000" cy="72000"/>
            </a:xfrm>
            <a:prstGeom prst="flowChartConnector">
              <a:avLst/>
            </a:prstGeom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8" name="直線接點 27"/>
          <p:cNvCxnSpPr/>
          <p:nvPr/>
        </p:nvCxnSpPr>
        <p:spPr>
          <a:xfrm>
            <a:off x="1331640" y="1484784"/>
            <a:ext cx="576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699792" y="106057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BUY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638865" y="1057030"/>
            <a:ext cx="99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PROFIT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150894" y="1060573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SELL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491880" y="472514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找出最佳獲利者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236086"/>
            <a:ext cx="462428" cy="46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5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96296E-6 L 0.31545 0.1442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4" y="719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2" grpId="0" animBg="1"/>
      <p:bldP spid="30" grpId="0"/>
      <p:bldP spid="31" grpId="0"/>
      <p:bldP spid="32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3851920" y="45352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過濾、整理、分析原始資料庫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Pentagon 12"/>
          <p:cNvSpPr/>
          <p:nvPr/>
        </p:nvSpPr>
        <p:spPr bwMode="auto">
          <a:xfrm>
            <a:off x="323528" y="332656"/>
            <a:ext cx="3284538" cy="611075"/>
          </a:xfrm>
          <a:prstGeom prst="homePlate">
            <a:avLst>
              <a:gd name="adj" fmla="val 36274"/>
            </a:avLst>
          </a:prstGeom>
          <a:solidFill>
            <a:srgbClr val="FEB4B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將進行的工作</a:t>
            </a:r>
            <a:endParaRPr 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3954900" y="2996952"/>
            <a:ext cx="1080000" cy="1080000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FF7C80"/>
          </a:solidFill>
          <a:ln w="28575"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735444" y="4725144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連續兩年最佳獲利者為同一人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8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3851920" y="45352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查閱大量論文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Pentagon 12"/>
          <p:cNvSpPr/>
          <p:nvPr/>
        </p:nvSpPr>
        <p:spPr bwMode="auto">
          <a:xfrm>
            <a:off x="323528" y="332656"/>
            <a:ext cx="3284538" cy="611075"/>
          </a:xfrm>
          <a:prstGeom prst="homePlate">
            <a:avLst>
              <a:gd name="adj" fmla="val 36274"/>
            </a:avLst>
          </a:prstGeom>
          <a:solidFill>
            <a:srgbClr val="FEB4B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將進行的工作</a:t>
            </a:r>
            <a:endParaRPr 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5" y="2448754"/>
            <a:ext cx="3854546" cy="100811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512650"/>
            <a:ext cx="2880320" cy="288032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1"/>
          <a:stretch/>
        </p:blipFill>
        <p:spPr>
          <a:xfrm>
            <a:off x="3268598" y="4077072"/>
            <a:ext cx="2736304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7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3851920" y="45352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查閱大量論文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Pentagon 12"/>
          <p:cNvSpPr/>
          <p:nvPr/>
        </p:nvSpPr>
        <p:spPr bwMode="auto">
          <a:xfrm>
            <a:off x="323528" y="332656"/>
            <a:ext cx="3284538" cy="611075"/>
          </a:xfrm>
          <a:prstGeom prst="homePlate">
            <a:avLst>
              <a:gd name="adj" fmla="val 36274"/>
            </a:avLst>
          </a:prstGeom>
          <a:solidFill>
            <a:srgbClr val="FEB4B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Arial" panose="020B0604020202020204" pitchFamily="34" charset="0"/>
              </a:rPr>
              <a:t>將進行的工作</a:t>
            </a:r>
            <a:endParaRPr 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61145" y="232102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大盤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23618" y="324919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自營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523300" y="371131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投信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430343" y="37044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三大合計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556202" y="29092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油價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666604" y="4527467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外資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50302" y="239495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外資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916752" y="41665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黃金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191593" y="18506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那斯達克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134854" y="2413759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合計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147304" y="3227407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自營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991307" y="4751603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3337163" y="319990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美金匯率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296711" y="2918152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ADR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705255" y="54102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道瓊指數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159434" y="3769571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開盤價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520811" y="3748725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成交量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813834" y="2944726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融券增加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690140" y="2070673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融資增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1595125" y="4213344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收盤價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595125" y="2446221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融資增加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320434" y="5479350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投信連續買賣超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860931" y="4224569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台積電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法人連續買賣超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3240822" y="1639931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開盤價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444564" y="5087448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收盤價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456357" y="4207154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成交量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471774" y="2876972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合計買賣超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848084" y="1569172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融資減少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99656" y="4679523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融券減少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443660" y="2026781"/>
            <a:ext cx="2483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法人連續累計買賣超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978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9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9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4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6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6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4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6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3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6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4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7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5547</TotalTime>
  <Words>290</Words>
  <Application>Microsoft Office PowerPoint</Application>
  <PresentationFormat>如螢幕大小 (4:3)</PresentationFormat>
  <Paragraphs>69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宋体</vt:lpstr>
      <vt:lpstr>微軟正黑體</vt:lpstr>
      <vt:lpstr>新細明體</vt:lpstr>
      <vt:lpstr>Arial</vt:lpstr>
      <vt:lpstr>Calibri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LBJ</dc:creator>
  <cp:lastModifiedBy>凱捷 莊</cp:lastModifiedBy>
  <cp:revision>346</cp:revision>
  <dcterms:created xsi:type="dcterms:W3CDTF">2013-10-30T09:04:50Z</dcterms:created>
  <dcterms:modified xsi:type="dcterms:W3CDTF">2018-06-14T15:43:46Z</dcterms:modified>
</cp:coreProperties>
</file>