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93" r:id="rId4"/>
    <p:sldId id="285" r:id="rId5"/>
    <p:sldId id="294" r:id="rId6"/>
    <p:sldId id="295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AA0"/>
    <a:srgbClr val="FCD5B5"/>
    <a:srgbClr val="7BA8DF"/>
    <a:srgbClr val="8994FF"/>
    <a:srgbClr val="7582FF"/>
    <a:srgbClr val="67DEFE"/>
    <a:srgbClr val="FEB4B4"/>
    <a:srgbClr val="2C4C8F"/>
    <a:srgbClr val="1E66D5"/>
    <a:srgbClr val="1A4E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50" autoAdjust="0"/>
    <p:restoredTop sz="95633" autoAdjust="0"/>
  </p:normalViewPr>
  <p:slideViewPr>
    <p:cSldViewPr>
      <p:cViewPr varScale="1">
        <p:scale>
          <a:sx n="68" d="100"/>
          <a:sy n="68" d="100"/>
        </p:scale>
        <p:origin x="45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4C7347C-4AE7-49E9-9F62-62A3DB628E56}" type="datetimeFigureOut">
              <a:rPr lang="zh-CN" altLang="en-US"/>
              <a:pPr>
                <a:defRPr/>
              </a:pPr>
              <a:t>2018/12/23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26AA6FA-98E7-4CB4-B2A8-701EE1AD065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796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529AC-53F8-4E62-9E88-0C025CA6CE7F}" type="datetimeFigureOut">
              <a:rPr lang="zh-CN" altLang="en-US"/>
              <a:pPr>
                <a:defRPr/>
              </a:pPr>
              <a:t>2018/12/23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11CE11-8125-4C05-A1F8-C227624C604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92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9460B-246B-41F9-B8A7-EF8B99F53319}" type="datetimeFigureOut">
              <a:rPr lang="zh-CN" altLang="en-US"/>
              <a:pPr>
                <a:defRPr/>
              </a:pPr>
              <a:t>2018/12/23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A4FE94-AE46-48CC-9B47-D82578E6958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92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6BA63-7C75-4CE6-A33C-EACA5C7D795D}" type="datetimeFigureOut">
              <a:rPr lang="zh-CN" altLang="en-US"/>
              <a:pPr>
                <a:defRPr/>
              </a:pPr>
              <a:t>2018/12/23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FB924-1BB0-4F31-A1B8-FBA0341A83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28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8BB8C-B7AC-4280-BA8A-34C3041679F6}" type="datetimeFigureOut">
              <a:rPr lang="zh-CN" altLang="en-US"/>
              <a:pPr>
                <a:defRPr/>
              </a:pPr>
              <a:t>2018/12/23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415CE9-0E35-4FDF-840B-47DA91B8D2F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136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DC460D-115D-4A0E-BB27-37D673FBC2AD}" type="datetimeFigureOut">
              <a:rPr lang="zh-CN" altLang="en-US"/>
              <a:pPr>
                <a:defRPr/>
              </a:pPr>
              <a:t>2018/12/23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8508C8-8A9A-431B-99DB-1F0F260219D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60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6379D-4871-4FF3-8DCF-52AF362BC587}" type="datetimeFigureOut">
              <a:rPr lang="zh-CN" altLang="en-US"/>
              <a:pPr>
                <a:defRPr/>
              </a:pPr>
              <a:t>2018/12/23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B90E55-B18A-477E-956B-3C396B8C760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78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B72E0-5A76-4111-B087-8A562F57CF06}" type="datetimeFigureOut">
              <a:rPr lang="zh-CN" altLang="en-US"/>
              <a:pPr>
                <a:defRPr/>
              </a:pPr>
              <a:t>2018/12/23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50B881-5AA4-4C4A-BEEA-179C8B6151F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14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05D6D-4F61-4C70-BB4F-3D453F600570}" type="datetimeFigureOut">
              <a:rPr lang="zh-CN" altLang="en-US"/>
              <a:pPr>
                <a:defRPr/>
              </a:pPr>
              <a:t>2018/12/23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60A7D8-DE6F-4E77-98FD-0C1D6A1962F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161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F4C69-9050-41C0-BB0A-DC4B90C60540}" type="datetimeFigureOut">
              <a:rPr lang="zh-CN" altLang="en-US"/>
              <a:pPr>
                <a:defRPr/>
              </a:pPr>
              <a:t>2018/12/23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36922-EF12-4894-9BE5-C25E3A8649C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54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91F04-88D8-4256-901F-D20F5ED442ED}" type="datetimeFigureOut">
              <a:rPr lang="zh-CN" altLang="en-US"/>
              <a:pPr>
                <a:defRPr/>
              </a:pPr>
              <a:t>2018/12/23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E908BE-C883-4C17-92D4-4B737C9E5AC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85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864CA-6B22-4CFF-9AD0-8F1F004771CA}" type="datetimeFigureOut">
              <a:rPr lang="zh-CN" altLang="en-US"/>
              <a:pPr>
                <a:defRPr/>
              </a:pPr>
              <a:t>2018/12/23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9BA921-54FA-4BFE-B897-B5DA9CB8679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68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BF0FFAF-4683-4A9C-83C8-CFAA60E18690}" type="datetimeFigureOut">
              <a:rPr lang="zh-CN" altLang="en-US"/>
              <a:pPr>
                <a:defRPr/>
              </a:pPr>
              <a:t>2018/12/23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6B87A9F-B414-4C0E-9B7B-F8E611F80ED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1692275" y="1125538"/>
            <a:ext cx="6108700" cy="4362450"/>
          </a:xfrm>
          <a:custGeom>
            <a:avLst/>
            <a:gdLst>
              <a:gd name="connsiteX0" fmla="*/ 0 w 5892800"/>
              <a:gd name="connsiteY0" fmla="*/ 0 h 4209143"/>
              <a:gd name="connsiteX1" fmla="*/ 5892800 w 5892800"/>
              <a:gd name="connsiteY1" fmla="*/ 0 h 4209143"/>
              <a:gd name="connsiteX2" fmla="*/ 5892800 w 5892800"/>
              <a:gd name="connsiteY2" fmla="*/ 3889829 h 4209143"/>
              <a:gd name="connsiteX3" fmla="*/ 3171370 w 5892800"/>
              <a:gd name="connsiteY3" fmla="*/ 3889829 h 4209143"/>
              <a:gd name="connsiteX4" fmla="*/ 2946399 w 5892800"/>
              <a:gd name="connsiteY4" fmla="*/ 4209143 h 4209143"/>
              <a:gd name="connsiteX5" fmla="*/ 2721427 w 5892800"/>
              <a:gd name="connsiteY5" fmla="*/ 3889829 h 4209143"/>
              <a:gd name="connsiteX6" fmla="*/ 0 w 5892800"/>
              <a:gd name="connsiteY6" fmla="*/ 3889829 h 420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92800" h="4209143">
                <a:moveTo>
                  <a:pt x="0" y="0"/>
                </a:moveTo>
                <a:lnTo>
                  <a:pt x="5892800" y="0"/>
                </a:lnTo>
                <a:lnTo>
                  <a:pt x="5892800" y="3889829"/>
                </a:lnTo>
                <a:lnTo>
                  <a:pt x="3171370" y="3889829"/>
                </a:lnTo>
                <a:lnTo>
                  <a:pt x="2946399" y="4209143"/>
                </a:lnTo>
                <a:lnTo>
                  <a:pt x="2721427" y="3889829"/>
                </a:lnTo>
                <a:lnTo>
                  <a:pt x="0" y="3889829"/>
                </a:lnTo>
                <a:close/>
              </a:path>
            </a:pathLst>
          </a:cu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任意多边形 13"/>
          <p:cNvSpPr/>
          <p:nvPr/>
        </p:nvSpPr>
        <p:spPr bwMode="auto">
          <a:xfrm>
            <a:off x="1836738" y="1239838"/>
            <a:ext cx="5830887" cy="4032250"/>
          </a:xfrm>
          <a:custGeom>
            <a:avLst/>
            <a:gdLst>
              <a:gd name="connsiteX0" fmla="*/ 0 w 5892800"/>
              <a:gd name="connsiteY0" fmla="*/ 0 h 4209143"/>
              <a:gd name="connsiteX1" fmla="*/ 5892800 w 5892800"/>
              <a:gd name="connsiteY1" fmla="*/ 0 h 4209143"/>
              <a:gd name="connsiteX2" fmla="*/ 5892800 w 5892800"/>
              <a:gd name="connsiteY2" fmla="*/ 3889829 h 4209143"/>
              <a:gd name="connsiteX3" fmla="*/ 3171370 w 5892800"/>
              <a:gd name="connsiteY3" fmla="*/ 3889829 h 4209143"/>
              <a:gd name="connsiteX4" fmla="*/ 2946399 w 5892800"/>
              <a:gd name="connsiteY4" fmla="*/ 4209143 h 4209143"/>
              <a:gd name="connsiteX5" fmla="*/ 2721427 w 5892800"/>
              <a:gd name="connsiteY5" fmla="*/ 3889829 h 4209143"/>
              <a:gd name="connsiteX6" fmla="*/ 0 w 5892800"/>
              <a:gd name="connsiteY6" fmla="*/ 3889829 h 420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92800" h="4209143">
                <a:moveTo>
                  <a:pt x="0" y="0"/>
                </a:moveTo>
                <a:lnTo>
                  <a:pt x="5892800" y="0"/>
                </a:lnTo>
                <a:lnTo>
                  <a:pt x="5892800" y="3889829"/>
                </a:lnTo>
                <a:lnTo>
                  <a:pt x="3171370" y="3889829"/>
                </a:lnTo>
                <a:lnTo>
                  <a:pt x="2946399" y="4209143"/>
                </a:lnTo>
                <a:lnTo>
                  <a:pt x="2721427" y="3889829"/>
                </a:lnTo>
                <a:lnTo>
                  <a:pt x="0" y="3889829"/>
                </a:lnTo>
                <a:close/>
              </a:path>
            </a:pathLst>
          </a:custGeom>
          <a:noFill/>
          <a:ln>
            <a:solidFill>
              <a:srgbClr val="2C4C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053" name="组合 21"/>
          <p:cNvGrpSpPr>
            <a:grpSpLocks/>
          </p:cNvGrpSpPr>
          <p:nvPr/>
        </p:nvGrpSpPr>
        <p:grpSpPr bwMode="auto">
          <a:xfrm>
            <a:off x="2728912" y="3587551"/>
            <a:ext cx="4035425" cy="417513"/>
            <a:chOff x="1811867" y="3185013"/>
            <a:chExt cx="4035239" cy="416455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1835696" y="3213522"/>
              <a:ext cx="4011410" cy="387946"/>
            </a:xfrm>
            <a:prstGeom prst="roundRect">
              <a:avLst>
                <a:gd name="adj" fmla="val 4227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innerShdw blurRad="63500" dist="127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3" name="组合 106"/>
            <p:cNvGrpSpPr/>
            <p:nvPr/>
          </p:nvGrpSpPr>
          <p:grpSpPr bwMode="auto">
            <a:xfrm>
              <a:off x="1811867" y="3185013"/>
              <a:ext cx="559645" cy="416455"/>
              <a:chOff x="899592" y="2377261"/>
              <a:chExt cx="720079" cy="57461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圆角矩形 17"/>
              <p:cNvSpPr/>
              <p:nvPr/>
            </p:nvSpPr>
            <p:spPr>
              <a:xfrm>
                <a:off x="899592" y="2377261"/>
                <a:ext cx="720079" cy="574619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920239" y="2397813"/>
                <a:ext cx="681257" cy="533517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20" name="Shape 74"/>
          <p:cNvSpPr txBox="1">
            <a:spLocks/>
          </p:cNvSpPr>
          <p:nvPr/>
        </p:nvSpPr>
        <p:spPr>
          <a:xfrm>
            <a:off x="2728912" y="2090084"/>
            <a:ext cx="4104679" cy="1223963"/>
          </a:xfrm>
          <a:prstGeom prst="rect">
            <a:avLst/>
          </a:prstGeom>
          <a:ln w="3175">
            <a:miter lim="400000"/>
          </a:ln>
          <a:extLst>
            <a:ext uri="{C572A759-6A51-4108-AA02-DFA0A04FC94B}"/>
          </a:extLst>
        </p:spPr>
        <p:txBody>
          <a:bodyPr lIns="38100" tIns="38100" rIns="38100" bIns="38100">
            <a:normAutofit/>
          </a:bodyPr>
          <a:lstStyle>
            <a:lvl1pPr defTabSz="8255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indent="228600" defTabSz="8255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indent="457200" defTabSz="8255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indent="685800" defTabSz="8255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indent="914400" defTabSz="8255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indent="9144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indent="9144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indent="9144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indent="9144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5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Roboto Bold"/>
                <a:sym typeface="Roboto Bold"/>
              </a:rPr>
              <a:t>專題成果發表</a:t>
            </a:r>
            <a:endParaRPr lang="en-US" altLang="zh-TW" sz="5000" b="1" dirty="0">
              <a:effectLst>
                <a:outerShdw blurRad="38100" dist="38100" dir="2700000" algn="tl">
                  <a:srgbClr val="C0C0C0"/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Roboto Bold"/>
              <a:sym typeface="Roboto Bold"/>
            </a:endParaRPr>
          </a:p>
        </p:txBody>
      </p:sp>
      <p:sp>
        <p:nvSpPr>
          <p:cNvPr id="21" name="Shape 75"/>
          <p:cNvSpPr/>
          <p:nvPr/>
        </p:nvSpPr>
        <p:spPr>
          <a:xfrm>
            <a:off x="2129492" y="3702273"/>
            <a:ext cx="5162550" cy="657225"/>
          </a:xfrm>
          <a:prstGeom prst="rect">
            <a:avLst/>
          </a:prstGeom>
          <a:ln w="3175">
            <a:miter lim="400000"/>
          </a:ln>
          <a:extLst>
            <a:ext uri="{C572A759-6A51-4108-AA02-DFA0A04FC94B}"/>
          </a:extLst>
        </p:spPr>
        <p:txBody>
          <a:bodyPr lIns="38100" tIns="38100" rIns="38100" bIns="38100"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/>
            <a:r>
              <a:rPr kumimoji="1"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宋体" panose="02010600030101010101" pitchFamily="2" charset="-122"/>
                <a:sym typeface="+mn-lt"/>
              </a:rPr>
              <a:t>簡報人：莊凱捷、洪思平、賴奎皓</a:t>
            </a:r>
            <a:endParaRPr kumimoji="1"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  <a:cs typeface="宋体" panose="02010600030101010101" pitchFamily="2" charset="-122"/>
              <a:sym typeface="+mn-lt"/>
            </a:endParaRPr>
          </a:p>
          <a:p>
            <a:pPr algn="ctr" eaLnBrk="1"/>
            <a:endParaRPr kumimoji="1"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  <a:cs typeface="宋体" panose="02010600030101010101" pitchFamily="2" charset="-122"/>
              <a:sym typeface="+mn-lt"/>
            </a:endParaRPr>
          </a:p>
          <a:p>
            <a:pPr algn="ctr" eaLnBrk="1"/>
            <a:r>
              <a:rPr kumimoji="1"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宋体" panose="02010600030101010101" pitchFamily="2" charset="-122"/>
                <a:sym typeface="+mn-lt"/>
              </a:rPr>
              <a:t>指導教授：吳建文　老師</a:t>
            </a:r>
            <a:endParaRPr kumimoji="1"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  <a:cs typeface="宋体" panose="02010600030101010101" pitchFamily="2" charset="-122"/>
              <a:sym typeface="+mn-lt"/>
            </a:endParaRPr>
          </a:p>
          <a:p>
            <a:pPr algn="ctr" eaLnBrk="1"/>
            <a:endParaRPr kumimoji="1" lang="zh-CN" altLang="en-US" sz="1400" dirty="0">
              <a:solidFill>
                <a:srgbClr val="2C4C8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宋体" panose="02010600030101010101" pitchFamily="2" charset="-122"/>
              <a:sym typeface="+mn-lt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2771775" y="3059113"/>
            <a:ext cx="38779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股票市場最佳進場時機之相關性分析</a:t>
            </a:r>
            <a:endParaRPr lang="en-US" altLang="zh-CN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3078" name="TextBox 12"/>
          <p:cNvSpPr txBox="1">
            <a:spLocks noChangeArrowheads="1"/>
          </p:cNvSpPr>
          <p:nvPr/>
        </p:nvSpPr>
        <p:spPr bwMode="auto">
          <a:xfrm>
            <a:off x="197565" y="318873"/>
            <a:ext cx="1000125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endParaRPr lang="zh-CN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197690" y="404664"/>
            <a:ext cx="6788558" cy="4143329"/>
            <a:chOff x="1197690" y="404664"/>
            <a:chExt cx="6788558" cy="4143329"/>
          </a:xfrm>
        </p:grpSpPr>
        <p:grpSp>
          <p:nvGrpSpPr>
            <p:cNvPr id="2" name="Group 3"/>
            <p:cNvGrpSpPr>
              <a:grpSpLocks/>
            </p:cNvGrpSpPr>
            <p:nvPr/>
          </p:nvGrpSpPr>
          <p:grpSpPr bwMode="auto">
            <a:xfrm>
              <a:off x="1197690" y="404664"/>
              <a:ext cx="6788558" cy="4143329"/>
              <a:chOff x="-342253" y="2192993"/>
              <a:chExt cx="7256110" cy="4118950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27" name="Pentagon 9"/>
              <p:cNvSpPr/>
              <p:nvPr/>
            </p:nvSpPr>
            <p:spPr>
              <a:xfrm>
                <a:off x="-342253" y="2192993"/>
                <a:ext cx="3510756" cy="607479"/>
              </a:xfrm>
              <a:prstGeom prst="homePlate">
                <a:avLst>
                  <a:gd name="adj" fmla="val 36274"/>
                </a:avLst>
              </a:prstGeom>
              <a:solidFill>
                <a:srgbClr val="7BA8DF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  <a:defRPr/>
                </a:pPr>
                <a:r>
                  <a:rPr lang="zh-TW" altLang="en-US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Arial" panose="020B0604020202020204" pitchFamily="34" charset="0"/>
                  </a:rPr>
                  <a:t>專題敘述</a:t>
                </a:r>
                <a:endParaRPr 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8" name="Pentagon 10"/>
              <p:cNvSpPr/>
              <p:nvPr/>
            </p:nvSpPr>
            <p:spPr>
              <a:xfrm>
                <a:off x="3403101" y="2908836"/>
                <a:ext cx="3510756" cy="607479"/>
              </a:xfrm>
              <a:prstGeom prst="homePlate">
                <a:avLst>
                  <a:gd name="adj" fmla="val 36274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  <a:defRPr/>
                </a:pPr>
                <a:r>
                  <a:rPr lang="zh-TW" altLang="en-US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Arial" panose="020B0604020202020204" pitchFamily="34" charset="0"/>
                  </a:rPr>
                  <a:t>結果分析</a:t>
                </a:r>
                <a:endParaRPr 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9" name="Pentagon 11"/>
              <p:cNvSpPr/>
              <p:nvPr/>
            </p:nvSpPr>
            <p:spPr>
              <a:xfrm>
                <a:off x="-342253" y="5704464"/>
                <a:ext cx="3510756" cy="607479"/>
              </a:xfrm>
              <a:prstGeom prst="homePlate">
                <a:avLst>
                  <a:gd name="adj" fmla="val 36274"/>
                </a:avLst>
              </a:prstGeom>
              <a:solidFill>
                <a:srgbClr val="F4FAA0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  <a:defRPr/>
                </a:pPr>
                <a:r>
                  <a:rPr lang="zh-TW" altLang="en-US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Arial" panose="020B0604020202020204" pitchFamily="34" charset="0"/>
                  </a:rPr>
                  <a:t>完成步驟</a:t>
                </a:r>
                <a:endParaRPr 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0" name="Pentagon 12"/>
              <p:cNvSpPr/>
              <p:nvPr/>
            </p:nvSpPr>
            <p:spPr>
              <a:xfrm>
                <a:off x="-342253" y="3747679"/>
                <a:ext cx="3510756" cy="607479"/>
              </a:xfrm>
              <a:prstGeom prst="homePlate">
                <a:avLst>
                  <a:gd name="adj" fmla="val 3627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  <a:defRPr/>
                </a:pPr>
                <a:r>
                  <a:rPr lang="zh-TW" altLang="en-US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Arial" panose="020B0604020202020204" pitchFamily="34" charset="0"/>
                  </a:rPr>
                  <a:t>預期目標</a:t>
                </a:r>
                <a:endParaRPr 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0" name="Pentagon 12"/>
            <p:cNvSpPr/>
            <p:nvPr/>
          </p:nvSpPr>
          <p:spPr bwMode="auto">
            <a:xfrm>
              <a:off x="4701710" y="2889933"/>
              <a:ext cx="3284538" cy="611075"/>
            </a:xfrm>
            <a:prstGeom prst="homePlate">
              <a:avLst>
                <a:gd name="adj" fmla="val 36274"/>
              </a:avLst>
            </a:prstGeom>
            <a:solidFill>
              <a:srgbClr val="FEB4B4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defRPr/>
              </a:pPr>
              <a:r>
                <a: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Arial" panose="020B0604020202020204" pitchFamily="34" charset="0"/>
                </a:rPr>
                <a:t>結論</a:t>
              </a:r>
              <a:r>
                <a:rPr lang="en-US" altLang="zh-TW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Arial" panose="020B0604020202020204" pitchFamily="34" charset="0"/>
                </a:rPr>
                <a:t>&amp;</a:t>
              </a:r>
              <a:r>
                <a: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Arial" panose="020B0604020202020204" pitchFamily="34" charset="0"/>
                </a:rPr>
                <a:t>貢獻</a:t>
              </a:r>
              <a:endParaRPr 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1433619" y="112474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尋找各項因素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4932040" y="1916832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各項因素相關性數據分析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1433619" y="2674459"/>
            <a:ext cx="269817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</a:t>
            </a:r>
            <a:endParaRPr lang="en-US" altLang="zh-CN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將因素進行分類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達成貢獻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及找到可供參考之因素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1318738" y="4640901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參考論文將步驟全部填上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4932040" y="3717032"/>
            <a:ext cx="323678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一、假設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二、過濾、整理、分析原始資料庫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三、查閱大量論文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四、分析找出的因素對交易行為的影響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3851920" y="45352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尋找各項因素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Pentagon 12"/>
          <p:cNvSpPr/>
          <p:nvPr/>
        </p:nvSpPr>
        <p:spPr bwMode="auto">
          <a:xfrm>
            <a:off x="323528" y="332656"/>
            <a:ext cx="3284538" cy="611075"/>
          </a:xfrm>
          <a:prstGeom prst="homePlate">
            <a:avLst>
              <a:gd name="adj" fmla="val 36274"/>
            </a:avLst>
          </a:prstGeom>
          <a:solidFill>
            <a:srgbClr val="FEB4B4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Arial" panose="020B0604020202020204" pitchFamily="34" charset="0"/>
              </a:rPr>
              <a:t>將進行的工作</a:t>
            </a:r>
            <a:endParaRPr 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361145" y="232102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大盤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723618" y="324919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自營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5523300" y="371131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投信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2430343" y="37044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三大合計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2556202" y="290928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油價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2666604" y="4527467"/>
            <a:ext cx="2233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台積電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外資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6350302" y="239495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外資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4916752" y="416653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黃金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4191593" y="185065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那斯達克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3134854" y="2413759"/>
            <a:ext cx="2233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台積電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合計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5147304" y="3227407"/>
            <a:ext cx="2233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台積電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自營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4991307" y="4751603"/>
            <a:ext cx="2233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台積電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投信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3337163" y="319990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美金匯率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296711" y="2918152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台積電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ADR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705255" y="54102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道瓊指數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4159434" y="3769571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台積電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開盤價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6520811" y="3748725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台積電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成交量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3813834" y="2944726"/>
            <a:ext cx="1556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台積電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融券增加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5690140" y="2070673"/>
            <a:ext cx="1556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台積電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融資增加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1595125" y="4213344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台積電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收盤價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1595125" y="2446221"/>
            <a:ext cx="1556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台積電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融資增加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4320434" y="5479350"/>
            <a:ext cx="2095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台積電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投信連續買賣超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5860931" y="4224569"/>
            <a:ext cx="2095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台積電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法人連續買賣超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3240822" y="1639931"/>
            <a:ext cx="1406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開盤價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3444564" y="5087448"/>
            <a:ext cx="1406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收盤價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3456357" y="4207154"/>
            <a:ext cx="1406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成交量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5471774" y="2876972"/>
            <a:ext cx="1765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合計買賣超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4848084" y="1569172"/>
            <a:ext cx="158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融資減少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1099656" y="4679523"/>
            <a:ext cx="158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融券減少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1443660" y="2026781"/>
            <a:ext cx="2483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法人連續累計買賣超</a:t>
            </a:r>
          </a:p>
        </p:txBody>
      </p:sp>
      <p:sp>
        <p:nvSpPr>
          <p:cNvPr id="38" name="Pentagon 9">
            <a:extLst>
              <a:ext uri="{FF2B5EF4-FFF2-40B4-BE49-F238E27FC236}">
                <a16:creationId xmlns:a16="http://schemas.microsoft.com/office/drawing/2014/main" id="{14BB9AFA-A0D9-44C5-9E31-3852063FF90E}"/>
              </a:ext>
            </a:extLst>
          </p:cNvPr>
          <p:cNvSpPr/>
          <p:nvPr/>
        </p:nvSpPr>
        <p:spPr bwMode="auto">
          <a:xfrm>
            <a:off x="323528" y="332656"/>
            <a:ext cx="3284538" cy="611075"/>
          </a:xfrm>
          <a:prstGeom prst="homePlate">
            <a:avLst>
              <a:gd name="adj" fmla="val 36274"/>
            </a:avLst>
          </a:prstGeom>
          <a:solidFill>
            <a:srgbClr val="7BA8D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Arial" panose="020B0604020202020204" pitchFamily="34" charset="0"/>
              </a:rPr>
              <a:t>專題敘述</a:t>
            </a:r>
            <a:endParaRPr 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58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9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9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6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4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6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6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6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4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6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3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6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4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7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7" grpId="0"/>
      <p:bldP spid="21" grpId="0"/>
      <p:bldP spid="22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3851920" y="4535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Pentagon 12"/>
          <p:cNvSpPr/>
          <p:nvPr/>
        </p:nvSpPr>
        <p:spPr bwMode="auto">
          <a:xfrm>
            <a:off x="323528" y="332656"/>
            <a:ext cx="3284538" cy="611075"/>
          </a:xfrm>
          <a:prstGeom prst="homePlate">
            <a:avLst>
              <a:gd name="adj" fmla="val 36274"/>
            </a:avLst>
          </a:prstGeom>
          <a:solidFill>
            <a:srgbClr val="FEB4B4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Arial" panose="020B0604020202020204" pitchFamily="34" charset="0"/>
              </a:rPr>
              <a:t>將進行的工作</a:t>
            </a:r>
            <a:endParaRPr 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364461" y="2505669"/>
            <a:ext cx="1245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已經考量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任何因素</a:t>
            </a:r>
          </a:p>
        </p:txBody>
      </p:sp>
      <p:sp>
        <p:nvSpPr>
          <p:cNvPr id="44" name="文字方塊 43"/>
          <p:cNvSpPr txBox="1"/>
          <p:nvPr/>
        </p:nvSpPr>
        <p:spPr>
          <a:xfrm>
            <a:off x="3894698" y="250566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交易皆為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同一年度</a:t>
            </a:r>
          </a:p>
        </p:txBody>
      </p:sp>
      <p:sp>
        <p:nvSpPr>
          <p:cNvPr id="45" name="文字方塊 44"/>
          <p:cNvSpPr txBox="1"/>
          <p:nvPr/>
        </p:nvSpPr>
        <p:spPr>
          <a:xfrm>
            <a:off x="6129121" y="2505669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數據皆以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台灣時間為主</a:t>
            </a:r>
          </a:p>
        </p:txBody>
      </p:sp>
      <p:cxnSp>
        <p:nvCxnSpPr>
          <p:cNvPr id="47" name="直線接點 46"/>
          <p:cNvCxnSpPr/>
          <p:nvPr/>
        </p:nvCxnSpPr>
        <p:spPr>
          <a:xfrm>
            <a:off x="979150" y="3225750"/>
            <a:ext cx="201622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3491880" y="3225750"/>
            <a:ext cx="201622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5982784" y="3225750"/>
            <a:ext cx="201622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971600" y="3369766"/>
            <a:ext cx="2016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分析因素不全、容易造成結果上有誤差</a:t>
            </a:r>
          </a:p>
        </p:txBody>
      </p:sp>
      <p:sp>
        <p:nvSpPr>
          <p:cNvPr id="51" name="文字方塊 50"/>
          <p:cNvSpPr txBox="1"/>
          <p:nvPr/>
        </p:nvSpPr>
        <p:spPr>
          <a:xfrm>
            <a:off x="3491880" y="3369766"/>
            <a:ext cx="201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進出場時間可能不再同一年度</a:t>
            </a:r>
          </a:p>
        </p:txBody>
      </p:sp>
      <p:sp>
        <p:nvSpPr>
          <p:cNvPr id="52" name="文字方塊 51"/>
          <p:cNvSpPr txBox="1"/>
          <p:nvPr/>
        </p:nvSpPr>
        <p:spPr>
          <a:xfrm>
            <a:off x="6012161" y="3369766"/>
            <a:ext cx="2016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台灣與美國不同時間以致交易時間不同</a:t>
            </a:r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5CB7FAAB-48B4-4005-B272-DECA957E5487}"/>
              </a:ext>
            </a:extLst>
          </p:cNvPr>
          <p:cNvSpPr/>
          <p:nvPr/>
        </p:nvSpPr>
        <p:spPr bwMode="auto">
          <a:xfrm>
            <a:off x="323528" y="332655"/>
            <a:ext cx="3284538" cy="611075"/>
          </a:xfrm>
          <a:prstGeom prst="homePlate">
            <a:avLst>
              <a:gd name="adj" fmla="val 36274"/>
            </a:avLst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Arial" panose="020B0604020202020204" pitchFamily="34" charset="0"/>
              </a:rPr>
              <a:t>預期目標</a:t>
            </a:r>
            <a:endParaRPr 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Pentagon 9">
            <a:extLst>
              <a:ext uri="{FF2B5EF4-FFF2-40B4-BE49-F238E27FC236}">
                <a16:creationId xmlns:a16="http://schemas.microsoft.com/office/drawing/2014/main" id="{10710CB4-B465-45D0-8798-E6CA95F2358D}"/>
              </a:ext>
            </a:extLst>
          </p:cNvPr>
          <p:cNvSpPr/>
          <p:nvPr/>
        </p:nvSpPr>
        <p:spPr bwMode="auto">
          <a:xfrm>
            <a:off x="323528" y="344850"/>
            <a:ext cx="3284538" cy="611075"/>
          </a:xfrm>
          <a:prstGeom prst="homePlate">
            <a:avLst>
              <a:gd name="adj" fmla="val 36274"/>
            </a:avLst>
          </a:prstGeom>
          <a:solidFill>
            <a:srgbClr val="7BA8D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Arial" panose="020B0604020202020204" pitchFamily="34" charset="0"/>
              </a:rPr>
              <a:t>專題敘述</a:t>
            </a:r>
            <a:endParaRPr 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85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3851920" y="45352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將因素進行分類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Pentagon 12"/>
          <p:cNvSpPr/>
          <p:nvPr/>
        </p:nvSpPr>
        <p:spPr bwMode="auto">
          <a:xfrm>
            <a:off x="323528" y="332656"/>
            <a:ext cx="3284538" cy="611075"/>
          </a:xfrm>
          <a:prstGeom prst="homePlate">
            <a:avLst>
              <a:gd name="adj" fmla="val 36274"/>
            </a:avLst>
          </a:prstGeom>
          <a:solidFill>
            <a:srgbClr val="FEB4B4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Arial" panose="020B0604020202020204" pitchFamily="34" charset="0"/>
              </a:rPr>
              <a:t>將進行的工作</a:t>
            </a:r>
            <a:endParaRPr 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259632" y="1583911"/>
            <a:ext cx="15064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投資者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觀察之因素</a:t>
            </a:r>
          </a:p>
        </p:txBody>
      </p:sp>
      <p:sp>
        <p:nvSpPr>
          <p:cNvPr id="44" name="文字方塊 43"/>
          <p:cNvSpPr txBox="1"/>
          <p:nvPr/>
        </p:nvSpPr>
        <p:spPr>
          <a:xfrm>
            <a:off x="1664019" y="3378594"/>
            <a:ext cx="697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指數</a:t>
            </a:r>
          </a:p>
        </p:txBody>
      </p:sp>
      <p:sp>
        <p:nvSpPr>
          <p:cNvPr id="45" name="文字方塊 44"/>
          <p:cNvSpPr txBox="1"/>
          <p:nvPr/>
        </p:nvSpPr>
        <p:spPr>
          <a:xfrm>
            <a:off x="1407540" y="5008123"/>
            <a:ext cx="1210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日常</a:t>
            </a:r>
            <a:r>
              <a:rPr lang="zh-CN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9" name="直線接點 48"/>
          <p:cNvCxnSpPr>
            <a:cxnSpLocks/>
          </p:cNvCxnSpPr>
          <p:nvPr/>
        </p:nvCxnSpPr>
        <p:spPr>
          <a:xfrm flipV="1">
            <a:off x="2915816" y="1556792"/>
            <a:ext cx="0" cy="7078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3265342" y="5025116"/>
            <a:ext cx="201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匯率、石油、黃金</a:t>
            </a:r>
          </a:p>
        </p:txBody>
      </p:sp>
      <p:sp>
        <p:nvSpPr>
          <p:cNvPr id="51" name="文字方塊 50"/>
          <p:cNvSpPr txBox="1"/>
          <p:nvPr/>
        </p:nvSpPr>
        <p:spPr>
          <a:xfrm>
            <a:off x="3265342" y="1753188"/>
            <a:ext cx="469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大盤、投信、自營、融資買進、融券賣出</a:t>
            </a:r>
          </a:p>
        </p:txBody>
      </p:sp>
      <p:sp>
        <p:nvSpPr>
          <p:cNvPr id="52" name="文字方塊 51"/>
          <p:cNvSpPr txBox="1"/>
          <p:nvPr/>
        </p:nvSpPr>
        <p:spPr>
          <a:xfrm>
            <a:off x="3265341" y="3409372"/>
            <a:ext cx="296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那斯達克指數、道瓊指數</a:t>
            </a:r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5CB7FAAB-48B4-4005-B272-DECA957E5487}"/>
              </a:ext>
            </a:extLst>
          </p:cNvPr>
          <p:cNvSpPr/>
          <p:nvPr/>
        </p:nvSpPr>
        <p:spPr bwMode="auto">
          <a:xfrm>
            <a:off x="323528" y="332655"/>
            <a:ext cx="3284538" cy="611075"/>
          </a:xfrm>
          <a:prstGeom prst="homePlate">
            <a:avLst>
              <a:gd name="adj" fmla="val 36274"/>
            </a:avLst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Arial" panose="020B0604020202020204" pitchFamily="34" charset="0"/>
              </a:rPr>
              <a:t>預期目標</a:t>
            </a:r>
            <a:endParaRPr 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21D671DA-6AFF-44CD-994D-00691CE2506E}"/>
              </a:ext>
            </a:extLst>
          </p:cNvPr>
          <p:cNvCxnSpPr>
            <a:cxnSpLocks/>
          </p:cNvCxnSpPr>
          <p:nvPr/>
        </p:nvCxnSpPr>
        <p:spPr>
          <a:xfrm flipV="1">
            <a:off x="2917275" y="3225168"/>
            <a:ext cx="0" cy="7078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3E5599E8-398B-4535-9818-049D2CC3EEDF}"/>
              </a:ext>
            </a:extLst>
          </p:cNvPr>
          <p:cNvCxnSpPr>
            <a:cxnSpLocks/>
          </p:cNvCxnSpPr>
          <p:nvPr/>
        </p:nvCxnSpPr>
        <p:spPr>
          <a:xfrm flipV="1">
            <a:off x="2917275" y="4881352"/>
            <a:ext cx="0" cy="7078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277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3851920" y="453527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達成貢獻及找到可供參考之因素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Pentagon 12"/>
          <p:cNvSpPr/>
          <p:nvPr/>
        </p:nvSpPr>
        <p:spPr bwMode="auto">
          <a:xfrm>
            <a:off x="323528" y="332656"/>
            <a:ext cx="3284538" cy="611075"/>
          </a:xfrm>
          <a:prstGeom prst="homePlate">
            <a:avLst>
              <a:gd name="adj" fmla="val 36274"/>
            </a:avLst>
          </a:prstGeom>
          <a:solidFill>
            <a:srgbClr val="FEB4B4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Arial" panose="020B0604020202020204" pitchFamily="34" charset="0"/>
              </a:rPr>
              <a:t>將進行的工作</a:t>
            </a:r>
            <a:endParaRPr 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5CB7FAAB-48B4-4005-B272-DECA957E5487}"/>
              </a:ext>
            </a:extLst>
          </p:cNvPr>
          <p:cNvSpPr/>
          <p:nvPr/>
        </p:nvSpPr>
        <p:spPr bwMode="auto">
          <a:xfrm>
            <a:off x="323528" y="332655"/>
            <a:ext cx="3284538" cy="611075"/>
          </a:xfrm>
          <a:prstGeom prst="homePlate">
            <a:avLst>
              <a:gd name="adj" fmla="val 36274"/>
            </a:avLst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Arial" panose="020B0604020202020204" pitchFamily="34" charset="0"/>
              </a:rPr>
              <a:t>預期目標</a:t>
            </a:r>
            <a:endParaRPr 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0B7A67D-CF7E-4C3D-B827-389A21DFC0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60" y="2262176"/>
            <a:ext cx="412842" cy="412842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9CBDF6C5-9C33-4D63-8689-C6EDFA5837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930274"/>
            <a:ext cx="412842" cy="412842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0FBDE315-98AB-4246-BAA8-C0222B2E87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340" y="2878497"/>
            <a:ext cx="412842" cy="412842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F217BB3A-2703-4041-BF79-448122E0E2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65" y="4142034"/>
            <a:ext cx="412842" cy="412842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311132C5-C60B-48BF-A0DE-19429A7327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07" y="3476035"/>
            <a:ext cx="412842" cy="412842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A451A75B-9DB3-4288-BDD2-18DC3790D2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346" y="3566662"/>
            <a:ext cx="412842" cy="412842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FF575F16-9139-44DC-A0C2-D9000F3F85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678" y="2280959"/>
            <a:ext cx="412842" cy="412842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E61C4846-2F8B-4150-8236-EDB8522FDE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365" y="2872994"/>
            <a:ext cx="412842" cy="412842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27C21E98-2F47-47FE-87A5-7841B5487C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073" y="4095298"/>
            <a:ext cx="412842" cy="412842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3E83054F-4455-463F-BF58-503B1FD75C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742" y="4200804"/>
            <a:ext cx="412842" cy="412842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A3165845-024B-46CB-9C09-21CF42B4F5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660" y="4613646"/>
            <a:ext cx="412842" cy="412842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6354BDE6-69AD-419C-A69D-D0626DDBE5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612" y="2092292"/>
            <a:ext cx="412842" cy="412842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7BC871DD-08F0-43D4-A4CC-8BD24374D3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830" y="3380285"/>
            <a:ext cx="412842" cy="412842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A26A2EC4-0357-43AA-9966-C95D7BE3E2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251" y="2763605"/>
            <a:ext cx="412842" cy="412842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915E7B8B-EB4C-4405-A797-902B089003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365" y="4073953"/>
            <a:ext cx="412842" cy="41284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EBE49F9-B08A-445C-8675-1B6A83E90F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332" y="2360431"/>
            <a:ext cx="711521" cy="819009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38A37500-3DD2-43EC-AC8C-B545A3A487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53" y="2360431"/>
            <a:ext cx="711521" cy="819009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86DD5974-C610-4402-9BDE-B989530F9B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374" y="2355331"/>
            <a:ext cx="711521" cy="819009"/>
          </a:xfrm>
          <a:prstGeom prst="rect">
            <a:avLst/>
          </a:prstGeom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2496A51E-C6BA-43A9-9A7D-50EFC45727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332" y="3077727"/>
            <a:ext cx="711521" cy="819009"/>
          </a:xfrm>
          <a:prstGeom prst="rect">
            <a:avLst/>
          </a:prstGeom>
        </p:spPr>
      </p:pic>
      <p:pic>
        <p:nvPicPr>
          <p:cNvPr id="42" name="圖片 41">
            <a:extLst>
              <a:ext uri="{FF2B5EF4-FFF2-40B4-BE49-F238E27FC236}">
                <a16:creationId xmlns:a16="http://schemas.microsoft.com/office/drawing/2014/main" id="{CEB3DBAE-90B9-4551-A1C4-C1B7064B3B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53" y="3077727"/>
            <a:ext cx="711521" cy="819009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3BA2ECF7-EFB8-4A71-8DAE-0FB8BE4496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374" y="3072627"/>
            <a:ext cx="711521" cy="819009"/>
          </a:xfrm>
          <a:prstGeom prst="rect">
            <a:avLst/>
          </a:prstGeom>
        </p:spPr>
      </p:pic>
      <p:pic>
        <p:nvPicPr>
          <p:cNvPr id="46" name="圖片 45">
            <a:extLst>
              <a:ext uri="{FF2B5EF4-FFF2-40B4-BE49-F238E27FC236}">
                <a16:creationId xmlns:a16="http://schemas.microsoft.com/office/drawing/2014/main" id="{76122FFA-A7EE-46EA-80D7-4E7AB4AACE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332" y="3788001"/>
            <a:ext cx="711521" cy="819009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E11DF680-89FB-4B87-9A67-A70D3A7F49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53" y="3796623"/>
            <a:ext cx="711521" cy="819009"/>
          </a:xfrm>
          <a:prstGeom prst="rect">
            <a:avLst/>
          </a:prstGeom>
        </p:spPr>
      </p:pic>
      <p:pic>
        <p:nvPicPr>
          <p:cNvPr id="48" name="圖片 47">
            <a:extLst>
              <a:ext uri="{FF2B5EF4-FFF2-40B4-BE49-F238E27FC236}">
                <a16:creationId xmlns:a16="http://schemas.microsoft.com/office/drawing/2014/main" id="{F003F142-FF56-477E-B739-E3E980482A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374" y="3794637"/>
            <a:ext cx="711521" cy="81900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289D8B4-E341-4582-ADED-F7B88EDE23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016" y="2766731"/>
            <a:ext cx="1324537" cy="1324537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2229E28B-C877-458D-83B9-7CECB4C5B3E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748" y="3063468"/>
            <a:ext cx="819010" cy="819010"/>
          </a:xfrm>
          <a:prstGeom prst="rect">
            <a:avLst/>
          </a:prstGeom>
        </p:spPr>
      </p:pic>
      <p:pic>
        <p:nvPicPr>
          <p:cNvPr id="53" name="圖片 52">
            <a:extLst>
              <a:ext uri="{FF2B5EF4-FFF2-40B4-BE49-F238E27FC236}">
                <a16:creationId xmlns:a16="http://schemas.microsoft.com/office/drawing/2014/main" id="{1EB0B60A-36F2-4815-9451-5300D13FC4E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073" y="3019494"/>
            <a:ext cx="819010" cy="81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34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8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8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9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8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9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6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9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6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8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8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-0.33732 0.00694 " pathEditMode="relative" rAng="0" ptsTypes="AA">
                                      <p:cBhvr>
                                        <p:cTn id="171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75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6605</TotalTime>
  <Words>356</Words>
  <Application>Microsoft Office PowerPoint</Application>
  <PresentationFormat>如螢幕大小 (4:3)</PresentationFormat>
  <Paragraphs>89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微软雅黑</vt:lpstr>
      <vt:lpstr>Roboto Bold</vt:lpstr>
      <vt:lpstr>宋体</vt:lpstr>
      <vt:lpstr>微軟正黑體</vt:lpstr>
      <vt:lpstr>新細明體</vt:lpstr>
      <vt:lpstr>Arial</vt:lpstr>
      <vt:lpstr>Calibri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LBJ</dc:creator>
  <cp:lastModifiedBy>RMT</cp:lastModifiedBy>
  <cp:revision>362</cp:revision>
  <dcterms:created xsi:type="dcterms:W3CDTF">2013-10-30T09:04:50Z</dcterms:created>
  <dcterms:modified xsi:type="dcterms:W3CDTF">2018-12-23T14:32:05Z</dcterms:modified>
</cp:coreProperties>
</file>