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9"/>
  </p:notesMasterIdLst>
  <p:sldIdLst>
    <p:sldId id="256" r:id="rId2"/>
    <p:sldId id="262" r:id="rId3"/>
    <p:sldId id="257" r:id="rId4"/>
    <p:sldId id="263" r:id="rId5"/>
    <p:sldId id="264" r:id="rId6"/>
    <p:sldId id="267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865"/>
    <a:srgbClr val="464FF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832" autoAdjust="0"/>
  </p:normalViewPr>
  <p:slideViewPr>
    <p:cSldViewPr snapToGrid="0">
      <p:cViewPr varScale="1">
        <p:scale>
          <a:sx n="75" d="100"/>
          <a:sy n="7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BB01A-1F15-4023-9133-618E4008A183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5076-0670-4A80-B1AF-0804E9FF2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37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 smtClean="0"/>
              <a:t>研究金融市場的人用盡各種方式就是找不到絕對獲取正報酬的方法。</a:t>
            </a:r>
          </a:p>
          <a:p>
            <a:r>
              <a:rPr lang="zh-TW" altLang="zh-TW" dirty="0" smtClean="0"/>
              <a:t>影響走勢的因素有無限多個，至今尚未有人找出最佳的參考組合。</a:t>
            </a:r>
            <a:endParaRPr lang="en-US" altLang="zh-TW" dirty="0" smtClean="0"/>
          </a:p>
          <a:p>
            <a:r>
              <a:rPr lang="zh-TW" altLang="en-US" dirty="0" smtClean="0"/>
              <a:t>許多因素之間也許有相關性存在，不確定性如政治因素又往往影響更廣。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5076-0670-4A80-B1AF-0804E9FF23F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76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5076-0670-4A80-B1AF-0804E9FF23F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12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5076-0670-4A80-B1AF-0804E9FF23F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02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5076-0670-4A80-B1AF-0804E9FF23F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37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2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7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87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81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37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44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1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4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4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2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4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71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0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5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9A9A-463C-429C-826F-0E1B2914E6E7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4C8224-A075-4841-9BC3-740751C5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2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15F593F-2BBE-4B6A-A6C6-0792AB4E4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專題發表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4019F0F-5D4E-4850-A159-E68FEE1BE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莊凱捷、洪思平、賴奎皓</a:t>
            </a:r>
            <a:endParaRPr lang="en-US" altLang="zh-TW" dirty="0"/>
          </a:p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吳建文 老師</a:t>
            </a:r>
          </a:p>
        </p:txBody>
      </p:sp>
    </p:spTree>
    <p:extLst>
      <p:ext uri="{BB962C8B-B14F-4D97-AF65-F5344CB8AC3E}">
        <p14:creationId xmlns:p14="http://schemas.microsoft.com/office/powerpoint/2010/main" val="229116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/>
          <p:cNvSpPr txBox="1"/>
          <p:nvPr/>
        </p:nvSpPr>
        <p:spPr>
          <a:xfrm>
            <a:off x="3788041" y="75306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獨立出來檢視</a:t>
            </a:r>
            <a:endParaRPr lang="zh-TW" altLang="en-US" sz="3600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725368" y="2609160"/>
            <a:ext cx="1080000" cy="1080000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3086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/>
          <p:cNvSpPr txBox="1"/>
          <p:nvPr/>
        </p:nvSpPr>
        <p:spPr>
          <a:xfrm>
            <a:off x="4249705" y="7429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尋找因</a:t>
            </a:r>
            <a:r>
              <a:rPr lang="zh-TW" altLang="en-US" sz="3600" dirty="0"/>
              <a:t>素</a:t>
            </a:r>
          </a:p>
        </p:txBody>
      </p:sp>
    </p:spTree>
    <p:extLst>
      <p:ext uri="{BB962C8B-B14F-4D97-AF65-F5344CB8AC3E}">
        <p14:creationId xmlns:p14="http://schemas.microsoft.com/office/powerpoint/2010/main" val="38606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/>
          <p:cNvSpPr txBox="1"/>
          <p:nvPr/>
        </p:nvSpPr>
        <p:spPr>
          <a:xfrm>
            <a:off x="3833145" y="77338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統計簡易分析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930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/>
          <p:cNvSpPr txBox="1"/>
          <p:nvPr/>
        </p:nvSpPr>
        <p:spPr>
          <a:xfrm>
            <a:off x="2278665" y="783542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找出最佳獲利者與因素間關係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90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864A88B-B792-4698-8F61-B7D9B5F2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問題的重要性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FA13609-0A2F-400E-B4DB-7966864A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分析方法沒有侷限</a:t>
            </a:r>
          </a:p>
          <a:p>
            <a:pPr marL="0" indent="0">
              <a:buNone/>
            </a:pPr>
            <a:r>
              <a:rPr lang="zh-TW" altLang="zh-TW" dirty="0"/>
              <a:t>　</a:t>
            </a:r>
            <a:r>
              <a:rPr lang="en-US" altLang="zh-TW" dirty="0"/>
              <a:t>	</a:t>
            </a:r>
            <a:r>
              <a:rPr lang="zh-TW" altLang="zh-TW" dirty="0"/>
              <a:t>從股票成為一種交易標的以來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每一位投資人都想</a:t>
            </a:r>
            <a:r>
              <a:rPr lang="zh-TW" altLang="en-US" dirty="0"/>
              <a:t>精準</a:t>
            </a:r>
            <a:r>
              <a:rPr lang="zh-TW" altLang="zh-TW" dirty="0" smtClean="0"/>
              <a:t>預測股票</a:t>
            </a:r>
            <a:r>
              <a:rPr lang="zh-TW" altLang="zh-TW" dirty="0"/>
              <a:t>走勢，儘管現在投資人分析行情的方式成千論萬，至今尚未有人</a:t>
            </a:r>
            <a:r>
              <a:rPr lang="zh-TW" altLang="zh-TW" dirty="0" smtClean="0"/>
              <a:t>能</a:t>
            </a:r>
            <a:r>
              <a:rPr lang="zh-TW" altLang="en-US" dirty="0"/>
              <a:t>完美</a:t>
            </a:r>
            <a:r>
              <a:rPr lang="zh-TW" altLang="zh-TW" dirty="0" smtClean="0"/>
              <a:t>預測</a:t>
            </a:r>
            <a:r>
              <a:rPr lang="zh-TW" altLang="zh-TW" dirty="0"/>
              <a:t>股票市場的走向</a:t>
            </a:r>
            <a:r>
              <a:rPr lang="zh-TW" altLang="zh-TW" dirty="0" smtClean="0"/>
              <a:t>並且保證</a:t>
            </a:r>
            <a:r>
              <a:rPr lang="zh-TW" altLang="zh-TW" dirty="0"/>
              <a:t>獲利。</a:t>
            </a:r>
          </a:p>
          <a:p>
            <a:endParaRPr lang="zh-TW" altLang="zh-TW" dirty="0"/>
          </a:p>
          <a:p>
            <a:pPr lvl="0"/>
            <a:r>
              <a:rPr lang="zh-TW" altLang="zh-TW" dirty="0"/>
              <a:t>隨機漫步理論</a:t>
            </a:r>
            <a:r>
              <a:rPr lang="en-US" altLang="zh-TW" dirty="0"/>
              <a:t>(Random Walk Theory)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顯示了股票的價格如同行人般，</a:t>
            </a:r>
            <a:r>
              <a:rPr lang="zh-TW" altLang="zh-TW" dirty="0" smtClean="0"/>
              <a:t>下一步</a:t>
            </a:r>
            <a:r>
              <a:rPr lang="zh-TW" altLang="en-US" dirty="0" smtClean="0"/>
              <a:t>的方向在哪無人知曉</a:t>
            </a:r>
            <a:r>
              <a:rPr lang="zh-TW" altLang="zh-TW" dirty="0" smtClean="0"/>
              <a:t>，</a:t>
            </a:r>
            <a:r>
              <a:rPr lang="zh-TW" altLang="zh-TW" dirty="0"/>
              <a:t>若我們能從這些數據中</a:t>
            </a:r>
            <a:r>
              <a:rPr lang="zh-TW" altLang="zh-TW" dirty="0" smtClean="0"/>
              <a:t>發現</a:t>
            </a:r>
            <a:r>
              <a:rPr lang="zh-TW" altLang="en-US" dirty="0" smtClean="0"/>
              <a:t>較</a:t>
            </a:r>
            <a:r>
              <a:rPr lang="zh-TW" altLang="zh-TW" dirty="0" smtClean="0"/>
              <a:t>高</a:t>
            </a:r>
            <a:r>
              <a:rPr lang="zh-TW" altLang="zh-TW" dirty="0"/>
              <a:t>機率獲利</a:t>
            </a:r>
            <a:r>
              <a:rPr lang="zh-TW" altLang="zh-TW" dirty="0" smtClean="0"/>
              <a:t>的</a:t>
            </a:r>
            <a:r>
              <a:rPr lang="zh-TW" altLang="en-US" dirty="0" smtClean="0"/>
              <a:t>規</a:t>
            </a:r>
            <a:r>
              <a:rPr lang="zh-TW" altLang="zh-TW" dirty="0" smtClean="0"/>
              <a:t>則</a:t>
            </a:r>
            <a:r>
              <a:rPr lang="zh-TW" altLang="zh-TW" dirty="0"/>
              <a:t>，便有</a:t>
            </a:r>
            <a:r>
              <a:rPr lang="zh-TW" altLang="zh-TW" dirty="0" smtClean="0"/>
              <a:t>機會</a:t>
            </a:r>
            <a:r>
              <a:rPr lang="zh-TW" altLang="en-US" dirty="0" smtClean="0"/>
              <a:t>進一步</a:t>
            </a:r>
            <a:r>
              <a:rPr lang="zh-TW" altLang="zh-TW" dirty="0" smtClean="0"/>
              <a:t>打破</a:t>
            </a:r>
            <a:r>
              <a:rPr lang="zh-TW" altLang="zh-TW" dirty="0"/>
              <a:t>此理論。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3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1127A-8602-4CA6-9EC3-C88F6F39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84B380-F57B-4BD3-8224-9A070232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zh-TW" altLang="en-US" dirty="0" smtClean="0"/>
              <a:t>因素沒有辦法很全</a:t>
            </a:r>
            <a:r>
              <a:rPr lang="zh-TW" altLang="en-US" dirty="0"/>
              <a:t>面</a:t>
            </a:r>
            <a:r>
              <a:rPr lang="zh-TW" altLang="en-US" dirty="0" smtClean="0"/>
              <a:t>、</a:t>
            </a:r>
            <a:r>
              <a:rPr lang="zh-TW" altLang="en-US" dirty="0"/>
              <a:t>容易造成結果上有誤差</a:t>
            </a:r>
            <a:endParaRPr lang="en-US" altLang="zh-TW" dirty="0"/>
          </a:p>
          <a:p>
            <a:r>
              <a:rPr lang="zh-TW" altLang="en-US" dirty="0" smtClean="0"/>
              <a:t>實際進出場不全然在同一年度完成交</a:t>
            </a:r>
            <a:r>
              <a:rPr lang="zh-TW" altLang="en-US" dirty="0"/>
              <a:t>易</a:t>
            </a:r>
            <a:endParaRPr lang="en-US" altLang="zh-TW" dirty="0"/>
          </a:p>
          <a:p>
            <a:r>
              <a:rPr lang="zh-TW" altLang="en-US" dirty="0" smtClean="0"/>
              <a:t>交易日區域性差別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8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9E6BAEC-8802-4224-A32E-F23FBD20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現有方式的弱點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6ACB32D-F6C3-4254-B95D-1ACC1780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/>
              <a:t>無法全面兼顧</a:t>
            </a:r>
          </a:p>
          <a:p>
            <a:pPr marL="0" indent="0">
              <a:buNone/>
            </a:pPr>
            <a:r>
              <a:rPr lang="zh-TW" altLang="zh-TW" dirty="0"/>
              <a:t>　研究股票市場考量的因素有無限多種，包括緊急發生的事件，而這類型的因素往往導致重大變動，這會導致分析出來的結果和實際市場的走向是相差甚遠的。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無法數值化政治等因素</a:t>
            </a:r>
          </a:p>
          <a:p>
            <a:pPr marL="0" indent="0">
              <a:buNone/>
            </a:pPr>
            <a:r>
              <a:rPr lang="zh-TW" altLang="zh-TW" dirty="0"/>
              <a:t>　影響股市走勢的因素有許多種，而有許多因素是沒辦法透過數值方法去研究，例如政治性因素、投資者心理因素等情況。</a:t>
            </a:r>
          </a:p>
          <a:p>
            <a:pPr marL="0" indent="0">
              <a:buNone/>
            </a:pPr>
            <a:endParaRPr lang="zh-TW" altLang="zh-TW" dirty="0"/>
          </a:p>
          <a:p>
            <a:pPr lvl="0"/>
            <a:r>
              <a:rPr lang="zh-TW" altLang="zh-TW" dirty="0"/>
              <a:t>數據已不具參考價值</a:t>
            </a:r>
          </a:p>
          <a:p>
            <a:pPr marL="0" indent="0">
              <a:buNone/>
            </a:pPr>
            <a:r>
              <a:rPr lang="zh-TW" altLang="zh-TW" dirty="0"/>
              <a:t>　科技日新月異，下一波走勢主導的概念股及影響因素無人知曉，如果研究數據過於老舊，可能已經沒辦法符合現在時代的趨勢。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8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04C796-BEB2-4169-B515-E17E703B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6D6EA06-D480-49BF-9291-7BF2F3ED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找出該筆交易資料</a:t>
            </a:r>
            <a:r>
              <a:rPr lang="zh-TW" altLang="en-US" dirty="0"/>
              <a:t>中最賺錢的交易人</a:t>
            </a:r>
            <a:endParaRPr lang="en-US" altLang="zh-TW" dirty="0"/>
          </a:p>
          <a:p>
            <a:r>
              <a:rPr lang="zh-TW" altLang="en-US" dirty="0"/>
              <a:t>統整現今大眾交易人所會參考影響買賣的</a:t>
            </a:r>
            <a:r>
              <a:rPr lang="zh-TW" altLang="en-US" dirty="0" smtClean="0"/>
              <a:t>因素</a:t>
            </a:r>
            <a:endParaRPr lang="en-US" altLang="zh-TW" dirty="0"/>
          </a:p>
          <a:p>
            <a:r>
              <a:rPr lang="zh-TW" altLang="en-US" dirty="0"/>
              <a:t>可以適用分析工具</a:t>
            </a:r>
            <a:r>
              <a:rPr lang="en-US" altLang="zh-TW" dirty="0"/>
              <a:t>(Python</a:t>
            </a:r>
            <a:r>
              <a:rPr lang="zh-TW" altLang="en-US" dirty="0"/>
              <a:t>、</a:t>
            </a:r>
            <a:r>
              <a:rPr lang="en-US" altLang="zh-TW" dirty="0"/>
              <a:t>R)</a:t>
            </a:r>
            <a:r>
              <a:rPr lang="zh-TW" altLang="en-US" dirty="0"/>
              <a:t>進行大數據分析</a:t>
            </a:r>
            <a:endParaRPr lang="en-US" altLang="zh-TW" dirty="0"/>
          </a:p>
          <a:p>
            <a:r>
              <a:rPr lang="zh-TW" altLang="en-US" dirty="0"/>
              <a:t>表格式的簡易分析以</a:t>
            </a:r>
            <a:r>
              <a:rPr lang="en-US" altLang="zh-TW" dirty="0"/>
              <a:t>Excel</a:t>
            </a:r>
            <a:r>
              <a:rPr lang="zh-TW" altLang="en-US" dirty="0"/>
              <a:t>完成</a:t>
            </a:r>
            <a:endParaRPr lang="en-US" altLang="zh-TW" dirty="0"/>
          </a:p>
          <a:p>
            <a:r>
              <a:rPr lang="zh-TW" altLang="en-US" dirty="0"/>
              <a:t>找出該交易人的</a:t>
            </a:r>
            <a:r>
              <a:rPr lang="zh-TW" altLang="en-US" dirty="0" smtClean="0"/>
              <a:t>買賣</a:t>
            </a:r>
            <a:r>
              <a:rPr lang="zh-TW" altLang="en-US" dirty="0"/>
              <a:t>依據</a:t>
            </a:r>
            <a:r>
              <a:rPr lang="zh-TW" altLang="en-US" dirty="0" smtClean="0"/>
              <a:t>，</a:t>
            </a:r>
            <a:r>
              <a:rPr lang="zh-TW" altLang="en-US" dirty="0"/>
              <a:t>擬定出</a:t>
            </a:r>
            <a:r>
              <a:rPr lang="zh-TW" altLang="en-US" dirty="0" smtClean="0"/>
              <a:t>一套規則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42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19EB87-55F6-44FE-8181-ED7B665E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  <a:r>
              <a:rPr lang="en-US" altLang="zh-TW" dirty="0"/>
              <a:t>(Outline)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5402C0F-6043-4B54-B5FA-351644DB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研究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預期</a:t>
            </a:r>
            <a:r>
              <a:rPr lang="zh-TW" altLang="en-US" dirty="0"/>
              <a:t>使用的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/>
              <a:t>步驟</a:t>
            </a:r>
            <a:endParaRPr lang="en-US" altLang="zh-TW" dirty="0"/>
          </a:p>
          <a:p>
            <a:r>
              <a:rPr lang="zh-TW" altLang="zh-TW" dirty="0"/>
              <a:t>問題的</a:t>
            </a:r>
            <a:r>
              <a:rPr lang="zh-TW" altLang="zh-TW" dirty="0" smtClean="0"/>
              <a:t>重要性</a:t>
            </a:r>
            <a:endParaRPr lang="en-US" altLang="zh-TW" dirty="0"/>
          </a:p>
          <a:p>
            <a:r>
              <a:rPr lang="zh-TW" altLang="en-US" dirty="0" smtClean="0"/>
              <a:t>可能遇到的問題</a:t>
            </a:r>
            <a:endParaRPr lang="en-US" altLang="zh-TW" dirty="0"/>
          </a:p>
          <a:p>
            <a:r>
              <a:rPr lang="zh-TW" altLang="en-US" dirty="0"/>
              <a:t>現有方式的弱點</a:t>
            </a:r>
            <a:endParaRPr lang="en-US" altLang="zh-TW" dirty="0"/>
          </a:p>
          <a:p>
            <a:r>
              <a:rPr lang="zh-TW" altLang="en-US" dirty="0" smtClean="0"/>
              <a:t>預期</a:t>
            </a:r>
            <a:r>
              <a:rPr lang="zh-TW" altLang="en-US" dirty="0"/>
              <a:t>結果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5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145B94B-3DDC-48B5-8D0C-1D497DD1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研究動機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D8C13D3-0ED5-4B27-8A5F-64F5E703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目前無絕對獲利的方法</a:t>
            </a:r>
            <a:endParaRPr lang="en-US" altLang="zh-TW" dirty="0" smtClean="0"/>
          </a:p>
          <a:p>
            <a:r>
              <a:rPr lang="zh-TW" altLang="en-US" dirty="0" smtClean="0"/>
              <a:t>太多影響因素</a:t>
            </a:r>
            <a:endParaRPr lang="en-US" altLang="zh-TW" dirty="0" smtClean="0"/>
          </a:p>
          <a:p>
            <a:r>
              <a:rPr lang="zh-TW" altLang="en-US" dirty="0" smtClean="0"/>
              <a:t>因素間不確定性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3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6B4B877-0004-4F8E-961B-DB0CA9BF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279" y="524967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預期使用的工具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98" y="1927067"/>
            <a:ext cx="2306562" cy="18711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60" y="2700059"/>
            <a:ext cx="3799209" cy="16077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69" y="2862660"/>
            <a:ext cx="2792035" cy="10105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26279" y="4159608"/>
            <a:ext cx="136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SQL Server</a:t>
            </a:r>
            <a:endParaRPr lang="zh-TW" altLang="en-US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07484" y="4159608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Python</a:t>
            </a:r>
            <a:endParaRPr lang="zh-TW" altLang="en-US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2627" y="4163776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Excel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58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步驟構想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資料整理</a:t>
            </a:r>
            <a:endParaRPr lang="en-US" altLang="zh-TW" dirty="0" smtClean="0"/>
          </a:p>
          <a:p>
            <a:r>
              <a:rPr lang="zh-TW" altLang="en-US" dirty="0" smtClean="0"/>
              <a:t>找出最佳獲利者</a:t>
            </a:r>
            <a:endParaRPr lang="en-US" altLang="zh-TW" dirty="0" smtClean="0"/>
          </a:p>
          <a:p>
            <a:r>
              <a:rPr lang="zh-TW" altLang="en-US" dirty="0" smtClean="0"/>
              <a:t>將最佳獲利者之資料獨立出來檢視</a:t>
            </a:r>
            <a:endParaRPr lang="en-US" altLang="zh-TW" dirty="0" smtClean="0"/>
          </a:p>
          <a:p>
            <a:r>
              <a:rPr lang="zh-TW" altLang="en-US" dirty="0" smtClean="0"/>
              <a:t>尋找因素</a:t>
            </a:r>
            <a:endParaRPr lang="en-US" altLang="zh-TW" dirty="0" smtClean="0"/>
          </a:p>
          <a:p>
            <a:r>
              <a:rPr lang="zh-TW" altLang="en-US" dirty="0" smtClean="0"/>
              <a:t>統計簡易分析</a:t>
            </a:r>
            <a:endParaRPr lang="en-US" altLang="zh-TW" dirty="0" smtClean="0"/>
          </a:p>
          <a:p>
            <a:r>
              <a:rPr lang="zh-TW" altLang="en-US" dirty="0" smtClean="0"/>
              <a:t>找出最佳獲利者與因素間關係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406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"/>
          <p:cNvSpPr>
            <a:spLocks/>
          </p:cNvSpPr>
          <p:nvPr/>
        </p:nvSpPr>
        <p:spPr bwMode="auto">
          <a:xfrm>
            <a:off x="3607573" y="1867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4208058" y="1867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4808543" y="1867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3607573" y="24262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4208058" y="24262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4808543" y="24262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3607573" y="29850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4208058" y="29850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4808543" y="29850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4239918" y="7327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資料整理</a:t>
            </a:r>
            <a:endParaRPr lang="zh-TW" altLang="en-US" sz="3600" dirty="0"/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5409028" y="1867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6009513" y="1867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6609998" y="1867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5409028" y="24262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6009513" y="24262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6609998" y="24262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5409028" y="29850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6009513" y="29850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6609998" y="29850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5"/>
          <p:cNvSpPr>
            <a:spLocks/>
          </p:cNvSpPr>
          <p:nvPr/>
        </p:nvSpPr>
        <p:spPr bwMode="auto">
          <a:xfrm>
            <a:off x="3607573" y="35438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4208058" y="35438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808543" y="35438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3607573" y="41026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5"/>
          <p:cNvSpPr>
            <a:spLocks/>
          </p:cNvSpPr>
          <p:nvPr/>
        </p:nvSpPr>
        <p:spPr bwMode="auto">
          <a:xfrm>
            <a:off x="4208058" y="41026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5"/>
          <p:cNvSpPr>
            <a:spLocks/>
          </p:cNvSpPr>
          <p:nvPr/>
        </p:nvSpPr>
        <p:spPr bwMode="auto">
          <a:xfrm>
            <a:off x="4808543" y="41026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5"/>
          <p:cNvSpPr>
            <a:spLocks/>
          </p:cNvSpPr>
          <p:nvPr/>
        </p:nvSpPr>
        <p:spPr bwMode="auto">
          <a:xfrm>
            <a:off x="3607573" y="4661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5"/>
          <p:cNvSpPr>
            <a:spLocks/>
          </p:cNvSpPr>
          <p:nvPr/>
        </p:nvSpPr>
        <p:spPr bwMode="auto">
          <a:xfrm>
            <a:off x="4208058" y="4661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5"/>
          <p:cNvSpPr>
            <a:spLocks/>
          </p:cNvSpPr>
          <p:nvPr/>
        </p:nvSpPr>
        <p:spPr bwMode="auto">
          <a:xfrm>
            <a:off x="4808543" y="4661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5409028" y="35438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6009513" y="35438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6609998" y="35438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5409028" y="41026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6009513" y="41026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609998" y="41026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5409028" y="4661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6009513" y="4661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6609998" y="466148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"/>
          <p:cNvSpPr>
            <a:spLocks/>
          </p:cNvSpPr>
          <p:nvPr/>
        </p:nvSpPr>
        <p:spPr bwMode="auto">
          <a:xfrm>
            <a:off x="1546810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2147295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2747780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1546810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2147295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2747780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1546810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2147295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2747780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4239918" y="7327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資料整理</a:t>
            </a:r>
            <a:endParaRPr lang="zh-TW" altLang="en-US" sz="3600" dirty="0"/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4452942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5053427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5653912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4452942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5053427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5653912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4452942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5053427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5653912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5"/>
          <p:cNvSpPr>
            <a:spLocks/>
          </p:cNvSpPr>
          <p:nvPr/>
        </p:nvSpPr>
        <p:spPr bwMode="auto">
          <a:xfrm>
            <a:off x="7259191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7859676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8460161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7259191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5"/>
          <p:cNvSpPr>
            <a:spLocks/>
          </p:cNvSpPr>
          <p:nvPr/>
        </p:nvSpPr>
        <p:spPr bwMode="auto">
          <a:xfrm>
            <a:off x="7859676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5"/>
          <p:cNvSpPr>
            <a:spLocks/>
          </p:cNvSpPr>
          <p:nvPr/>
        </p:nvSpPr>
        <p:spPr bwMode="auto">
          <a:xfrm>
            <a:off x="8460161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5"/>
          <p:cNvSpPr>
            <a:spLocks/>
          </p:cNvSpPr>
          <p:nvPr/>
        </p:nvSpPr>
        <p:spPr bwMode="auto">
          <a:xfrm>
            <a:off x="7259191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5"/>
          <p:cNvSpPr>
            <a:spLocks/>
          </p:cNvSpPr>
          <p:nvPr/>
        </p:nvSpPr>
        <p:spPr bwMode="auto">
          <a:xfrm>
            <a:off x="7859676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5"/>
          <p:cNvSpPr>
            <a:spLocks/>
          </p:cNvSpPr>
          <p:nvPr/>
        </p:nvSpPr>
        <p:spPr bwMode="auto">
          <a:xfrm>
            <a:off x="8460161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"/>
          <p:cNvSpPr>
            <a:spLocks/>
          </p:cNvSpPr>
          <p:nvPr/>
        </p:nvSpPr>
        <p:spPr bwMode="auto">
          <a:xfrm>
            <a:off x="1546810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2147295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2747780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1546810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2147295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2747780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1546810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2147295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2747780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3547421" y="73274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找出最佳獲利</a:t>
            </a:r>
            <a:r>
              <a:rPr lang="zh-TW" altLang="en-US" sz="3600" dirty="0"/>
              <a:t>者</a:t>
            </a:r>
          </a:p>
        </p:txBody>
      </p:sp>
    </p:spTree>
    <p:extLst>
      <p:ext uri="{BB962C8B-B14F-4D97-AF65-F5344CB8AC3E}">
        <p14:creationId xmlns:p14="http://schemas.microsoft.com/office/powerpoint/2010/main" val="21116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"/>
          <p:cNvSpPr>
            <a:spLocks/>
          </p:cNvSpPr>
          <p:nvPr/>
        </p:nvSpPr>
        <p:spPr bwMode="auto">
          <a:xfrm>
            <a:off x="4462730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063215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5663700" y="23856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4462730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5663700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4462730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5063215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5663700" y="35032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3547421" y="73274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找出最佳獲利</a:t>
            </a:r>
            <a:r>
              <a:rPr lang="zh-TW" altLang="en-US" sz="3600" dirty="0"/>
              <a:t>者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063215" y="294444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03086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326376" y="433954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兩年度最佳獲利者為同一人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70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290</Words>
  <Application>Microsoft Office PowerPoint</Application>
  <PresentationFormat>寬螢幕</PresentationFormat>
  <Paragraphs>69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华文新魏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專題發表</vt:lpstr>
      <vt:lpstr>大綱(Outline)</vt:lpstr>
      <vt:lpstr>研究動機 </vt:lpstr>
      <vt:lpstr>預期使用的工具</vt:lpstr>
      <vt:lpstr>步驟構想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問題的重要性</vt:lpstr>
      <vt:lpstr>可能遇到的問題</vt:lpstr>
      <vt:lpstr>現有方式的弱點 </vt:lpstr>
      <vt:lpstr>預期結果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專題發表</dc:title>
  <dc:creator>奎皓</dc:creator>
  <cp:lastModifiedBy>凱捷 莊</cp:lastModifiedBy>
  <cp:revision>20</cp:revision>
  <dcterms:created xsi:type="dcterms:W3CDTF">2018-06-09T12:38:46Z</dcterms:created>
  <dcterms:modified xsi:type="dcterms:W3CDTF">2018-06-11T15:57:27Z</dcterms:modified>
</cp:coreProperties>
</file>