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9" r:id="rId10"/>
    <p:sldId id="263" r:id="rId11"/>
    <p:sldId id="264" r:id="rId12"/>
    <p:sldId id="266" r:id="rId13"/>
    <p:sldId id="267" r:id="rId14"/>
    <p:sldId id="270" r:id="rId15"/>
    <p:sldId id="265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9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5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6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6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3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2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8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2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6269-43DF-426E-AD20-8436B2851D35}" type="datetimeFigureOut">
              <a:rPr lang="en-IN" smtClean="0"/>
              <a:t>10-Jan-2025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8E9F-8DDC-4CA0-9E6E-9DC867EEA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s/security.as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xtradingcommunity.org/pg/structure/tech-specs/fix-protoco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174" y="29109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UAT – Functional Testing</a:t>
            </a:r>
            <a:br>
              <a:rPr lang="en-US" sz="2400" dirty="0"/>
            </a:br>
            <a:r>
              <a:rPr lang="en-US" sz="2400" dirty="0"/>
              <a:t>NER – Non Functional Testing</a:t>
            </a:r>
            <a:br>
              <a:rPr lang="en-US" sz="2400" dirty="0"/>
            </a:br>
            <a:r>
              <a:rPr lang="en-US" sz="2400" dirty="0"/>
              <a:t>New - UAT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0174" y="2770764"/>
            <a:ext cx="9144000" cy="191761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Application – BNCS</a:t>
            </a:r>
          </a:p>
          <a:p>
            <a:pPr algn="l"/>
            <a:r>
              <a:rPr lang="en-US" dirty="0"/>
              <a:t>Trade – MCX</a:t>
            </a:r>
          </a:p>
          <a:p>
            <a:pPr algn="l"/>
            <a:r>
              <a:rPr lang="en-US" dirty="0"/>
              <a:t>TCION – E-matcher</a:t>
            </a:r>
          </a:p>
          <a:p>
            <a:pPr algn="l"/>
            <a:r>
              <a:rPr lang="en-US" dirty="0"/>
              <a:t>MTS – Order member exchanges login</a:t>
            </a:r>
          </a:p>
          <a:p>
            <a:pPr algn="l"/>
            <a:r>
              <a:rPr lang="en-US" dirty="0"/>
              <a:t>T7 – Matcher, Exchange functionality</a:t>
            </a:r>
          </a:p>
          <a:p>
            <a:pPr algn="l"/>
            <a:r>
              <a:rPr lang="en-US" dirty="0"/>
              <a:t>FIX Protocol: The Financial Information exchange (FIX) is a vendor-neutral electronic communications protocol for the international real-time exchange of </a:t>
            </a:r>
            <a:r>
              <a:rPr lang="en-US" u="sng" dirty="0">
                <a:hlinkClick r:id="rId2"/>
              </a:rPr>
              <a:t>securities</a:t>
            </a:r>
            <a:r>
              <a:rPr lang="en-US" dirty="0"/>
              <a:t> transaction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7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names: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0. Order Data</a:t>
            </a:r>
          </a:p>
          <a:p>
            <a:r>
              <a:rPr lang="en-US" dirty="0"/>
              <a:t>1. Gateway Connection [2:14]</a:t>
            </a:r>
          </a:p>
          <a:p>
            <a:r>
              <a:rPr lang="en-US" dirty="0"/>
              <a:t>3. Reading Session </a:t>
            </a:r>
            <a:r>
              <a:rPr lang="en-US" u="sng" dirty="0"/>
              <a:t>Gateway Connection </a:t>
            </a:r>
            <a:r>
              <a:rPr lang="en-US" dirty="0"/>
              <a:t>Data [8:24]</a:t>
            </a:r>
          </a:p>
          <a:p>
            <a:r>
              <a:rPr lang="en-US" dirty="0"/>
              <a:t>5. Reading </a:t>
            </a:r>
            <a:r>
              <a:rPr lang="en-US" u="sng" dirty="0"/>
              <a:t>Session Logon </a:t>
            </a:r>
            <a:r>
              <a:rPr lang="en-US" dirty="0"/>
              <a:t>Data</a:t>
            </a:r>
          </a:p>
          <a:p>
            <a:r>
              <a:rPr lang="en-US" dirty="0"/>
              <a:t>11. Reading </a:t>
            </a:r>
            <a:r>
              <a:rPr lang="en-US" u="sng" dirty="0"/>
              <a:t>User Logon</a:t>
            </a:r>
            <a:r>
              <a:rPr lang="en-US" dirty="0"/>
              <a:t> Data</a:t>
            </a:r>
          </a:p>
          <a:p>
            <a:r>
              <a:rPr lang="en-US" dirty="0"/>
              <a:t>7, 8, 9. Reading </a:t>
            </a:r>
            <a:r>
              <a:rPr lang="en-US" u="sng" dirty="0"/>
              <a:t>Subscription</a:t>
            </a:r>
            <a:r>
              <a:rPr lang="en-US" dirty="0"/>
              <a:t> Data</a:t>
            </a:r>
          </a:p>
          <a:p>
            <a:r>
              <a:rPr lang="en-US" dirty="0"/>
              <a:t>13. </a:t>
            </a:r>
            <a:r>
              <a:rPr lang="en-US" u="sng" dirty="0"/>
              <a:t>Session Logout</a:t>
            </a:r>
          </a:p>
          <a:p>
            <a:r>
              <a:rPr lang="en-US" dirty="0"/>
              <a:t>15. </a:t>
            </a:r>
            <a:r>
              <a:rPr lang="en-US" u="sng" dirty="0"/>
              <a:t>Heart beat</a:t>
            </a:r>
          </a:p>
          <a:p>
            <a:r>
              <a:rPr lang="en-US" dirty="0"/>
              <a:t>Reading </a:t>
            </a:r>
            <a:r>
              <a:rPr lang="en-US" u="sng" dirty="0"/>
              <a:t>Other API </a:t>
            </a:r>
            <a:r>
              <a:rPr lang="en-US" dirty="0"/>
              <a:t>to be tested</a:t>
            </a:r>
          </a:p>
          <a:p>
            <a:r>
              <a:rPr lang="en-IN" dirty="0"/>
              <a:t>Reading </a:t>
            </a:r>
            <a:r>
              <a:rPr lang="en-IN" u="sng" dirty="0"/>
              <a:t>pack/unpack</a:t>
            </a:r>
            <a:r>
              <a:rPr lang="en-IN" dirty="0"/>
              <a:t> format data</a:t>
            </a:r>
          </a:p>
        </p:txBody>
      </p:sp>
    </p:spTree>
    <p:extLst>
      <p:ext uri="{BB962C8B-B14F-4D97-AF65-F5344CB8AC3E}">
        <p14:creationId xmlns:p14="http://schemas.microsoft.com/office/powerpoint/2010/main" val="369620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code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Socket: 1024 receiving</a:t>
            </a:r>
          </a:p>
          <a:p>
            <a:pPr lvl="1"/>
            <a:r>
              <a:rPr lang="en-US" dirty="0"/>
              <a:t>MOCKDR: Gateway logout</a:t>
            </a:r>
            <a:endParaRPr lang="en-IN" dirty="0"/>
          </a:p>
          <a:p>
            <a:pPr lvl="1"/>
            <a:r>
              <a:rPr lang="en-US" dirty="0"/>
              <a:t>MOCKDC: Gateway logout</a:t>
            </a:r>
          </a:p>
          <a:p>
            <a:pPr lvl="1"/>
            <a:r>
              <a:rPr lang="en-US" dirty="0"/>
              <a:t>Binary codes numbers:</a:t>
            </a:r>
          </a:p>
          <a:p>
            <a:pPr lvl="2"/>
            <a:r>
              <a:rPr lang="en-US" dirty="0"/>
              <a:t>10010: Reject response </a:t>
            </a:r>
          </a:p>
          <a:p>
            <a:pPr lvl="2"/>
            <a:r>
              <a:rPr lang="en-US" dirty="0"/>
              <a:t>Or session logon success</a:t>
            </a:r>
          </a:p>
          <a:p>
            <a:pPr lvl="2"/>
            <a:r>
              <a:rPr lang="en-US" dirty="0"/>
              <a:t>User Logon Request</a:t>
            </a:r>
          </a:p>
          <a:p>
            <a:pPr lvl="2"/>
            <a:r>
              <a:rPr lang="en-US" dirty="0"/>
              <a:t>Decoded server response header</a:t>
            </a:r>
          </a:p>
          <a:p>
            <a:pPr lvl="2"/>
            <a:r>
              <a:rPr lang="en-US" dirty="0"/>
              <a:t>Subscription Request – 1 x 3 </a:t>
            </a:r>
          </a:p>
          <a:p>
            <a:pPr lvl="2"/>
            <a:r>
              <a:rPr lang="en-US" dirty="0"/>
              <a:t>Decoded server response Subscription header </a:t>
            </a:r>
          </a:p>
          <a:p>
            <a:pPr lvl="2"/>
            <a:r>
              <a:rPr lang="en-US" dirty="0"/>
              <a:t>10010: 	Order reject response</a:t>
            </a:r>
          </a:p>
          <a:p>
            <a:pPr lvl="1"/>
            <a:r>
              <a:rPr lang="en-US" dirty="0"/>
              <a:t>Total Number of orders available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AES: Decryption</a:t>
            </a:r>
          </a:p>
          <a:p>
            <a:pPr lvl="2"/>
            <a:r>
              <a:rPr lang="en-US" dirty="0"/>
              <a:t>Inside Excel Report Generation</a:t>
            </a:r>
          </a:p>
          <a:p>
            <a:pPr lvl="2"/>
            <a:r>
              <a:rPr lang="en-US" dirty="0"/>
              <a:t>Template id responses count.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4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SendOrder</a:t>
            </a:r>
            <a:endParaRPr lang="en-US" dirty="0"/>
          </a:p>
          <a:p>
            <a:pPr lvl="1"/>
            <a:r>
              <a:rPr lang="en-US" dirty="0"/>
              <a:t>Order Data from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Order number : row number</a:t>
            </a:r>
          </a:p>
          <a:p>
            <a:pPr lvl="2"/>
            <a:r>
              <a:rPr lang="en-US" dirty="0"/>
              <a:t>If Status = Y</a:t>
            </a:r>
          </a:p>
          <a:p>
            <a:pPr lvl="3"/>
            <a:r>
              <a:rPr lang="en-US" dirty="0"/>
              <a:t>Order type = “NEW”</a:t>
            </a:r>
          </a:p>
          <a:p>
            <a:pPr lvl="4"/>
            <a:r>
              <a:rPr lang="en-US" dirty="0"/>
              <a:t>New Sending Order</a:t>
            </a:r>
          </a:p>
          <a:p>
            <a:pPr lvl="4"/>
            <a:r>
              <a:rPr lang="en-US" dirty="0"/>
              <a:t>New order data template</a:t>
            </a:r>
          </a:p>
          <a:p>
            <a:pPr lvl="4"/>
            <a:r>
              <a:rPr lang="en-US" dirty="0"/>
              <a:t>Order type is &amp; Order no is Message </a:t>
            </a:r>
            <a:r>
              <a:rPr lang="en-US" dirty="0" err="1"/>
              <a:t>Seq</a:t>
            </a:r>
            <a:r>
              <a:rPr lang="en-US" dirty="0"/>
              <a:t> is: </a:t>
            </a:r>
          </a:p>
          <a:p>
            <a:pPr lvl="4"/>
            <a:r>
              <a:rPr lang="en-US" dirty="0"/>
              <a:t>Inside new order</a:t>
            </a:r>
          </a:p>
          <a:p>
            <a:pPr lvl="4"/>
            <a:r>
              <a:rPr lang="en-US" dirty="0"/>
              <a:t>Order row number</a:t>
            </a:r>
          </a:p>
          <a:p>
            <a:pPr lvl="4"/>
            <a:r>
              <a:rPr lang="en-US" dirty="0"/>
              <a:t>New order Request </a:t>
            </a:r>
          </a:p>
          <a:p>
            <a:pPr lvl="3"/>
            <a:r>
              <a:rPr lang="en-US" dirty="0"/>
              <a:t>Order type = “MODIFY”</a:t>
            </a:r>
          </a:p>
          <a:p>
            <a:pPr lvl="4"/>
            <a:r>
              <a:rPr lang="en-US" dirty="0"/>
              <a:t>Modify Order</a:t>
            </a:r>
          </a:p>
          <a:p>
            <a:pPr lvl="4"/>
            <a:r>
              <a:rPr lang="en-US" dirty="0"/>
              <a:t>Order type is &amp; Order no is Message </a:t>
            </a:r>
            <a:r>
              <a:rPr lang="en-US" dirty="0" err="1"/>
              <a:t>Seq</a:t>
            </a:r>
            <a:r>
              <a:rPr lang="en-US" dirty="0"/>
              <a:t> is: </a:t>
            </a:r>
          </a:p>
          <a:p>
            <a:pPr lvl="4"/>
            <a:r>
              <a:rPr lang="en-US" dirty="0"/>
              <a:t>Older order number no</a:t>
            </a:r>
          </a:p>
          <a:p>
            <a:pPr lvl="4"/>
            <a:r>
              <a:rPr lang="en-US" dirty="0"/>
              <a:t>Modified order Request</a:t>
            </a:r>
          </a:p>
          <a:p>
            <a:pPr lvl="3"/>
            <a:r>
              <a:rPr lang="en-US" dirty="0"/>
              <a:t>Order type = “CANCEL”</a:t>
            </a:r>
          </a:p>
          <a:p>
            <a:pPr lvl="4"/>
            <a:r>
              <a:rPr lang="en-US" dirty="0"/>
              <a:t>CANCEL Order</a:t>
            </a:r>
          </a:p>
          <a:p>
            <a:pPr lvl="4"/>
            <a:r>
              <a:rPr lang="en-US" dirty="0"/>
              <a:t>Order type is &amp; Order no is Message </a:t>
            </a:r>
            <a:r>
              <a:rPr lang="en-US" dirty="0" err="1"/>
              <a:t>Seq</a:t>
            </a:r>
            <a:r>
              <a:rPr lang="en-US" dirty="0"/>
              <a:t> is: </a:t>
            </a:r>
          </a:p>
          <a:p>
            <a:pPr lvl="4"/>
            <a:r>
              <a:rPr lang="en-US" dirty="0"/>
              <a:t>order number no from excel</a:t>
            </a:r>
          </a:p>
          <a:p>
            <a:pPr lvl="4"/>
            <a:r>
              <a:rPr lang="en-US" dirty="0"/>
              <a:t>Modified order Request</a:t>
            </a:r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4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report generation </a:t>
            </a:r>
          </a:p>
          <a:p>
            <a:r>
              <a:rPr lang="en-US" dirty="0"/>
              <a:t>Template id responses count</a:t>
            </a:r>
          </a:p>
          <a:p>
            <a:r>
              <a:rPr lang="en-US" dirty="0" err="1"/>
              <a:t>Testcase</a:t>
            </a:r>
            <a:r>
              <a:rPr lang="en-US" dirty="0"/>
              <a:t> length</a:t>
            </a:r>
          </a:p>
          <a:p>
            <a:pPr lvl="1"/>
            <a:r>
              <a:rPr lang="en-US" dirty="0"/>
              <a:t>Header: </a:t>
            </a:r>
            <a:r>
              <a:rPr lang="en-US" dirty="0" err="1"/>
              <a:t>Sr_no</a:t>
            </a:r>
            <a:r>
              <a:rPr lang="en-US" dirty="0"/>
              <a:t>, </a:t>
            </a:r>
            <a:r>
              <a:rPr lang="en-US" dirty="0" err="1"/>
              <a:t>TestCase_name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orderno</a:t>
            </a:r>
            <a:r>
              <a:rPr lang="en-US" dirty="0"/>
              <a:t>, Responses</a:t>
            </a:r>
            <a:r>
              <a:rPr lang="en-US"/>
              <a:t>, Comment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85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D097-5B94-B745-177B-1A4665F3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Moin KTs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FD65-ACB6-5879-F558-E503B95D9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68"/>
            <a:ext cx="10515600" cy="4893595"/>
          </a:xfrm>
        </p:spPr>
        <p:txBody>
          <a:bodyPr>
            <a:normAutofit/>
          </a:bodyPr>
          <a:lstStyle/>
          <a:p>
            <a:r>
              <a:rPr lang="en-US" dirty="0"/>
              <a:t>Environments:</a:t>
            </a:r>
          </a:p>
          <a:p>
            <a:pPr lvl="1"/>
            <a:r>
              <a:rPr lang="en-IN" dirty="0"/>
              <a:t>UAT2 – Encryption.py, jar, subprocess, new </a:t>
            </a:r>
            <a:r>
              <a:rPr lang="en-IN" dirty="0" err="1"/>
              <a:t>passuser</a:t>
            </a:r>
            <a:r>
              <a:rPr lang="en-IN" dirty="0"/>
              <a:t> – encryption</a:t>
            </a:r>
          </a:p>
          <a:p>
            <a:pPr lvl="1"/>
            <a:r>
              <a:rPr lang="en-IN" dirty="0"/>
              <a:t>New UAT – Encryption.py, </a:t>
            </a:r>
          </a:p>
          <a:p>
            <a:pPr lvl="1"/>
            <a:r>
              <a:rPr lang="en-IN" dirty="0"/>
              <a:t>NFR (Parameter also) – ETI_order_with_config.py  </a:t>
            </a:r>
          </a:p>
          <a:p>
            <a:pPr lvl="1"/>
            <a:r>
              <a:rPr lang="en-IN" dirty="0"/>
              <a:t>Encry_sequence.py – UAT2</a:t>
            </a:r>
          </a:p>
          <a:p>
            <a:pPr lvl="1"/>
            <a:r>
              <a:rPr lang="en-IN" u="sng" dirty="0"/>
              <a:t>Algo</a:t>
            </a:r>
            <a:r>
              <a:rPr lang="en-IN" dirty="0"/>
              <a:t>: limited day orders, </a:t>
            </a:r>
            <a:r>
              <a:rPr lang="en-IN" u="sng" dirty="0"/>
              <a:t>Non Algo</a:t>
            </a:r>
            <a:r>
              <a:rPr lang="en-IN" dirty="0"/>
              <a:t>: All UAT  OS orders</a:t>
            </a:r>
          </a:p>
          <a:p>
            <a:pPr lvl="1"/>
            <a:r>
              <a:rPr lang="en-IN" dirty="0"/>
              <a:t>IPs: </a:t>
            </a:r>
            <a:r>
              <a:rPr lang="en-IN" u="sng" dirty="0"/>
              <a:t>UAT</a:t>
            </a:r>
            <a:r>
              <a:rPr lang="en-IN" dirty="0"/>
              <a:t>: .133, </a:t>
            </a:r>
            <a:r>
              <a:rPr lang="en-IN" u="sng" dirty="0"/>
              <a:t>New UAT</a:t>
            </a:r>
            <a:r>
              <a:rPr lang="en-IN" dirty="0"/>
              <a:t>: .52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Code, Enter your choice: NFR UAT</a:t>
            </a:r>
          </a:p>
          <a:p>
            <a:pPr lvl="1"/>
            <a:r>
              <a:rPr lang="en-IN" dirty="0"/>
              <a:t>Change LDAP Password: csv: </a:t>
            </a:r>
            <a:r>
              <a:rPr lang="en-IN" dirty="0" err="1"/>
              <a:t>userID</a:t>
            </a:r>
            <a:r>
              <a:rPr lang="en-IN" dirty="0"/>
              <a:t>, New Password</a:t>
            </a:r>
          </a:p>
        </p:txBody>
      </p:sp>
    </p:spTree>
    <p:extLst>
      <p:ext uri="{BB962C8B-B14F-4D97-AF65-F5344CB8AC3E}">
        <p14:creationId xmlns:p14="http://schemas.microsoft.com/office/powerpoint/2010/main" val="340782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and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Praveen CTO</a:t>
            </a:r>
          </a:p>
          <a:p>
            <a:pPr lvl="1"/>
            <a:r>
              <a:rPr lang="en-US" dirty="0" err="1"/>
              <a:t>Sanchit</a:t>
            </a:r>
            <a:r>
              <a:rPr lang="en-US" dirty="0"/>
              <a:t> AVP for Overall Utility and update</a:t>
            </a:r>
          </a:p>
          <a:p>
            <a:pPr lvl="2"/>
            <a:r>
              <a:rPr lang="en-US" dirty="0"/>
              <a:t>Senior Manager Sir for Team meeting</a:t>
            </a:r>
          </a:p>
          <a:p>
            <a:pPr lvl="3"/>
            <a:r>
              <a:rPr lang="en-US" dirty="0"/>
              <a:t>Ankita Manager for Theory and server update</a:t>
            </a:r>
          </a:p>
          <a:p>
            <a:pPr lvl="4"/>
            <a:r>
              <a:rPr lang="en-US" dirty="0" err="1"/>
              <a:t>Gulnaar</a:t>
            </a:r>
            <a:r>
              <a:rPr lang="en-US" dirty="0"/>
              <a:t> associate Manager for Project, system and server update </a:t>
            </a:r>
          </a:p>
          <a:p>
            <a:pPr lvl="5"/>
            <a:r>
              <a:rPr lang="en-US" dirty="0" err="1"/>
              <a:t>Ekta</a:t>
            </a:r>
            <a:r>
              <a:rPr lang="en-US" dirty="0"/>
              <a:t> for KT coding and understanding of concepts doubts</a:t>
            </a:r>
          </a:p>
          <a:p>
            <a:pPr lvl="5"/>
            <a:r>
              <a:rPr lang="en-US" dirty="0"/>
              <a:t>Pradeep python automation code</a:t>
            </a:r>
          </a:p>
          <a:p>
            <a:pPr lvl="5"/>
            <a:r>
              <a:rPr lang="en-US" dirty="0"/>
              <a:t>Ganesh code and multiple automation of code</a:t>
            </a:r>
          </a:p>
          <a:p>
            <a:pPr lvl="5"/>
            <a:r>
              <a:rPr lang="en-US" dirty="0"/>
              <a:t>Moin for KT coding</a:t>
            </a:r>
          </a:p>
          <a:p>
            <a:pPr lvl="6"/>
            <a:r>
              <a:rPr lang="en-US" dirty="0"/>
              <a:t>Rashid code and utility and automation from UAT to UAT</a:t>
            </a:r>
          </a:p>
          <a:p>
            <a:pPr lvl="7"/>
            <a:r>
              <a:rPr lang="en-US" dirty="0"/>
              <a:t>Expertise is Python, APIs, Django and Selenium Testing</a:t>
            </a:r>
          </a:p>
          <a:p>
            <a:pPr lvl="5"/>
            <a:endParaRPr lang="en-US" dirty="0"/>
          </a:p>
          <a:p>
            <a:pPr lvl="3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KT2</a:t>
            </a:r>
            <a:r>
              <a:rPr lang="en-US" dirty="0"/>
              <a:t>: </a:t>
            </a:r>
            <a:r>
              <a:rPr lang="en-US" b="1" dirty="0"/>
              <a:t>EMDI / MDI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data goes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Encoding Technique – FAST protocol is used to encode EMDI/MDI Data</a:t>
            </a:r>
          </a:p>
          <a:p>
            <a:r>
              <a:rPr lang="en-US" dirty="0"/>
              <a:t>Massive we look MDI </a:t>
            </a:r>
          </a:p>
          <a:p>
            <a:r>
              <a:rPr lang="en-US" dirty="0"/>
              <a:t>Purpose: we send data to change to user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41977"/>
              </p:ext>
            </p:extLst>
          </p:nvPr>
        </p:nvGraphicFramePr>
        <p:xfrm>
          <a:off x="1135148" y="2192866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8728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41293382"/>
                    </a:ext>
                  </a:extLst>
                </a:gridCol>
              </a:tblGrid>
              <a:tr h="353801">
                <a:tc>
                  <a:txBody>
                    <a:bodyPr/>
                    <a:lstStyle/>
                    <a:p>
                      <a:r>
                        <a:rPr lang="en-US" dirty="0"/>
                        <a:t>EMDI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1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External Member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MTS Internal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Enchanced</a:t>
                      </a:r>
                      <a:r>
                        <a:rPr lang="en-US" dirty="0"/>
                        <a:t> Market Data Interface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Data Interface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6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564092"/>
            <a:ext cx="10515600" cy="6090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Data comes in binary</a:t>
            </a:r>
          </a:p>
          <a:p>
            <a:r>
              <a:rPr lang="en-US" dirty="0"/>
              <a:t>Decode – Templates given</a:t>
            </a:r>
          </a:p>
          <a:p>
            <a:r>
              <a:rPr lang="en-US" dirty="0"/>
              <a:t>Steps to capture Data MDI-EMDI steps data:</a:t>
            </a:r>
          </a:p>
          <a:p>
            <a:r>
              <a:rPr lang="en-US" dirty="0"/>
              <a:t>Types of Messages:</a:t>
            </a:r>
          </a:p>
          <a:p>
            <a:pPr lvl="1"/>
            <a:r>
              <a:rPr lang="en-US" dirty="0"/>
              <a:t>If product state changes. We get msg.</a:t>
            </a:r>
          </a:p>
          <a:p>
            <a:pPr lvl="1"/>
            <a:r>
              <a:rPr lang="en-US" dirty="0"/>
              <a:t>If instrument state changes. We get Msg.</a:t>
            </a:r>
          </a:p>
          <a:p>
            <a:r>
              <a:rPr lang="en-US" dirty="0"/>
              <a:t>FAST protocol – To transmit the data over the Network. It uses XML files with format or structure which will broadcast the data accordingly.</a:t>
            </a:r>
          </a:p>
          <a:p>
            <a:r>
              <a:rPr lang="en-US" dirty="0"/>
              <a:t>By Internet take data from IP with reference to FAST structure data gets displayed.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87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Utility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Password Encryption</a:t>
            </a:r>
          </a:p>
          <a:p>
            <a:r>
              <a:rPr lang="en-US" dirty="0"/>
              <a:t>Excel read – pandas write open my excel</a:t>
            </a:r>
          </a:p>
          <a:p>
            <a:r>
              <a:rPr lang="en-US" dirty="0"/>
              <a:t>Socket – connection between server and client. To build connection.</a:t>
            </a:r>
          </a:p>
          <a:p>
            <a:r>
              <a:rPr lang="en-US" dirty="0"/>
              <a:t>Communication is TCP/IP protocol.</a:t>
            </a:r>
          </a:p>
          <a:p>
            <a:r>
              <a:rPr lang="en-US" dirty="0"/>
              <a:t>Broadcast is Interfered, EOBI EMDI, MDI are UDP protocol based.</a:t>
            </a:r>
          </a:p>
          <a:p>
            <a:r>
              <a:rPr lang="en-US" dirty="0"/>
              <a:t>Network to Another Network data goes in packet in the form of byte data. This Entire data is called as byte stream.</a:t>
            </a:r>
          </a:p>
        </p:txBody>
      </p:sp>
    </p:spTree>
    <p:extLst>
      <p:ext uri="{BB962C8B-B14F-4D97-AF65-F5344CB8AC3E}">
        <p14:creationId xmlns:p14="http://schemas.microsoft.com/office/powerpoint/2010/main" val="126926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Execution Flow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Gateway login</a:t>
            </a:r>
          </a:p>
          <a:p>
            <a:r>
              <a:rPr lang="en-US" dirty="0"/>
              <a:t>Create socket with retrieve</a:t>
            </a:r>
          </a:p>
          <a:p>
            <a:r>
              <a:rPr lang="en-US" dirty="0"/>
              <a:t>Read data from Excel</a:t>
            </a:r>
          </a:p>
          <a:p>
            <a:r>
              <a:rPr lang="en-US" dirty="0"/>
              <a:t>Convert the data to byte stream.</a:t>
            </a:r>
          </a:p>
          <a:p>
            <a:r>
              <a:rPr lang="en-US" dirty="0"/>
              <a:t>Send that data to server using socket.</a:t>
            </a:r>
          </a:p>
          <a:p>
            <a:r>
              <a:rPr lang="en-US" dirty="0"/>
              <a:t>Then retrieving the difference from </a:t>
            </a:r>
          </a:p>
          <a:p>
            <a:r>
              <a:rPr lang="en-US" dirty="0"/>
              <a:t>Decode the data of per retrieval for all remaining request /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13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KT3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792374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Bulk Upload the scripts</a:t>
            </a:r>
          </a:p>
          <a:p>
            <a:r>
              <a:rPr lang="en-US" dirty="0"/>
              <a:t>API Automation</a:t>
            </a:r>
          </a:p>
          <a:p>
            <a:r>
              <a:rPr lang="en-US" dirty="0"/>
              <a:t>What is Kafka?</a:t>
            </a:r>
          </a:p>
          <a:p>
            <a:r>
              <a:rPr lang="en-US" dirty="0"/>
              <a:t>DB performance of millions of records</a:t>
            </a:r>
          </a:p>
          <a:p>
            <a:r>
              <a:rPr lang="en-US" dirty="0"/>
              <a:t>Create a Dashboard </a:t>
            </a:r>
          </a:p>
          <a:p>
            <a:pPr lvl="1"/>
            <a:r>
              <a:rPr lang="en-US" dirty="0"/>
              <a:t>Unit test </a:t>
            </a:r>
          </a:p>
          <a:p>
            <a:pPr lvl="1"/>
            <a:r>
              <a:rPr lang="en-US" dirty="0"/>
              <a:t>Single Reports</a:t>
            </a:r>
          </a:p>
          <a:p>
            <a:pPr lvl="1"/>
            <a:r>
              <a:rPr lang="en-US" dirty="0"/>
              <a:t>Web Application</a:t>
            </a:r>
          </a:p>
          <a:p>
            <a:pPr lvl="1"/>
            <a:r>
              <a:rPr lang="en-US" dirty="0"/>
              <a:t>12 crores of records</a:t>
            </a:r>
          </a:p>
          <a:p>
            <a:pPr lvl="1"/>
            <a:r>
              <a:rPr lang="en-US" dirty="0"/>
              <a:t>SFTP connection</a:t>
            </a:r>
          </a:p>
          <a:p>
            <a:pPr lvl="1"/>
            <a:r>
              <a:rPr lang="en-US" dirty="0"/>
              <a:t>Report types:</a:t>
            </a:r>
          </a:p>
          <a:p>
            <a:pPr lvl="2"/>
            <a:r>
              <a:rPr lang="en-US" dirty="0"/>
              <a:t>Weekly </a:t>
            </a:r>
          </a:p>
          <a:p>
            <a:pPr lvl="2"/>
            <a:r>
              <a:rPr lang="en-US" dirty="0"/>
              <a:t>Monthly</a:t>
            </a:r>
          </a:p>
          <a:p>
            <a:pPr lvl="1"/>
            <a:r>
              <a:rPr lang="en-US" dirty="0"/>
              <a:t>Test Result Types:	</a:t>
            </a:r>
          </a:p>
          <a:p>
            <a:pPr lvl="2"/>
            <a:r>
              <a:rPr lang="en-US" dirty="0"/>
              <a:t>Warnings</a:t>
            </a:r>
          </a:p>
          <a:p>
            <a:pPr lvl="2"/>
            <a:r>
              <a:rPr lang="en-US" dirty="0"/>
              <a:t>Pass/Fail</a:t>
            </a:r>
          </a:p>
        </p:txBody>
      </p:sp>
    </p:spTree>
    <p:extLst>
      <p:ext uri="{BB962C8B-B14F-4D97-AF65-F5344CB8AC3E}">
        <p14:creationId xmlns:p14="http://schemas.microsoft.com/office/powerpoint/2010/main" val="210944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KT 4: </a:t>
            </a:r>
            <a:r>
              <a:rPr lang="en-US" b="1" dirty="0"/>
              <a:t>Code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Code understanding:</a:t>
            </a:r>
          </a:p>
          <a:p>
            <a:r>
              <a:rPr lang="en-US" dirty="0"/>
              <a:t>Global </a:t>
            </a:r>
            <a:r>
              <a:rPr lang="en-US" dirty="0" err="1"/>
              <a:t>noOfResponses</a:t>
            </a:r>
            <a:r>
              <a:rPr lang="en-US" dirty="0"/>
              <a:t> = 2</a:t>
            </a:r>
          </a:p>
          <a:p>
            <a:r>
              <a:rPr lang="en-US" dirty="0"/>
              <a:t>Libraries used: </a:t>
            </a:r>
          </a:p>
          <a:p>
            <a:pPr lvl="1"/>
            <a:r>
              <a:rPr lang="en-US" dirty="0" err="1"/>
              <a:t>openpyxl</a:t>
            </a:r>
            <a:r>
              <a:rPr lang="en-US" dirty="0"/>
              <a:t> is a Python library to read/write Excel 2010 </a:t>
            </a:r>
            <a:r>
              <a:rPr lang="en-US" dirty="0" err="1"/>
              <a:t>xlsx</a:t>
            </a:r>
            <a:r>
              <a:rPr lang="en-US" dirty="0"/>
              <a:t>/</a:t>
            </a:r>
            <a:r>
              <a:rPr lang="en-US" dirty="0" err="1"/>
              <a:t>xlsm</a:t>
            </a:r>
            <a:r>
              <a:rPr lang="en-US" dirty="0"/>
              <a:t>/</a:t>
            </a:r>
            <a:r>
              <a:rPr lang="en-US" dirty="0" err="1"/>
              <a:t>xltx</a:t>
            </a:r>
            <a:r>
              <a:rPr lang="en-US" dirty="0"/>
              <a:t>/</a:t>
            </a:r>
            <a:r>
              <a:rPr lang="en-US" dirty="0" err="1"/>
              <a:t>xltm</a:t>
            </a:r>
            <a:r>
              <a:rPr lang="en-US" dirty="0"/>
              <a:t> files</a:t>
            </a:r>
          </a:p>
          <a:p>
            <a:pPr lvl="2"/>
            <a:r>
              <a:rPr lang="en-US" dirty="0" err="1"/>
              <a:t>openxyxl.styles</a:t>
            </a:r>
            <a:r>
              <a:rPr lang="en-US" dirty="0"/>
              <a:t> </a:t>
            </a:r>
            <a:r>
              <a:rPr lang="en-US" dirty="0" err="1"/>
              <a:t>PatternFill</a:t>
            </a:r>
            <a:endParaRPr lang="en-US" dirty="0"/>
          </a:p>
          <a:p>
            <a:pPr lvl="1"/>
            <a:r>
              <a:rPr lang="en-US" dirty="0" err="1"/>
              <a:t>Simplefix</a:t>
            </a:r>
            <a:r>
              <a:rPr lang="en-US" dirty="0"/>
              <a:t> library : </a:t>
            </a:r>
            <a:r>
              <a:rPr lang="en-US" u="sng" dirty="0">
                <a:hlinkClick r:id="rId2"/>
              </a:rPr>
              <a:t>FIX</a:t>
            </a:r>
            <a:r>
              <a:rPr lang="en-US" dirty="0"/>
              <a:t> (Financial Information </a:t>
            </a:r>
            <a:r>
              <a:rPr lang="en-US" dirty="0" err="1"/>
              <a:t>eXchange</a:t>
            </a:r>
            <a:r>
              <a:rPr lang="en-US" dirty="0"/>
              <a:t>) Protocol is a widely-used, text-based protocol for interaction between parties in financial trading. Banks, brokers, clearing firms, exchanges, and other general market participants use FIX protocol for all phases of electronic trading.</a:t>
            </a:r>
          </a:p>
          <a:p>
            <a:pPr lvl="1"/>
            <a:r>
              <a:rPr lang="en-US" dirty="0"/>
              <a:t>Warnings: </a:t>
            </a:r>
          </a:p>
          <a:p>
            <a:r>
              <a:rPr lang="en-US" dirty="0" err="1"/>
              <a:t>Env</a:t>
            </a:r>
            <a:r>
              <a:rPr lang="en-US" dirty="0"/>
              <a:t> used: </a:t>
            </a:r>
          </a:p>
          <a:p>
            <a:pPr lvl="1"/>
            <a:r>
              <a:rPr lang="en-US" dirty="0"/>
              <a:t>MAT MATA</a:t>
            </a:r>
          </a:p>
          <a:p>
            <a:pPr lvl="1"/>
            <a:r>
              <a:rPr lang="en-US" dirty="0"/>
              <a:t>UAT</a:t>
            </a:r>
          </a:p>
          <a:p>
            <a:pPr lvl="1"/>
            <a:r>
              <a:rPr lang="en-US" dirty="0"/>
              <a:t>NFR NFRA</a:t>
            </a:r>
          </a:p>
          <a:p>
            <a:pPr lvl="1"/>
            <a:r>
              <a:rPr lang="en-US" dirty="0"/>
              <a:t>UAT2 UAT2A </a:t>
            </a:r>
            <a:r>
              <a:rPr lang="en-US" sz="2000" dirty="0">
                <a:effectLst/>
                <a:latin typeface="Calibri" panose="020F0502020204030204" pitchFamily="34" charset="0"/>
                <a:ea typeface="Aptos"/>
              </a:rPr>
              <a:t>Pre prod Environment  PGL UAT </a:t>
            </a:r>
            <a:endParaRPr lang="en-US" dirty="0"/>
          </a:p>
          <a:p>
            <a:pPr lvl="1"/>
            <a:r>
              <a:rPr lang="en-US" dirty="0"/>
              <a:t>MOCKDR MOCKDRA</a:t>
            </a:r>
          </a:p>
          <a:p>
            <a:pPr lvl="1"/>
            <a:r>
              <a:rPr lang="en-US" dirty="0"/>
              <a:t>MOCKDC MOCKDCA</a:t>
            </a:r>
          </a:p>
        </p:txBody>
      </p:sp>
    </p:spTree>
    <p:extLst>
      <p:ext uri="{BB962C8B-B14F-4D97-AF65-F5344CB8AC3E}">
        <p14:creationId xmlns:p14="http://schemas.microsoft.com/office/powerpoint/2010/main" val="158722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" y="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/>
              <a:t>KT 5: </a:t>
            </a:r>
            <a:r>
              <a:rPr lang="en-US" b="1" dirty="0"/>
              <a:t>Application KT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F29F13-B7C1-90FA-DA4D-417E2D065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010733"/>
              </p:ext>
            </p:extLst>
          </p:nvPr>
        </p:nvGraphicFramePr>
        <p:xfrm>
          <a:off x="13854" y="604693"/>
          <a:ext cx="12192000" cy="625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0">
                  <a:extLst>
                    <a:ext uri="{9D8B030D-6E8A-4147-A177-3AD203B41FA5}">
                      <a16:colId xmlns:a16="http://schemas.microsoft.com/office/drawing/2014/main" val="516033277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1268992433"/>
                    </a:ext>
                  </a:extLst>
                </a:gridCol>
                <a:gridCol w="2516786">
                  <a:extLst>
                    <a:ext uri="{9D8B030D-6E8A-4147-A177-3AD203B41FA5}">
                      <a16:colId xmlns:a16="http://schemas.microsoft.com/office/drawing/2014/main" val="3572672676"/>
                    </a:ext>
                  </a:extLst>
                </a:gridCol>
                <a:gridCol w="2151557">
                  <a:extLst>
                    <a:ext uri="{9D8B030D-6E8A-4147-A177-3AD203B41FA5}">
                      <a16:colId xmlns:a16="http://schemas.microsoft.com/office/drawing/2014/main" val="1606865271"/>
                    </a:ext>
                  </a:extLst>
                </a:gridCol>
                <a:gridCol w="2151557">
                  <a:extLst>
                    <a:ext uri="{9D8B030D-6E8A-4147-A177-3AD203B41FA5}">
                      <a16:colId xmlns:a16="http://schemas.microsoft.com/office/drawing/2014/main" val="4021613804"/>
                    </a:ext>
                  </a:extLst>
                </a:gridCol>
              </a:tblGrid>
              <a:tr h="403439">
                <a:tc>
                  <a:txBody>
                    <a:bodyPr/>
                    <a:lstStyle/>
                    <a:p>
                      <a:r>
                        <a:rPr lang="en-US" dirty="0"/>
                        <a:t>MTS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23180"/>
                  </a:ext>
                </a:extLst>
              </a:tr>
              <a:tr h="1613757">
                <a:tc>
                  <a:txBody>
                    <a:bodyPr/>
                    <a:lstStyle/>
                    <a:p>
                      <a:r>
                        <a:rPr lang="en-US" dirty="0"/>
                        <a:t>Used for trade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placement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Member 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Made for Clients developed by </a:t>
                      </a:r>
                      <a:r>
                        <a:rPr lang="en-US" dirty="0" err="1"/>
                        <a:t>Deutiche</a:t>
                      </a:r>
                      <a:r>
                        <a:rPr lang="en-US" dirty="0"/>
                        <a:t> Groups </a:t>
                      </a:r>
                      <a:r>
                        <a:rPr lang="en-US" dirty="0" err="1"/>
                        <a:t>Borse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Trade Burns for gold and silver developed by </a:t>
                      </a:r>
                      <a:r>
                        <a:rPr lang="en-US" dirty="0" err="1"/>
                        <a:t>Deutiche</a:t>
                      </a:r>
                      <a:r>
                        <a:rPr lang="en-US" dirty="0"/>
                        <a:t> Groups </a:t>
                      </a:r>
                      <a:r>
                        <a:rPr lang="en-US" dirty="0" err="1"/>
                        <a:t>Borse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user order: old / new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340784"/>
                  </a:ext>
                </a:extLst>
              </a:tr>
              <a:tr h="1008598">
                <a:tc>
                  <a:txBody>
                    <a:bodyPr/>
                    <a:lstStyle/>
                    <a:p>
                      <a:r>
                        <a:rPr lang="en-US" dirty="0"/>
                        <a:t>INS Trade information is given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for Reports generation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Status: Query Trade &amp; Query Give ups/Take ups types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exchange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user multiple orders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31950"/>
                  </a:ext>
                </a:extLst>
              </a:tr>
              <a:tr h="1311177">
                <a:tc>
                  <a:txBody>
                    <a:bodyPr/>
                    <a:lstStyle/>
                    <a:p>
                      <a:r>
                        <a:rPr lang="en-US" dirty="0"/>
                        <a:t>Reports: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Crudeoil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Options on futures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Margin or modify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User management : </a:t>
                      </a:r>
                      <a:r>
                        <a:rPr lang="en-US" dirty="0" err="1"/>
                        <a:t>pswd</a:t>
                      </a:r>
                      <a:r>
                        <a:rPr lang="en-US" dirty="0"/>
                        <a:t> reset, Privileges: maker unit, approve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code report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8905"/>
                  </a:ext>
                </a:extLst>
              </a:tr>
              <a:tr h="1916336">
                <a:tc>
                  <a:txBody>
                    <a:bodyPr/>
                    <a:lstStyle/>
                    <a:p>
                      <a:r>
                        <a:rPr lang="en-US" dirty="0"/>
                        <a:t>Open Interests OI violation reports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Net position definition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User: main</a:t>
                      </a:r>
                    </a:p>
                    <a:p>
                      <a:r>
                        <a:rPr lang="en-US" dirty="0"/>
                        <a:t>External User: maintenance, Status: Traded / Pending, Trade Book: buy / Sell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Trading system developed by </a:t>
                      </a:r>
                      <a:r>
                        <a:rPr lang="en-US" dirty="0" err="1"/>
                        <a:t>Deutiche</a:t>
                      </a:r>
                      <a:r>
                        <a:rPr lang="en-US" dirty="0"/>
                        <a:t> Groups </a:t>
                      </a:r>
                      <a:r>
                        <a:rPr lang="en-US" dirty="0" err="1"/>
                        <a:t>Borse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0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2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/>
              <a:t>KT 5: </a:t>
            </a:r>
            <a:r>
              <a:rPr lang="en-US" b="1" dirty="0"/>
              <a:t>Application KT: 1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F29F13-B7C1-90FA-DA4D-417E2D065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86423"/>
              </p:ext>
            </p:extLst>
          </p:nvPr>
        </p:nvGraphicFramePr>
        <p:xfrm>
          <a:off x="0" y="604692"/>
          <a:ext cx="12192000" cy="6253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0">
                  <a:extLst>
                    <a:ext uri="{9D8B030D-6E8A-4147-A177-3AD203B41FA5}">
                      <a16:colId xmlns:a16="http://schemas.microsoft.com/office/drawing/2014/main" val="516033277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1268992433"/>
                    </a:ext>
                  </a:extLst>
                </a:gridCol>
                <a:gridCol w="2516786">
                  <a:extLst>
                    <a:ext uri="{9D8B030D-6E8A-4147-A177-3AD203B41FA5}">
                      <a16:colId xmlns:a16="http://schemas.microsoft.com/office/drawing/2014/main" val="3572672676"/>
                    </a:ext>
                  </a:extLst>
                </a:gridCol>
                <a:gridCol w="2151557">
                  <a:extLst>
                    <a:ext uri="{9D8B030D-6E8A-4147-A177-3AD203B41FA5}">
                      <a16:colId xmlns:a16="http://schemas.microsoft.com/office/drawing/2014/main" val="1606865271"/>
                    </a:ext>
                  </a:extLst>
                </a:gridCol>
                <a:gridCol w="2151557">
                  <a:extLst>
                    <a:ext uri="{9D8B030D-6E8A-4147-A177-3AD203B41FA5}">
                      <a16:colId xmlns:a16="http://schemas.microsoft.com/office/drawing/2014/main" val="4021613804"/>
                    </a:ext>
                  </a:extLst>
                </a:gridCol>
              </a:tblGrid>
              <a:tr h="471948">
                <a:tc>
                  <a:txBody>
                    <a:bodyPr/>
                    <a:lstStyle/>
                    <a:p>
                      <a:r>
                        <a:rPr lang="en-US" dirty="0"/>
                        <a:t>MTS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23180"/>
                  </a:ext>
                </a:extLst>
              </a:tr>
              <a:tr h="2595712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 Watch Profile , Quote Screen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 Watch Profile , Quote Screen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trade happens with this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do: Order Number, Modify and Entry time changes, product month, same name expiry time monthly</a:t>
                      </a:r>
                      <a:r>
                        <a:rPr lang="en-IN" dirty="0"/>
                        <a:t>, Order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52063"/>
                  </a:ext>
                </a:extLst>
              </a:tr>
              <a:tr h="82590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ption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type: PE All Options Strikes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Management is maintained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MTS API 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729"/>
                  </a:ext>
                </a:extLst>
              </a:tr>
              <a:tr h="8259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UCC if active/inactive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MCID: </a:t>
                      </a:r>
                      <a:r>
                        <a:rPr lang="en-US" dirty="0" err="1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96363"/>
                  </a:ext>
                </a:extLst>
              </a:tr>
              <a:tr h="15338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CTCL Terminal for Exchange: CRUD, ITCM Member </a:t>
                      </a:r>
                      <a:r>
                        <a:rPr lang="en-US"/>
                        <a:t>CTCL Screen under Reference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CTCL, Account Type, client, instrument name, User: RDS entity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59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VDATA" val="ew0KICAiZG9jSUQiOiAiYWNmYzVjMmUtMzc2ZC00MTc1LWI4M2UtYjVlYjhjYWY5MTEyIg0KfQ=="/>
  <p:tag name="GVDATA0" val="(end)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1132</Words>
  <Application>Microsoft Office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UAT – Functional Testing NER – Non Functional Testing New - UAT</vt:lpstr>
      <vt:lpstr>KT2: EMDI / MDI</vt:lpstr>
      <vt:lpstr>PowerPoint Presentation</vt:lpstr>
      <vt:lpstr>Utility</vt:lpstr>
      <vt:lpstr>Execution Flow</vt:lpstr>
      <vt:lpstr>KT3</vt:lpstr>
      <vt:lpstr>KT 4: Code</vt:lpstr>
      <vt:lpstr>KT 5: Application KT</vt:lpstr>
      <vt:lpstr>KT 5: Application KT: 1</vt:lpstr>
      <vt:lpstr>Sheet names:</vt:lpstr>
      <vt:lpstr>Main code methods</vt:lpstr>
      <vt:lpstr>Methods 2</vt:lpstr>
      <vt:lpstr>Method 3 </vt:lpstr>
      <vt:lpstr>Moin KTs</vt:lpstr>
      <vt:lpstr>Reporting and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UAT – Functional Testing NER – Non Functional Testing New - UAT</dc:title>
  <dc:creator>External-Moin Shaikh/IT-Source/Technology</dc:creator>
  <cp:lastModifiedBy>External-Rashid Alam/MITS/Technology</cp:lastModifiedBy>
  <cp:revision>82</cp:revision>
  <dcterms:created xsi:type="dcterms:W3CDTF">2024-12-30T10:01:43Z</dcterms:created>
  <dcterms:modified xsi:type="dcterms:W3CDTF">2025-01-10T11:13:22Z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VData">
    <vt:lpwstr>ew0KICAiZG9jSUQiOiAiYWNmYzVjMmUtMzc2ZC00MTc1LWI4M2UtYjVlYjhjYWY5MTEyIg0KfQ==</vt:lpwstr>
  </property>
  <property fmtid="{D5CDD505-2E9C-101B-9397-08002B2CF9AE}" pid="3" name="GVData0">
    <vt:lpwstr>(end)</vt:lpwstr>
  </property>
</Properties>
</file>