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59633"/>
    <p:restoredTop sz="94610"/>
  </p:normalViewPr>
  <p:slideViewPr>
    <p:cSldViewPr snapToGrid="0" snapToObjects="1">
      <p:cViewPr varScale="1">
        <p:scale>
          <a:sx d="100" n="123"/>
          <a:sy d="100" n="123"/>
        </p:scale>
        <p:origin x="208" y="93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88999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21426"/>
            <a:ext cx="9144000" cy="636373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D0F2-ACE4-C048-B567-AE18D037DC2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D0F2-ACE4-C048-B567-AE18D037DC2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56205"/>
            <a:ext cx="10515600" cy="12334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D0F2-ACE4-C048-B567-AE18D037DC2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5736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562" y="1825625"/>
            <a:ext cx="648523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D0F2-ACE4-C048-B567-AE18D037DC2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905100"/>
            <a:ext cx="501383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2508490"/>
            <a:ext cx="5013830" cy="366847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770" y="1913525"/>
            <a:ext cx="509003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770" y="2508490"/>
            <a:ext cx="5090030" cy="3668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47" y="1011860"/>
            <a:ext cx="10538253" cy="87153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3396" y="2040157"/>
            <a:ext cx="7315200" cy="3657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547" y="2040158"/>
            <a:ext cx="3008313" cy="3657599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media/image2.svg" Type="http://schemas.openxmlformats.org/officeDocument/2006/relationships/image" /><Relationship Id="rId4" Target="../slideLayouts/slideLayout4.xml" Type="http://schemas.openxmlformats.org/officeDocument/2006/relationships/slideLayout" /><Relationship Id="rId9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D0F2-ACE4-C048-B567-AE18D037DC2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dirty="0"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816486F-6D47-C53F-97E9-F77978B20FA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8796" y="136525"/>
            <a:ext cx="1638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6899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6" r:id="rId6"/>
    <p:sldLayoutId id="2147483665" r:id="rId7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200">
          <a:solidFill>
            <a:schemeClr val="tx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ol-eng/powerpoint" TargetMode="External" /><Relationship Id="rId3" Type="http://schemas.openxmlformats.org/officeDocument/2006/relationships/hyperlink" Target="https://www.arl.org/accessibility-guidelines-for-powerpoint-presentation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889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conclusive title statement: An instructional guide for generating powerpoint files from Rmarkdown files for enabling productive scientific communication at BillionToOne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4621426"/>
            <a:ext cx="9144000" cy="636373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David Tsao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 16,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Science is generating new knowledge and telling people about it</a:t>
            </a:r>
          </a:p>
          <a:p>
            <a:pPr lvl="0"/>
            <a:r>
              <a:rPr/>
              <a:t>If a tree falls in a forest and no one is around to hear it, does it make a sound?</a:t>
            </a:r>
          </a:p>
          <a:p>
            <a:pPr lvl="0"/>
            <a:r>
              <a:rPr/>
              <a:t>Does art have any value if no one is around to view it?</a:t>
            </a:r>
          </a:p>
          <a:p>
            <a:pPr lvl="0"/>
            <a:r>
              <a:rPr/>
              <a:t>Do your scientific results have any worth if no one understands it?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Claim: Generating powerpoint slides directly from RMarkdown can increase scientific communication</a:t>
            </a:r>
          </a:p>
          <a:p>
            <a:pPr lvl="0" indent="0" marL="0">
              <a:buNone/>
            </a:pPr>
            <a:r>
              <a:rPr/>
              <a:t>The technical report format is great for communicating scientific results. However, the “scientific” talk is also an important scientific communication method.</a:t>
            </a:r>
          </a:p>
          <a:p>
            <a:pPr lvl="0" indent="0" marL="0">
              <a:buNone/>
            </a:pPr>
            <a:r>
              <a:rPr/>
              <a:t>For external talks, the level of polish and background setting needs to be very high. It can take 10+ hours to create a new talk for external audiences from scratch.</a:t>
            </a:r>
          </a:p>
          <a:p>
            <a:pPr lvl="0" indent="0" marL="0">
              <a:buNone/>
            </a:pPr>
            <a:r>
              <a:rPr/>
              <a:t>Internal talks (e.g. group meeting) are more informal, and the audience has much more context.</a:t>
            </a:r>
          </a:p>
          <a:p>
            <a:pPr lvl="0" indent="0" marL="0">
              <a:buNone/>
            </a:pPr>
            <a:r>
              <a:rPr/>
              <a:t>Herein, I show how to use Rmarkdown to efficiently create scientific talks for internal purposes.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Rmarkdown to powerpoint pipeline</a:t>
            </a:r>
          </a:p>
          <a:p>
            <a:pPr lvl="0" indent="0" marL="0">
              <a:buNone/>
            </a:pPr>
            <a:r>
              <a:rPr/>
              <a:t>A modified “build” pipeline was used to generate Powerpoint presentations using Rmarkdown / Rstudio IDE / pandoc. The pipeline was adapted from the posit solutions engineering </a:t>
            </a:r>
            <a:r>
              <a:rPr>
                <a:hlinkClick r:id="rId2"/>
              </a:rPr>
              <a:t>powerpoint vignette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Briefly, a custom powerpoint template was created, BTO-template.potx, that has BillionToOne brand colors and logos. Additionally, presentation guidelines were followed from </a:t>
            </a:r>
            <a:r>
              <a:rPr>
                <a:hlinkClick r:id="rId3"/>
              </a:rPr>
              <a:t>https://www.arl.org/accessibility-guidelines-for-powerpoint-presentations/</a:t>
            </a:r>
            <a:r>
              <a:rPr/>
              <a:t>, such as minimum 24pt font size.</a:t>
            </a:r>
          </a:p>
          <a:p>
            <a:pPr lvl="0" indent="0" marL="0">
              <a:buNone/>
            </a:pPr>
            <a:r>
              <a:rPr/>
              <a:t>As a proof of concept, this presentation was created using the template and Rmarkdown. Examples were included for sections, bullets, plotting, and tables.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Text formatting can be efficiently applied using markdown syntax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*italic* 
**bold** 
~~strikeout~~ 
~subscript~
^superscript^
[small caps]{.smallcaps} 
`verbatim`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italic</a:t>
            </a:r>
          </a:p>
          <a:p>
            <a:pPr lvl="0" indent="0" marL="0">
              <a:buNone/>
            </a:pPr>
            <a:r>
              <a:rPr b="1"/>
              <a:t>bold</a:t>
            </a:r>
          </a:p>
          <a:p>
            <a:pPr lvl="0" indent="0" marL="0">
              <a:buNone/>
            </a:pPr>
            <a:r>
              <a:rPr strike="sngStrike"/>
              <a:t>strikeout</a:t>
            </a:r>
          </a:p>
          <a:p>
            <a:pPr lvl="0" indent="0" marL="0">
              <a:buNone/>
            </a:pPr>
            <a:r>
              <a:rPr baseline="-25000"/>
              <a:t>sub</a:t>
            </a:r>
            <a:r>
              <a:rPr/>
              <a:t>script</a:t>
            </a:r>
          </a:p>
          <a:p>
            <a:pPr lvl="0" indent="0" marL="0">
              <a:buNone/>
            </a:pPr>
            <a:r>
              <a:rPr baseline="30000"/>
              <a:t>super</a:t>
            </a:r>
            <a:r>
              <a:rPr/>
              <a:t>script</a:t>
            </a:r>
          </a:p>
          <a:p>
            <a:pPr lvl="0" indent="0" marL="0">
              <a:buNone/>
            </a:pPr>
            <a:r>
              <a:rPr cap="small"/>
              <a:t>small caps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verbatim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can be used for equations</a:t>
                </a:r>
              </a:p>
              <a:p>
                <a:pPr lvl="0" indent="0" marL="0">
                  <a:buNone/>
                </a:pPr>
                <a:r>
                  <a:rPr/>
                  <a:t>Here is an example. Show the Euler identity: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i</m:t>
                          </m:r>
                          <m:r>
                            <m:t>π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Begin by Taylor expanding </a:t>
                </a: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r>
                          <m:t>i</m:t>
                        </m:r>
                        <m:r>
                          <m:t>θ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i</m:t>
                          </m:r>
                          <m:r>
                            <m:t>θ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i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i</m:t>
                              </m:r>
                              <m:r>
                                <m:t>θ</m:t>
                              </m:r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i</m:t>
                              </m:r>
                              <m:r>
                                <m:t>θ</m:t>
                              </m:r>
                            </m:e>
                          </m:d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m:t>/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!</m:t>
                      </m:r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i</m:t>
                              </m:r>
                              <m:r>
                                <m:t>θ</m:t>
                              </m:r>
                            </m:e>
                          </m:d>
                        </m:e>
                        <m:sup>
                          <m:r>
                            <m:t>4</m:t>
                          </m:r>
                        </m:sup>
                      </m:sSup>
                      <m:r>
                        <m:rPr>
                          <m:sty m:val="p"/>
                        </m:rPr>
                        <m:t>/</m:t>
                      </m:r>
                      <m:r>
                        <m:t>4</m:t>
                      </m:r>
                      <m:r>
                        <m:rPr>
                          <m:sty m:val="p"/>
                        </m:rPr>
                        <m:t>!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Notice that the odd and even terms are just the taylor expansion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cos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sin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i</m:t>
                          </m:r>
                          <m:r>
                            <m:t>θ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sSup>
                        <m:e>
                          <m:r>
                            <m:t>θ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r>
                            <m:t>θ</m:t>
                          </m:r>
                        </m:e>
                        <m:sup>
                          <m:r>
                            <m:t>4</m:t>
                          </m:r>
                        </m:sup>
                      </m:sSup>
                      <m:r>
                        <m:rPr>
                          <m:sty m:val="p"/>
                        </m:rPr>
                        <m:t>/</m:t>
                      </m:r>
                      <m:r>
                        <m:t>4</m:t>
                      </m:r>
                      <m:r>
                        <m:rPr>
                          <m:sty m:val="p"/>
                        </m:rPr>
                        <m:t>!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i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3</m:t>
                          </m:r>
                          <m:r>
                            <m:rPr>
                              <m:sty m:val="p"/>
                            </m:rPr>
                            <m:t>!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i</m:t>
                          </m:r>
                          <m:r>
                            <m:t>θ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cos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sin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Plots and legends are easily embedded with text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Diamonds dataset</a:t>
                </a:r>
              </a:p>
              <a:p>
                <a:pPr lvl="0" indent="0" marL="0">
                  <a:buNone/>
                </a:pPr>
                <a:r>
                  <a:rPr/>
                  <a:t>The price of a diamond increases super-linearly with the carat of the diamond.</a:t>
                </a:r>
              </a:p>
            </p:txBody>
          </p:sp>
        </mc:Choice>
      </mc:AlternateContent>
      <p:pic>
        <p:nvPicPr>
          <p:cNvPr descr="bto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0"/>
            <a:ext cx="73152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show a table</a:t>
            </a:r>
          </a:p>
          <a:p>
            <a:pPr lvl="0" indent="0" marL="0">
              <a:buNone/>
            </a:pPr>
            <a:r>
              <a:rPr/>
              <a:t>Tables are shown using </a:t>
            </a:r>
            <a:r>
              <a:rPr>
                <a:latin typeface="Courier"/>
              </a:rPr>
              <a:t>knitr::kable</a:t>
            </a:r>
            <a:r>
              <a:rPr/>
              <a:t>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24300" y="20320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155700"/>
                <a:gridCol w="698500"/>
                <a:gridCol w="927100"/>
                <a:gridCol w="698500"/>
                <a:gridCol w="698500"/>
                <a:gridCol w="698500"/>
                <a:gridCol w="584200"/>
                <a:gridCol w="584200"/>
                <a:gridCol w="5842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carat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z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Ideal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SI2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Premium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SI1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59.8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Good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VS1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Premium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VS2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Good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SI2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Very Good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VVS2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2.48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1-column plots or 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24300" y="20320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155700"/>
                <a:gridCol w="698500"/>
                <a:gridCol w="927100"/>
                <a:gridCol w="698500"/>
                <a:gridCol w="698500"/>
                <a:gridCol w="698500"/>
                <a:gridCol w="584200"/>
                <a:gridCol w="584200"/>
                <a:gridCol w="5842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carat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z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Ideal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SI2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Premium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SI1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59.8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Good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VS1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Premium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VS2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Good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SI2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Very Good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VVS2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2.48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Discussion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Talks are an effective method of scientific communication</a:t>
            </a:r>
          </a:p>
          <a:p>
            <a:pPr lvl="0"/>
            <a:r>
              <a:rPr/>
              <a:t>Creating talks takes a long time</a:t>
            </a:r>
          </a:p>
          <a:p>
            <a:pPr lvl="0"/>
            <a:r>
              <a:rPr/>
              <a:t>Powerpoints can be quickly created through integration with Rstudio / Rmarkdown can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BillionToOne 2">
      <a:dk1>
        <a:srgbClr val="000000"/>
      </a:dk1>
      <a:lt1>
        <a:srgbClr val="FFFFFF"/>
      </a:lt1>
      <a:dk2>
        <a:srgbClr val="2B3844"/>
      </a:dk2>
      <a:lt2>
        <a:srgbClr val="CECECE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O-template" id="{9BF1C685-83C0-3244-83E7-E1AE7E79B801}" vid="{517BE6FE-9160-FC4F-83B8-5C3B583704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289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Templates</vt:lpstr>
      <vt:lpstr>Overview</vt:lpstr>
      <vt:lpstr>Layouts</vt:lpstr>
      <vt:lpstr>Details</vt:lpstr>
      <vt:lpstr>1. Title</vt:lpstr>
      <vt:lpstr>2. Section Header</vt:lpstr>
      <vt:lpstr>3. Title and Content</vt:lpstr>
      <vt:lpstr>4. Two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conclusive title statement: An instructional guide for generating powerpoint files from Rmarkdown files for enabling productive scientific communication at BillionToOne</dc:title>
  <dc:creator>David Tsao</dc:creator>
  <cp:keywords/>
  <dcterms:created xsi:type="dcterms:W3CDTF">2024-05-16T23:38:56Z</dcterms:created>
  <dcterms:modified xsi:type="dcterms:W3CDTF">2024-05-16T23:38:56Z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May 16, 2024</vt:lpwstr>
  </property>
  <property fmtid="{D5CDD505-2E9C-101B-9397-08002B2CF9AE}" pid="3" name="footer">
    <vt:lpwstr>BillionToOne, Inc.</vt:lpwstr>
  </property>
  <property fmtid="{D5CDD505-2E9C-101B-9397-08002B2CF9AE}" pid="4" name="output">
    <vt:lpwstr/>
  </property>
</Properties>
</file>