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4" r:id="rId4"/>
    <p:sldId id="257" r:id="rId5"/>
    <p:sldId id="258" r:id="rId6"/>
    <p:sldId id="259" r:id="rId7"/>
    <p:sldId id="260" r:id="rId8"/>
    <p:sldId id="270" r:id="rId9"/>
    <p:sldId id="261" r:id="rId10"/>
    <p:sldId id="271" r:id="rId11"/>
    <p:sldId id="262" r:id="rId12"/>
    <p:sldId id="263" r:id="rId13"/>
    <p:sldId id="272" r:id="rId14"/>
    <p:sldId id="264" r:id="rId15"/>
    <p:sldId id="265" r:id="rId16"/>
    <p:sldId id="273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F9B90-AAF0-4955-B5B1-3E116306938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0651-2859-4291-98EE-CDEB3F94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90651-2859-4291-98EE-CDEB3F94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90651-2859-4291-98EE-CDEB3F94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7D69-95C6-4DA9-8F82-99BC9D04D3F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E671-9A22-4765-B657-844E2DE7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k-project.org/documentation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53284" cy="2387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CS5543 Real-time Big Data Analytics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Tutorial - 2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Spark Programming</a:t>
            </a:r>
          </a:p>
          <a:p>
            <a:r>
              <a:rPr lang="en-US" sz="3200" dirty="0"/>
              <a:t>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252571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61" t="20118" r="19733" b="36275"/>
          <a:stretch/>
        </p:blipFill>
        <p:spPr>
          <a:xfrm>
            <a:off x="1577009" y="1690688"/>
            <a:ext cx="8492470" cy="3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Spark’s “distributed reduce” transformations act on RDDs of </a:t>
            </a:r>
            <a:r>
              <a:rPr lang="en-US" i="1" dirty="0"/>
              <a:t>key-value pairs</a:t>
            </a:r>
          </a:p>
          <a:p>
            <a:pPr>
              <a:spcBef>
                <a:spcPts val="1500"/>
              </a:spcBef>
            </a:pPr>
            <a:r>
              <a:rPr lang="en-US" dirty="0"/>
              <a:t>Python: 	</a:t>
            </a:r>
            <a:r>
              <a:rPr lang="en-US" sz="1900" dirty="0">
                <a:latin typeface="Consolas"/>
                <a:cs typeface="Consolas"/>
              </a:rPr>
              <a:t>pair = (a, b)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pair[0]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pair[1]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500"/>
              </a:spcBef>
            </a:pPr>
            <a:r>
              <a:rPr lang="en-US" dirty="0" err="1"/>
              <a:t>Scala</a:t>
            </a:r>
            <a:r>
              <a:rPr lang="en-US" dirty="0"/>
              <a:t>: 		</a:t>
            </a:r>
            <a:r>
              <a:rPr lang="en-US" sz="1900" b="1" dirty="0" err="1">
                <a:latin typeface="Consolas"/>
                <a:cs typeface="Consolas"/>
              </a:rPr>
              <a:t>val</a:t>
            </a:r>
            <a:r>
              <a:rPr lang="en-US" sz="1900" dirty="0">
                <a:latin typeface="Consolas"/>
                <a:cs typeface="Consolas"/>
              </a:rPr>
              <a:t> pair = (a, b)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pair._1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pair._2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900" dirty="0">
              <a:solidFill>
                <a:srgbClr val="008000"/>
              </a:solidFill>
            </a:endParaRPr>
          </a:p>
          <a:p>
            <a:pPr>
              <a:spcBef>
                <a:spcPts val="1500"/>
              </a:spcBef>
            </a:pPr>
            <a:r>
              <a:rPr lang="en-US" dirty="0"/>
              <a:t>Java:		</a:t>
            </a:r>
            <a:r>
              <a:rPr lang="en-US" sz="1900" dirty="0">
                <a:latin typeface="Consolas"/>
                <a:cs typeface="Consolas"/>
              </a:rPr>
              <a:t>Tuple2 pair = </a:t>
            </a:r>
            <a:r>
              <a:rPr lang="en-US" sz="1900" b="1" dirty="0">
                <a:latin typeface="Consolas"/>
                <a:cs typeface="Consolas"/>
              </a:rPr>
              <a:t>new</a:t>
            </a:r>
            <a:r>
              <a:rPr lang="en-US" sz="1900" dirty="0">
                <a:latin typeface="Consolas"/>
                <a:cs typeface="Consolas"/>
              </a:rPr>
              <a:t> Tuple2(a, b);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pair._1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699516" lvl="1" indent="0">
              <a:spcBef>
                <a:spcPts val="0"/>
              </a:spcBef>
              <a:buNone/>
            </a:pPr>
            <a:r>
              <a:rPr lang="en-US" sz="1900" dirty="0">
                <a:latin typeface="Consolas"/>
                <a:cs typeface="Consolas"/>
              </a:rPr>
              <a:t>				pair._2 </a:t>
            </a:r>
            <a:r>
              <a:rPr lang="en-US" sz="19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900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63814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Key-Value Operations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85900"/>
            <a:ext cx="11195050" cy="4845050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pets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2000" dirty="0">
                <a:latin typeface="Consolas"/>
                <a:cs typeface="Consolas"/>
              </a:rPr>
              <a:t>, 1),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2000" dirty="0">
                <a:latin typeface="Consolas"/>
                <a:cs typeface="Consolas"/>
              </a:rPr>
              <a:t>, 1),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2000" dirty="0">
                <a:latin typeface="Consolas"/>
                <a:cs typeface="Consolas"/>
              </a:rPr>
              <a:t>, 2)])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pets.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pets.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2000" dirty="0">
                <a:latin typeface="Consolas"/>
                <a:cs typeface="Consolas"/>
              </a:rPr>
              <a:t>()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pets.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2000" dirty="0">
                <a:latin typeface="Consolas"/>
                <a:cs typeface="Consolas"/>
              </a:rPr>
              <a:t>()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reduceByKey</a:t>
            </a:r>
            <a:r>
              <a:rPr lang="en-US" dirty="0">
                <a:cs typeface="Consolas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57413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Key-Value Operations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98" t="31574" r="24074" b="42091"/>
          <a:stretch/>
        </p:blipFill>
        <p:spPr>
          <a:xfrm>
            <a:off x="1272209" y="2041242"/>
            <a:ext cx="9157746" cy="28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lines = </a:t>
            </a:r>
            <a:r>
              <a:rPr lang="en-US" sz="2000" dirty="0" err="1">
                <a:latin typeface="Consolas"/>
                <a:cs typeface="Consolas"/>
              </a:rPr>
              <a:t>sc.textFile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counts = </a:t>
            </a:r>
            <a:r>
              <a:rPr lang="en-US" sz="2000" dirty="0" err="1">
                <a:latin typeface="Consolas"/>
                <a:cs typeface="Consolas"/>
              </a:rPr>
              <a:t>lines.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2000" dirty="0">
                <a:latin typeface="Consolas"/>
                <a:cs typeface="Consolas"/>
              </a:rPr>
              <a:t>) \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2000" dirty="0">
                <a:latin typeface="Consolas"/>
                <a:cs typeface="Consolas"/>
              </a:rPr>
              <a:t>) \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447800" y="3581401"/>
            <a:ext cx="8609640" cy="2156185"/>
            <a:chOff x="1364823" y="4724400"/>
            <a:chExt cx="5760863" cy="2113488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817534" cy="39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903342" cy="392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428181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“to”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“be”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75375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“not”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“to”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618031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(to,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(be,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65225" cy="99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(not,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(to, 1)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65225" cy="693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(be, 2)</a:t>
              </a:r>
              <a:br>
                <a:rPr lang="en-US" sz="2000" dirty="0">
                  <a:latin typeface="Arial"/>
                  <a:cs typeface="Arial"/>
                </a:rPr>
              </a:br>
              <a:r>
                <a:rPr lang="en-US" sz="2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69936" cy="693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2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Count (Python)</a:t>
            </a:r>
          </a:p>
        </p:txBody>
      </p:sp>
    </p:spTree>
    <p:extLst>
      <p:ext uri="{BB962C8B-B14F-4D97-AF65-F5344CB8AC3E}">
        <p14:creationId xmlns:p14="http://schemas.microsoft.com/office/powerpoint/2010/main" val="31070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538"/>
            <a:ext cx="11091967" cy="4221162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visits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2000" dirty="0">
                <a:latin typeface="Consolas"/>
                <a:cs typeface="Consolas"/>
              </a:rPr>
              <a:t>),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        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2000" dirty="0">
                <a:latin typeface="Consolas"/>
                <a:cs typeface="Consolas"/>
              </a:rPr>
              <a:t>),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        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2000" dirty="0">
                <a:latin typeface="Consolas"/>
                <a:cs typeface="Consolas"/>
              </a:rPr>
              <a:t>)])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pageNames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>
                <a:latin typeface="Consolas"/>
                <a:cs typeface="Consolas"/>
              </a:rPr>
              <a:t>([(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2000" dirty="0">
                <a:latin typeface="Consolas"/>
                <a:cs typeface="Consolas"/>
              </a:rPr>
              <a:t>), 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2000" dirty="0">
                <a:latin typeface="Consolas"/>
                <a:cs typeface="Consolas"/>
              </a:rPr>
              <a:t>)])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pageNames</a:t>
            </a:r>
            <a:r>
              <a:rPr lang="en-US" sz="2000" dirty="0">
                <a:latin typeface="Consolas"/>
                <a:cs typeface="Consolas"/>
              </a:rPr>
              <a:t>) 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pageNames</a:t>
            </a:r>
            <a:r>
              <a:rPr lang="en-US" sz="2000" dirty="0">
                <a:latin typeface="Consolas"/>
                <a:cs typeface="Consolas"/>
              </a:rPr>
              <a:t>) 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2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Datasets (Python)</a:t>
            </a:r>
          </a:p>
        </p:txBody>
      </p:sp>
    </p:spTree>
    <p:extLst>
      <p:ext uri="{BB962C8B-B14F-4D97-AF65-F5344CB8AC3E}">
        <p14:creationId xmlns:p14="http://schemas.microsoft.com/office/powerpoint/2010/main" val="108187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Datasets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60" t="18501" r="8361" b="44498"/>
          <a:stretch/>
        </p:blipFill>
        <p:spPr>
          <a:xfrm>
            <a:off x="838199" y="1690688"/>
            <a:ext cx="9612595" cy="30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Level of Parallelism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RDD operations take an optional second parameter for number of tasks</a:t>
            </a:r>
          </a:p>
          <a:p>
            <a:pPr marL="699516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(x, y)=&gt; x + y</a:t>
            </a:r>
            <a:r>
              <a:rPr lang="en-US" sz="2000" dirty="0">
                <a:latin typeface="Consolas"/>
                <a:cs typeface="Consolas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699516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699516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8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76350"/>
            <a:ext cx="11195050" cy="4629150"/>
          </a:xfrm>
        </p:spPr>
        <p:txBody>
          <a:bodyPr/>
          <a:lstStyle/>
          <a:p>
            <a:r>
              <a:rPr lang="en-US" dirty="0"/>
              <a:t>External variables you use in a closure will automatically be shipped to the cluster:</a:t>
            </a:r>
          </a:p>
          <a:p>
            <a:pPr marL="699516" lvl="1" indent="0">
              <a:buNone/>
            </a:pPr>
            <a:r>
              <a:rPr lang="en-US" sz="2000" dirty="0">
                <a:latin typeface="Consolas"/>
                <a:cs typeface="Consolas"/>
              </a:rPr>
              <a:t>query = </a:t>
            </a:r>
            <a:r>
              <a:rPr lang="en-US" sz="2000" dirty="0" err="1">
                <a:latin typeface="Consolas"/>
                <a:cs typeface="Consolas"/>
              </a:rPr>
              <a:t>raw_input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699516" lvl="1" indent="0">
              <a:buNone/>
            </a:pPr>
            <a:r>
              <a:rPr lang="en-US" sz="2000" dirty="0" err="1">
                <a:latin typeface="Consolas"/>
                <a:cs typeface="Consolas"/>
              </a:rPr>
              <a:t>pages.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2000" dirty="0">
                <a:latin typeface="Consolas"/>
                <a:cs typeface="Consolas"/>
              </a:rPr>
              <a:t>).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endParaRPr lang="en-US" dirty="0"/>
          </a:p>
          <a:p>
            <a:r>
              <a:rPr lang="en-US" dirty="0"/>
              <a:t>Some caveats:</a:t>
            </a:r>
          </a:p>
          <a:p>
            <a:pPr lvl="1"/>
            <a:r>
              <a:rPr lang="en-US" dirty="0"/>
              <a:t>Each task gets a new copy (updates aren’t sent back)</a:t>
            </a:r>
          </a:p>
          <a:p>
            <a:pPr lvl="1"/>
            <a:r>
              <a:rPr lang="en-US" dirty="0"/>
              <a:t>Variable must be </a:t>
            </a:r>
            <a:r>
              <a:rPr lang="en-US" dirty="0" err="1"/>
              <a:t>Serializable</a:t>
            </a:r>
            <a:r>
              <a:rPr lang="en-US" dirty="0"/>
              <a:t> (Java/</a:t>
            </a:r>
            <a:r>
              <a:rPr lang="en-US" dirty="0" err="1"/>
              <a:t>Scala</a:t>
            </a:r>
            <a:r>
              <a:rPr lang="en-US" dirty="0"/>
              <a:t>) or Pickle-able (Python)</a:t>
            </a:r>
          </a:p>
          <a:p>
            <a:pPr lvl="1"/>
            <a:r>
              <a:rPr lang="en-US" dirty="0"/>
              <a:t>Don’t use fields of an outer object (ships all of it!)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8278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714500"/>
            <a:ext cx="5384800" cy="4525963"/>
          </a:xfrm>
        </p:spPr>
        <p:txBody>
          <a:bodyPr/>
          <a:lstStyle/>
          <a:p>
            <a:pPr marL="15875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MyCoolRddApp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param</a:t>
            </a:r>
            <a:r>
              <a:rPr lang="en-US" sz="2000" dirty="0">
                <a:latin typeface="Consolas"/>
                <a:cs typeface="Consolas"/>
              </a:rPr>
              <a:t> = 3.14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log = new Log(...)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...</a:t>
            </a:r>
            <a:br>
              <a:rPr lang="en-US" sz="2000" dirty="0">
                <a:latin typeface="Consolas"/>
                <a:cs typeface="Consolas"/>
              </a:rPr>
            </a:b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b="1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work(</a:t>
            </a:r>
            <a:r>
              <a:rPr lang="en-US" sz="2000" dirty="0" err="1">
                <a:latin typeface="Consolas"/>
                <a:cs typeface="Consolas"/>
              </a:rPr>
              <a:t>rdd</a:t>
            </a:r>
            <a:r>
              <a:rPr lang="en-US" sz="2000" dirty="0">
                <a:latin typeface="Consolas"/>
                <a:cs typeface="Consolas"/>
              </a:rPr>
              <a:t>: RDD[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])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rdd.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2000" dirty="0">
                <a:latin typeface="Consolas"/>
                <a:cs typeface="Consolas"/>
              </a:rPr>
              <a:t>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}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726370"/>
            <a:ext cx="5384800" cy="4525963"/>
          </a:xfrm>
        </p:spPr>
        <p:txBody>
          <a:bodyPr/>
          <a:lstStyle/>
          <a:p>
            <a:pPr marL="158750" indent="0">
              <a:buNone/>
            </a:pPr>
            <a:r>
              <a:rPr lang="en-US" sz="2150" dirty="0"/>
              <a:t>How to get around it:</a:t>
            </a:r>
          </a:p>
          <a:p>
            <a:pPr marL="158750" indent="0">
              <a:buNone/>
            </a:pPr>
            <a:br>
              <a:rPr lang="en-US" sz="14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br>
              <a:rPr lang="en-US" sz="2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2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2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1604399" y="4533900"/>
            <a:ext cx="32724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855" tIns="54428" rIns="108855" bIns="54428" rtlCol="0" anchor="ctr"/>
          <a:lstStyle/>
          <a:p>
            <a:pPr algn="ctr"/>
            <a:r>
              <a:rPr lang="en-US" sz="2000" dirty="0" err="1"/>
              <a:t>NotSerializableException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MyCoolRddApp</a:t>
            </a:r>
            <a:r>
              <a:rPr lang="en-US" sz="2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22340" y="4838700"/>
            <a:ext cx="3774260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855" tIns="54428" rIns="108855" bIns="54428" rtlCol="0" anchor="ctr"/>
          <a:lstStyle/>
          <a:p>
            <a:pPr algn="ctr"/>
            <a:r>
              <a:rPr lang="en-US" sz="2000" dirty="0"/>
              <a:t>References only local variable instead of </a:t>
            </a:r>
            <a:r>
              <a:rPr lang="en-US" sz="2000" dirty="0" err="1">
                <a:latin typeface="Consolas"/>
                <a:cs typeface="Consolas"/>
              </a:rPr>
              <a:t>this.param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Mishap Example</a:t>
            </a:r>
          </a:p>
        </p:txBody>
      </p:sp>
    </p:spTree>
    <p:extLst>
      <p:ext uri="{BB962C8B-B14F-4D97-AF65-F5344CB8AC3E}">
        <p14:creationId xmlns:p14="http://schemas.microsoft.com/office/powerpoint/2010/main" val="10934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870066"/>
            <a:ext cx="10167008" cy="3797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92245" y="6416903"/>
            <a:ext cx="536666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Source: https://dzone.com/refcardz/apache-spark</a:t>
            </a:r>
          </a:p>
        </p:txBody>
      </p:sp>
    </p:spTree>
    <p:extLst>
      <p:ext uri="{BB962C8B-B14F-4D97-AF65-F5344CB8AC3E}">
        <p14:creationId xmlns:p14="http://schemas.microsoft.com/office/powerpoint/2010/main" val="378556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Spark supports lots of other operations!</a:t>
            </a:r>
          </a:p>
          <a:p>
            <a:r>
              <a:rPr lang="en-US" dirty="0"/>
              <a:t>Full 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a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3" y="-24380"/>
            <a:ext cx="7538665" cy="6453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2992" y="6425180"/>
            <a:ext cx="536666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Source: https://dzone.com/refcardz/apache-spark</a:t>
            </a:r>
          </a:p>
        </p:txBody>
      </p:sp>
    </p:spTree>
    <p:extLst>
      <p:ext uri="{BB962C8B-B14F-4D97-AF65-F5344CB8AC3E}">
        <p14:creationId xmlns:p14="http://schemas.microsoft.com/office/powerpoint/2010/main" val="74748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Spark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spark-shell</a:t>
            </a:r>
            <a:r>
              <a:rPr lang="en-US" dirty="0"/>
              <a:t> or </a:t>
            </a:r>
            <a:r>
              <a:rPr lang="en-US" dirty="0" err="1">
                <a:latin typeface="Consolas"/>
                <a:cs typeface="Consolas"/>
              </a:rPr>
              <a:t>pyspark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Special </a:t>
            </a:r>
            <a:r>
              <a:rPr lang="en-US" dirty="0" err="1"/>
              <a:t>Scala</a:t>
            </a:r>
            <a:r>
              <a:rPr lang="en-US" dirty="0"/>
              <a:t> and Python consoles for cluster use</a:t>
            </a:r>
          </a:p>
          <a:p>
            <a:r>
              <a:rPr lang="en-US" dirty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/>
              <a:t> environment </a:t>
            </a:r>
            <a:r>
              <a:rPr lang="en-US" dirty="0" err="1"/>
              <a:t>var</a:t>
            </a:r>
            <a:r>
              <a:rPr lang="en-US" dirty="0"/>
              <a:t>:</a:t>
            </a:r>
          </a:p>
          <a:p>
            <a:pPr marL="342900" indent="0">
              <a:buNone/>
            </a:pPr>
            <a:br>
              <a:rPr lang="en-US" sz="1900" dirty="0">
                <a:latin typeface="Consolas"/>
                <a:cs typeface="Consolas"/>
              </a:rPr>
            </a:br>
            <a:r>
              <a:rPr lang="en-US" sz="1950" dirty="0">
                <a:latin typeface="Consolas"/>
                <a:cs typeface="Consolas"/>
              </a:rPr>
              <a:t>MASTER=local     ./spark-shell          </a:t>
            </a:r>
            <a: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50" dirty="0">
                <a:latin typeface="Consolas"/>
                <a:cs typeface="Consolas"/>
              </a:rPr>
              <a:t>MASTER=local[2]  ./spark-shell          </a:t>
            </a:r>
            <a: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50" dirty="0">
                <a:latin typeface="Consolas"/>
                <a:cs typeface="Consolas"/>
              </a:rPr>
              <a:t>MASTER=spark://</a:t>
            </a:r>
            <a:r>
              <a:rPr lang="en-US" sz="1950" dirty="0" err="1">
                <a:latin typeface="Consolas"/>
                <a:cs typeface="Consolas"/>
              </a:rPr>
              <a:t>host:port</a:t>
            </a:r>
            <a:r>
              <a:rPr lang="en-US" sz="1950" dirty="0">
                <a:latin typeface="Consolas"/>
                <a:cs typeface="Consolas"/>
              </a:rPr>
              <a:t> ./spark-shell  </a:t>
            </a:r>
            <a: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95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95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97997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Created for 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Consolas"/>
              </a:rPr>
              <a:t>In standalone programs, you’d make your own (see later for details)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Stop: </a:t>
            </a:r>
            <a:r>
              <a:rPr lang="en-US" dirty="0" err="1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538"/>
            <a:ext cx="11176000" cy="422116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Turn a local collection 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 #Python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(Array(1, 2, 3)) #Scala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Use any existing Hadoop </a:t>
            </a:r>
            <a:r>
              <a:rPr lang="en-US" dirty="0" err="1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 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900"/>
            <a:ext cx="11176000" cy="422116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squares 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even 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 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27854" y="5219700"/>
            <a:ext cx="3792247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855" tIns="54428" rIns="108855" bIns="54428" rtlCol="0" anchor="ctr"/>
          <a:lstStyle/>
          <a:p>
            <a:pPr algn="ctr"/>
            <a:r>
              <a:rPr lang="en-US" sz="215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418433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 (Scala)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84" t="21392" r="20622" b="33534"/>
          <a:stretch/>
        </p:blipFill>
        <p:spPr>
          <a:xfrm>
            <a:off x="1152939" y="1789043"/>
            <a:ext cx="9170504" cy="4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9700"/>
            <a:ext cx="11176000" cy="4483358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sz="1900" dirty="0" err="1">
                <a:latin typeface="Consolas"/>
                <a:cs typeface="Consolas"/>
              </a:rPr>
              <a:t>nums</a:t>
            </a:r>
            <a:r>
              <a:rPr lang="en-US" sz="1900" dirty="0">
                <a:latin typeface="Consolas"/>
                <a:cs typeface="Consolas"/>
              </a:rPr>
              <a:t> = </a:t>
            </a:r>
            <a:r>
              <a:rPr lang="en-US" sz="1900" dirty="0" err="1">
                <a:latin typeface="Consolas"/>
                <a:cs typeface="Consolas"/>
              </a:rPr>
              <a:t>sc.parallelize</a:t>
            </a:r>
            <a:r>
              <a:rPr lang="en-US" sz="1900" dirty="0">
                <a:latin typeface="Consolas"/>
                <a:cs typeface="Consolas"/>
              </a:rPr>
              <a:t>([1, 2, 3])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900" dirty="0">
                <a:latin typeface="Consolas"/>
                <a:cs typeface="Consolas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900" dirty="0">
                <a:latin typeface="Consolas"/>
                <a:cs typeface="Consolas"/>
              </a:rPr>
              <a:t>(2)  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900" dirty="0">
                <a:latin typeface="Consolas"/>
                <a:cs typeface="Consolas"/>
              </a:rPr>
              <a:t>()  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9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900" dirty="0">
                <a:latin typeface="Consolas"/>
                <a:cs typeface="Consolas"/>
              </a:rPr>
              <a:t>)  </a:t>
            </a: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9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900" dirty="0" err="1">
                <a:latin typeface="Consolas"/>
                <a:cs typeface="Consolas"/>
              </a:rPr>
              <a:t>nums.</a:t>
            </a:r>
            <a:r>
              <a:rPr lang="en-US" sz="19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9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9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9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9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900" dirty="0">
                <a:latin typeface="Consolas"/>
                <a:cs typeface="Consolas"/>
              </a:rPr>
              <a:t>)</a:t>
            </a:r>
            <a:endParaRPr lang="en-US" sz="19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(Python)</a:t>
            </a:r>
          </a:p>
        </p:txBody>
      </p:sp>
    </p:spTree>
    <p:extLst>
      <p:ext uri="{BB962C8B-B14F-4D97-AF65-F5344CB8AC3E}">
        <p14:creationId xmlns:p14="http://schemas.microsoft.com/office/powerpoint/2010/main" val="173542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499</Words>
  <Application>Microsoft Office PowerPoint</Application>
  <PresentationFormat>Widescreen</PresentationFormat>
  <Paragraphs>108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CS5543 Real-time Big Data Analytics  Tutorial - 2</vt:lpstr>
      <vt:lpstr>PowerPoint Presentation</vt:lpstr>
      <vt:lpstr>PowerPoint Presentation</vt:lpstr>
      <vt:lpstr>Learning Spark Programming</vt:lpstr>
      <vt:lpstr>First Stop: SparkContext</vt:lpstr>
      <vt:lpstr>Creating RDDs </vt:lpstr>
      <vt:lpstr>Basic Transformations  (Python)</vt:lpstr>
      <vt:lpstr>Basic Transformations (Scala)</vt:lpstr>
      <vt:lpstr>Basic Actions (Python)</vt:lpstr>
      <vt:lpstr>Basic Actions (Scala)</vt:lpstr>
      <vt:lpstr>Working with Key-Value Pairs</vt:lpstr>
      <vt:lpstr>Some Key-Value Operations (Python)</vt:lpstr>
      <vt:lpstr>Some Key-Value Operations (Scala)</vt:lpstr>
      <vt:lpstr>Example: Word Count (Python)</vt:lpstr>
      <vt:lpstr>Multiple Datasets (Python)</vt:lpstr>
      <vt:lpstr>Multiple Datasets (Scala)</vt:lpstr>
      <vt:lpstr>Controlling the Level of Parallelism</vt:lpstr>
      <vt:lpstr>Using Local Variables</vt:lpstr>
      <vt:lpstr>Closure Mishap Example</vt:lpstr>
      <vt:lpstr>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- 2</dc:title>
  <dc:creator>Mayanka Chandra Shekar</dc:creator>
  <cp:lastModifiedBy>Mayanka Chandra Shekar</cp:lastModifiedBy>
  <cp:revision>7</cp:revision>
  <dcterms:created xsi:type="dcterms:W3CDTF">2016-09-01T06:33:21Z</dcterms:created>
  <dcterms:modified xsi:type="dcterms:W3CDTF">2016-09-01T15:47:12Z</dcterms:modified>
</cp:coreProperties>
</file>