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1" r:id="rId5"/>
    <p:sldId id="260" r:id="rId6"/>
    <p:sldId id="259"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80906" autoAdjust="0"/>
  </p:normalViewPr>
  <p:slideViewPr>
    <p:cSldViewPr snapToGrid="0">
      <p:cViewPr varScale="1">
        <p:scale>
          <a:sx n="71" d="100"/>
          <a:sy n="71" d="100"/>
        </p:scale>
        <p:origin x="848" y="2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ll Johnson" userId="c25a4b28-d0c4-4351-92e8-32b517d4dde0" providerId="ADAL" clId="{DFBB3CD6-2665-4627-9867-3743921576DD}"/>
    <pc:docChg chg="modSld">
      <pc:chgData name="Bill Johnson" userId="c25a4b28-d0c4-4351-92e8-32b517d4dde0" providerId="ADAL" clId="{DFBB3CD6-2665-4627-9867-3743921576DD}" dt="2025-01-15T23:44:46.740" v="33" actId="20577"/>
      <pc:docMkLst>
        <pc:docMk/>
      </pc:docMkLst>
      <pc:sldChg chg="modNotesTx">
        <pc:chgData name="Bill Johnson" userId="c25a4b28-d0c4-4351-92e8-32b517d4dde0" providerId="ADAL" clId="{DFBB3CD6-2665-4627-9867-3743921576DD}" dt="2025-01-15T23:44:46.740" v="33" actId="20577"/>
        <pc:sldMkLst>
          <pc:docMk/>
          <pc:sldMk cId="2304646646" sldId="257"/>
        </pc:sldMkLst>
      </pc:sldChg>
      <pc:sldChg chg="modNotesTx">
        <pc:chgData name="Bill Johnson" userId="c25a4b28-d0c4-4351-92e8-32b517d4dde0" providerId="ADAL" clId="{DFBB3CD6-2665-4627-9867-3743921576DD}" dt="2025-01-09T00:20:20.739" v="32" actId="20577"/>
        <pc:sldMkLst>
          <pc:docMk/>
          <pc:sldMk cId="1496603132" sldId="26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FE5A1E-04E9-4971-80FB-DFD0F067C5A4}" type="datetimeFigureOut">
              <a:rPr lang="en-US" smtClean="0"/>
              <a:t>1/15/2025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EDA6D-A39A-4282-8E6B-5CB8B26B346C}" type="slidenum">
              <a:rPr lang="en-US" smtClean="0"/>
              <a:t>‹#›</a:t>
            </a:fld>
            <a:endParaRPr lang="en-US"/>
          </a:p>
        </p:txBody>
      </p:sp>
    </p:spTree>
    <p:extLst>
      <p:ext uri="{BB962C8B-B14F-4D97-AF65-F5344CB8AC3E}">
        <p14:creationId xmlns:p14="http://schemas.microsoft.com/office/powerpoint/2010/main" val="3952335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Dwell Time Aggregation – I’ll try to be quick, blunt, and direct like a punch to the nose.</a:t>
            </a:r>
          </a:p>
        </p:txBody>
      </p:sp>
      <p:sp>
        <p:nvSpPr>
          <p:cNvPr id="4" name="Slide Number Placeholder 3"/>
          <p:cNvSpPr>
            <a:spLocks noGrp="1"/>
          </p:cNvSpPr>
          <p:nvPr>
            <p:ph type="sldNum" sz="quarter" idx="5"/>
          </p:nvPr>
        </p:nvSpPr>
        <p:spPr/>
        <p:txBody>
          <a:bodyPr/>
          <a:lstStyle/>
          <a:p>
            <a:fld id="{303EDA6D-A39A-4282-8E6B-5CB8B26B346C}" type="slidenum">
              <a:rPr lang="en-US" smtClean="0"/>
              <a:t>1</a:t>
            </a:fld>
            <a:endParaRPr lang="en-US"/>
          </a:p>
        </p:txBody>
      </p:sp>
    </p:spTree>
    <p:extLst>
      <p:ext uri="{BB962C8B-B14F-4D97-AF65-F5344CB8AC3E}">
        <p14:creationId xmlns:p14="http://schemas.microsoft.com/office/powerpoint/2010/main" val="590405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methods were implemented in Python in a </a:t>
            </a:r>
            <a:r>
              <a:rPr lang="en-US" dirty="0" err="1"/>
              <a:t>Jupyter</a:t>
            </a:r>
            <a:r>
              <a:rPr lang="en-US" dirty="0"/>
              <a:t> notebook and compared given a six-week period at T18. The integration, sampling, and ratio methods agree to within 0.5% or so. The Mainsail metric is too low by 70+%, having only captured the shortest-dwelling half of the container-days spent on terminal during the period. The omitted half of container-days had an average dwell of 36.2 days. </a:t>
            </a:r>
          </a:p>
        </p:txBody>
      </p:sp>
      <p:sp>
        <p:nvSpPr>
          <p:cNvPr id="4" name="Slide Number Placeholder 3"/>
          <p:cNvSpPr>
            <a:spLocks noGrp="1"/>
          </p:cNvSpPr>
          <p:nvPr>
            <p:ph type="sldNum" sz="quarter" idx="5"/>
          </p:nvPr>
        </p:nvSpPr>
        <p:spPr/>
        <p:txBody>
          <a:bodyPr/>
          <a:lstStyle/>
          <a:p>
            <a:fld id="{303EDA6D-A39A-4282-8E6B-5CB8B26B346C}" type="slidenum">
              <a:rPr lang="en-US" smtClean="0"/>
              <a:t>10</a:t>
            </a:fld>
            <a:endParaRPr lang="en-US"/>
          </a:p>
        </p:txBody>
      </p:sp>
    </p:spTree>
    <p:extLst>
      <p:ext uri="{BB962C8B-B14F-4D97-AF65-F5344CB8AC3E}">
        <p14:creationId xmlns:p14="http://schemas.microsoft.com/office/powerpoint/2010/main" val="2075187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the Crow’s Nest is not currently intending to offer any aggregation on average dwell time other than the ratio method. It is implemented and under review and should be available in the dashboards in the coming weeks. The ratio method is simple and effective. </a:t>
            </a:r>
          </a:p>
          <a:p>
            <a:endParaRPr lang="en-US" dirty="0"/>
          </a:p>
          <a:p>
            <a:r>
              <a:rPr lang="en-US" dirty="0"/>
              <a:t>In contrast, the integration method is not simple, the sampling method will not age well, and the Mainsail method seems to offer </a:t>
            </a:r>
            <a:r>
              <a:rPr lang="en-US"/>
              <a:t>little advantage.</a:t>
            </a:r>
            <a:endParaRPr lang="en-US" dirty="0"/>
          </a:p>
        </p:txBody>
      </p:sp>
      <p:sp>
        <p:nvSpPr>
          <p:cNvPr id="4" name="Slide Number Placeholder 3"/>
          <p:cNvSpPr>
            <a:spLocks noGrp="1"/>
          </p:cNvSpPr>
          <p:nvPr>
            <p:ph type="sldNum" sz="quarter" idx="5"/>
          </p:nvPr>
        </p:nvSpPr>
        <p:spPr/>
        <p:txBody>
          <a:bodyPr/>
          <a:lstStyle/>
          <a:p>
            <a:fld id="{303EDA6D-A39A-4282-8E6B-5CB8B26B346C}" type="slidenum">
              <a:rPr lang="en-US" smtClean="0"/>
              <a:t>11</a:t>
            </a:fld>
            <a:endParaRPr lang="en-US"/>
          </a:p>
        </p:txBody>
      </p:sp>
    </p:spTree>
    <p:extLst>
      <p:ext uri="{BB962C8B-B14F-4D97-AF65-F5344CB8AC3E}">
        <p14:creationId xmlns:p14="http://schemas.microsoft.com/office/powerpoint/2010/main" val="326582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aggregated average dwell time is a little tricky because you have to average over two dimensions. You average over </a:t>
            </a:r>
            <a:r>
              <a:rPr lang="en-US"/>
              <a:t>the containers </a:t>
            </a:r>
            <a:r>
              <a:rPr lang="en-US" dirty="0"/>
              <a:t>on the terminal at any given moment and then you average that over time. Calculus tells us how to average a function of time. You integrate it and divide by the period.</a:t>
            </a:r>
          </a:p>
        </p:txBody>
      </p:sp>
      <p:sp>
        <p:nvSpPr>
          <p:cNvPr id="4" name="Slide Number Placeholder 3"/>
          <p:cNvSpPr>
            <a:spLocks noGrp="1"/>
          </p:cNvSpPr>
          <p:nvPr>
            <p:ph type="sldNum" sz="quarter" idx="5"/>
          </p:nvPr>
        </p:nvSpPr>
        <p:spPr/>
        <p:txBody>
          <a:bodyPr/>
          <a:lstStyle/>
          <a:p>
            <a:fld id="{303EDA6D-A39A-4282-8E6B-5CB8B26B346C}" type="slidenum">
              <a:rPr lang="en-US" smtClean="0"/>
              <a:t>2</a:t>
            </a:fld>
            <a:endParaRPr lang="en-US"/>
          </a:p>
        </p:txBody>
      </p:sp>
    </p:spTree>
    <p:extLst>
      <p:ext uri="{BB962C8B-B14F-4D97-AF65-F5344CB8AC3E}">
        <p14:creationId xmlns:p14="http://schemas.microsoft.com/office/powerpoint/2010/main" val="3330614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Integration is something that we can do. It’s just the area under the curve, and if I can plot the curve then I can compute its area. This is a plot of the average dwell time over a six-week period from the end of September to the beginning of November for T18. The area under it is shown in gray except that it would go all the way down to 0 and not stop at 16 like it does here.</a:t>
            </a:r>
          </a:p>
        </p:txBody>
      </p:sp>
      <p:sp>
        <p:nvSpPr>
          <p:cNvPr id="4" name="Slide Number Placeholder 3"/>
          <p:cNvSpPr>
            <a:spLocks noGrp="1"/>
          </p:cNvSpPr>
          <p:nvPr>
            <p:ph type="sldNum" sz="quarter" idx="5"/>
          </p:nvPr>
        </p:nvSpPr>
        <p:spPr/>
        <p:txBody>
          <a:bodyPr/>
          <a:lstStyle/>
          <a:p>
            <a:fld id="{303EDA6D-A39A-4282-8E6B-5CB8B26B346C}" type="slidenum">
              <a:rPr lang="en-US" smtClean="0"/>
              <a:t>3</a:t>
            </a:fld>
            <a:endParaRPr lang="en-US"/>
          </a:p>
        </p:txBody>
      </p:sp>
    </p:spTree>
    <p:extLst>
      <p:ext uri="{BB962C8B-B14F-4D97-AF65-F5344CB8AC3E}">
        <p14:creationId xmlns:p14="http://schemas.microsoft.com/office/powerpoint/2010/main" val="319774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implement integration and I have in the notebook that I shared, but it’s hard to do. It’s complex. You have to work with every event where a box comes or goes from the terminal. Complexity is really bad, especially at the start of a project. It means that everything associated with it will be more fragile and more costly and won’t last as long. Another issue with using integration is that you won’t be able to filter the containers in the dashboards any way you want. Instead, you’ll have to tell us in advance what filters you want and any new filters will take weeks to months to deliver. We don’t want to build the integration method for averaging a function.</a:t>
            </a:r>
          </a:p>
        </p:txBody>
      </p:sp>
      <p:sp>
        <p:nvSpPr>
          <p:cNvPr id="4" name="Slide Number Placeholder 3"/>
          <p:cNvSpPr>
            <a:spLocks noGrp="1"/>
          </p:cNvSpPr>
          <p:nvPr>
            <p:ph type="sldNum" sz="quarter" idx="5"/>
          </p:nvPr>
        </p:nvSpPr>
        <p:spPr/>
        <p:txBody>
          <a:bodyPr/>
          <a:lstStyle/>
          <a:p>
            <a:fld id="{303EDA6D-A39A-4282-8E6B-5CB8B26B346C}" type="slidenum">
              <a:rPr lang="en-US" smtClean="0"/>
              <a:t>4</a:t>
            </a:fld>
            <a:endParaRPr lang="en-US"/>
          </a:p>
        </p:txBody>
      </p:sp>
    </p:spTree>
    <p:extLst>
      <p:ext uri="{BB962C8B-B14F-4D97-AF65-F5344CB8AC3E}">
        <p14:creationId xmlns:p14="http://schemas.microsoft.com/office/powerpoint/2010/main" val="1148757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Sampling is easy enough, both conceptually and to code. Just take a snapshot of the data every so often so that you can go back and compute the metrics as they were at that time. This works great in the short term. In the long term it gets resource intensive. The snapshots take up a lot of space and get unwieldy. The accuracy can be improved by taking more samples, but that also increases the compute and storage costs. </a:t>
            </a:r>
          </a:p>
        </p:txBody>
      </p:sp>
      <p:sp>
        <p:nvSpPr>
          <p:cNvPr id="4" name="Slide Number Placeholder 3"/>
          <p:cNvSpPr>
            <a:spLocks noGrp="1"/>
          </p:cNvSpPr>
          <p:nvPr>
            <p:ph type="sldNum" sz="quarter" idx="5"/>
          </p:nvPr>
        </p:nvSpPr>
        <p:spPr/>
        <p:txBody>
          <a:bodyPr/>
          <a:lstStyle/>
          <a:p>
            <a:fld id="{303EDA6D-A39A-4282-8E6B-5CB8B26B346C}" type="slidenum">
              <a:rPr lang="en-US" smtClean="0"/>
              <a:t>5</a:t>
            </a:fld>
            <a:endParaRPr lang="en-US"/>
          </a:p>
        </p:txBody>
      </p:sp>
    </p:spTree>
    <p:extLst>
      <p:ext uri="{BB962C8B-B14F-4D97-AF65-F5344CB8AC3E}">
        <p14:creationId xmlns:p14="http://schemas.microsoft.com/office/powerpoint/2010/main" val="751105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ratio method cleaves the heart of the complexity in two. It ignores that the total dwell and container count need to be carefully paired together and instead just takes the average value of each and divides them together. For our circumstances where the total dwell and container counts have low variability and are correlated, the ratio method is expected to be a good approximation. However, that’s not really known until both the ratio and the integration methods are implement and compared. I am happy to report that I have done that comparison and for the average dwell time, the ratio method is a good approximation. </a:t>
            </a:r>
          </a:p>
        </p:txBody>
      </p:sp>
      <p:sp>
        <p:nvSpPr>
          <p:cNvPr id="4" name="Slide Number Placeholder 3"/>
          <p:cNvSpPr>
            <a:spLocks noGrp="1"/>
          </p:cNvSpPr>
          <p:nvPr>
            <p:ph type="sldNum" sz="quarter" idx="5"/>
          </p:nvPr>
        </p:nvSpPr>
        <p:spPr/>
        <p:txBody>
          <a:bodyPr/>
          <a:lstStyle/>
          <a:p>
            <a:fld id="{303EDA6D-A39A-4282-8E6B-5CB8B26B346C}" type="slidenum">
              <a:rPr lang="en-US" smtClean="0"/>
              <a:t>6</a:t>
            </a:fld>
            <a:endParaRPr lang="en-US"/>
          </a:p>
        </p:txBody>
      </p:sp>
    </p:spTree>
    <p:extLst>
      <p:ext uri="{BB962C8B-B14F-4D97-AF65-F5344CB8AC3E}">
        <p14:creationId xmlns:p14="http://schemas.microsoft.com/office/powerpoint/2010/main" val="814059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included in the YRD120R report that I received, the container had to arrive and depart during the reporting period. That causes Mainsail to miss a lot of container-days. This might not be so bad except that the selection process is strongly biased toward selecting the shortest dwelling containers. The longest possible dwell that YRD120R can report on is the length of the reporting period. This excludes a portion of the containers in the yard that have a strong affect on the average dwell time because they have such large values for their dwell.</a:t>
            </a:r>
          </a:p>
        </p:txBody>
      </p:sp>
      <p:sp>
        <p:nvSpPr>
          <p:cNvPr id="4" name="Slide Number Placeholder 3"/>
          <p:cNvSpPr>
            <a:spLocks noGrp="1"/>
          </p:cNvSpPr>
          <p:nvPr>
            <p:ph type="sldNum" sz="quarter" idx="5"/>
          </p:nvPr>
        </p:nvSpPr>
        <p:spPr/>
        <p:txBody>
          <a:bodyPr/>
          <a:lstStyle/>
          <a:p>
            <a:fld id="{303EDA6D-A39A-4282-8E6B-5CB8B26B346C}" type="slidenum">
              <a:rPr lang="en-US" smtClean="0"/>
              <a:t>7</a:t>
            </a:fld>
            <a:endParaRPr lang="en-US"/>
          </a:p>
        </p:txBody>
      </p:sp>
    </p:spTree>
    <p:extLst>
      <p:ext uri="{BB962C8B-B14F-4D97-AF65-F5344CB8AC3E}">
        <p14:creationId xmlns:p14="http://schemas.microsoft.com/office/powerpoint/2010/main" val="3344067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how the container count for T18 progressed over time during the reporting period. The graph on the left shows all the containers. The graph on the right shows the containers that were included in YRD120R. Note the different values on the vertical axis. The set of all containers wanders around a value of approximately 11,000. The set of containers included in YRD120R rises up to around 8,000 before falling back to 0. The Mainsail set starts and ends with 0 because the containers must arrive and depart during the reporting period. Hence, no containers in YRD120R are on the terminal yet when the reporting period begins and all have left by the time it ends. This of course does not reflect the reality of the terminal. The terminal has roughly 11,000 container at any given moment and YRD120R is showing on average only about half that total. </a:t>
            </a:r>
          </a:p>
        </p:txBody>
      </p:sp>
      <p:sp>
        <p:nvSpPr>
          <p:cNvPr id="4" name="Slide Number Placeholder 3"/>
          <p:cNvSpPr>
            <a:spLocks noGrp="1"/>
          </p:cNvSpPr>
          <p:nvPr>
            <p:ph type="sldNum" sz="quarter" idx="5"/>
          </p:nvPr>
        </p:nvSpPr>
        <p:spPr/>
        <p:txBody>
          <a:bodyPr/>
          <a:lstStyle/>
          <a:p>
            <a:fld id="{303EDA6D-A39A-4282-8E6B-5CB8B26B346C}" type="slidenum">
              <a:rPr lang="en-US" smtClean="0"/>
              <a:t>8</a:t>
            </a:fld>
            <a:endParaRPr lang="en-US"/>
          </a:p>
        </p:txBody>
      </p:sp>
    </p:spTree>
    <p:extLst>
      <p:ext uri="{BB962C8B-B14F-4D97-AF65-F5344CB8AC3E}">
        <p14:creationId xmlns:p14="http://schemas.microsoft.com/office/powerpoint/2010/main" val="2043677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missing containers impact the computed average dwell time. On the left is a plot for the average dwell time over time for all the containers. On the right is the same plot for the containers that are included in the Mainsail metric. The average dwell time for YRD120R again starts and ends with zero because of the requirement that all containers arrive and depart during the reporting period. The rise is slower than the drop because at the start only short-dwelling containers may be present. In contrast, at the end, containers that have been present for weeks all must leave causing the total dwell to crash to zero bringing the average dwell to zero with it.</a:t>
            </a:r>
          </a:p>
        </p:txBody>
      </p:sp>
      <p:sp>
        <p:nvSpPr>
          <p:cNvPr id="4" name="Slide Number Placeholder 3"/>
          <p:cNvSpPr>
            <a:spLocks noGrp="1"/>
          </p:cNvSpPr>
          <p:nvPr>
            <p:ph type="sldNum" sz="quarter" idx="5"/>
          </p:nvPr>
        </p:nvSpPr>
        <p:spPr/>
        <p:txBody>
          <a:bodyPr/>
          <a:lstStyle/>
          <a:p>
            <a:fld id="{303EDA6D-A39A-4282-8E6B-5CB8B26B346C}" type="slidenum">
              <a:rPr lang="en-US" smtClean="0"/>
              <a:t>9</a:t>
            </a:fld>
            <a:endParaRPr lang="en-US"/>
          </a:p>
        </p:txBody>
      </p:sp>
    </p:spTree>
    <p:extLst>
      <p:ext uri="{BB962C8B-B14F-4D97-AF65-F5344CB8AC3E}">
        <p14:creationId xmlns:p14="http://schemas.microsoft.com/office/powerpoint/2010/main" val="588821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98C0F-309E-52C9-3BC1-28286E3F64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81D9E9-7634-EF0A-7947-A81AE0BB1B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8E8058-C59C-BC91-2300-081134E00D03}"/>
              </a:ext>
            </a:extLst>
          </p:cNvPr>
          <p:cNvSpPr>
            <a:spLocks noGrp="1"/>
          </p:cNvSpPr>
          <p:nvPr>
            <p:ph type="dt" sz="half" idx="10"/>
          </p:nvPr>
        </p:nvSpPr>
        <p:spPr/>
        <p:txBody>
          <a:bodyPr/>
          <a:lstStyle/>
          <a:p>
            <a:fld id="{69976B21-8A81-4E47-8302-40B129611A6E}" type="datetimeFigureOut">
              <a:rPr lang="en-US" smtClean="0"/>
              <a:t>1/15/2025</a:t>
            </a:fld>
            <a:endParaRPr lang="en-US"/>
          </a:p>
        </p:txBody>
      </p:sp>
      <p:sp>
        <p:nvSpPr>
          <p:cNvPr id="5" name="Footer Placeholder 4">
            <a:extLst>
              <a:ext uri="{FF2B5EF4-FFF2-40B4-BE49-F238E27FC236}">
                <a16:creationId xmlns:a16="http://schemas.microsoft.com/office/drawing/2014/main" id="{72F03EAF-1A27-04B9-DD56-B87176ED87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4632FD-BCDA-52A8-07EF-FF1CA9574273}"/>
              </a:ext>
            </a:extLst>
          </p:cNvPr>
          <p:cNvSpPr>
            <a:spLocks noGrp="1"/>
          </p:cNvSpPr>
          <p:nvPr>
            <p:ph type="sldNum" sz="quarter" idx="12"/>
          </p:nvPr>
        </p:nvSpPr>
        <p:spPr/>
        <p:txBody>
          <a:bodyPr/>
          <a:lstStyle/>
          <a:p>
            <a:fld id="{1E0FFEBB-D897-486D-9A8E-19219B981B25}" type="slidenum">
              <a:rPr lang="en-US" smtClean="0"/>
              <a:t>‹#›</a:t>
            </a:fld>
            <a:endParaRPr lang="en-US"/>
          </a:p>
        </p:txBody>
      </p:sp>
    </p:spTree>
    <p:extLst>
      <p:ext uri="{BB962C8B-B14F-4D97-AF65-F5344CB8AC3E}">
        <p14:creationId xmlns:p14="http://schemas.microsoft.com/office/powerpoint/2010/main" val="709812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67760-C759-2040-2E2A-A425943FE8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A8FA24-990D-857F-77FE-88981DA400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FBE341-5577-07C3-E0AD-BDC0DD4C8CBC}"/>
              </a:ext>
            </a:extLst>
          </p:cNvPr>
          <p:cNvSpPr>
            <a:spLocks noGrp="1"/>
          </p:cNvSpPr>
          <p:nvPr>
            <p:ph type="dt" sz="half" idx="10"/>
          </p:nvPr>
        </p:nvSpPr>
        <p:spPr/>
        <p:txBody>
          <a:bodyPr/>
          <a:lstStyle/>
          <a:p>
            <a:fld id="{69976B21-8A81-4E47-8302-40B129611A6E}" type="datetimeFigureOut">
              <a:rPr lang="en-US" smtClean="0"/>
              <a:t>1/15/2025</a:t>
            </a:fld>
            <a:endParaRPr lang="en-US"/>
          </a:p>
        </p:txBody>
      </p:sp>
      <p:sp>
        <p:nvSpPr>
          <p:cNvPr id="5" name="Footer Placeholder 4">
            <a:extLst>
              <a:ext uri="{FF2B5EF4-FFF2-40B4-BE49-F238E27FC236}">
                <a16:creationId xmlns:a16="http://schemas.microsoft.com/office/drawing/2014/main" id="{A019EA50-5FC9-6FA7-62C7-4047092B5E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EB16F6-1DC8-68CA-8844-EF862853F196}"/>
              </a:ext>
            </a:extLst>
          </p:cNvPr>
          <p:cNvSpPr>
            <a:spLocks noGrp="1"/>
          </p:cNvSpPr>
          <p:nvPr>
            <p:ph type="sldNum" sz="quarter" idx="12"/>
          </p:nvPr>
        </p:nvSpPr>
        <p:spPr/>
        <p:txBody>
          <a:bodyPr/>
          <a:lstStyle/>
          <a:p>
            <a:fld id="{1E0FFEBB-D897-486D-9A8E-19219B981B25}" type="slidenum">
              <a:rPr lang="en-US" smtClean="0"/>
              <a:t>‹#›</a:t>
            </a:fld>
            <a:endParaRPr lang="en-US"/>
          </a:p>
        </p:txBody>
      </p:sp>
    </p:spTree>
    <p:extLst>
      <p:ext uri="{BB962C8B-B14F-4D97-AF65-F5344CB8AC3E}">
        <p14:creationId xmlns:p14="http://schemas.microsoft.com/office/powerpoint/2010/main" val="2081564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0DFB44-617E-B885-84E9-83040CCB8C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0FDC1B-D878-01F7-3B42-F5AEE80F69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C38B3F-21FE-6F21-FFCB-63D53B144A41}"/>
              </a:ext>
            </a:extLst>
          </p:cNvPr>
          <p:cNvSpPr>
            <a:spLocks noGrp="1"/>
          </p:cNvSpPr>
          <p:nvPr>
            <p:ph type="dt" sz="half" idx="10"/>
          </p:nvPr>
        </p:nvSpPr>
        <p:spPr/>
        <p:txBody>
          <a:bodyPr/>
          <a:lstStyle/>
          <a:p>
            <a:fld id="{69976B21-8A81-4E47-8302-40B129611A6E}" type="datetimeFigureOut">
              <a:rPr lang="en-US" smtClean="0"/>
              <a:t>1/15/2025</a:t>
            </a:fld>
            <a:endParaRPr lang="en-US"/>
          </a:p>
        </p:txBody>
      </p:sp>
      <p:sp>
        <p:nvSpPr>
          <p:cNvPr id="5" name="Footer Placeholder 4">
            <a:extLst>
              <a:ext uri="{FF2B5EF4-FFF2-40B4-BE49-F238E27FC236}">
                <a16:creationId xmlns:a16="http://schemas.microsoft.com/office/drawing/2014/main" id="{A57A5CB4-4F99-53B0-7534-6F9610090B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B0659-122E-266D-5EC3-9AF0FAA479D7}"/>
              </a:ext>
            </a:extLst>
          </p:cNvPr>
          <p:cNvSpPr>
            <a:spLocks noGrp="1"/>
          </p:cNvSpPr>
          <p:nvPr>
            <p:ph type="sldNum" sz="quarter" idx="12"/>
          </p:nvPr>
        </p:nvSpPr>
        <p:spPr/>
        <p:txBody>
          <a:bodyPr/>
          <a:lstStyle/>
          <a:p>
            <a:fld id="{1E0FFEBB-D897-486D-9A8E-19219B981B25}" type="slidenum">
              <a:rPr lang="en-US" smtClean="0"/>
              <a:t>‹#›</a:t>
            </a:fld>
            <a:endParaRPr lang="en-US"/>
          </a:p>
        </p:txBody>
      </p:sp>
    </p:spTree>
    <p:extLst>
      <p:ext uri="{BB962C8B-B14F-4D97-AF65-F5344CB8AC3E}">
        <p14:creationId xmlns:p14="http://schemas.microsoft.com/office/powerpoint/2010/main" val="2610776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D2D21-FD69-893B-A54A-851EE45210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A93FF3-492F-D148-8142-FA1B875CD4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3D475C-D566-0EF8-150B-A1FE3A2B2257}"/>
              </a:ext>
            </a:extLst>
          </p:cNvPr>
          <p:cNvSpPr>
            <a:spLocks noGrp="1"/>
          </p:cNvSpPr>
          <p:nvPr>
            <p:ph type="dt" sz="half" idx="10"/>
          </p:nvPr>
        </p:nvSpPr>
        <p:spPr/>
        <p:txBody>
          <a:bodyPr/>
          <a:lstStyle/>
          <a:p>
            <a:fld id="{69976B21-8A81-4E47-8302-40B129611A6E}" type="datetimeFigureOut">
              <a:rPr lang="en-US" smtClean="0"/>
              <a:t>1/15/2025</a:t>
            </a:fld>
            <a:endParaRPr lang="en-US"/>
          </a:p>
        </p:txBody>
      </p:sp>
      <p:sp>
        <p:nvSpPr>
          <p:cNvPr id="5" name="Footer Placeholder 4">
            <a:extLst>
              <a:ext uri="{FF2B5EF4-FFF2-40B4-BE49-F238E27FC236}">
                <a16:creationId xmlns:a16="http://schemas.microsoft.com/office/drawing/2014/main" id="{D7ED5151-9859-BE10-D114-F315981080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69C86-E150-88E7-A992-C60653C26A5F}"/>
              </a:ext>
            </a:extLst>
          </p:cNvPr>
          <p:cNvSpPr>
            <a:spLocks noGrp="1"/>
          </p:cNvSpPr>
          <p:nvPr>
            <p:ph type="sldNum" sz="quarter" idx="12"/>
          </p:nvPr>
        </p:nvSpPr>
        <p:spPr/>
        <p:txBody>
          <a:bodyPr/>
          <a:lstStyle/>
          <a:p>
            <a:fld id="{1E0FFEBB-D897-486D-9A8E-19219B981B25}" type="slidenum">
              <a:rPr lang="en-US" smtClean="0"/>
              <a:t>‹#›</a:t>
            </a:fld>
            <a:endParaRPr lang="en-US"/>
          </a:p>
        </p:txBody>
      </p:sp>
    </p:spTree>
    <p:extLst>
      <p:ext uri="{BB962C8B-B14F-4D97-AF65-F5344CB8AC3E}">
        <p14:creationId xmlns:p14="http://schemas.microsoft.com/office/powerpoint/2010/main" val="960717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0AF1F-8E20-B11C-AFDB-CEAE0B5E67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EE99CE-1578-AEDB-3BD7-F96C66D7E08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D762D7-90C3-7A6F-36CA-0402473FA1BE}"/>
              </a:ext>
            </a:extLst>
          </p:cNvPr>
          <p:cNvSpPr>
            <a:spLocks noGrp="1"/>
          </p:cNvSpPr>
          <p:nvPr>
            <p:ph type="dt" sz="half" idx="10"/>
          </p:nvPr>
        </p:nvSpPr>
        <p:spPr/>
        <p:txBody>
          <a:bodyPr/>
          <a:lstStyle/>
          <a:p>
            <a:fld id="{69976B21-8A81-4E47-8302-40B129611A6E}" type="datetimeFigureOut">
              <a:rPr lang="en-US" smtClean="0"/>
              <a:t>1/15/2025</a:t>
            </a:fld>
            <a:endParaRPr lang="en-US"/>
          </a:p>
        </p:txBody>
      </p:sp>
      <p:sp>
        <p:nvSpPr>
          <p:cNvPr id="5" name="Footer Placeholder 4">
            <a:extLst>
              <a:ext uri="{FF2B5EF4-FFF2-40B4-BE49-F238E27FC236}">
                <a16:creationId xmlns:a16="http://schemas.microsoft.com/office/drawing/2014/main" id="{91FEE352-7571-72F7-67BB-730427EA7A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54E620-7109-4C1A-60AD-0DB94E198E7F}"/>
              </a:ext>
            </a:extLst>
          </p:cNvPr>
          <p:cNvSpPr>
            <a:spLocks noGrp="1"/>
          </p:cNvSpPr>
          <p:nvPr>
            <p:ph type="sldNum" sz="quarter" idx="12"/>
          </p:nvPr>
        </p:nvSpPr>
        <p:spPr/>
        <p:txBody>
          <a:bodyPr/>
          <a:lstStyle/>
          <a:p>
            <a:fld id="{1E0FFEBB-D897-486D-9A8E-19219B981B25}" type="slidenum">
              <a:rPr lang="en-US" smtClean="0"/>
              <a:t>‹#›</a:t>
            </a:fld>
            <a:endParaRPr lang="en-US"/>
          </a:p>
        </p:txBody>
      </p:sp>
    </p:spTree>
    <p:extLst>
      <p:ext uri="{BB962C8B-B14F-4D97-AF65-F5344CB8AC3E}">
        <p14:creationId xmlns:p14="http://schemas.microsoft.com/office/powerpoint/2010/main" val="232106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E8D85-A52B-3702-69F7-D671C48F3F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0DD330-B536-6EAF-152E-4C4EC14814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E56422-63E2-B9C0-73D9-BCFDE00E70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0618DD-18B4-20F7-8049-AEB9757E2F22}"/>
              </a:ext>
            </a:extLst>
          </p:cNvPr>
          <p:cNvSpPr>
            <a:spLocks noGrp="1"/>
          </p:cNvSpPr>
          <p:nvPr>
            <p:ph type="dt" sz="half" idx="10"/>
          </p:nvPr>
        </p:nvSpPr>
        <p:spPr/>
        <p:txBody>
          <a:bodyPr/>
          <a:lstStyle/>
          <a:p>
            <a:fld id="{69976B21-8A81-4E47-8302-40B129611A6E}" type="datetimeFigureOut">
              <a:rPr lang="en-US" smtClean="0"/>
              <a:t>1/15/2025</a:t>
            </a:fld>
            <a:endParaRPr lang="en-US"/>
          </a:p>
        </p:txBody>
      </p:sp>
      <p:sp>
        <p:nvSpPr>
          <p:cNvPr id="6" name="Footer Placeholder 5">
            <a:extLst>
              <a:ext uri="{FF2B5EF4-FFF2-40B4-BE49-F238E27FC236}">
                <a16:creationId xmlns:a16="http://schemas.microsoft.com/office/drawing/2014/main" id="{CBF0DDF7-30F7-0835-E88A-DA94F2A592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CB27E5-6509-EF7F-E5D0-6E748627ADBA}"/>
              </a:ext>
            </a:extLst>
          </p:cNvPr>
          <p:cNvSpPr>
            <a:spLocks noGrp="1"/>
          </p:cNvSpPr>
          <p:nvPr>
            <p:ph type="sldNum" sz="quarter" idx="12"/>
          </p:nvPr>
        </p:nvSpPr>
        <p:spPr/>
        <p:txBody>
          <a:bodyPr/>
          <a:lstStyle/>
          <a:p>
            <a:fld id="{1E0FFEBB-D897-486D-9A8E-19219B981B25}" type="slidenum">
              <a:rPr lang="en-US" smtClean="0"/>
              <a:t>‹#›</a:t>
            </a:fld>
            <a:endParaRPr lang="en-US"/>
          </a:p>
        </p:txBody>
      </p:sp>
    </p:spTree>
    <p:extLst>
      <p:ext uri="{BB962C8B-B14F-4D97-AF65-F5344CB8AC3E}">
        <p14:creationId xmlns:p14="http://schemas.microsoft.com/office/powerpoint/2010/main" val="781718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560A8-0099-85CB-4CDE-4543C9F78D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E36655-A24D-9E22-8CC2-2E4E4CEE2C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A51D6B-DBDE-2C7F-E904-4873D8E260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E54844-DA8C-A8F6-5FEB-587DFBE2F1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38FB47-6368-11F8-8879-B14E4888E6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B3602F-545B-9EEF-52A5-E975481C9C90}"/>
              </a:ext>
            </a:extLst>
          </p:cNvPr>
          <p:cNvSpPr>
            <a:spLocks noGrp="1"/>
          </p:cNvSpPr>
          <p:nvPr>
            <p:ph type="dt" sz="half" idx="10"/>
          </p:nvPr>
        </p:nvSpPr>
        <p:spPr/>
        <p:txBody>
          <a:bodyPr/>
          <a:lstStyle/>
          <a:p>
            <a:fld id="{69976B21-8A81-4E47-8302-40B129611A6E}" type="datetimeFigureOut">
              <a:rPr lang="en-US" smtClean="0"/>
              <a:t>1/15/2025</a:t>
            </a:fld>
            <a:endParaRPr lang="en-US"/>
          </a:p>
        </p:txBody>
      </p:sp>
      <p:sp>
        <p:nvSpPr>
          <p:cNvPr id="8" name="Footer Placeholder 7">
            <a:extLst>
              <a:ext uri="{FF2B5EF4-FFF2-40B4-BE49-F238E27FC236}">
                <a16:creationId xmlns:a16="http://schemas.microsoft.com/office/drawing/2014/main" id="{395D0D9D-74F3-A9FC-C3EF-F65EC8D7EE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E68503-E1E8-0EF8-EA3E-FA40BA681540}"/>
              </a:ext>
            </a:extLst>
          </p:cNvPr>
          <p:cNvSpPr>
            <a:spLocks noGrp="1"/>
          </p:cNvSpPr>
          <p:nvPr>
            <p:ph type="sldNum" sz="quarter" idx="12"/>
          </p:nvPr>
        </p:nvSpPr>
        <p:spPr/>
        <p:txBody>
          <a:bodyPr/>
          <a:lstStyle/>
          <a:p>
            <a:fld id="{1E0FFEBB-D897-486D-9A8E-19219B981B25}" type="slidenum">
              <a:rPr lang="en-US" smtClean="0"/>
              <a:t>‹#›</a:t>
            </a:fld>
            <a:endParaRPr lang="en-US"/>
          </a:p>
        </p:txBody>
      </p:sp>
    </p:spTree>
    <p:extLst>
      <p:ext uri="{BB962C8B-B14F-4D97-AF65-F5344CB8AC3E}">
        <p14:creationId xmlns:p14="http://schemas.microsoft.com/office/powerpoint/2010/main" val="3336831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27F0-F87F-4807-9814-8DA00B74CE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7377E9-A85B-FA57-1F6C-52D8A5B29254}"/>
              </a:ext>
            </a:extLst>
          </p:cNvPr>
          <p:cNvSpPr>
            <a:spLocks noGrp="1"/>
          </p:cNvSpPr>
          <p:nvPr>
            <p:ph type="dt" sz="half" idx="10"/>
          </p:nvPr>
        </p:nvSpPr>
        <p:spPr/>
        <p:txBody>
          <a:bodyPr/>
          <a:lstStyle/>
          <a:p>
            <a:fld id="{69976B21-8A81-4E47-8302-40B129611A6E}" type="datetimeFigureOut">
              <a:rPr lang="en-US" smtClean="0"/>
              <a:t>1/15/2025</a:t>
            </a:fld>
            <a:endParaRPr lang="en-US"/>
          </a:p>
        </p:txBody>
      </p:sp>
      <p:sp>
        <p:nvSpPr>
          <p:cNvPr id="4" name="Footer Placeholder 3">
            <a:extLst>
              <a:ext uri="{FF2B5EF4-FFF2-40B4-BE49-F238E27FC236}">
                <a16:creationId xmlns:a16="http://schemas.microsoft.com/office/drawing/2014/main" id="{8AC9CAF4-4501-6B24-48B8-642B6BA41E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41B943-817C-C95C-E09A-4407A4248B91}"/>
              </a:ext>
            </a:extLst>
          </p:cNvPr>
          <p:cNvSpPr>
            <a:spLocks noGrp="1"/>
          </p:cNvSpPr>
          <p:nvPr>
            <p:ph type="sldNum" sz="quarter" idx="12"/>
          </p:nvPr>
        </p:nvSpPr>
        <p:spPr/>
        <p:txBody>
          <a:bodyPr/>
          <a:lstStyle/>
          <a:p>
            <a:fld id="{1E0FFEBB-D897-486D-9A8E-19219B981B25}" type="slidenum">
              <a:rPr lang="en-US" smtClean="0"/>
              <a:t>‹#›</a:t>
            </a:fld>
            <a:endParaRPr lang="en-US"/>
          </a:p>
        </p:txBody>
      </p:sp>
    </p:spTree>
    <p:extLst>
      <p:ext uri="{BB962C8B-B14F-4D97-AF65-F5344CB8AC3E}">
        <p14:creationId xmlns:p14="http://schemas.microsoft.com/office/powerpoint/2010/main" val="738741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6F59DC-D3A7-0DF7-AC5A-1BB028FA9424}"/>
              </a:ext>
            </a:extLst>
          </p:cNvPr>
          <p:cNvSpPr>
            <a:spLocks noGrp="1"/>
          </p:cNvSpPr>
          <p:nvPr>
            <p:ph type="dt" sz="half" idx="10"/>
          </p:nvPr>
        </p:nvSpPr>
        <p:spPr/>
        <p:txBody>
          <a:bodyPr/>
          <a:lstStyle/>
          <a:p>
            <a:fld id="{69976B21-8A81-4E47-8302-40B129611A6E}" type="datetimeFigureOut">
              <a:rPr lang="en-US" smtClean="0"/>
              <a:t>1/15/2025</a:t>
            </a:fld>
            <a:endParaRPr lang="en-US"/>
          </a:p>
        </p:txBody>
      </p:sp>
      <p:sp>
        <p:nvSpPr>
          <p:cNvPr id="3" name="Footer Placeholder 2">
            <a:extLst>
              <a:ext uri="{FF2B5EF4-FFF2-40B4-BE49-F238E27FC236}">
                <a16:creationId xmlns:a16="http://schemas.microsoft.com/office/drawing/2014/main" id="{0128879B-1A69-FA75-8A60-38DBA667CB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5BA969-5645-B4A4-F9AB-9C8495543C66}"/>
              </a:ext>
            </a:extLst>
          </p:cNvPr>
          <p:cNvSpPr>
            <a:spLocks noGrp="1"/>
          </p:cNvSpPr>
          <p:nvPr>
            <p:ph type="sldNum" sz="quarter" idx="12"/>
          </p:nvPr>
        </p:nvSpPr>
        <p:spPr/>
        <p:txBody>
          <a:bodyPr/>
          <a:lstStyle/>
          <a:p>
            <a:fld id="{1E0FFEBB-D897-486D-9A8E-19219B981B25}" type="slidenum">
              <a:rPr lang="en-US" smtClean="0"/>
              <a:t>‹#›</a:t>
            </a:fld>
            <a:endParaRPr lang="en-US"/>
          </a:p>
        </p:txBody>
      </p:sp>
    </p:spTree>
    <p:extLst>
      <p:ext uri="{BB962C8B-B14F-4D97-AF65-F5344CB8AC3E}">
        <p14:creationId xmlns:p14="http://schemas.microsoft.com/office/powerpoint/2010/main" val="888366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52AAF-E9C3-D017-8F38-1B04FEB5B8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E9198F-312B-B07C-1B97-7C6AA9B8E5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7EC653-B7E2-EDD8-9525-EB5765D319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701C3C-D727-8FA9-DD4C-B13A9C10A243}"/>
              </a:ext>
            </a:extLst>
          </p:cNvPr>
          <p:cNvSpPr>
            <a:spLocks noGrp="1"/>
          </p:cNvSpPr>
          <p:nvPr>
            <p:ph type="dt" sz="half" idx="10"/>
          </p:nvPr>
        </p:nvSpPr>
        <p:spPr/>
        <p:txBody>
          <a:bodyPr/>
          <a:lstStyle/>
          <a:p>
            <a:fld id="{69976B21-8A81-4E47-8302-40B129611A6E}" type="datetimeFigureOut">
              <a:rPr lang="en-US" smtClean="0"/>
              <a:t>1/15/2025</a:t>
            </a:fld>
            <a:endParaRPr lang="en-US"/>
          </a:p>
        </p:txBody>
      </p:sp>
      <p:sp>
        <p:nvSpPr>
          <p:cNvPr id="6" name="Footer Placeholder 5">
            <a:extLst>
              <a:ext uri="{FF2B5EF4-FFF2-40B4-BE49-F238E27FC236}">
                <a16:creationId xmlns:a16="http://schemas.microsoft.com/office/drawing/2014/main" id="{90387D81-55B7-AC04-8157-851F40EC51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D146CC-BD0D-5DC8-75E2-66A287C3EBF4}"/>
              </a:ext>
            </a:extLst>
          </p:cNvPr>
          <p:cNvSpPr>
            <a:spLocks noGrp="1"/>
          </p:cNvSpPr>
          <p:nvPr>
            <p:ph type="sldNum" sz="quarter" idx="12"/>
          </p:nvPr>
        </p:nvSpPr>
        <p:spPr/>
        <p:txBody>
          <a:bodyPr/>
          <a:lstStyle/>
          <a:p>
            <a:fld id="{1E0FFEBB-D897-486D-9A8E-19219B981B25}" type="slidenum">
              <a:rPr lang="en-US" smtClean="0"/>
              <a:t>‹#›</a:t>
            </a:fld>
            <a:endParaRPr lang="en-US"/>
          </a:p>
        </p:txBody>
      </p:sp>
    </p:spTree>
    <p:extLst>
      <p:ext uri="{BB962C8B-B14F-4D97-AF65-F5344CB8AC3E}">
        <p14:creationId xmlns:p14="http://schemas.microsoft.com/office/powerpoint/2010/main" val="3037482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EB159-8F3D-4BAF-4DD9-8571E5007C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D1EEDB-8A46-1576-8671-B524C5DA1D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F43533-2851-BEA2-BA3F-99BB6B9113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5AB173-E0A1-C91F-27F0-DC504A6A6BC9}"/>
              </a:ext>
            </a:extLst>
          </p:cNvPr>
          <p:cNvSpPr>
            <a:spLocks noGrp="1"/>
          </p:cNvSpPr>
          <p:nvPr>
            <p:ph type="dt" sz="half" idx="10"/>
          </p:nvPr>
        </p:nvSpPr>
        <p:spPr/>
        <p:txBody>
          <a:bodyPr/>
          <a:lstStyle/>
          <a:p>
            <a:fld id="{69976B21-8A81-4E47-8302-40B129611A6E}" type="datetimeFigureOut">
              <a:rPr lang="en-US" smtClean="0"/>
              <a:t>1/15/2025</a:t>
            </a:fld>
            <a:endParaRPr lang="en-US"/>
          </a:p>
        </p:txBody>
      </p:sp>
      <p:sp>
        <p:nvSpPr>
          <p:cNvPr id="6" name="Footer Placeholder 5">
            <a:extLst>
              <a:ext uri="{FF2B5EF4-FFF2-40B4-BE49-F238E27FC236}">
                <a16:creationId xmlns:a16="http://schemas.microsoft.com/office/drawing/2014/main" id="{2D445F5E-0AFE-467E-5095-E8EEB5A3ED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CBBB80-5CAA-FF1B-DF12-2BD246CB3AA5}"/>
              </a:ext>
            </a:extLst>
          </p:cNvPr>
          <p:cNvSpPr>
            <a:spLocks noGrp="1"/>
          </p:cNvSpPr>
          <p:nvPr>
            <p:ph type="sldNum" sz="quarter" idx="12"/>
          </p:nvPr>
        </p:nvSpPr>
        <p:spPr/>
        <p:txBody>
          <a:bodyPr/>
          <a:lstStyle/>
          <a:p>
            <a:fld id="{1E0FFEBB-D897-486D-9A8E-19219B981B25}" type="slidenum">
              <a:rPr lang="en-US" smtClean="0"/>
              <a:t>‹#›</a:t>
            </a:fld>
            <a:endParaRPr lang="en-US"/>
          </a:p>
        </p:txBody>
      </p:sp>
    </p:spTree>
    <p:extLst>
      <p:ext uri="{BB962C8B-B14F-4D97-AF65-F5344CB8AC3E}">
        <p14:creationId xmlns:p14="http://schemas.microsoft.com/office/powerpoint/2010/main" val="2548334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0F3364-3CD0-20CC-3E98-A9EF99E9B1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AA3EAF-3C75-4B7E-1A65-C4ECDB2F58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61B846-91D7-5F3A-9F62-C5B172F85D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9976B21-8A81-4E47-8302-40B129611A6E}" type="datetimeFigureOut">
              <a:rPr lang="en-US" smtClean="0"/>
              <a:t>1/15/2025</a:t>
            </a:fld>
            <a:endParaRPr lang="en-US"/>
          </a:p>
        </p:txBody>
      </p:sp>
      <p:sp>
        <p:nvSpPr>
          <p:cNvPr id="5" name="Footer Placeholder 4">
            <a:extLst>
              <a:ext uri="{FF2B5EF4-FFF2-40B4-BE49-F238E27FC236}">
                <a16:creationId xmlns:a16="http://schemas.microsoft.com/office/drawing/2014/main" id="{02008230-B76F-3886-3E24-A15ACD7688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3C242CB-94E2-C728-AC82-1871D41237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E0FFEBB-D897-486D-9A8E-19219B981B25}" type="slidenum">
              <a:rPr lang="en-US" smtClean="0"/>
              <a:t>‹#›</a:t>
            </a:fld>
            <a:endParaRPr lang="en-US"/>
          </a:p>
        </p:txBody>
      </p:sp>
    </p:spTree>
    <p:extLst>
      <p:ext uri="{BB962C8B-B14F-4D97-AF65-F5344CB8AC3E}">
        <p14:creationId xmlns:p14="http://schemas.microsoft.com/office/powerpoint/2010/main" val="4021417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1ACCB-3607-E489-C7B3-B229308EE3D5}"/>
              </a:ext>
            </a:extLst>
          </p:cNvPr>
          <p:cNvSpPr>
            <a:spLocks noGrp="1"/>
          </p:cNvSpPr>
          <p:nvPr>
            <p:ph type="ctrTitle"/>
          </p:nvPr>
        </p:nvSpPr>
        <p:spPr/>
        <p:txBody>
          <a:bodyPr/>
          <a:lstStyle/>
          <a:p>
            <a:r>
              <a:rPr lang="en-US" dirty="0"/>
              <a:t>Dwell Time Aggregations</a:t>
            </a:r>
          </a:p>
        </p:txBody>
      </p:sp>
      <p:sp>
        <p:nvSpPr>
          <p:cNvPr id="3" name="Subtitle 2">
            <a:extLst>
              <a:ext uri="{FF2B5EF4-FFF2-40B4-BE49-F238E27FC236}">
                <a16:creationId xmlns:a16="http://schemas.microsoft.com/office/drawing/2014/main" id="{51E95ADB-88D9-B485-5B3A-A4C67624380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49646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C6E56-2C38-7BDC-51A3-0313D090FB6C}"/>
              </a:ext>
            </a:extLst>
          </p:cNvPr>
          <p:cNvSpPr>
            <a:spLocks noGrp="1"/>
          </p:cNvSpPr>
          <p:nvPr>
            <p:ph type="title"/>
          </p:nvPr>
        </p:nvSpPr>
        <p:spPr/>
        <p:txBody>
          <a:bodyPr/>
          <a:lstStyle/>
          <a:p>
            <a:r>
              <a:rPr lang="en-US" dirty="0"/>
              <a:t>Results of All Methods</a:t>
            </a:r>
          </a:p>
        </p:txBody>
      </p:sp>
      <p:graphicFrame>
        <p:nvGraphicFramePr>
          <p:cNvPr id="4" name="Content Placeholder 3">
            <a:extLst>
              <a:ext uri="{FF2B5EF4-FFF2-40B4-BE49-F238E27FC236}">
                <a16:creationId xmlns:a16="http://schemas.microsoft.com/office/drawing/2014/main" id="{B6307149-EC88-3D89-07F5-04424A2D2664}"/>
              </a:ext>
            </a:extLst>
          </p:cNvPr>
          <p:cNvGraphicFramePr>
            <a:graphicFrameLocks noGrp="1"/>
          </p:cNvGraphicFramePr>
          <p:nvPr>
            <p:ph idx="1"/>
            <p:extLst>
              <p:ext uri="{D42A27DB-BD31-4B8C-83A1-F6EECF244321}">
                <p14:modId xmlns:p14="http://schemas.microsoft.com/office/powerpoint/2010/main" val="1079612547"/>
              </p:ext>
            </p:extLst>
          </p:nvPr>
        </p:nvGraphicFramePr>
        <p:xfrm>
          <a:off x="3041129" y="1795645"/>
          <a:ext cx="6109741" cy="1854200"/>
        </p:xfrm>
        <a:graphic>
          <a:graphicData uri="http://schemas.openxmlformats.org/drawingml/2006/table">
            <a:tbl>
              <a:tblPr firstRow="1" bandRow="1">
                <a:tableStyleId>{5C22544A-7EE6-4342-B048-85BDC9FD1C3A}</a:tableStyleId>
              </a:tblPr>
              <a:tblGrid>
                <a:gridCol w="1395334">
                  <a:extLst>
                    <a:ext uri="{9D8B030D-6E8A-4147-A177-3AD203B41FA5}">
                      <a16:colId xmlns:a16="http://schemas.microsoft.com/office/drawing/2014/main" val="1441701055"/>
                    </a:ext>
                  </a:extLst>
                </a:gridCol>
                <a:gridCol w="2495863">
                  <a:extLst>
                    <a:ext uri="{9D8B030D-6E8A-4147-A177-3AD203B41FA5}">
                      <a16:colId xmlns:a16="http://schemas.microsoft.com/office/drawing/2014/main" val="1852397327"/>
                    </a:ext>
                  </a:extLst>
                </a:gridCol>
                <a:gridCol w="2218544">
                  <a:extLst>
                    <a:ext uri="{9D8B030D-6E8A-4147-A177-3AD203B41FA5}">
                      <a16:colId xmlns:a16="http://schemas.microsoft.com/office/drawing/2014/main" val="1813605798"/>
                    </a:ext>
                  </a:extLst>
                </a:gridCol>
              </a:tblGrid>
              <a:tr h="370840">
                <a:tc>
                  <a:txBody>
                    <a:bodyPr/>
                    <a:lstStyle/>
                    <a:p>
                      <a:r>
                        <a:rPr lang="en-US" dirty="0"/>
                        <a:t>Method</a:t>
                      </a:r>
                    </a:p>
                  </a:txBody>
                  <a:tcPr/>
                </a:tc>
                <a:tc>
                  <a:txBody>
                    <a:bodyPr/>
                    <a:lstStyle/>
                    <a:p>
                      <a:r>
                        <a:rPr lang="en-US" dirty="0"/>
                        <a:t>Avg Over Days (days)</a:t>
                      </a:r>
                    </a:p>
                  </a:txBody>
                  <a:tcPr/>
                </a:tc>
                <a:tc>
                  <a:txBody>
                    <a:bodyPr/>
                    <a:lstStyle/>
                    <a:p>
                      <a:r>
                        <a:rPr lang="en-US" dirty="0"/>
                        <a:t>Entire Period (days)</a:t>
                      </a:r>
                    </a:p>
                  </a:txBody>
                  <a:tcPr/>
                </a:tc>
                <a:extLst>
                  <a:ext uri="{0D108BD9-81ED-4DB2-BD59-A6C34878D82A}">
                    <a16:rowId xmlns:a16="http://schemas.microsoft.com/office/drawing/2014/main" val="1345437776"/>
                  </a:ext>
                </a:extLst>
              </a:tr>
              <a:tr h="370840">
                <a:tc>
                  <a:txBody>
                    <a:bodyPr/>
                    <a:lstStyle/>
                    <a:p>
                      <a:r>
                        <a:rPr lang="en-US" dirty="0"/>
                        <a:t>Integration</a:t>
                      </a:r>
                    </a:p>
                  </a:txBody>
                  <a:tcPr/>
                </a:tc>
                <a:tc>
                  <a:txBody>
                    <a:bodyPr/>
                    <a:lstStyle/>
                    <a:p>
                      <a:pPr>
                        <a:tabLst>
                          <a:tab pos="457200" algn="dec"/>
                        </a:tabLst>
                      </a:pPr>
                      <a:r>
                        <a:rPr lang="en-US" dirty="0"/>
                        <a:t>	19.9798</a:t>
                      </a:r>
                    </a:p>
                  </a:txBody>
                  <a:tcPr/>
                </a:tc>
                <a:tc>
                  <a:txBody>
                    <a:bodyPr/>
                    <a:lstStyle/>
                    <a:p>
                      <a:pPr>
                        <a:tabLst>
                          <a:tab pos="457200" algn="dec"/>
                        </a:tabLst>
                      </a:pPr>
                      <a:r>
                        <a:rPr lang="en-US" dirty="0"/>
                        <a:t>	19.9798</a:t>
                      </a:r>
                    </a:p>
                  </a:txBody>
                  <a:tcPr/>
                </a:tc>
                <a:extLst>
                  <a:ext uri="{0D108BD9-81ED-4DB2-BD59-A6C34878D82A}">
                    <a16:rowId xmlns:a16="http://schemas.microsoft.com/office/drawing/2014/main" val="3358879484"/>
                  </a:ext>
                </a:extLst>
              </a:tr>
              <a:tr h="370840">
                <a:tc>
                  <a:txBody>
                    <a:bodyPr/>
                    <a:lstStyle/>
                    <a:p>
                      <a:r>
                        <a:rPr lang="en-US" dirty="0"/>
                        <a:t>Sampling</a:t>
                      </a:r>
                    </a:p>
                  </a:txBody>
                  <a:tcPr/>
                </a:tc>
                <a:tc>
                  <a:txBody>
                    <a:bodyPr/>
                    <a:lstStyle/>
                    <a:p>
                      <a:pPr>
                        <a:tabLst>
                          <a:tab pos="457200" algn="dec"/>
                        </a:tabLst>
                      </a:pPr>
                      <a:r>
                        <a:rPr lang="en-US" dirty="0"/>
                        <a:t>	20.1242</a:t>
                      </a:r>
                    </a:p>
                  </a:txBody>
                  <a:tcPr/>
                </a:tc>
                <a:tc>
                  <a:txBody>
                    <a:bodyPr/>
                    <a:lstStyle/>
                    <a:p>
                      <a:pPr>
                        <a:tabLst>
                          <a:tab pos="457200" algn="dec"/>
                        </a:tabLst>
                      </a:pPr>
                      <a:r>
                        <a:rPr lang="en-US" dirty="0"/>
                        <a:t>	20.1242</a:t>
                      </a:r>
                    </a:p>
                  </a:txBody>
                  <a:tcPr/>
                </a:tc>
                <a:extLst>
                  <a:ext uri="{0D108BD9-81ED-4DB2-BD59-A6C34878D82A}">
                    <a16:rowId xmlns:a16="http://schemas.microsoft.com/office/drawing/2014/main" val="4135906576"/>
                  </a:ext>
                </a:extLst>
              </a:tr>
              <a:tr h="370840">
                <a:tc>
                  <a:txBody>
                    <a:bodyPr/>
                    <a:lstStyle/>
                    <a:p>
                      <a:r>
                        <a:rPr lang="en-US" dirty="0"/>
                        <a:t>Ratio</a:t>
                      </a:r>
                    </a:p>
                  </a:txBody>
                  <a:tcPr/>
                </a:tc>
                <a:tc>
                  <a:txBody>
                    <a:bodyPr/>
                    <a:lstStyle/>
                    <a:p>
                      <a:pPr>
                        <a:tabLst>
                          <a:tab pos="457200" algn="dec"/>
                        </a:tabLst>
                      </a:pPr>
                      <a:r>
                        <a:rPr lang="en-US" dirty="0"/>
                        <a:t>	19.9703</a:t>
                      </a:r>
                    </a:p>
                  </a:txBody>
                  <a:tcPr/>
                </a:tc>
                <a:tc>
                  <a:txBody>
                    <a:bodyPr/>
                    <a:lstStyle/>
                    <a:p>
                      <a:pPr>
                        <a:tabLst>
                          <a:tab pos="457200" algn="dec"/>
                        </a:tabLst>
                      </a:pPr>
                      <a:r>
                        <a:rPr lang="en-US" dirty="0"/>
                        <a:t>	19.8891</a:t>
                      </a:r>
                    </a:p>
                  </a:txBody>
                  <a:tcPr/>
                </a:tc>
                <a:extLst>
                  <a:ext uri="{0D108BD9-81ED-4DB2-BD59-A6C34878D82A}">
                    <a16:rowId xmlns:a16="http://schemas.microsoft.com/office/drawing/2014/main" val="3331356546"/>
                  </a:ext>
                </a:extLst>
              </a:tr>
              <a:tr h="370840">
                <a:tc>
                  <a:txBody>
                    <a:bodyPr/>
                    <a:lstStyle/>
                    <a:p>
                      <a:r>
                        <a:rPr lang="en-US" dirty="0"/>
                        <a:t>Mainsail</a:t>
                      </a:r>
                    </a:p>
                  </a:txBody>
                  <a:tcPr/>
                </a:tc>
                <a:tc>
                  <a:txBody>
                    <a:bodyPr/>
                    <a:lstStyle/>
                    <a:p>
                      <a:pPr>
                        <a:tabLst>
                          <a:tab pos="457200" algn="dec"/>
                        </a:tabLst>
                      </a:pPr>
                      <a:r>
                        <a:rPr lang="en-US" dirty="0"/>
                        <a:t>	0.0000</a:t>
                      </a:r>
                    </a:p>
                  </a:txBody>
                  <a:tcPr/>
                </a:tc>
                <a:tc>
                  <a:txBody>
                    <a:bodyPr/>
                    <a:lstStyle/>
                    <a:p>
                      <a:pPr>
                        <a:tabLst>
                          <a:tab pos="457200" algn="dec"/>
                        </a:tabLst>
                      </a:pPr>
                      <a:r>
                        <a:rPr lang="en-US" dirty="0"/>
                        <a:t>	5.7415</a:t>
                      </a:r>
                    </a:p>
                  </a:txBody>
                  <a:tcPr/>
                </a:tc>
                <a:extLst>
                  <a:ext uri="{0D108BD9-81ED-4DB2-BD59-A6C34878D82A}">
                    <a16:rowId xmlns:a16="http://schemas.microsoft.com/office/drawing/2014/main" val="3712861925"/>
                  </a:ext>
                </a:extLst>
              </a:tr>
            </a:tbl>
          </a:graphicData>
        </a:graphic>
      </p:graphicFrame>
      <p:sp>
        <p:nvSpPr>
          <p:cNvPr id="7" name="Content Placeholder 2">
            <a:extLst>
              <a:ext uri="{FF2B5EF4-FFF2-40B4-BE49-F238E27FC236}">
                <a16:creationId xmlns:a16="http://schemas.microsoft.com/office/drawing/2014/main" id="{AB1E1B97-E95E-8B5A-3463-C5B71058CF63}"/>
              </a:ext>
            </a:extLst>
          </p:cNvPr>
          <p:cNvSpPr txBox="1">
            <a:spLocks/>
          </p:cNvSpPr>
          <p:nvPr/>
        </p:nvSpPr>
        <p:spPr>
          <a:xfrm>
            <a:off x="838200" y="3754802"/>
            <a:ext cx="10515600" cy="24221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Mainsail metric is too low by 71%.</a:t>
            </a:r>
          </a:p>
          <a:p>
            <a:r>
              <a:rPr lang="en-US" dirty="0"/>
              <a:t>Over the period it captures 53% of the container-days.</a:t>
            </a:r>
          </a:p>
          <a:p>
            <a:r>
              <a:rPr lang="en-US" dirty="0"/>
              <a:t>The missed containers have an avg dwell time of 36.2 days.</a:t>
            </a:r>
          </a:p>
        </p:txBody>
      </p:sp>
    </p:spTree>
    <p:extLst>
      <p:ext uri="{BB962C8B-B14F-4D97-AF65-F5344CB8AC3E}">
        <p14:creationId xmlns:p14="http://schemas.microsoft.com/office/powerpoint/2010/main" val="517570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747DB-41DC-98CB-187E-A1B240E9A9BA}"/>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FFA83CF1-A0AD-0CD4-DC8D-89BBE17CCB9B}"/>
              </a:ext>
            </a:extLst>
          </p:cNvPr>
          <p:cNvSpPr>
            <a:spLocks noGrp="1"/>
          </p:cNvSpPr>
          <p:nvPr>
            <p:ph idx="1"/>
          </p:nvPr>
        </p:nvSpPr>
        <p:spPr/>
        <p:txBody>
          <a:bodyPr/>
          <a:lstStyle/>
          <a:p>
            <a:r>
              <a:rPr lang="en-US" dirty="0"/>
              <a:t>Crow’s Nest is implementing the ratio method</a:t>
            </a:r>
          </a:p>
          <a:p>
            <a:pPr lvl="1"/>
            <a:r>
              <a:rPr lang="en-US" dirty="0"/>
              <a:t>Simple</a:t>
            </a:r>
          </a:p>
          <a:p>
            <a:pPr lvl="1"/>
            <a:r>
              <a:rPr lang="en-US" dirty="0"/>
              <a:t>Effective</a:t>
            </a:r>
          </a:p>
          <a:p>
            <a:r>
              <a:rPr lang="en-US" dirty="0"/>
              <a:t>Integration will not be implemented due to its complexity</a:t>
            </a:r>
          </a:p>
          <a:p>
            <a:r>
              <a:rPr lang="en-US" dirty="0"/>
              <a:t>Sampling will not be implemented due to its compute and storage requirements in the long term</a:t>
            </a:r>
          </a:p>
          <a:p>
            <a:r>
              <a:rPr lang="en-US" dirty="0"/>
              <a:t>The Mainsail metric will not be implemented</a:t>
            </a:r>
          </a:p>
        </p:txBody>
      </p:sp>
    </p:spTree>
    <p:extLst>
      <p:ext uri="{BB962C8B-B14F-4D97-AF65-F5344CB8AC3E}">
        <p14:creationId xmlns:p14="http://schemas.microsoft.com/office/powerpoint/2010/main" val="1496603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92DC1-F7EE-4A9B-1E6B-F47CF0CA4AC1}"/>
              </a:ext>
            </a:extLst>
          </p:cNvPr>
          <p:cNvSpPr>
            <a:spLocks noGrp="1"/>
          </p:cNvSpPr>
          <p:nvPr>
            <p:ph type="title"/>
          </p:nvPr>
        </p:nvSpPr>
        <p:spPr/>
        <p:txBody>
          <a:bodyPr/>
          <a:lstStyle/>
          <a:p>
            <a:r>
              <a:rPr lang="en-US" dirty="0"/>
              <a:t>Average Dwell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80D29B-A05F-5B36-140D-54AE88EAEEC8}"/>
                  </a:ext>
                </a:extLst>
              </p:cNvPr>
              <p:cNvSpPr>
                <a:spLocks noGrp="1"/>
              </p:cNvSpPr>
              <p:nvPr>
                <p:ph idx="1"/>
              </p:nvPr>
            </p:nvSpPr>
            <p:spPr/>
            <p:txBody>
              <a:bodyPr/>
              <a:lstStyle/>
              <a:p>
                <a:r>
                  <a:rPr lang="en-US" dirty="0"/>
                  <a:t>Two dimensions of averaging</a:t>
                </a:r>
              </a:p>
              <a:p>
                <a:r>
                  <a:rPr lang="en-US" dirty="0"/>
                  <a:t>Over the set of containers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𝑑</m:t>
                              </m:r>
                            </m:e>
                          </m:d>
                        </m:e>
                        <m:sub>
                          <m:r>
                            <a:rPr lang="en-US" b="0" i="1" smtClean="0">
                              <a:latin typeface="Cambria Math" panose="02040503050406030204" pitchFamily="18" charset="0"/>
                            </a:rPr>
                            <m:t>𝐶</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𝐶</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𝑐</m:t>
                                  </m:r>
                                </m:sub>
                              </m:sSub>
                            </m:e>
                          </m:nary>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𝐶</m:t>
                              </m:r>
                            </m:e>
                          </m:d>
                        </m:den>
                      </m:f>
                    </m:oMath>
                  </m:oMathPara>
                </a14:m>
                <a:endParaRPr lang="en-US" dirty="0"/>
              </a:p>
              <a:p>
                <a:r>
                  <a:rPr lang="en-US" dirty="0"/>
                  <a:t>Over the period</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𝑑</m:t>
                              </m:r>
                            </m:e>
                          </m:d>
                        </m:e>
                        <m:sub>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𝑇</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limLoc m:val="undOvr"/>
                              <m:ctrlPr>
                                <a:rPr lang="en-US" b="0" i="1" smtClean="0">
                                  <a:latin typeface="Cambria Math" panose="02040503050406030204" pitchFamily="18" charset="0"/>
                                </a:rPr>
                              </m:ctrlPr>
                            </m:naryPr>
                            <m:sub>
                              <m:r>
                                <m:rPr>
                                  <m:brk m:alnAt="24"/>
                                </m:rPr>
                                <a:rPr lang="en-US" b="0" i="1" smtClean="0">
                                  <a:latin typeface="Cambria Math" panose="02040503050406030204" pitchFamily="18" charset="0"/>
                                </a:rPr>
                                <m:t>0</m:t>
                              </m:r>
                            </m:sub>
                            <m:sup>
                              <m:r>
                                <a:rPr lang="en-US" b="0" i="1" smtClean="0">
                                  <a:latin typeface="Cambria Math" panose="02040503050406030204" pitchFamily="18" charset="0"/>
                                </a:rPr>
                                <m:t>𝑇</m:t>
                              </m:r>
                            </m:sup>
                            <m:e>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𝑑</m:t>
                                      </m:r>
                                    </m:e>
                                  </m:d>
                                </m:e>
                                <m:sub>
                                  <m:r>
                                    <a:rPr lang="en-US" b="0" i="1" smtClean="0">
                                      <a:latin typeface="Cambria Math" panose="02040503050406030204" pitchFamily="18" charset="0"/>
                                    </a:rPr>
                                    <m:t>𝐶</m:t>
                                  </m:r>
                                </m:sub>
                              </m:sSub>
                            </m:e>
                          </m:nary>
                        </m:num>
                        <m:den>
                          <m:r>
                            <a:rPr lang="en-US" b="0" i="1" smtClean="0">
                              <a:latin typeface="Cambria Math" panose="02040503050406030204" pitchFamily="18" charset="0"/>
                            </a:rPr>
                            <m:t>𝑇</m:t>
                          </m:r>
                        </m:den>
                      </m:f>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8380D29B-A05F-5B36-140D-54AE88EAEEC8}"/>
                  </a:ext>
                </a:extLst>
              </p:cNvPr>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2304646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2609BFB-78A6-1295-0FF0-668DBAA97222}"/>
                  </a:ext>
                </a:extLst>
              </p:cNvPr>
              <p:cNvSpPr>
                <a:spLocks noGrp="1"/>
              </p:cNvSpPr>
              <p:nvPr>
                <p:ph type="title"/>
              </p:nvPr>
            </p:nvSpPr>
            <p:spPr/>
            <p:txBody>
              <a:bodyPr>
                <a:normAutofit/>
              </a:bodyPr>
              <a:lstStyle/>
              <a:p>
                <a14:m>
                  <m:oMath xmlns:m="http://schemas.openxmlformats.org/officeDocument/2006/math">
                    <m:nary>
                      <m:naryPr>
                        <m:limLoc m:val="undOvr"/>
                        <m:ctrlPr>
                          <a:rPr lang="en-US" i="1" smtClean="0">
                            <a:latin typeface="Cambria Math" panose="02040503050406030204" pitchFamily="18" charset="0"/>
                          </a:rPr>
                        </m:ctrlPr>
                      </m:naryPr>
                      <m:sub>
                        <m:r>
                          <m:rPr>
                            <m:brk m:alnAt="24"/>
                          </m:rPr>
                          <a:rPr lang="en-US" b="0" i="1" smtClean="0">
                            <a:latin typeface="Cambria Math" panose="02040503050406030204" pitchFamily="18" charset="0"/>
                          </a:rPr>
                          <m:t>0</m:t>
                        </m:r>
                      </m:sub>
                      <m:sup>
                        <m:r>
                          <a:rPr lang="en-US" b="0" i="1" smtClean="0">
                            <a:latin typeface="Cambria Math" panose="02040503050406030204" pitchFamily="18" charset="0"/>
                          </a:rPr>
                          <m:t>𝑇</m:t>
                        </m:r>
                      </m:sup>
                      <m:e>
                        <m:sSub>
                          <m:sSubPr>
                            <m:ctrlPr>
                              <a:rPr lang="en-US" b="0" i="1" smtClean="0">
                                <a:latin typeface="Cambria Math" panose="02040503050406030204" pitchFamily="18" charset="0"/>
                              </a:rPr>
                            </m:ctrlPr>
                          </m:sSubPr>
                          <m:e>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𝑑</m:t>
                                </m:r>
                              </m:e>
                            </m:d>
                          </m:e>
                          <m:sub>
                            <m:r>
                              <a:rPr lang="en-US" b="0" i="1" smtClean="0">
                                <a:latin typeface="Cambria Math" panose="02040503050406030204" pitchFamily="18" charset="0"/>
                              </a:rPr>
                              <m:t>𝐶</m:t>
                            </m:r>
                          </m:sub>
                        </m:sSub>
                      </m:e>
                    </m:nary>
                  </m:oMath>
                </a14:m>
                <a:r>
                  <a:rPr lang="en-US" dirty="0"/>
                  <a:t> Is the Area Under the Curve</a:t>
                </a:r>
              </a:p>
            </p:txBody>
          </p:sp>
        </mc:Choice>
        <mc:Fallback xmlns="">
          <p:sp>
            <p:nvSpPr>
              <p:cNvPr id="2" name="Title 1">
                <a:extLst>
                  <a:ext uri="{FF2B5EF4-FFF2-40B4-BE49-F238E27FC236}">
                    <a16:creationId xmlns:a16="http://schemas.microsoft.com/office/drawing/2014/main" id="{52609BFB-78A6-1295-0FF0-668DBAA97222}"/>
                  </a:ext>
                </a:extLst>
              </p:cNvPr>
              <p:cNvSpPr>
                <a:spLocks noGrp="1" noRot="1" noChangeAspect="1" noMove="1" noResize="1" noEditPoints="1" noAdjustHandles="1" noChangeArrowheads="1" noChangeShapeType="1" noTextEdit="1"/>
              </p:cNvSpPr>
              <p:nvPr>
                <p:ph type="title"/>
              </p:nvPr>
            </p:nvSpPr>
            <p:spPr>
              <a:blipFill>
                <a:blip r:embed="rId3"/>
                <a:stretch>
                  <a:fillRect b="-1843"/>
                </a:stretch>
              </a:blipFill>
            </p:spPr>
            <p:txBody>
              <a:bodyPr/>
              <a:lstStyle/>
              <a:p>
                <a:r>
                  <a:rPr lang="en-US">
                    <a:noFill/>
                  </a:rPr>
                  <a:t> </a:t>
                </a:r>
              </a:p>
            </p:txBody>
          </p:sp>
        </mc:Fallback>
      </mc:AlternateContent>
      <p:pic>
        <p:nvPicPr>
          <p:cNvPr id="5" name="Content Placeholder 4" descr="A graph showing a graph of time&#10;&#10;Description automatically generated with medium confidence">
            <a:extLst>
              <a:ext uri="{FF2B5EF4-FFF2-40B4-BE49-F238E27FC236}">
                <a16:creationId xmlns:a16="http://schemas.microsoft.com/office/drawing/2014/main" id="{7D524C28-D0BD-CA71-E58B-7C39F4941950}"/>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828933" y="1931087"/>
            <a:ext cx="4534133" cy="4140413"/>
          </a:xfrm>
        </p:spPr>
      </p:pic>
    </p:spTree>
    <p:extLst>
      <p:ext uri="{BB962C8B-B14F-4D97-AF65-F5344CB8AC3E}">
        <p14:creationId xmlns:p14="http://schemas.microsoft.com/office/powerpoint/2010/main" val="3115206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91730-B479-4E94-B691-9A781129BA8E}"/>
              </a:ext>
            </a:extLst>
          </p:cNvPr>
          <p:cNvSpPr>
            <a:spLocks noGrp="1"/>
          </p:cNvSpPr>
          <p:nvPr>
            <p:ph type="title"/>
          </p:nvPr>
        </p:nvSpPr>
        <p:spPr/>
        <p:txBody>
          <a:bodyPr/>
          <a:lstStyle/>
          <a:p>
            <a:r>
              <a:rPr lang="en-US" dirty="0"/>
              <a:t>Integration Is Hard</a:t>
            </a:r>
          </a:p>
        </p:txBody>
      </p:sp>
      <p:sp>
        <p:nvSpPr>
          <p:cNvPr id="3" name="Content Placeholder 2">
            <a:extLst>
              <a:ext uri="{FF2B5EF4-FFF2-40B4-BE49-F238E27FC236}">
                <a16:creationId xmlns:a16="http://schemas.microsoft.com/office/drawing/2014/main" id="{4F3E07E0-630D-D9E7-50C0-234719CE19DF}"/>
              </a:ext>
            </a:extLst>
          </p:cNvPr>
          <p:cNvSpPr>
            <a:spLocks noGrp="1"/>
          </p:cNvSpPr>
          <p:nvPr>
            <p:ph idx="1"/>
          </p:nvPr>
        </p:nvSpPr>
        <p:spPr/>
        <p:txBody>
          <a:bodyPr/>
          <a:lstStyle/>
          <a:p>
            <a:r>
              <a:rPr lang="en-US" dirty="0"/>
              <a:t>Requires working with individual inventory change events</a:t>
            </a:r>
          </a:p>
          <a:p>
            <a:r>
              <a:rPr lang="en-US" dirty="0"/>
              <a:t>Complex to build, maintain, and enhance</a:t>
            </a:r>
          </a:p>
          <a:p>
            <a:r>
              <a:rPr lang="en-US" dirty="0"/>
              <a:t>More likely to break and will arrive at end-of-life sooner</a:t>
            </a:r>
          </a:p>
          <a:p>
            <a:r>
              <a:rPr lang="en-US" dirty="0"/>
              <a:t>Filtering must be done during development</a:t>
            </a:r>
          </a:p>
          <a:p>
            <a:pPr lvl="1"/>
            <a:r>
              <a:rPr lang="en-US" dirty="0"/>
              <a:t>Imports/exports/transships/storage</a:t>
            </a:r>
          </a:p>
          <a:p>
            <a:pPr lvl="1"/>
            <a:r>
              <a:rPr lang="en-US" dirty="0" err="1"/>
              <a:t>Fulls</a:t>
            </a:r>
            <a:r>
              <a:rPr lang="en-US" dirty="0"/>
              <a:t>/empties</a:t>
            </a:r>
          </a:p>
          <a:p>
            <a:r>
              <a:rPr lang="en-US" dirty="0"/>
              <a:t>Ad hoc filters cannot be implemented in the dashboards</a:t>
            </a:r>
          </a:p>
          <a:p>
            <a:r>
              <a:rPr lang="en-US" dirty="0"/>
              <a:t>New filters will likely take weeks to months</a:t>
            </a:r>
          </a:p>
        </p:txBody>
      </p:sp>
    </p:spTree>
    <p:extLst>
      <p:ext uri="{BB962C8B-B14F-4D97-AF65-F5344CB8AC3E}">
        <p14:creationId xmlns:p14="http://schemas.microsoft.com/office/powerpoint/2010/main" val="146590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D6FBC-0521-1EE2-5D1F-BDB00070E213}"/>
              </a:ext>
            </a:extLst>
          </p:cNvPr>
          <p:cNvSpPr>
            <a:spLocks noGrp="1"/>
          </p:cNvSpPr>
          <p:nvPr>
            <p:ph type="title"/>
          </p:nvPr>
        </p:nvSpPr>
        <p:spPr/>
        <p:txBody>
          <a:bodyPr/>
          <a:lstStyle/>
          <a:p>
            <a:r>
              <a:rPr lang="en-US" dirty="0"/>
              <a:t>Sampling Is Intensive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EFBA8B-A5D4-1B77-1064-FA6968A87C83}"/>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𝑑</m:t>
                              </m:r>
                            </m:e>
                          </m:d>
                        </m:e>
                        <m:sub>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𝑇</m:t>
                          </m:r>
                        </m:sub>
                      </m:sSub>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𝑁</m:t>
                              </m:r>
                            </m:sub>
                            <m:sup/>
                            <m:e>
                              <m:sSub>
                                <m:sSubPr>
                                  <m:ctrlPr>
                                    <a:rPr lang="en-US" b="0" i="1" smtClean="0">
                                      <a:latin typeface="Cambria Math" panose="02040503050406030204" pitchFamily="18" charset="0"/>
                                      <a:ea typeface="Cambria Math" panose="02040503050406030204" pitchFamily="18" charset="0"/>
                                    </a:rPr>
                                  </m:ctrlPr>
                                </m:sSubPr>
                                <m:e>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𝑑</m:t>
                                      </m:r>
                                    </m:e>
                                  </m:d>
                                </m:e>
                                <m:sub>
                                  <m:r>
                                    <a:rPr lang="en-US" b="0" i="1" smtClean="0">
                                      <a:latin typeface="Cambria Math" panose="02040503050406030204" pitchFamily="18" charset="0"/>
                                      <a:ea typeface="Cambria Math" panose="02040503050406030204" pitchFamily="18" charset="0"/>
                                    </a:rPr>
                                    <m:t>𝐶</m:t>
                                  </m:r>
                                </m:sub>
                              </m:sSub>
                            </m:e>
                          </m:nary>
                        </m:num>
                        <m:den>
                          <m:r>
                            <a:rPr lang="en-US" b="0" i="1" smtClean="0">
                              <a:latin typeface="Cambria Math" panose="02040503050406030204" pitchFamily="18" charset="0"/>
                              <a:ea typeface="Cambria Math" panose="02040503050406030204" pitchFamily="18" charset="0"/>
                            </a:rPr>
                            <m:t>𝑁</m:t>
                          </m:r>
                        </m:den>
                      </m:f>
                    </m:oMath>
                  </m:oMathPara>
                </a14:m>
                <a:endParaRPr lang="en-US" dirty="0"/>
              </a:p>
              <a:p>
                <a:pPr marL="0" indent="0">
                  <a:buNone/>
                </a:pPr>
                <a:endParaRPr lang="en-US" dirty="0"/>
              </a:p>
              <a:p>
                <a:r>
                  <a:rPr lang="en-US" dirty="0"/>
                  <a:t>Easy conceptually and easy to code</a:t>
                </a:r>
              </a:p>
              <a:p>
                <a:r>
                  <a:rPr lang="en-US" dirty="0"/>
                  <a:t>Storage is painful – requires a snapshot of the terminal for every sample taken</a:t>
                </a:r>
              </a:p>
              <a:p>
                <a:r>
                  <a:rPr lang="en-US" dirty="0"/>
                  <a:t>Compute gets expensive after a while</a:t>
                </a:r>
              </a:p>
              <a:p>
                <a:r>
                  <a:rPr lang="en-US" dirty="0"/>
                  <a:t>Approximate – accuracy increases with the number of samples</a:t>
                </a:r>
              </a:p>
              <a:p>
                <a:r>
                  <a:rPr lang="en-US" dirty="0"/>
                  <a:t>But so does the compute and storage</a:t>
                </a:r>
              </a:p>
            </p:txBody>
          </p:sp>
        </mc:Choice>
        <mc:Fallback xmlns="">
          <p:sp>
            <p:nvSpPr>
              <p:cNvPr id="3" name="Content Placeholder 2">
                <a:extLst>
                  <a:ext uri="{FF2B5EF4-FFF2-40B4-BE49-F238E27FC236}">
                    <a16:creationId xmlns:a16="http://schemas.microsoft.com/office/drawing/2014/main" id="{AFEFBA8B-A5D4-1B77-1064-FA6968A87C83}"/>
                  </a:ext>
                </a:extLst>
              </p:cNvPr>
              <p:cNvSpPr>
                <a:spLocks noGrp="1" noRot="1" noChangeAspect="1" noMove="1" noResize="1" noEditPoints="1" noAdjustHandles="1" noChangeArrowheads="1" noChangeShapeType="1" noTextEdit="1"/>
              </p:cNvSpPr>
              <p:nvPr>
                <p:ph idx="1"/>
              </p:nvPr>
            </p:nvSpPr>
            <p:spPr>
              <a:blipFill>
                <a:blip r:embed="rId3"/>
                <a:stretch>
                  <a:fillRect l="-1043" b="-2381"/>
                </a:stretch>
              </a:blipFill>
            </p:spPr>
            <p:txBody>
              <a:bodyPr/>
              <a:lstStyle/>
              <a:p>
                <a:r>
                  <a:rPr lang="en-US">
                    <a:noFill/>
                  </a:rPr>
                  <a:t> </a:t>
                </a:r>
              </a:p>
            </p:txBody>
          </p:sp>
        </mc:Fallback>
      </mc:AlternateContent>
    </p:spTree>
    <p:extLst>
      <p:ext uri="{BB962C8B-B14F-4D97-AF65-F5344CB8AC3E}">
        <p14:creationId xmlns:p14="http://schemas.microsoft.com/office/powerpoint/2010/main" val="3693579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494D-5B66-2B6F-9986-2616D5263D87}"/>
              </a:ext>
            </a:extLst>
          </p:cNvPr>
          <p:cNvSpPr>
            <a:spLocks noGrp="1"/>
          </p:cNvSpPr>
          <p:nvPr>
            <p:ph type="title"/>
          </p:nvPr>
        </p:nvSpPr>
        <p:spPr/>
        <p:txBody>
          <a:bodyPr/>
          <a:lstStyle/>
          <a:p>
            <a:r>
              <a:rPr lang="en-US" b="1" dirty="0">
                <a:solidFill>
                  <a:schemeClr val="accent6"/>
                </a:solidFill>
              </a:rPr>
              <a:t>Preferred Method:</a:t>
            </a:r>
            <a:r>
              <a:rPr lang="en-US" dirty="0"/>
              <a:t> Ratio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CAB5FC0-005C-E8C9-EA63-896667771857}"/>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𝑑</m:t>
                              </m:r>
                            </m:e>
                          </m:d>
                        </m:e>
                        <m:sub>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𝑇</m:t>
                          </m:r>
                        </m:sub>
                      </m:sSub>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𝐶</m:t>
                              </m:r>
                            </m:sub>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𝑐</m:t>
                                  </m:r>
                                </m:sub>
                              </m:sSub>
                              <m:sSub>
                                <m:sSubPr>
                                  <m:ctrlPr>
                                    <a:rPr lang="en-US" b="0" i="1" smtClean="0">
                                      <a:latin typeface="Cambria Math" panose="02040503050406030204" pitchFamily="18" charset="0"/>
                                      <a:ea typeface="Cambria Math" panose="02040503050406030204" pitchFamily="18" charset="0"/>
                                    </a:rPr>
                                  </m:ctrlPr>
                                </m:sSubPr>
                                <m:e>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𝑑</m:t>
                                          </m:r>
                                        </m:e>
                                        <m:sub>
                                          <m:r>
                                            <a:rPr lang="en-US" b="0" i="1" smtClean="0">
                                              <a:latin typeface="Cambria Math" panose="02040503050406030204" pitchFamily="18" charset="0"/>
                                              <a:ea typeface="Cambria Math" panose="02040503050406030204" pitchFamily="18" charset="0"/>
                                            </a:rPr>
                                            <m:t>𝑐</m:t>
                                          </m:r>
                                        </m:sub>
                                      </m:sSub>
                                    </m:e>
                                  </m:d>
                                </m:e>
                                <m:sub>
                                  <m:r>
                                    <a:rPr lang="en-US" b="0" i="1" smtClean="0">
                                      <a:latin typeface="Cambria Math" panose="02040503050406030204" pitchFamily="18" charset="0"/>
                                      <a:ea typeface="Cambria Math" panose="02040503050406030204" pitchFamily="18" charset="0"/>
                                    </a:rPr>
                                    <m:t>𝑇</m:t>
                                  </m:r>
                                </m:sub>
                              </m:sSub>
                            </m:e>
                          </m:nary>
                        </m:num>
                        <m:den>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𝐶</m:t>
                              </m:r>
                            </m:sub>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𝑐</m:t>
                                  </m:r>
                                </m:sub>
                              </m:sSub>
                            </m:e>
                          </m:nary>
                        </m:den>
                      </m:f>
                    </m:oMath>
                  </m:oMathPara>
                </a14:m>
                <a:endParaRPr lang="en-US" dirty="0"/>
              </a:p>
              <a:p>
                <a:r>
                  <a:rPr lang="en-US" dirty="0"/>
                  <a:t>Unfamiliar concept but makes sense</a:t>
                </a:r>
              </a:p>
              <a:p>
                <a:pPr lvl="1"/>
                <a:r>
                  <a:rPr lang="en-US" dirty="0"/>
                  <a:t>divide the average of the total dwell time by the average of the container count</a:t>
                </a:r>
              </a:p>
              <a:p>
                <a:r>
                  <a:rPr lang="en-US" dirty="0"/>
                  <a:t>Easy to code with no additional storage needed</a:t>
                </a:r>
              </a:p>
            </p:txBody>
          </p:sp>
        </mc:Choice>
        <mc:Fallback xmlns="">
          <p:sp>
            <p:nvSpPr>
              <p:cNvPr id="3" name="Content Placeholder 2">
                <a:extLst>
                  <a:ext uri="{FF2B5EF4-FFF2-40B4-BE49-F238E27FC236}">
                    <a16:creationId xmlns:a16="http://schemas.microsoft.com/office/drawing/2014/main" id="{1CAB5FC0-005C-E8C9-EA63-896667771857}"/>
                  </a:ext>
                </a:extLst>
              </p:cNvPr>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3920329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97F79-DD11-88A1-841E-250352BD90C1}"/>
              </a:ext>
            </a:extLst>
          </p:cNvPr>
          <p:cNvSpPr>
            <a:spLocks noGrp="1"/>
          </p:cNvSpPr>
          <p:nvPr>
            <p:ph type="title"/>
          </p:nvPr>
        </p:nvSpPr>
        <p:spPr/>
        <p:txBody>
          <a:bodyPr/>
          <a:lstStyle/>
          <a:p>
            <a:r>
              <a:rPr lang="en-US" dirty="0"/>
              <a:t>Mainsail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AA8384C-B926-BE34-2287-AA82907F4752}"/>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𝑑</m:t>
                              </m:r>
                            </m:e>
                          </m:d>
                        </m:e>
                        <m:sub>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𝑇</m:t>
                          </m:r>
                        </m:sub>
                      </m:sSub>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𝐷</m:t>
                              </m:r>
                            </m:sub>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𝑑</m:t>
                                  </m:r>
                                </m:e>
                                <m:sub>
                                  <m:r>
                                    <a:rPr lang="en-US" b="0" i="1" smtClean="0">
                                      <a:latin typeface="Cambria Math" panose="02040503050406030204" pitchFamily="18" charset="0"/>
                                      <a:ea typeface="Cambria Math" panose="02040503050406030204" pitchFamily="18" charset="0"/>
                                    </a:rPr>
                                    <m:t>𝑑</m:t>
                                  </m:r>
                                </m:sub>
                              </m:sSub>
                            </m:e>
                          </m:nary>
                        </m:num>
                        <m:den>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𝐷</m:t>
                              </m:r>
                            </m:e>
                          </m:d>
                        </m:den>
                      </m:f>
                    </m:oMath>
                  </m:oMathPara>
                </a14:m>
                <a:endParaRPr lang="en-US" dirty="0"/>
              </a:p>
              <a:p>
                <a14:m>
                  <m:oMath xmlns:m="http://schemas.openxmlformats.org/officeDocument/2006/math">
                    <m:r>
                      <a:rPr lang="en-US" b="0" i="1" smtClean="0">
                        <a:latin typeface="Cambria Math" panose="02040503050406030204" pitchFamily="18" charset="0"/>
                      </a:rPr>
                      <m:t>𝐷</m:t>
                    </m:r>
                  </m:oMath>
                </a14:m>
                <a:r>
                  <a:rPr lang="en-US" dirty="0"/>
                  <a:t> is the set of containers that arrive and depart during the period.</a:t>
                </a:r>
              </a:p>
              <a:p>
                <a14:m>
                  <m:oMath xmlns:m="http://schemas.openxmlformats.org/officeDocument/2006/math">
                    <m:r>
                      <a:rPr lang="en-US" b="0" i="1" smtClean="0">
                        <a:latin typeface="Cambria Math" panose="02040503050406030204" pitchFamily="18" charset="0"/>
                      </a:rPr>
                      <m:t>𝐷</m:t>
                    </m:r>
                  </m:oMath>
                </a14:m>
                <a:r>
                  <a:rPr lang="en-US" dirty="0"/>
                  <a:t> misses about half the container-days.</a:t>
                </a:r>
              </a:p>
              <a:p>
                <a:r>
                  <a:rPr lang="en-US" dirty="0"/>
                  <a:t>The half that it captures are for the shortest dwelling containers.</a:t>
                </a:r>
              </a:p>
            </p:txBody>
          </p:sp>
        </mc:Choice>
        <mc:Fallback xmlns="">
          <p:sp>
            <p:nvSpPr>
              <p:cNvPr id="3" name="Content Placeholder 2">
                <a:extLst>
                  <a:ext uri="{FF2B5EF4-FFF2-40B4-BE49-F238E27FC236}">
                    <a16:creationId xmlns:a16="http://schemas.microsoft.com/office/drawing/2014/main" id="{5AA8384C-B926-BE34-2287-AA82907F4752}"/>
                  </a:ext>
                </a:extLst>
              </p:cNvPr>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1904847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1879F-792F-0F0C-1FB3-874AE5DA77F5}"/>
              </a:ext>
            </a:extLst>
          </p:cNvPr>
          <p:cNvSpPr>
            <a:spLocks noGrp="1"/>
          </p:cNvSpPr>
          <p:nvPr>
            <p:ph type="title"/>
          </p:nvPr>
        </p:nvSpPr>
        <p:spPr/>
        <p:txBody>
          <a:bodyPr/>
          <a:lstStyle/>
          <a:p>
            <a:r>
              <a:rPr lang="en-US" dirty="0"/>
              <a:t>Container Count Comparison</a:t>
            </a:r>
          </a:p>
        </p:txBody>
      </p:sp>
      <p:pic>
        <p:nvPicPr>
          <p:cNvPr id="5" name="Content Placeholder 4" descr="A graph with numbers and lines&#10;&#10;Description automatically generated">
            <a:extLst>
              <a:ext uri="{FF2B5EF4-FFF2-40B4-BE49-F238E27FC236}">
                <a16:creationId xmlns:a16="http://schemas.microsoft.com/office/drawing/2014/main" id="{5BFD80CF-0FAF-3290-0C20-828EEC446D3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982884"/>
            <a:ext cx="5016758" cy="4153113"/>
          </a:xfrm>
        </p:spPr>
      </p:pic>
      <p:pic>
        <p:nvPicPr>
          <p:cNvPr id="7" name="Picture 6" descr="A graph of a container&#10;&#10;Description automatically generated">
            <a:extLst>
              <a:ext uri="{FF2B5EF4-FFF2-40B4-BE49-F238E27FC236}">
                <a16:creationId xmlns:a16="http://schemas.microsoft.com/office/drawing/2014/main" id="{4AF7ED4F-8B17-CED9-569B-2AA9A3B9C8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7044" y="2001934"/>
            <a:ext cx="4864350" cy="4115011"/>
          </a:xfrm>
          <a:prstGeom prst="rect">
            <a:avLst/>
          </a:prstGeom>
        </p:spPr>
      </p:pic>
      <p:sp>
        <p:nvSpPr>
          <p:cNvPr id="8" name="TextBox 7">
            <a:extLst>
              <a:ext uri="{FF2B5EF4-FFF2-40B4-BE49-F238E27FC236}">
                <a16:creationId xmlns:a16="http://schemas.microsoft.com/office/drawing/2014/main" id="{B61AD79B-FC00-1999-92E5-1EC3577EA784}"/>
              </a:ext>
            </a:extLst>
          </p:cNvPr>
          <p:cNvSpPr txBox="1"/>
          <p:nvPr/>
        </p:nvSpPr>
        <p:spPr>
          <a:xfrm>
            <a:off x="1195049" y="1577788"/>
            <a:ext cx="4303059" cy="369332"/>
          </a:xfrm>
          <a:prstGeom prst="rect">
            <a:avLst/>
          </a:prstGeom>
          <a:noFill/>
        </p:spPr>
        <p:txBody>
          <a:bodyPr wrap="square" rtlCol="0">
            <a:spAutoFit/>
          </a:bodyPr>
          <a:lstStyle/>
          <a:p>
            <a:pPr algn="ctr"/>
            <a:r>
              <a:rPr lang="en-US" dirty="0"/>
              <a:t>Ratio Method</a:t>
            </a:r>
          </a:p>
        </p:txBody>
      </p:sp>
      <p:sp>
        <p:nvSpPr>
          <p:cNvPr id="9" name="TextBox 8">
            <a:extLst>
              <a:ext uri="{FF2B5EF4-FFF2-40B4-BE49-F238E27FC236}">
                <a16:creationId xmlns:a16="http://schemas.microsoft.com/office/drawing/2014/main" id="{E0E91E58-A2D7-F9E7-C86F-BB8B292AF8B2}"/>
              </a:ext>
            </a:extLst>
          </p:cNvPr>
          <p:cNvSpPr txBox="1"/>
          <p:nvPr/>
        </p:nvSpPr>
        <p:spPr>
          <a:xfrm>
            <a:off x="6617689" y="1577788"/>
            <a:ext cx="4303059" cy="369332"/>
          </a:xfrm>
          <a:prstGeom prst="rect">
            <a:avLst/>
          </a:prstGeom>
          <a:noFill/>
        </p:spPr>
        <p:txBody>
          <a:bodyPr wrap="square" rtlCol="0">
            <a:spAutoFit/>
          </a:bodyPr>
          <a:lstStyle/>
          <a:p>
            <a:pPr algn="ctr"/>
            <a:r>
              <a:rPr lang="en-US" dirty="0"/>
              <a:t>Mainsail Metric</a:t>
            </a:r>
          </a:p>
        </p:txBody>
      </p:sp>
    </p:spTree>
    <p:extLst>
      <p:ext uri="{BB962C8B-B14F-4D97-AF65-F5344CB8AC3E}">
        <p14:creationId xmlns:p14="http://schemas.microsoft.com/office/powerpoint/2010/main" val="1129758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1617-3BBF-E537-4A4A-45ED330434C9}"/>
              </a:ext>
            </a:extLst>
          </p:cNvPr>
          <p:cNvSpPr>
            <a:spLocks noGrp="1"/>
          </p:cNvSpPr>
          <p:nvPr>
            <p:ph type="title"/>
          </p:nvPr>
        </p:nvSpPr>
        <p:spPr/>
        <p:txBody>
          <a:bodyPr/>
          <a:lstStyle/>
          <a:p>
            <a:r>
              <a:rPr lang="en-US" dirty="0"/>
              <a:t>Aggregated Average Dwell Time Comparison</a:t>
            </a:r>
          </a:p>
        </p:txBody>
      </p:sp>
      <p:pic>
        <p:nvPicPr>
          <p:cNvPr id="5" name="Content Placeholder 4" descr="A graph showing a number of numbers and a line&#10;&#10;Description automatically generated with medium confidence">
            <a:extLst>
              <a:ext uri="{FF2B5EF4-FFF2-40B4-BE49-F238E27FC236}">
                <a16:creationId xmlns:a16="http://schemas.microsoft.com/office/drawing/2014/main" id="{B12611A4-E15A-488D-A6D4-92CB1A7A5F7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205945"/>
            <a:ext cx="4534133" cy="4140413"/>
          </a:xfrm>
        </p:spPr>
      </p:pic>
      <p:pic>
        <p:nvPicPr>
          <p:cNvPr id="7" name="Picture 6" descr="A graph showing a line graph&#10;&#10;Description automatically generated with medium confidence">
            <a:extLst>
              <a:ext uri="{FF2B5EF4-FFF2-40B4-BE49-F238E27FC236}">
                <a16:creationId xmlns:a16="http://schemas.microsoft.com/office/drawing/2014/main" id="{2972A2DC-1176-5D96-AC3E-86E4EF7E89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9669" y="2205945"/>
            <a:ext cx="4597636" cy="4197566"/>
          </a:xfrm>
          <a:prstGeom prst="rect">
            <a:avLst/>
          </a:prstGeom>
        </p:spPr>
      </p:pic>
      <p:sp>
        <p:nvSpPr>
          <p:cNvPr id="8" name="TextBox 7">
            <a:extLst>
              <a:ext uri="{FF2B5EF4-FFF2-40B4-BE49-F238E27FC236}">
                <a16:creationId xmlns:a16="http://schemas.microsoft.com/office/drawing/2014/main" id="{ED563CF8-B49C-7BB2-E8B8-2AC6D6DE8BC6}"/>
              </a:ext>
            </a:extLst>
          </p:cNvPr>
          <p:cNvSpPr txBox="1"/>
          <p:nvPr/>
        </p:nvSpPr>
        <p:spPr>
          <a:xfrm>
            <a:off x="953736" y="1690462"/>
            <a:ext cx="4303059" cy="369332"/>
          </a:xfrm>
          <a:prstGeom prst="rect">
            <a:avLst/>
          </a:prstGeom>
          <a:noFill/>
        </p:spPr>
        <p:txBody>
          <a:bodyPr wrap="square" rtlCol="0">
            <a:spAutoFit/>
          </a:bodyPr>
          <a:lstStyle/>
          <a:p>
            <a:pPr algn="ctr"/>
            <a:r>
              <a:rPr lang="en-US" dirty="0"/>
              <a:t>Ratio Method</a:t>
            </a:r>
          </a:p>
        </p:txBody>
      </p:sp>
      <p:sp>
        <p:nvSpPr>
          <p:cNvPr id="9" name="TextBox 8">
            <a:extLst>
              <a:ext uri="{FF2B5EF4-FFF2-40B4-BE49-F238E27FC236}">
                <a16:creationId xmlns:a16="http://schemas.microsoft.com/office/drawing/2014/main" id="{BAFE90F9-E1B9-CF2A-F372-E99AFFA85F97}"/>
              </a:ext>
            </a:extLst>
          </p:cNvPr>
          <p:cNvSpPr txBox="1"/>
          <p:nvPr/>
        </p:nvSpPr>
        <p:spPr>
          <a:xfrm>
            <a:off x="6935205" y="1682753"/>
            <a:ext cx="4303059" cy="369332"/>
          </a:xfrm>
          <a:prstGeom prst="rect">
            <a:avLst/>
          </a:prstGeom>
          <a:noFill/>
        </p:spPr>
        <p:txBody>
          <a:bodyPr wrap="square" rtlCol="0">
            <a:spAutoFit/>
          </a:bodyPr>
          <a:lstStyle/>
          <a:p>
            <a:pPr algn="ctr"/>
            <a:r>
              <a:rPr lang="en-US" dirty="0"/>
              <a:t>Mainsail Metric</a:t>
            </a:r>
          </a:p>
        </p:txBody>
      </p:sp>
    </p:spTree>
    <p:extLst>
      <p:ext uri="{BB962C8B-B14F-4D97-AF65-F5344CB8AC3E}">
        <p14:creationId xmlns:p14="http://schemas.microsoft.com/office/powerpoint/2010/main" val="4275537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165</TotalTime>
  <Words>1386</Words>
  <Application>Microsoft Office PowerPoint</Application>
  <PresentationFormat>Widescreen</PresentationFormat>
  <Paragraphs>91</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Cambria Math</vt:lpstr>
      <vt:lpstr>Office Theme</vt:lpstr>
      <vt:lpstr>Dwell Time Aggregations</vt:lpstr>
      <vt:lpstr>Average Dwell Time</vt:lpstr>
      <vt:lpstr>∫1_0^T▒⟨d⟩_C  Is the Area Under the Curve</vt:lpstr>
      <vt:lpstr>Integration Is Hard</vt:lpstr>
      <vt:lpstr>Sampling Is Intensive</vt:lpstr>
      <vt:lpstr>Preferred Method: Ratio Method</vt:lpstr>
      <vt:lpstr>Mainsail Metric</vt:lpstr>
      <vt:lpstr>Container Count Comparison</vt:lpstr>
      <vt:lpstr>Aggregated Average Dwell Time Comparison</vt:lpstr>
      <vt:lpstr>Results of All Methods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Bill Johnson</dc:creator>
  <cp:lastModifiedBy>Bill Johnson</cp:lastModifiedBy>
  <cp:revision>1</cp:revision>
  <dcterms:created xsi:type="dcterms:W3CDTF">2025-01-08T21:35:33Z</dcterms:created>
  <dcterms:modified xsi:type="dcterms:W3CDTF">2025-01-15T23:44:57Z</dcterms:modified>
</cp:coreProperties>
</file>