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58" r:id="rId5"/>
    <p:sldId id="260" r:id="rId6"/>
    <p:sldId id="295" r:id="rId7"/>
    <p:sldId id="296" r:id="rId8"/>
    <p:sldId id="297" r:id="rId9"/>
    <p:sldId id="320" r:id="rId10"/>
    <p:sldId id="317" r:id="rId11"/>
    <p:sldId id="318" r:id="rId12"/>
    <p:sldId id="315" r:id="rId13"/>
    <p:sldId id="316" r:id="rId14"/>
    <p:sldId id="324" r:id="rId15"/>
    <p:sldId id="292" r:id="rId16"/>
    <p:sldId id="293" r:id="rId17"/>
    <p:sldId id="298" r:id="rId18"/>
    <p:sldId id="262" r:id="rId19"/>
    <p:sldId id="323" r:id="rId20"/>
    <p:sldId id="268" r:id="rId21"/>
    <p:sldId id="321" r:id="rId22"/>
    <p:sldId id="299" r:id="rId23"/>
    <p:sldId id="270" r:id="rId24"/>
    <p:sldId id="300" r:id="rId25"/>
    <p:sldId id="301" r:id="rId26"/>
    <p:sldId id="302" r:id="rId27"/>
    <p:sldId id="304" r:id="rId28"/>
    <p:sldId id="322" r:id="rId29"/>
    <p:sldId id="305" r:id="rId30"/>
    <p:sldId id="307" r:id="rId31"/>
    <p:sldId id="308" r:id="rId32"/>
    <p:sldId id="325" r:id="rId33"/>
    <p:sldId id="326" r:id="rId34"/>
    <p:sldId id="327" r:id="rId35"/>
    <p:sldId id="334" r:id="rId36"/>
    <p:sldId id="329" r:id="rId37"/>
    <p:sldId id="330" r:id="rId38"/>
    <p:sldId id="331" r:id="rId39"/>
    <p:sldId id="333" r:id="rId40"/>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302"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D6E855-4C8F-434C-B9F1-4BC7F5ADDBCE}" type="datetimeFigureOut">
              <a:rPr lang="el-GR" smtClean="0"/>
              <a:pPr/>
              <a:t>15/10/2016</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33086-5068-4249-9C53-1C978EC297F7}"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5EC19-5BFE-418A-BB8B-045DF4239F69}" type="slidenum">
              <a:rPr lang="en-US"/>
              <a:pPr/>
              <a:t>19</a:t>
            </a:fld>
            <a:endParaRPr lang="en-US"/>
          </a:p>
        </p:txBody>
      </p:sp>
      <p:sp>
        <p:nvSpPr>
          <p:cNvPr id="27341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341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calling super lets the point3d set the super class's fields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44BBE-11EB-40E4-94C7-08FBC8BAE956}" type="slidenum">
              <a:rPr lang="en-US"/>
              <a:pPr/>
              <a:t>23</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a:t>calling super lets the point3d set the super class's fields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44BBE-11EB-40E4-94C7-08FBC8BAE956}" type="slidenum">
              <a:rPr lang="en-US"/>
              <a:pPr/>
              <a:t>24</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a:t>calling super lets the point3d set the super class's fields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60F057-A0E3-4E23-B745-DC4CADEFB257}" type="slidenum">
              <a:rPr lang="en-US"/>
              <a:pPr/>
              <a:t>28</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r>
              <a:rPr lang="en-US"/>
              <a:t>note how it does the same as the super but adds more</a:t>
            </a:r>
          </a:p>
          <a:p>
            <a:endParaRPr lang="en-US"/>
          </a:p>
          <a:p>
            <a:r>
              <a:rPr lang="en-US"/>
              <a:t>the place they have done it before is when they've written toString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l-GR"/>
          </a:p>
        </p:txBody>
      </p:sp>
      <p:sp>
        <p:nvSpPr>
          <p:cNvPr id="4" name="Date Placeholder 3"/>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Date Placeholder 2"/>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7B97E-4760-418E-9519-9659FE80F439}" type="datetimeFigureOut">
              <a:rPr lang="el-GR" smtClean="0"/>
              <a:pPr/>
              <a:t>15/10/2016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0CBD731-38F2-4FB1-AB3E-F7B81AFFDC03}"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7B97E-4760-418E-9519-9659FE80F439}" type="datetimeFigureOut">
              <a:rPr lang="el-GR" smtClean="0"/>
              <a:pPr/>
              <a:t>15/10/2016</a:t>
            </a:fld>
            <a:endParaRPr lang="el-G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BD731-38F2-4FB1-AB3E-F7B81AFFDC03}"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a:t>
            </a:r>
            <a:endParaRPr lang="el-GR" dirty="0"/>
          </a:p>
        </p:txBody>
      </p:sp>
      <p:sp>
        <p:nvSpPr>
          <p:cNvPr id="3" name="Subtitle 2"/>
          <p:cNvSpPr>
            <a:spLocks noGrp="1"/>
          </p:cNvSpPr>
          <p:nvPr>
            <p:ph type="subTitle" idx="1"/>
          </p:nvPr>
        </p:nvSpPr>
        <p:spPr/>
        <p:txBody>
          <a:bodyPr>
            <a:normAutofit/>
          </a:bodyPr>
          <a:lstStyle/>
          <a:p>
            <a:r>
              <a:rPr lang="en-US" dirty="0"/>
              <a:t>Inheritance</a:t>
            </a:r>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F8C112A-704A-4F0E-B9F4-0BD2A05DD0F2}" type="slidenum">
              <a:rPr lang="en-US"/>
              <a:pPr/>
              <a:t>10</a:t>
            </a:fld>
            <a:endParaRPr lang="en-US"/>
          </a:p>
        </p:txBody>
      </p:sp>
      <p:sp>
        <p:nvSpPr>
          <p:cNvPr id="267266" name="Rectangle 2"/>
          <p:cNvSpPr>
            <a:spLocks noGrp="1" noChangeArrowheads="1"/>
          </p:cNvSpPr>
          <p:nvPr>
            <p:ph type="title"/>
          </p:nvPr>
        </p:nvSpPr>
        <p:spPr/>
        <p:txBody>
          <a:bodyPr/>
          <a:lstStyle/>
          <a:p>
            <a:r>
              <a:rPr lang="en-US" dirty="0"/>
              <a:t>Access modifier problem </a:t>
            </a:r>
            <a:r>
              <a:rPr lang="en-US" sz="4000" dirty="0"/>
              <a:t>(1)</a:t>
            </a:r>
          </a:p>
        </p:txBody>
      </p:sp>
      <p:sp>
        <p:nvSpPr>
          <p:cNvPr id="267267" name="Rectangle 3"/>
          <p:cNvSpPr>
            <a:spLocks noGrp="1" noChangeArrowheads="1"/>
          </p:cNvSpPr>
          <p:nvPr>
            <p:ph type="body" idx="1"/>
          </p:nvPr>
        </p:nvSpPr>
        <p:spPr/>
        <p:txBody>
          <a:bodyPr>
            <a:normAutofit fontScale="92500" lnSpcReduction="10000"/>
          </a:bodyPr>
          <a:lstStyle/>
          <a:p>
            <a:pPr>
              <a:buFont typeface="Wingdings" pitchFamily="2" charset="2"/>
              <a:buNone/>
            </a:pPr>
            <a:r>
              <a:rPr lang="en-US" sz="2800" dirty="0">
                <a:latin typeface="Courier New" pitchFamily="49" charset="0"/>
              </a:rPr>
              <a:t>public class Parent {</a:t>
            </a:r>
          </a:p>
          <a:p>
            <a:pPr>
              <a:buFont typeface="Wingdings" pitchFamily="2" charset="2"/>
              <a:buNone/>
            </a:pPr>
            <a:r>
              <a:rPr lang="en-US" sz="2800" dirty="0">
                <a:latin typeface="Courier New" pitchFamily="49" charset="0"/>
              </a:rPr>
              <a:t>  private </a:t>
            </a:r>
            <a:r>
              <a:rPr lang="en-US" sz="2800" dirty="0" err="1">
                <a:latin typeface="Courier New" pitchFamily="49" charset="0"/>
              </a:rPr>
              <a:t>int</a:t>
            </a:r>
            <a:r>
              <a:rPr lang="en-US" sz="2800" dirty="0">
                <a:latin typeface="Courier New" pitchFamily="49" charset="0"/>
              </a:rPr>
              <a:t> field1;</a:t>
            </a:r>
          </a:p>
          <a:p>
            <a:pPr>
              <a:buFont typeface="Wingdings" pitchFamily="2" charset="2"/>
              <a:buNone/>
            </a:pPr>
            <a:r>
              <a:rPr lang="en-US" sz="2800" dirty="0">
                <a:latin typeface="Courier New" pitchFamily="49" charset="0"/>
              </a:rPr>
              <a:t>  protected </a:t>
            </a:r>
            <a:r>
              <a:rPr lang="en-US" sz="2800" dirty="0" err="1">
                <a:latin typeface="Courier New" pitchFamily="49" charset="0"/>
              </a:rPr>
              <a:t>int</a:t>
            </a:r>
            <a:r>
              <a:rPr lang="en-US" sz="2800" dirty="0">
                <a:latin typeface="Courier New" pitchFamily="49" charset="0"/>
              </a:rPr>
              <a:t> field2;</a:t>
            </a:r>
          </a:p>
          <a:p>
            <a:pPr>
              <a:buFont typeface="Wingdings" pitchFamily="2" charset="2"/>
              <a:buNone/>
            </a:pPr>
            <a:r>
              <a:rPr lang="en-US" sz="2800" dirty="0">
                <a:latin typeface="Courier New" pitchFamily="49" charset="0"/>
              </a:rPr>
              <a:t>  public </a:t>
            </a:r>
            <a:r>
              <a:rPr lang="en-US" sz="2800" dirty="0" err="1">
                <a:latin typeface="Courier New" pitchFamily="49" charset="0"/>
              </a:rPr>
              <a:t>int</a:t>
            </a:r>
            <a:r>
              <a:rPr lang="en-US" sz="2800" dirty="0">
                <a:latin typeface="Courier New" pitchFamily="49" charset="0"/>
              </a:rPr>
              <a:t> field3;</a:t>
            </a:r>
          </a:p>
          <a:p>
            <a:pPr>
              <a:buFont typeface="Wingdings" pitchFamily="2" charset="2"/>
              <a:buNone/>
            </a:pPr>
            <a:r>
              <a:rPr lang="en-US" sz="2800" dirty="0">
                <a:latin typeface="Courier New" pitchFamily="49" charset="0"/>
              </a:rPr>
              <a:t>  private void method1() {}</a:t>
            </a:r>
          </a:p>
          <a:p>
            <a:pPr>
              <a:buFont typeface="Wingdings" pitchFamily="2" charset="2"/>
              <a:buNone/>
            </a:pPr>
            <a:r>
              <a:rPr lang="en-US" sz="2800" dirty="0">
                <a:latin typeface="Courier New" pitchFamily="49" charset="0"/>
              </a:rPr>
              <a:t>  public void method2() {}</a:t>
            </a:r>
          </a:p>
          <a:p>
            <a:pPr>
              <a:buFont typeface="Wingdings" pitchFamily="2" charset="2"/>
              <a:buNone/>
            </a:pPr>
            <a:r>
              <a:rPr lang="en-US" sz="2800" dirty="0">
                <a:latin typeface="Courier New" pitchFamily="49" charset="0"/>
              </a:rPr>
              <a:t>  protected void setField1(</a:t>
            </a:r>
            <a:r>
              <a:rPr lang="en-US" sz="2800" dirty="0" err="1">
                <a:latin typeface="Courier New" pitchFamily="49" charset="0"/>
              </a:rPr>
              <a:t>int</a:t>
            </a:r>
            <a:r>
              <a:rPr lang="en-US" sz="2800" dirty="0">
                <a:latin typeface="Courier New" pitchFamily="49" charset="0"/>
              </a:rPr>
              <a:t> value) {</a:t>
            </a:r>
          </a:p>
          <a:p>
            <a:pPr>
              <a:buFont typeface="Wingdings" pitchFamily="2" charset="2"/>
              <a:buNone/>
            </a:pPr>
            <a:r>
              <a:rPr lang="en-US" sz="2800" dirty="0">
                <a:latin typeface="Courier New" pitchFamily="49" charset="0"/>
              </a:rPr>
              <a:t>    field1 = value;</a:t>
            </a:r>
          </a:p>
          <a:p>
            <a:pPr>
              <a:buFont typeface="Wingdings" pitchFamily="2" charset="2"/>
              <a:buNone/>
            </a:pPr>
            <a:r>
              <a:rPr lang="en-US" sz="2800" dirty="0">
                <a:latin typeface="Courier New" pitchFamily="49" charset="0"/>
              </a:rPr>
              <a:t>  }</a:t>
            </a:r>
          </a:p>
          <a:p>
            <a:pPr>
              <a:buFont typeface="Wingdings" pitchFamily="2" charset="2"/>
              <a:buNone/>
            </a:pPr>
            <a:r>
              <a:rPr lang="en-US" sz="2800" dirty="0">
                <a:latin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E37D82B-43BC-40CE-BDBC-C617CF96E711}" type="slidenum">
              <a:rPr lang="en-US"/>
              <a:pPr/>
              <a:t>11</a:t>
            </a:fld>
            <a:endParaRPr lang="en-US"/>
          </a:p>
        </p:txBody>
      </p:sp>
      <p:sp>
        <p:nvSpPr>
          <p:cNvPr id="268290" name="Rectangle 2"/>
          <p:cNvSpPr>
            <a:spLocks noGrp="1" noChangeArrowheads="1"/>
          </p:cNvSpPr>
          <p:nvPr>
            <p:ph type="title"/>
          </p:nvPr>
        </p:nvSpPr>
        <p:spPr/>
        <p:txBody>
          <a:bodyPr/>
          <a:lstStyle/>
          <a:p>
            <a:r>
              <a:rPr lang="en-US" dirty="0"/>
              <a:t>Access modifier problem </a:t>
            </a:r>
            <a:r>
              <a:rPr lang="en-US" sz="4000" dirty="0"/>
              <a:t>(2)</a:t>
            </a:r>
          </a:p>
        </p:txBody>
      </p:sp>
      <p:sp>
        <p:nvSpPr>
          <p:cNvPr id="268291" name="Rectangle 3"/>
          <p:cNvSpPr>
            <a:spLocks noGrp="1" noChangeArrowheads="1"/>
          </p:cNvSpPr>
          <p:nvPr>
            <p:ph type="body" idx="1"/>
          </p:nvPr>
        </p:nvSpPr>
        <p:spPr>
          <a:xfrm>
            <a:off x="285720" y="1600200"/>
            <a:ext cx="8401080" cy="4525963"/>
          </a:xfrm>
        </p:spPr>
        <p:txBody>
          <a:bodyPr>
            <a:normAutofit fontScale="92500" lnSpcReduction="20000"/>
          </a:bodyPr>
          <a:lstStyle/>
          <a:p>
            <a:pPr>
              <a:lnSpc>
                <a:spcPct val="80000"/>
              </a:lnSpc>
              <a:buFont typeface="Wingdings" pitchFamily="2" charset="2"/>
              <a:buNone/>
            </a:pPr>
            <a:r>
              <a:rPr lang="en-US" sz="2800" dirty="0">
                <a:latin typeface="Courier New" pitchFamily="49" charset="0"/>
              </a:rPr>
              <a:t>public class Child extends Parent {</a:t>
            </a:r>
          </a:p>
          <a:p>
            <a:pPr>
              <a:lnSpc>
                <a:spcPct val="80000"/>
              </a:lnSpc>
              <a:buFont typeface="Wingdings" pitchFamily="2" charset="2"/>
              <a:buNone/>
            </a:pPr>
            <a:r>
              <a:rPr lang="en-US" sz="2800" dirty="0">
                <a:latin typeface="Courier New" pitchFamily="49" charset="0"/>
              </a:rPr>
              <a:t>  public </a:t>
            </a:r>
            <a:r>
              <a:rPr lang="en-US" sz="2800" dirty="0" err="1">
                <a:latin typeface="Courier New" pitchFamily="49" charset="0"/>
              </a:rPr>
              <a:t>int</a:t>
            </a:r>
            <a:r>
              <a:rPr lang="en-US" sz="2800" dirty="0">
                <a:latin typeface="Courier New" pitchFamily="49" charset="0"/>
              </a:rPr>
              <a:t> field4;</a:t>
            </a:r>
          </a:p>
          <a:p>
            <a:pPr>
              <a:lnSpc>
                <a:spcPct val="80000"/>
              </a:lnSpc>
              <a:buFont typeface="Wingdings" pitchFamily="2" charset="2"/>
              <a:buNone/>
            </a:pPr>
            <a:endParaRPr lang="en-US" sz="2800" dirty="0">
              <a:latin typeface="Courier New" pitchFamily="49" charset="0"/>
            </a:endParaRPr>
          </a:p>
          <a:p>
            <a:pPr>
              <a:lnSpc>
                <a:spcPct val="80000"/>
              </a:lnSpc>
              <a:buFont typeface="Wingdings" pitchFamily="2" charset="2"/>
              <a:buNone/>
            </a:pPr>
            <a:r>
              <a:rPr lang="en-US" sz="2800" dirty="0">
                <a:latin typeface="Courier New" pitchFamily="49" charset="0"/>
              </a:rPr>
              <a:t>  public Child() {// Which not are legal?</a:t>
            </a:r>
          </a:p>
          <a:p>
            <a:pPr>
              <a:lnSpc>
                <a:spcPct val="80000"/>
              </a:lnSpc>
              <a:buFont typeface="Wingdings" pitchFamily="2" charset="2"/>
              <a:buNone/>
            </a:pPr>
            <a:r>
              <a:rPr lang="en-US" sz="2800" dirty="0">
                <a:latin typeface="Courier New" pitchFamily="49" charset="0"/>
              </a:rPr>
              <a:t>    field4 = 0;        </a:t>
            </a:r>
          </a:p>
          <a:p>
            <a:pPr>
              <a:lnSpc>
                <a:spcPct val="80000"/>
              </a:lnSpc>
              <a:buFont typeface="Wingdings" pitchFamily="2" charset="2"/>
              <a:buNone/>
            </a:pPr>
            <a:r>
              <a:rPr lang="en-US" sz="2800" dirty="0">
                <a:latin typeface="Courier New" pitchFamily="49" charset="0"/>
              </a:rPr>
              <a:t>    field1++;          </a:t>
            </a:r>
          </a:p>
          <a:p>
            <a:pPr>
              <a:lnSpc>
                <a:spcPct val="80000"/>
              </a:lnSpc>
              <a:buFont typeface="Wingdings" pitchFamily="2" charset="2"/>
              <a:buNone/>
            </a:pPr>
            <a:r>
              <a:rPr lang="en-US" sz="2800" dirty="0">
                <a:latin typeface="Courier New" pitchFamily="49" charset="0"/>
              </a:rPr>
              <a:t>    field2++;          </a:t>
            </a:r>
          </a:p>
          <a:p>
            <a:pPr>
              <a:lnSpc>
                <a:spcPct val="80000"/>
              </a:lnSpc>
              <a:buFont typeface="Wingdings" pitchFamily="2" charset="2"/>
              <a:buNone/>
            </a:pPr>
            <a:r>
              <a:rPr lang="en-US" sz="2800" dirty="0">
                <a:latin typeface="Courier New" pitchFamily="49" charset="0"/>
              </a:rPr>
              <a:t>    field3++;          </a:t>
            </a:r>
          </a:p>
          <a:p>
            <a:pPr>
              <a:lnSpc>
                <a:spcPct val="80000"/>
              </a:lnSpc>
              <a:buFont typeface="Wingdings" pitchFamily="2" charset="2"/>
              <a:buNone/>
            </a:pPr>
            <a:r>
              <a:rPr lang="en-US" sz="2800" dirty="0">
                <a:latin typeface="Courier New" pitchFamily="49" charset="0"/>
              </a:rPr>
              <a:t>    method1();         </a:t>
            </a:r>
          </a:p>
          <a:p>
            <a:pPr>
              <a:lnSpc>
                <a:spcPct val="80000"/>
              </a:lnSpc>
              <a:buFont typeface="Wingdings" pitchFamily="2" charset="2"/>
              <a:buNone/>
            </a:pPr>
            <a:r>
              <a:rPr lang="en-US" sz="2800" dirty="0">
                <a:latin typeface="Courier New" pitchFamily="49" charset="0"/>
              </a:rPr>
              <a:t>    method2();         </a:t>
            </a:r>
          </a:p>
          <a:p>
            <a:pPr>
              <a:lnSpc>
                <a:spcPct val="80000"/>
              </a:lnSpc>
              <a:buFont typeface="Wingdings" pitchFamily="2" charset="2"/>
              <a:buNone/>
            </a:pPr>
            <a:r>
              <a:rPr lang="en-US" sz="2800" dirty="0">
                <a:latin typeface="Courier New" pitchFamily="49" charset="0"/>
              </a:rPr>
              <a:t>    setField1(field4); </a:t>
            </a:r>
          </a:p>
          <a:p>
            <a:pPr>
              <a:lnSpc>
                <a:spcPct val="80000"/>
              </a:lnSpc>
              <a:buFont typeface="Wingdings" pitchFamily="2" charset="2"/>
              <a:buNone/>
            </a:pPr>
            <a:r>
              <a:rPr lang="en-US" sz="2800" dirty="0">
                <a:latin typeface="Courier New" pitchFamily="49" charset="0"/>
              </a:rPr>
              <a:t>  }</a:t>
            </a:r>
          </a:p>
          <a:p>
            <a:pPr>
              <a:lnSpc>
                <a:spcPct val="80000"/>
              </a:lnSpc>
              <a:buFont typeface="Wingdings" pitchFamily="2" charset="2"/>
              <a:buNone/>
            </a:pPr>
            <a:r>
              <a:rPr lang="en-US" sz="2800" dirty="0">
                <a:latin typeface="Courier New" pitchFamily="49" charset="0"/>
              </a:rPr>
              <a:t>}</a:t>
            </a:r>
          </a:p>
        </p:txBody>
      </p:sp>
      <p:grpSp>
        <p:nvGrpSpPr>
          <p:cNvPr id="7" name="Group 6"/>
          <p:cNvGrpSpPr/>
          <p:nvPr/>
        </p:nvGrpSpPr>
        <p:grpSpPr>
          <a:xfrm>
            <a:off x="928662" y="3143248"/>
            <a:ext cx="2286016" cy="1285884"/>
            <a:chOff x="928662" y="3143248"/>
            <a:chExt cx="2286016" cy="1285884"/>
          </a:xfrm>
        </p:grpSpPr>
        <p:sp>
          <p:nvSpPr>
            <p:cNvPr id="5" name="Rectangle 4"/>
            <p:cNvSpPr/>
            <p:nvPr/>
          </p:nvSpPr>
          <p:spPr>
            <a:xfrm>
              <a:off x="928662" y="3143248"/>
              <a:ext cx="2286016" cy="357190"/>
            </a:xfrm>
            <a:prstGeom prst="rect">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l-GR"/>
            </a:p>
          </p:txBody>
        </p:sp>
        <p:sp>
          <p:nvSpPr>
            <p:cNvPr id="6" name="Rectangle 5"/>
            <p:cNvSpPr/>
            <p:nvPr/>
          </p:nvSpPr>
          <p:spPr>
            <a:xfrm>
              <a:off x="928662" y="4071942"/>
              <a:ext cx="2286016" cy="357190"/>
            </a:xfrm>
            <a:prstGeom prst="rect">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l-G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3D871A5-B5E7-4A34-92F3-C56DA155CD9A}" type="slidenum">
              <a:rPr lang="en-US"/>
              <a:pPr/>
              <a:t>12</a:t>
            </a:fld>
            <a:endParaRPr lang="en-US"/>
          </a:p>
        </p:txBody>
      </p:sp>
      <p:sp>
        <p:nvSpPr>
          <p:cNvPr id="288770" name="Rectangle 2"/>
          <p:cNvSpPr>
            <a:spLocks noGrp="1" noChangeArrowheads="1"/>
          </p:cNvSpPr>
          <p:nvPr>
            <p:ph type="title"/>
          </p:nvPr>
        </p:nvSpPr>
        <p:spPr/>
        <p:txBody>
          <a:bodyPr/>
          <a:lstStyle/>
          <a:p>
            <a:r>
              <a:rPr lang="en-US"/>
              <a:t>Inheritance Hierarchies</a:t>
            </a:r>
          </a:p>
        </p:txBody>
      </p:sp>
      <p:sp>
        <p:nvSpPr>
          <p:cNvPr id="288771" name="Rectangle 3"/>
          <p:cNvSpPr>
            <a:spLocks noGrp="1" noChangeArrowheads="1"/>
          </p:cNvSpPr>
          <p:nvPr>
            <p:ph type="body" idx="1"/>
          </p:nvPr>
        </p:nvSpPr>
        <p:spPr/>
        <p:txBody>
          <a:bodyPr/>
          <a:lstStyle/>
          <a:p>
            <a:r>
              <a:rPr lang="en-US" sz="2800" dirty="0"/>
              <a:t>Deeper layered chain of classes, many children extending many layers of parents</a:t>
            </a:r>
          </a:p>
        </p:txBody>
      </p:sp>
      <p:pic>
        <p:nvPicPr>
          <p:cNvPr id="2050" name="Picture 2"/>
          <p:cNvPicPr>
            <a:picLocks noChangeAspect="1" noChangeArrowheads="1"/>
          </p:cNvPicPr>
          <p:nvPr/>
        </p:nvPicPr>
        <p:blipFill>
          <a:blip r:embed="rId2"/>
          <a:srcRect l="19766" t="33203" r="44546" b="41406"/>
          <a:stretch>
            <a:fillRect/>
          </a:stretch>
        </p:blipFill>
        <p:spPr bwMode="auto">
          <a:xfrm>
            <a:off x="1428728" y="2786058"/>
            <a:ext cx="6786610" cy="271464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Concepts - Example</a:t>
            </a:r>
            <a:endParaRPr lang="el-GR" dirty="0"/>
          </a:p>
        </p:txBody>
      </p:sp>
      <p:pic>
        <p:nvPicPr>
          <p:cNvPr id="3074" name="Picture 2"/>
          <p:cNvPicPr>
            <a:picLocks noChangeAspect="1" noChangeArrowheads="1"/>
          </p:cNvPicPr>
          <p:nvPr/>
        </p:nvPicPr>
        <p:blipFill>
          <a:blip r:embed="rId2"/>
          <a:srcRect l="15373" t="27344" r="42350" b="18945"/>
          <a:stretch>
            <a:fillRect/>
          </a:stretch>
        </p:blipFill>
        <p:spPr bwMode="auto">
          <a:xfrm>
            <a:off x="2000232" y="1857364"/>
            <a:ext cx="5500694" cy="392909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Inheritance</a:t>
            </a:r>
            <a:endParaRPr lang="el-GR" dirty="0"/>
          </a:p>
        </p:txBody>
      </p:sp>
      <p:pic>
        <p:nvPicPr>
          <p:cNvPr id="68610" name="Picture 2" descr="Types of Inheritance"/>
          <p:cNvPicPr>
            <a:picLocks noChangeAspect="1" noChangeArrowheads="1"/>
          </p:cNvPicPr>
          <p:nvPr/>
        </p:nvPicPr>
        <p:blipFill>
          <a:blip r:embed="rId2"/>
          <a:srcRect/>
          <a:stretch>
            <a:fillRect/>
          </a:stretch>
        </p:blipFill>
        <p:spPr bwMode="auto">
          <a:xfrm>
            <a:off x="1643042" y="1571612"/>
            <a:ext cx="5715000" cy="47434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Concepts - Hierarchy</a:t>
            </a:r>
            <a:endParaRPr lang="el-GR" dirty="0"/>
          </a:p>
        </p:txBody>
      </p:sp>
      <p:sp>
        <p:nvSpPr>
          <p:cNvPr id="3" name="Content Placeholder 2"/>
          <p:cNvSpPr>
            <a:spLocks noGrp="1"/>
          </p:cNvSpPr>
          <p:nvPr>
            <p:ph idx="1"/>
          </p:nvPr>
        </p:nvSpPr>
        <p:spPr/>
        <p:txBody>
          <a:bodyPr/>
          <a:lstStyle/>
          <a:p>
            <a:r>
              <a:rPr lang="en-US" dirty="0"/>
              <a:t>inheritance hierarchy is usually drawn as an inverted (upside-down) tree. </a:t>
            </a:r>
          </a:p>
          <a:p>
            <a:r>
              <a:rPr lang="en-US" dirty="0"/>
              <a:t>tree can have any number of levels. </a:t>
            </a:r>
          </a:p>
          <a:p>
            <a:r>
              <a:rPr lang="en-US" dirty="0"/>
              <a:t>The class at the top (base) of the inverted tree is called the root class . </a:t>
            </a:r>
          </a:p>
          <a:p>
            <a:r>
              <a:rPr lang="en-US" dirty="0"/>
              <a:t>Java, the root class is called </a:t>
            </a:r>
            <a:r>
              <a:rPr lang="en-US" dirty="0">
                <a:solidFill>
                  <a:srgbClr val="002060"/>
                </a:solidFill>
                <a:effectLst>
                  <a:outerShdw blurRad="38100" dist="38100" dir="2700000" algn="tl">
                    <a:srgbClr val="000000">
                      <a:alpha val="43137"/>
                    </a:srgbClr>
                  </a:outerShdw>
                </a:effectLst>
              </a:rPr>
              <a:t>Object</a:t>
            </a:r>
            <a:r>
              <a:rPr lang="en-US" dirty="0">
                <a:effectLst>
                  <a:outerShdw blurRad="38100" dist="38100" dir="2700000" algn="tl">
                    <a:srgbClr val="000000">
                      <a:alpha val="43137"/>
                    </a:srgbClr>
                  </a:outerShdw>
                </a:effectLst>
              </a:rPr>
              <a:t> </a:t>
            </a:r>
            <a:r>
              <a:rPr lang="en-US" dirty="0"/>
              <a:t>.</a:t>
            </a:r>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Root Class</a:t>
            </a:r>
            <a:endParaRPr lang="el-GR" dirty="0"/>
          </a:p>
        </p:txBody>
      </p:sp>
      <p:sp>
        <p:nvSpPr>
          <p:cNvPr id="3" name="Content Placeholder 2"/>
          <p:cNvSpPr>
            <a:spLocks noGrp="1"/>
          </p:cNvSpPr>
          <p:nvPr>
            <p:ph idx="1"/>
          </p:nvPr>
        </p:nvSpPr>
        <p:spPr/>
        <p:txBody>
          <a:bodyPr>
            <a:normAutofit/>
          </a:bodyPr>
          <a:lstStyle/>
          <a:p>
            <a:r>
              <a:rPr lang="en-US" dirty="0"/>
              <a:t>Object root class provides the following capabilities to all Java objects: </a:t>
            </a:r>
          </a:p>
          <a:p>
            <a:pPr lvl="1"/>
            <a:r>
              <a:rPr lang="en-US" dirty="0"/>
              <a:t>handling - synchronizing execution of multiple executable objects (e.g., a print spooler and a printer driver)</a:t>
            </a:r>
          </a:p>
          <a:p>
            <a:pPr lvl="1"/>
            <a:r>
              <a:rPr lang="en-US" dirty="0"/>
              <a:t> creating an exact copy of an object</a:t>
            </a:r>
          </a:p>
          <a:p>
            <a:pPr lvl="1"/>
            <a:r>
              <a:rPr lang="en-US" dirty="0"/>
              <a:t>cleaning up when an object is no longer needed </a:t>
            </a:r>
          </a:p>
          <a:p>
            <a:pPr lvl="1"/>
            <a:r>
              <a:rPr lang="en-US" dirty="0"/>
              <a:t>Equality checking </a:t>
            </a:r>
          </a:p>
          <a:p>
            <a:pPr lvl="1"/>
            <a:r>
              <a:rPr lang="en-US" dirty="0"/>
              <a:t>Querying runtime class</a:t>
            </a:r>
            <a:endParaRPr lang="el-G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Classes extend Object</a:t>
            </a:r>
            <a:endParaRPr lang="el-GR" dirty="0"/>
          </a:p>
        </p:txBody>
      </p:sp>
      <p:pic>
        <p:nvPicPr>
          <p:cNvPr id="63490" name="Picture 2"/>
          <p:cNvPicPr>
            <a:picLocks noChangeAspect="1" noChangeArrowheads="1"/>
          </p:cNvPicPr>
          <p:nvPr/>
        </p:nvPicPr>
        <p:blipFill>
          <a:blip r:embed="rId2"/>
          <a:srcRect t="12695" r="61567" b="65820"/>
          <a:stretch>
            <a:fillRect/>
          </a:stretch>
        </p:blipFill>
        <p:spPr bwMode="auto">
          <a:xfrm>
            <a:off x="357157" y="2071678"/>
            <a:ext cx="7046339" cy="2214578"/>
          </a:xfrm>
          <a:prstGeom prst="rect">
            <a:avLst/>
          </a:prstGeom>
          <a:noFill/>
          <a:ln w="9525">
            <a:noFill/>
            <a:miter lim="800000"/>
            <a:headEnd/>
            <a:tailEnd/>
          </a:ln>
          <a:effectLst/>
        </p:spPr>
      </p:pic>
      <p:pic>
        <p:nvPicPr>
          <p:cNvPr id="63491" name="Picture 3"/>
          <p:cNvPicPr>
            <a:picLocks noChangeAspect="1" noChangeArrowheads="1"/>
          </p:cNvPicPr>
          <p:nvPr/>
        </p:nvPicPr>
        <p:blipFill>
          <a:blip r:embed="rId3"/>
          <a:srcRect l="585" t="13867" r="61530" b="67578"/>
          <a:stretch>
            <a:fillRect/>
          </a:stretch>
        </p:blipFill>
        <p:spPr bwMode="auto">
          <a:xfrm>
            <a:off x="1285852" y="4357694"/>
            <a:ext cx="7523549" cy="2071702"/>
          </a:xfrm>
          <a:prstGeom prst="rect">
            <a:avLst/>
          </a:prstGeom>
          <a:noFill/>
          <a:ln w="9525">
            <a:noFill/>
            <a:miter lim="800000"/>
            <a:headEnd/>
            <a:tailEnd/>
          </a:ln>
          <a:effectLst/>
        </p:spPr>
      </p:pic>
      <p:sp>
        <p:nvSpPr>
          <p:cNvPr id="7" name="TextBox 6"/>
          <p:cNvSpPr txBox="1"/>
          <p:nvPr/>
        </p:nvSpPr>
        <p:spPr>
          <a:xfrm>
            <a:off x="6643702" y="3714752"/>
            <a:ext cx="2000264"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Even if you don't explicitly write “extends Object” the compiler does it for you.</a:t>
            </a:r>
            <a:endParaRPr lang="el-G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CE7726-7C0A-4E92-A5E8-FD6D6229D657}" type="slidenum">
              <a:rPr lang="en-US"/>
              <a:pPr/>
              <a:t>18</a:t>
            </a:fld>
            <a:endParaRPr lang="en-US"/>
          </a:p>
        </p:txBody>
      </p:sp>
      <p:sp>
        <p:nvSpPr>
          <p:cNvPr id="216066" name="Rectangle 2"/>
          <p:cNvSpPr>
            <a:spLocks noGrp="1" noChangeArrowheads="1"/>
          </p:cNvSpPr>
          <p:nvPr>
            <p:ph type="title"/>
          </p:nvPr>
        </p:nvSpPr>
        <p:spPr/>
        <p:txBody>
          <a:bodyPr/>
          <a:lstStyle/>
          <a:p>
            <a:r>
              <a:rPr lang="en-US"/>
              <a:t>"Has-a" Relationships</a:t>
            </a:r>
          </a:p>
        </p:txBody>
      </p:sp>
      <p:sp>
        <p:nvSpPr>
          <p:cNvPr id="216067" name="Rectangle 3"/>
          <p:cNvSpPr>
            <a:spLocks noGrp="1" noChangeArrowheads="1"/>
          </p:cNvSpPr>
          <p:nvPr>
            <p:ph type="body" idx="1"/>
          </p:nvPr>
        </p:nvSpPr>
        <p:spPr/>
        <p:txBody>
          <a:bodyPr/>
          <a:lstStyle/>
          <a:p>
            <a:r>
              <a:rPr lang="en-US" sz="2800"/>
              <a:t>"Has-a" relationship: when one object contains another as a field</a:t>
            </a:r>
            <a:br>
              <a:rPr lang="en-US" sz="2800"/>
            </a:br>
            <a:br>
              <a:rPr lang="en-US" sz="2800"/>
            </a:br>
            <a:r>
              <a:rPr lang="en-US" sz="2800">
                <a:latin typeface="Courier New" pitchFamily="49" charset="0"/>
              </a:rPr>
              <a:t>public class BankAccountManager {</a:t>
            </a:r>
            <a:br>
              <a:rPr lang="en-US" sz="2800">
                <a:latin typeface="Courier New" pitchFamily="49" charset="0"/>
              </a:rPr>
            </a:br>
            <a:r>
              <a:rPr lang="en-US" sz="2800">
                <a:latin typeface="Courier New" pitchFamily="49" charset="0"/>
              </a:rPr>
              <a:t>  private List myAccounts;</a:t>
            </a:r>
            <a:br>
              <a:rPr lang="en-US" sz="2800">
                <a:latin typeface="Courier New" pitchFamily="49" charset="0"/>
              </a:rPr>
            </a:br>
            <a:r>
              <a:rPr lang="en-US" sz="2800">
                <a:latin typeface="Courier New" pitchFamily="49" charset="0"/>
              </a:rPr>
              <a:t>  // ...</a:t>
            </a:r>
            <a:br>
              <a:rPr lang="en-US" sz="2800">
                <a:latin typeface="Courier New" pitchFamily="49" charset="0"/>
              </a:rPr>
            </a:br>
            <a:r>
              <a:rPr lang="en-US" sz="2800">
                <a:latin typeface="Courier New" pitchFamily="49" charset="0"/>
              </a:rPr>
              <a:t>}</a:t>
            </a:r>
            <a:br>
              <a:rPr lang="en-US" sz="2800">
                <a:latin typeface="Courier New" pitchFamily="49" charset="0"/>
              </a:rPr>
            </a:br>
            <a:endParaRPr lang="en-US" sz="2800">
              <a:latin typeface="Courier New" pitchFamily="49" charset="0"/>
            </a:endParaRPr>
          </a:p>
          <a:p>
            <a:r>
              <a:rPr lang="en-US" sz="2800"/>
              <a:t>a </a:t>
            </a:r>
            <a:r>
              <a:rPr lang="en-US" sz="2800">
                <a:latin typeface="Courier New" pitchFamily="49" charset="0"/>
              </a:rPr>
              <a:t>BankAccountManager</a:t>
            </a:r>
            <a:r>
              <a:rPr lang="en-US" sz="2800"/>
              <a:t> object "has-a" </a:t>
            </a:r>
            <a:r>
              <a:rPr lang="en-US" sz="2800">
                <a:latin typeface="Courier New" pitchFamily="49" charset="0"/>
              </a:rPr>
              <a:t>List</a:t>
            </a:r>
            <a:r>
              <a:rPr lang="en-US" sz="2800"/>
              <a:t> inside it, and therefore can use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67AD625-E5C7-435B-BE70-B4598ECF51D6}" type="slidenum">
              <a:rPr lang="en-US"/>
              <a:pPr/>
              <a:t>19</a:t>
            </a:fld>
            <a:endParaRPr lang="en-US"/>
          </a:p>
        </p:txBody>
      </p:sp>
      <p:sp>
        <p:nvSpPr>
          <p:cNvPr id="272386" name="Rectangle 2"/>
          <p:cNvSpPr>
            <a:spLocks noGrp="1" noChangeArrowheads="1"/>
          </p:cNvSpPr>
          <p:nvPr>
            <p:ph type="title"/>
          </p:nvPr>
        </p:nvSpPr>
        <p:spPr/>
        <p:txBody>
          <a:bodyPr/>
          <a:lstStyle/>
          <a:p>
            <a:r>
              <a:rPr lang="en-US"/>
              <a:t>Some code that won't compile</a:t>
            </a:r>
          </a:p>
        </p:txBody>
      </p:sp>
      <p:sp>
        <p:nvSpPr>
          <p:cNvPr id="272387" name="Rectangle 3"/>
          <p:cNvSpPr>
            <a:spLocks noGrp="1" noChangeArrowheads="1"/>
          </p:cNvSpPr>
          <p:nvPr>
            <p:ph type="body" idx="1"/>
          </p:nvPr>
        </p:nvSpPr>
        <p:spPr/>
        <p:txBody>
          <a:bodyPr>
            <a:normAutofit fontScale="92500" lnSpcReduction="10000"/>
          </a:bodyPr>
          <a:lstStyle/>
          <a:p>
            <a:pPr>
              <a:lnSpc>
                <a:spcPct val="80000"/>
              </a:lnSpc>
              <a:buFont typeface="Wingdings" pitchFamily="2" charset="2"/>
              <a:buNone/>
            </a:pPr>
            <a:r>
              <a:rPr lang="en-US" sz="2400" dirty="0">
                <a:latin typeface="Courier New" pitchFamily="49" charset="0"/>
              </a:rPr>
              <a:t>public class Point2D {</a:t>
            </a:r>
          </a:p>
          <a:p>
            <a:pPr>
              <a:lnSpc>
                <a:spcPct val="80000"/>
              </a:lnSpc>
              <a:buFont typeface="Wingdings" pitchFamily="2" charset="2"/>
              <a:buNone/>
            </a:pPr>
            <a:r>
              <a:rPr lang="en-US" sz="2400" dirty="0">
                <a:latin typeface="Courier New" pitchFamily="49" charset="0"/>
              </a:rPr>
              <a:t>  private </a:t>
            </a:r>
            <a:r>
              <a:rPr lang="en-US" sz="2400" dirty="0" err="1">
                <a:latin typeface="Courier New" pitchFamily="49" charset="0"/>
              </a:rPr>
              <a:t>int</a:t>
            </a:r>
            <a:r>
              <a:rPr lang="en-US" sz="2400" dirty="0">
                <a:latin typeface="Courier New" pitchFamily="49" charset="0"/>
              </a:rPr>
              <a:t> x, y;</a:t>
            </a:r>
          </a:p>
          <a:p>
            <a:pPr>
              <a:lnSpc>
                <a:spcPct val="80000"/>
              </a:lnSpc>
              <a:buFont typeface="Wingdings" pitchFamily="2" charset="2"/>
              <a:buNone/>
            </a:pPr>
            <a:r>
              <a:rPr lang="en-US" sz="2400" dirty="0">
                <a:latin typeface="Courier New" pitchFamily="49" charset="0"/>
              </a:rPr>
              <a:t>  public Point2D(</a:t>
            </a:r>
            <a:r>
              <a:rPr lang="en-US" sz="2400" dirty="0" err="1">
                <a:latin typeface="Courier New" pitchFamily="49" charset="0"/>
              </a:rPr>
              <a:t>int</a:t>
            </a:r>
            <a:r>
              <a:rPr lang="en-US" sz="2400" dirty="0">
                <a:latin typeface="Courier New" pitchFamily="49" charset="0"/>
              </a:rPr>
              <a:t> x, </a:t>
            </a:r>
            <a:r>
              <a:rPr lang="en-US" sz="2400" dirty="0" err="1">
                <a:latin typeface="Courier New" pitchFamily="49" charset="0"/>
              </a:rPr>
              <a:t>int</a:t>
            </a:r>
            <a:r>
              <a:rPr lang="en-US" sz="2400" dirty="0">
                <a:latin typeface="Courier New" pitchFamily="49" charset="0"/>
              </a:rPr>
              <a:t> y) {</a:t>
            </a: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this.x</a:t>
            </a:r>
            <a:r>
              <a:rPr lang="en-US" sz="2400" dirty="0">
                <a:latin typeface="Courier New" pitchFamily="49" charset="0"/>
              </a:rPr>
              <a:t> = x;   </a:t>
            </a:r>
            <a:r>
              <a:rPr lang="en-US" sz="2400" dirty="0" err="1">
                <a:latin typeface="Courier New" pitchFamily="49" charset="0"/>
              </a:rPr>
              <a:t>this.y</a:t>
            </a:r>
            <a:r>
              <a:rPr lang="en-US" sz="2400" dirty="0">
                <a:latin typeface="Courier New" pitchFamily="49" charset="0"/>
              </a:rPr>
              <a:t> = y;</a:t>
            </a:r>
          </a:p>
          <a:p>
            <a:pPr>
              <a:lnSpc>
                <a:spcPct val="80000"/>
              </a:lnSpc>
              <a:buFont typeface="Wingdings" pitchFamily="2" charset="2"/>
              <a:buNone/>
            </a:pPr>
            <a:r>
              <a:rPr lang="en-US" sz="2400" dirty="0">
                <a:latin typeface="Courier New" pitchFamily="49" charset="0"/>
              </a:rPr>
              <a:t>  }</a:t>
            </a:r>
          </a:p>
          <a:p>
            <a:pPr>
              <a:lnSpc>
                <a:spcPct val="80000"/>
              </a:lnSpc>
              <a:buFont typeface="Wingdings" pitchFamily="2" charset="2"/>
              <a:buNone/>
            </a:pPr>
            <a:r>
              <a:rPr lang="en-US" sz="2400" dirty="0">
                <a:latin typeface="Courier New" pitchFamily="49" charset="0"/>
              </a:rPr>
              <a:t>}</a:t>
            </a:r>
          </a:p>
          <a:p>
            <a:pPr>
              <a:lnSpc>
                <a:spcPct val="80000"/>
              </a:lnSpc>
              <a:buFont typeface="Wingdings" pitchFamily="2" charset="2"/>
              <a:buNone/>
            </a:pPr>
            <a:endParaRPr lang="en-US" sz="2400" dirty="0">
              <a:latin typeface="Courier New" pitchFamily="49" charset="0"/>
            </a:endParaRPr>
          </a:p>
          <a:p>
            <a:pPr>
              <a:lnSpc>
                <a:spcPct val="80000"/>
              </a:lnSpc>
              <a:buFont typeface="Wingdings" pitchFamily="2" charset="2"/>
              <a:buNone/>
            </a:pPr>
            <a:r>
              <a:rPr lang="en-US" sz="2400" dirty="0">
                <a:latin typeface="Courier New" pitchFamily="49" charset="0"/>
              </a:rPr>
              <a:t>public class Point3D extends Point2D {</a:t>
            </a:r>
          </a:p>
          <a:p>
            <a:pPr>
              <a:lnSpc>
                <a:spcPct val="80000"/>
              </a:lnSpc>
              <a:buFont typeface="Wingdings" pitchFamily="2" charset="2"/>
              <a:buNone/>
            </a:pPr>
            <a:r>
              <a:rPr lang="en-US" sz="2400" dirty="0">
                <a:latin typeface="Courier New" pitchFamily="49" charset="0"/>
              </a:rPr>
              <a:t>  private </a:t>
            </a:r>
            <a:r>
              <a:rPr lang="en-US" sz="2400" dirty="0" err="1">
                <a:latin typeface="Courier New" pitchFamily="49" charset="0"/>
              </a:rPr>
              <a:t>int</a:t>
            </a:r>
            <a:r>
              <a:rPr lang="en-US" sz="2400" dirty="0">
                <a:latin typeface="Courier New" pitchFamily="49" charset="0"/>
              </a:rPr>
              <a:t> z;</a:t>
            </a:r>
          </a:p>
          <a:p>
            <a:pPr>
              <a:lnSpc>
                <a:spcPct val="80000"/>
              </a:lnSpc>
              <a:buFont typeface="Wingdings" pitchFamily="2" charset="2"/>
              <a:buNone/>
            </a:pPr>
            <a:r>
              <a:rPr lang="en-US" sz="2400" dirty="0">
                <a:latin typeface="Courier New" pitchFamily="49" charset="0"/>
              </a:rPr>
              <a:t>  public Point3D(</a:t>
            </a:r>
            <a:r>
              <a:rPr lang="en-US" sz="2400" dirty="0" err="1">
                <a:latin typeface="Courier New" pitchFamily="49" charset="0"/>
              </a:rPr>
              <a:t>int</a:t>
            </a:r>
            <a:r>
              <a:rPr lang="en-US" sz="2400" dirty="0">
                <a:latin typeface="Courier New" pitchFamily="49" charset="0"/>
              </a:rPr>
              <a:t> x, </a:t>
            </a:r>
            <a:r>
              <a:rPr lang="en-US" sz="2400" dirty="0" err="1">
                <a:latin typeface="Courier New" pitchFamily="49" charset="0"/>
              </a:rPr>
              <a:t>int</a:t>
            </a:r>
            <a:r>
              <a:rPr lang="en-US" sz="2400" dirty="0">
                <a:latin typeface="Courier New" pitchFamily="49" charset="0"/>
              </a:rPr>
              <a:t> y, </a:t>
            </a:r>
            <a:r>
              <a:rPr lang="en-US" sz="2400" dirty="0" err="1">
                <a:latin typeface="Courier New" pitchFamily="49" charset="0"/>
              </a:rPr>
              <a:t>int</a:t>
            </a:r>
            <a:r>
              <a:rPr lang="en-US" sz="2400" dirty="0">
                <a:latin typeface="Courier New" pitchFamily="49" charset="0"/>
              </a:rPr>
              <a:t> z) {</a:t>
            </a:r>
          </a:p>
          <a:p>
            <a:pPr>
              <a:lnSpc>
                <a:spcPct val="80000"/>
              </a:lnSpc>
              <a:buFont typeface="Wingdings" pitchFamily="2" charset="2"/>
              <a:buNone/>
            </a:pPr>
            <a:r>
              <a:rPr lang="en-US" sz="2400" dirty="0">
                <a:solidFill>
                  <a:schemeClr val="hlink"/>
                </a:solidFill>
                <a:latin typeface="Courier New" pitchFamily="49" charset="0"/>
              </a:rPr>
              <a:t>    </a:t>
            </a:r>
            <a:r>
              <a:rPr lang="en-US" sz="2400" b="1" dirty="0" err="1">
                <a:solidFill>
                  <a:schemeClr val="hlink"/>
                </a:solidFill>
                <a:latin typeface="Courier New" pitchFamily="49" charset="0"/>
              </a:rPr>
              <a:t>this.x</a:t>
            </a:r>
            <a:r>
              <a:rPr lang="en-US" sz="2400" b="1" dirty="0">
                <a:solidFill>
                  <a:schemeClr val="hlink"/>
                </a:solidFill>
                <a:latin typeface="Courier New" pitchFamily="49" charset="0"/>
              </a:rPr>
              <a:t> = x;  </a:t>
            </a:r>
            <a:r>
              <a:rPr lang="en-US" sz="2400" b="1" dirty="0" err="1">
                <a:solidFill>
                  <a:schemeClr val="hlink"/>
                </a:solidFill>
                <a:latin typeface="Courier New" pitchFamily="49" charset="0"/>
              </a:rPr>
              <a:t>this.y</a:t>
            </a:r>
            <a:r>
              <a:rPr lang="en-US" sz="2400" b="1" dirty="0">
                <a:solidFill>
                  <a:schemeClr val="hlink"/>
                </a:solidFill>
                <a:latin typeface="Courier New" pitchFamily="49" charset="0"/>
              </a:rPr>
              <a:t> = y;  // can't do this!</a:t>
            </a:r>
            <a:endParaRPr lang="en-US" sz="2400" dirty="0">
              <a:solidFill>
                <a:schemeClr val="hlink"/>
              </a:solidFill>
              <a:latin typeface="Courier New" pitchFamily="49" charset="0"/>
            </a:endParaRPr>
          </a:p>
          <a:p>
            <a:pPr>
              <a:lnSpc>
                <a:spcPct val="80000"/>
              </a:lnSpc>
              <a:buFont typeface="Wingdings" pitchFamily="2" charset="2"/>
              <a:buNone/>
            </a:pPr>
            <a:r>
              <a:rPr lang="en-US" sz="2400" dirty="0">
                <a:latin typeface="Courier New" pitchFamily="49" charset="0"/>
              </a:rPr>
              <a:t>    </a:t>
            </a:r>
            <a:r>
              <a:rPr lang="en-US" sz="2400" dirty="0" err="1">
                <a:latin typeface="Courier New" pitchFamily="49" charset="0"/>
              </a:rPr>
              <a:t>this.z</a:t>
            </a:r>
            <a:r>
              <a:rPr lang="en-US" sz="2400" dirty="0">
                <a:latin typeface="Courier New" pitchFamily="49" charset="0"/>
              </a:rPr>
              <a:t> = z;</a:t>
            </a:r>
          </a:p>
          <a:p>
            <a:pPr>
              <a:lnSpc>
                <a:spcPct val="80000"/>
              </a:lnSpc>
              <a:buFont typeface="Wingdings" pitchFamily="2" charset="2"/>
              <a:buNone/>
            </a:pPr>
            <a:r>
              <a:rPr lang="en-US" sz="2400" dirty="0">
                <a:latin typeface="Courier New" pitchFamily="49" charset="0"/>
              </a:rPr>
              <a:t>  }</a:t>
            </a:r>
          </a:p>
          <a:p>
            <a:pPr>
              <a:lnSpc>
                <a:spcPct val="80000"/>
              </a:lnSpc>
              <a:buFont typeface="Wingdings" pitchFamily="2" charset="2"/>
              <a:buNone/>
            </a:pPr>
            <a:r>
              <a:rPr lang="en-US" sz="2400" dirty="0">
                <a:latin typeface="Courier New" pitchFamily="49" charset="0"/>
              </a:rPr>
              <a:t>}</a:t>
            </a:r>
          </a:p>
        </p:txBody>
      </p:sp>
      <p:sp>
        <p:nvSpPr>
          <p:cNvPr id="5" name="Rectangle 4"/>
          <p:cNvSpPr/>
          <p:nvPr/>
        </p:nvSpPr>
        <p:spPr>
          <a:xfrm>
            <a:off x="928662" y="4572008"/>
            <a:ext cx="7643866" cy="357190"/>
          </a:xfrm>
          <a:prstGeom prst="rect">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l-G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endParaRPr lang="el-GR" dirty="0"/>
          </a:p>
        </p:txBody>
      </p:sp>
      <p:sp>
        <p:nvSpPr>
          <p:cNvPr id="3" name="Content Placeholder 2"/>
          <p:cNvSpPr>
            <a:spLocks noGrp="1"/>
          </p:cNvSpPr>
          <p:nvPr>
            <p:ph idx="1"/>
          </p:nvPr>
        </p:nvSpPr>
        <p:spPr/>
        <p:txBody>
          <a:bodyPr>
            <a:normAutofit lnSpcReduction="10000"/>
          </a:bodyPr>
          <a:lstStyle/>
          <a:p>
            <a:r>
              <a:rPr lang="en-US" dirty="0"/>
              <a:t>One of the most effective features of </a:t>
            </a:r>
            <a:r>
              <a:rPr lang="en-US" dirty="0" err="1"/>
              <a:t>Oop’s</a:t>
            </a:r>
            <a:r>
              <a:rPr lang="en-US" dirty="0"/>
              <a:t> paradigm</a:t>
            </a:r>
          </a:p>
          <a:p>
            <a:r>
              <a:rPr lang="en-US" dirty="0"/>
              <a:t>Inheritance can be defined as the process where one class acquires the properties </a:t>
            </a:r>
            <a:r>
              <a:rPr lang="en-US" dirty="0">
                <a:effectLst>
                  <a:outerShdw blurRad="38100" dist="38100" dir="2700000" algn="tl">
                    <a:srgbClr val="000000">
                      <a:alpha val="43137"/>
                    </a:srgbClr>
                  </a:outerShdw>
                </a:effectLst>
              </a:rPr>
              <a:t>(methods and fields) </a:t>
            </a:r>
            <a:r>
              <a:rPr lang="en-US" dirty="0"/>
              <a:t>of another. </a:t>
            </a:r>
          </a:p>
          <a:p>
            <a:r>
              <a:rPr lang="en-US" dirty="0"/>
              <a:t>Establish a link/connectivity between 2 or more classes. </a:t>
            </a:r>
          </a:p>
          <a:p>
            <a:r>
              <a:rPr lang="en-US" dirty="0"/>
              <a:t>Permits sharing and accessing properties from one to another class</a:t>
            </a:r>
            <a:endParaRPr lang="el-G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5D7D257-AF20-415C-9887-7DBC66E9BC98}" type="slidenum">
              <a:rPr lang="en-US"/>
              <a:pPr/>
              <a:t>20</a:t>
            </a:fld>
            <a:endParaRPr lang="en-US"/>
          </a:p>
        </p:txBody>
      </p:sp>
      <p:sp>
        <p:nvSpPr>
          <p:cNvPr id="224258" name="Rectangle 2"/>
          <p:cNvSpPr>
            <a:spLocks noGrp="1" noChangeArrowheads="1"/>
          </p:cNvSpPr>
          <p:nvPr>
            <p:ph type="title"/>
          </p:nvPr>
        </p:nvSpPr>
        <p:spPr/>
        <p:txBody>
          <a:bodyPr/>
          <a:lstStyle/>
          <a:p>
            <a:r>
              <a:rPr lang="en-US">
                <a:latin typeface="Courier New" pitchFamily="49" charset="0"/>
              </a:rPr>
              <a:t>super</a:t>
            </a:r>
            <a:r>
              <a:rPr lang="en-US"/>
              <a:t> keyword</a:t>
            </a:r>
          </a:p>
        </p:txBody>
      </p:sp>
      <p:sp>
        <p:nvSpPr>
          <p:cNvPr id="224259" name="Rectangle 3"/>
          <p:cNvSpPr>
            <a:spLocks noGrp="1" noChangeArrowheads="1"/>
          </p:cNvSpPr>
          <p:nvPr>
            <p:ph type="body" idx="1"/>
          </p:nvPr>
        </p:nvSpPr>
        <p:spPr/>
        <p:txBody>
          <a:bodyPr>
            <a:normAutofit fontScale="92500" lnSpcReduction="10000"/>
          </a:bodyPr>
          <a:lstStyle/>
          <a:p>
            <a:r>
              <a:rPr lang="en-US" sz="2800" dirty="0"/>
              <a:t>used to refer to </a:t>
            </a:r>
            <a:r>
              <a:rPr lang="en-US" sz="2800" dirty="0" err="1"/>
              <a:t>superclass</a:t>
            </a:r>
            <a:r>
              <a:rPr lang="en-US" sz="2800" dirty="0"/>
              <a:t> (parent) of current class</a:t>
            </a:r>
          </a:p>
          <a:p>
            <a:r>
              <a:rPr lang="en-US" sz="2800" dirty="0"/>
              <a:t>can be used to refer to parent class's methods, variables, constructors to call them</a:t>
            </a:r>
          </a:p>
          <a:p>
            <a:pPr lvl="1"/>
            <a:r>
              <a:rPr lang="en-US" sz="2400" dirty="0"/>
              <a:t>needed when there is a name conflict with current class</a:t>
            </a:r>
          </a:p>
          <a:p>
            <a:r>
              <a:rPr lang="en-US" sz="2800" dirty="0"/>
              <a:t>useful when overriding and you want to keep the old behavior but add new behavior to it</a:t>
            </a:r>
          </a:p>
          <a:p>
            <a:r>
              <a:rPr lang="en-US" sz="2800" dirty="0"/>
              <a:t>If a class is inheriting the properties of another class. And if the members of the </a:t>
            </a:r>
            <a:r>
              <a:rPr lang="en-US" sz="2800" dirty="0" err="1"/>
              <a:t>superclass</a:t>
            </a:r>
            <a:r>
              <a:rPr lang="en-US" sz="2800" dirty="0"/>
              <a:t> have the names same as the sub class, to differentiate these variables we use super keyword as shown below. </a:t>
            </a:r>
            <a:br>
              <a:rPr lang="en-US" sz="2800" dirty="0"/>
            </a:br>
            <a:endParaRPr lang="en-US" sz="2800" dirty="0"/>
          </a:p>
        </p:txBody>
      </p:sp>
      <p:pic>
        <p:nvPicPr>
          <p:cNvPr id="35841" name="Picture 1"/>
          <p:cNvPicPr>
            <a:picLocks noChangeAspect="1" noChangeArrowheads="1"/>
          </p:cNvPicPr>
          <p:nvPr/>
        </p:nvPicPr>
        <p:blipFill>
          <a:blip r:embed="rId2"/>
          <a:srcRect l="30198" t="55664" r="62115" b="38477"/>
          <a:stretch>
            <a:fillRect/>
          </a:stretch>
        </p:blipFill>
        <p:spPr bwMode="auto">
          <a:xfrm>
            <a:off x="3500429" y="5643578"/>
            <a:ext cx="1833575" cy="78581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the super Keyword</a:t>
            </a:r>
            <a:endParaRPr lang="el-GR" dirty="0"/>
          </a:p>
        </p:txBody>
      </p:sp>
      <p:pic>
        <p:nvPicPr>
          <p:cNvPr id="71682" name="Picture 2"/>
          <p:cNvPicPr>
            <a:picLocks noChangeAspect="1" noChangeArrowheads="1"/>
          </p:cNvPicPr>
          <p:nvPr/>
        </p:nvPicPr>
        <p:blipFill>
          <a:blip r:embed="rId2"/>
          <a:srcRect t="13672" r="58821" b="43359"/>
          <a:stretch>
            <a:fillRect/>
          </a:stretch>
        </p:blipFill>
        <p:spPr bwMode="auto">
          <a:xfrm>
            <a:off x="571472" y="1928802"/>
            <a:ext cx="7549653" cy="4429156"/>
          </a:xfrm>
          <a:prstGeom prst="rect">
            <a:avLst/>
          </a:prstGeom>
          <a:noFill/>
          <a:ln w="9525">
            <a:noFill/>
            <a:miter lim="800000"/>
            <a:headEnd/>
            <a:tailEnd/>
          </a:ln>
          <a:effectLst/>
        </p:spPr>
      </p:pic>
      <p:pic>
        <p:nvPicPr>
          <p:cNvPr id="71683" name="Picture 3"/>
          <p:cNvPicPr>
            <a:picLocks noChangeAspect="1" noChangeArrowheads="1"/>
          </p:cNvPicPr>
          <p:nvPr/>
        </p:nvPicPr>
        <p:blipFill>
          <a:blip r:embed="rId2"/>
          <a:srcRect l="46706" t="20703" r="34626" b="71484"/>
          <a:stretch>
            <a:fillRect/>
          </a:stretch>
        </p:blipFill>
        <p:spPr bwMode="auto">
          <a:xfrm>
            <a:off x="5214942" y="2643182"/>
            <a:ext cx="3339727" cy="78581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 (1)</a:t>
            </a:r>
            <a:endParaRPr lang="el-GR" dirty="0"/>
          </a:p>
        </p:txBody>
      </p:sp>
      <p:pic>
        <p:nvPicPr>
          <p:cNvPr id="6" name="Picture 2"/>
          <p:cNvPicPr>
            <a:picLocks noChangeAspect="1" noChangeArrowheads="1"/>
          </p:cNvPicPr>
          <p:nvPr/>
        </p:nvPicPr>
        <p:blipFill>
          <a:blip r:embed="rId2"/>
          <a:srcRect t="12695" r="56076" b="68750"/>
          <a:stretch>
            <a:fillRect/>
          </a:stretch>
        </p:blipFill>
        <p:spPr bwMode="auto">
          <a:xfrm>
            <a:off x="357158" y="1428736"/>
            <a:ext cx="5715040" cy="1357322"/>
          </a:xfrm>
          <a:prstGeom prst="rect">
            <a:avLst/>
          </a:prstGeom>
          <a:noFill/>
          <a:ln w="9525">
            <a:noFill/>
            <a:miter lim="800000"/>
            <a:headEnd/>
            <a:tailEnd/>
          </a:ln>
          <a:effectLst/>
        </p:spPr>
      </p:pic>
      <p:pic>
        <p:nvPicPr>
          <p:cNvPr id="64515" name="Picture 3"/>
          <p:cNvPicPr>
            <a:picLocks noChangeAspect="1" noChangeArrowheads="1"/>
          </p:cNvPicPr>
          <p:nvPr/>
        </p:nvPicPr>
        <p:blipFill>
          <a:blip r:embed="rId3"/>
          <a:srcRect t="13672" r="46742" b="22851"/>
          <a:stretch>
            <a:fillRect/>
          </a:stretch>
        </p:blipFill>
        <p:spPr bwMode="auto">
          <a:xfrm>
            <a:off x="2071670" y="2500306"/>
            <a:ext cx="6076562" cy="4071942"/>
          </a:xfrm>
          <a:prstGeom prst="rect">
            <a:avLst/>
          </a:prstGeom>
          <a:noFill/>
          <a:ln w="9525">
            <a:noFill/>
            <a:miter lim="800000"/>
            <a:headEnd/>
            <a:tailEnd/>
          </a:ln>
          <a:effectLst/>
        </p:spPr>
      </p:pic>
      <p:pic>
        <p:nvPicPr>
          <p:cNvPr id="64516" name="Picture 4"/>
          <p:cNvPicPr>
            <a:picLocks noChangeAspect="1" noChangeArrowheads="1"/>
          </p:cNvPicPr>
          <p:nvPr/>
        </p:nvPicPr>
        <p:blipFill>
          <a:blip r:embed="rId4"/>
          <a:srcRect l="9919" t="20703" r="58236" b="68555"/>
          <a:stretch>
            <a:fillRect/>
          </a:stretch>
        </p:blipFill>
        <p:spPr bwMode="auto">
          <a:xfrm>
            <a:off x="4357686" y="1357298"/>
            <a:ext cx="4357718" cy="82646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BF9CA7C-F442-4F6F-B45E-614482329418}" type="slidenum">
              <a:rPr lang="en-US"/>
              <a:pPr/>
              <a:t>23</a:t>
            </a:fld>
            <a:endParaRPr lang="en-US"/>
          </a:p>
        </p:txBody>
      </p:sp>
      <p:sp>
        <p:nvSpPr>
          <p:cNvPr id="269314" name="Rectangle 2"/>
          <p:cNvSpPr>
            <a:spLocks noGrp="1" noChangeArrowheads="1"/>
          </p:cNvSpPr>
          <p:nvPr>
            <p:ph type="title"/>
          </p:nvPr>
        </p:nvSpPr>
        <p:spPr/>
        <p:txBody>
          <a:bodyPr/>
          <a:lstStyle/>
          <a:p>
            <a:r>
              <a:rPr lang="en-US">
                <a:latin typeface="Courier New" pitchFamily="49" charset="0"/>
              </a:rPr>
              <a:t>super</a:t>
            </a:r>
            <a:r>
              <a:rPr lang="en-US"/>
              <a:t> and constructors</a:t>
            </a:r>
          </a:p>
        </p:txBody>
      </p:sp>
      <p:sp>
        <p:nvSpPr>
          <p:cNvPr id="269315" name="Rectangle 3"/>
          <p:cNvSpPr>
            <a:spLocks noGrp="1" noChangeArrowheads="1"/>
          </p:cNvSpPr>
          <p:nvPr>
            <p:ph type="body" idx="1"/>
          </p:nvPr>
        </p:nvSpPr>
        <p:spPr/>
        <p:txBody>
          <a:bodyPr>
            <a:normAutofit fontScale="85000" lnSpcReduction="20000"/>
          </a:bodyPr>
          <a:lstStyle/>
          <a:p>
            <a:r>
              <a:rPr lang="en-US" sz="2000" dirty="0"/>
              <a:t>If a class is inheriting the properties of another class, the subclass automatically acquires the default constructor of the </a:t>
            </a:r>
            <a:r>
              <a:rPr lang="en-US" sz="2000" dirty="0" err="1"/>
              <a:t>superclass</a:t>
            </a:r>
            <a:r>
              <a:rPr lang="en-US" sz="2000" dirty="0"/>
              <a:t>. But if you want to call a parameterized constructor of the </a:t>
            </a:r>
            <a:r>
              <a:rPr lang="en-US" sz="2000" dirty="0" err="1"/>
              <a:t>superclass</a:t>
            </a:r>
            <a:r>
              <a:rPr lang="en-US" sz="2000" dirty="0"/>
              <a:t>, you need to use the super keyword as shown below.</a:t>
            </a:r>
          </a:p>
          <a:p>
            <a:r>
              <a:rPr lang="en-US" sz="2000" dirty="0"/>
              <a:t>(call to super-constructor must be the first statement)</a:t>
            </a:r>
          </a:p>
          <a:p>
            <a:endParaRPr lang="en-US" sz="2000" dirty="0"/>
          </a:p>
          <a:p>
            <a:pPr>
              <a:lnSpc>
                <a:spcPct val="70000"/>
              </a:lnSpc>
              <a:buFont typeface="Wingdings" pitchFamily="2" charset="2"/>
              <a:buNone/>
            </a:pPr>
            <a:r>
              <a:rPr lang="en-US" sz="2000" dirty="0">
                <a:latin typeface="Courier New" pitchFamily="49" charset="0"/>
              </a:rPr>
              <a:t>public class Point2D {</a:t>
            </a:r>
          </a:p>
          <a:p>
            <a:pPr>
              <a:lnSpc>
                <a:spcPct val="70000"/>
              </a:lnSpc>
              <a:buFont typeface="Wingdings" pitchFamily="2" charset="2"/>
              <a:buNone/>
            </a:pPr>
            <a:r>
              <a:rPr lang="en-US" sz="2000" dirty="0">
                <a:latin typeface="Courier New" pitchFamily="49" charset="0"/>
              </a:rPr>
              <a:t>  private </a:t>
            </a:r>
            <a:r>
              <a:rPr lang="en-US" sz="2000" dirty="0" err="1">
                <a:latin typeface="Courier New" pitchFamily="49" charset="0"/>
              </a:rPr>
              <a:t>int</a:t>
            </a:r>
            <a:r>
              <a:rPr lang="en-US" sz="2000" dirty="0">
                <a:latin typeface="Courier New" pitchFamily="49" charset="0"/>
              </a:rPr>
              <a:t> x, y;</a:t>
            </a:r>
          </a:p>
          <a:p>
            <a:pPr>
              <a:lnSpc>
                <a:spcPct val="70000"/>
              </a:lnSpc>
              <a:buFont typeface="Wingdings" pitchFamily="2" charset="2"/>
              <a:buNone/>
            </a:pPr>
            <a:r>
              <a:rPr lang="en-US" sz="2000" dirty="0">
                <a:latin typeface="Courier New" pitchFamily="49" charset="0"/>
              </a:rPr>
              <a:t>  </a:t>
            </a:r>
          </a:p>
          <a:p>
            <a:pPr>
              <a:lnSpc>
                <a:spcPct val="70000"/>
              </a:lnSpc>
              <a:buFont typeface="Wingdings" pitchFamily="2" charset="2"/>
              <a:buNone/>
            </a:pPr>
            <a:r>
              <a:rPr lang="en-US" sz="2000" dirty="0">
                <a:latin typeface="Courier New" pitchFamily="49" charset="0"/>
              </a:rPr>
              <a:t>  public Point2D(</a:t>
            </a:r>
            <a:r>
              <a:rPr lang="en-US" sz="2000" dirty="0" err="1">
                <a:latin typeface="Courier New" pitchFamily="49" charset="0"/>
              </a:rPr>
              <a:t>int</a:t>
            </a:r>
            <a:r>
              <a:rPr lang="en-US" sz="2000" dirty="0">
                <a:latin typeface="Courier New" pitchFamily="49" charset="0"/>
              </a:rPr>
              <a:t> x, </a:t>
            </a:r>
            <a:r>
              <a:rPr lang="en-US" sz="2000" dirty="0" err="1">
                <a:latin typeface="Courier New" pitchFamily="49" charset="0"/>
              </a:rPr>
              <a:t>int</a:t>
            </a:r>
            <a:r>
              <a:rPr lang="en-US" sz="2000" dirty="0">
                <a:latin typeface="Courier New" pitchFamily="49" charset="0"/>
              </a:rPr>
              <a:t> y) {</a:t>
            </a:r>
          </a:p>
          <a:p>
            <a:pPr>
              <a:lnSpc>
                <a:spcPct val="70000"/>
              </a:lnSpc>
              <a:buFont typeface="Wingdings" pitchFamily="2" charset="2"/>
              <a:buNone/>
            </a:pPr>
            <a:r>
              <a:rPr lang="en-US" sz="2000" dirty="0">
                <a:latin typeface="Courier New" pitchFamily="49" charset="0"/>
              </a:rPr>
              <a:t>    </a:t>
            </a:r>
            <a:r>
              <a:rPr lang="en-US" sz="2000" dirty="0" err="1">
                <a:latin typeface="Courier New" pitchFamily="49" charset="0"/>
              </a:rPr>
              <a:t>this.x</a:t>
            </a:r>
            <a:r>
              <a:rPr lang="en-US" sz="2000" dirty="0">
                <a:latin typeface="Courier New" pitchFamily="49" charset="0"/>
              </a:rPr>
              <a:t> = x;   </a:t>
            </a:r>
            <a:r>
              <a:rPr lang="en-US" sz="2000" dirty="0" err="1">
                <a:latin typeface="Courier New" pitchFamily="49" charset="0"/>
              </a:rPr>
              <a:t>this.y</a:t>
            </a:r>
            <a:r>
              <a:rPr lang="en-US" sz="2000" dirty="0">
                <a:latin typeface="Courier New" pitchFamily="49" charset="0"/>
              </a:rPr>
              <a:t> = y;</a:t>
            </a:r>
          </a:p>
          <a:p>
            <a:pPr>
              <a:lnSpc>
                <a:spcPct val="70000"/>
              </a:lnSpc>
              <a:buFont typeface="Wingdings" pitchFamily="2" charset="2"/>
              <a:buNone/>
            </a:pPr>
            <a:r>
              <a:rPr lang="en-US" sz="2000" dirty="0">
                <a:latin typeface="Courier New" pitchFamily="49" charset="0"/>
              </a:rPr>
              <a:t>  }</a:t>
            </a:r>
          </a:p>
          <a:p>
            <a:pPr>
              <a:lnSpc>
                <a:spcPct val="70000"/>
              </a:lnSpc>
              <a:buFont typeface="Wingdings" pitchFamily="2" charset="2"/>
              <a:buNone/>
            </a:pPr>
            <a:r>
              <a:rPr lang="en-US" sz="2000" dirty="0">
                <a:latin typeface="Courier New" pitchFamily="49" charset="0"/>
              </a:rPr>
              <a:t>}</a:t>
            </a:r>
          </a:p>
          <a:p>
            <a:pPr>
              <a:lnSpc>
                <a:spcPct val="70000"/>
              </a:lnSpc>
              <a:buFont typeface="Wingdings" pitchFamily="2" charset="2"/>
              <a:buNone/>
            </a:pPr>
            <a:endParaRPr lang="en-US" sz="2000" dirty="0">
              <a:latin typeface="Courier New" pitchFamily="49" charset="0"/>
            </a:endParaRPr>
          </a:p>
          <a:p>
            <a:pPr>
              <a:lnSpc>
                <a:spcPct val="70000"/>
              </a:lnSpc>
              <a:buFont typeface="Wingdings" pitchFamily="2" charset="2"/>
              <a:buNone/>
            </a:pPr>
            <a:r>
              <a:rPr lang="en-US" sz="2000" dirty="0">
                <a:latin typeface="Courier New" pitchFamily="49" charset="0"/>
              </a:rPr>
              <a:t>public class Point3D extends Point2D {</a:t>
            </a:r>
          </a:p>
          <a:p>
            <a:pPr>
              <a:lnSpc>
                <a:spcPct val="70000"/>
              </a:lnSpc>
              <a:buFont typeface="Wingdings" pitchFamily="2" charset="2"/>
              <a:buNone/>
            </a:pPr>
            <a:r>
              <a:rPr lang="en-US" sz="2000" dirty="0">
                <a:latin typeface="Courier New" pitchFamily="49" charset="0"/>
              </a:rPr>
              <a:t>  private </a:t>
            </a:r>
            <a:r>
              <a:rPr lang="en-US" sz="2000" dirty="0" err="1">
                <a:latin typeface="Courier New" pitchFamily="49" charset="0"/>
              </a:rPr>
              <a:t>int</a:t>
            </a:r>
            <a:r>
              <a:rPr lang="en-US" sz="2000" dirty="0">
                <a:latin typeface="Courier New" pitchFamily="49" charset="0"/>
              </a:rPr>
              <a:t> z;</a:t>
            </a:r>
          </a:p>
          <a:p>
            <a:pPr>
              <a:lnSpc>
                <a:spcPct val="70000"/>
              </a:lnSpc>
              <a:buFont typeface="Wingdings" pitchFamily="2" charset="2"/>
              <a:buNone/>
            </a:pPr>
            <a:r>
              <a:rPr lang="en-US" sz="2000" dirty="0">
                <a:latin typeface="Courier New" pitchFamily="49" charset="0"/>
              </a:rPr>
              <a:t>  public Point3D(</a:t>
            </a:r>
            <a:r>
              <a:rPr lang="en-US" sz="2000" dirty="0" err="1">
                <a:latin typeface="Courier New" pitchFamily="49" charset="0"/>
              </a:rPr>
              <a:t>int</a:t>
            </a:r>
            <a:r>
              <a:rPr lang="en-US" sz="2000" dirty="0">
                <a:latin typeface="Courier New" pitchFamily="49" charset="0"/>
              </a:rPr>
              <a:t> x, </a:t>
            </a:r>
            <a:r>
              <a:rPr lang="en-US" sz="2000" dirty="0" err="1">
                <a:latin typeface="Courier New" pitchFamily="49" charset="0"/>
              </a:rPr>
              <a:t>int</a:t>
            </a:r>
            <a:r>
              <a:rPr lang="en-US" sz="2000" dirty="0">
                <a:latin typeface="Courier New" pitchFamily="49" charset="0"/>
              </a:rPr>
              <a:t> y, </a:t>
            </a:r>
            <a:r>
              <a:rPr lang="en-US" sz="2000" dirty="0" err="1">
                <a:latin typeface="Courier New" pitchFamily="49" charset="0"/>
              </a:rPr>
              <a:t>int</a:t>
            </a:r>
            <a:r>
              <a:rPr lang="en-US" sz="2000" dirty="0">
                <a:latin typeface="Courier New" pitchFamily="49" charset="0"/>
              </a:rPr>
              <a:t> z) {</a:t>
            </a:r>
          </a:p>
          <a:p>
            <a:pPr>
              <a:lnSpc>
                <a:spcPct val="70000"/>
              </a:lnSpc>
              <a:buFont typeface="Wingdings" pitchFamily="2" charset="2"/>
              <a:buNone/>
            </a:pPr>
            <a:r>
              <a:rPr lang="en-US" sz="2000" dirty="0">
                <a:latin typeface="Courier New" pitchFamily="49" charset="0"/>
              </a:rPr>
              <a:t>    </a:t>
            </a:r>
            <a:r>
              <a:rPr lang="en-US" sz="2000" b="1" dirty="0">
                <a:latin typeface="Courier New" pitchFamily="49" charset="0"/>
              </a:rPr>
              <a:t>super(x, y);</a:t>
            </a:r>
            <a:r>
              <a:rPr lang="en-US" sz="2000" dirty="0">
                <a:latin typeface="Courier New" pitchFamily="49" charset="0"/>
              </a:rPr>
              <a:t>   // calls Point2D constructor</a:t>
            </a:r>
          </a:p>
          <a:p>
            <a:pPr>
              <a:lnSpc>
                <a:spcPct val="70000"/>
              </a:lnSpc>
              <a:buFont typeface="Wingdings" pitchFamily="2" charset="2"/>
              <a:buNone/>
            </a:pPr>
            <a:r>
              <a:rPr lang="en-US" sz="2000" dirty="0">
                <a:latin typeface="Courier New" pitchFamily="49" charset="0"/>
              </a:rPr>
              <a:t>    </a:t>
            </a:r>
            <a:r>
              <a:rPr lang="en-US" sz="2000" dirty="0" err="1">
                <a:latin typeface="Courier New" pitchFamily="49" charset="0"/>
              </a:rPr>
              <a:t>this.z</a:t>
            </a:r>
            <a:r>
              <a:rPr lang="en-US" sz="2000" dirty="0">
                <a:latin typeface="Courier New" pitchFamily="49" charset="0"/>
              </a:rPr>
              <a:t> = z;</a:t>
            </a:r>
          </a:p>
          <a:p>
            <a:pPr>
              <a:lnSpc>
                <a:spcPct val="70000"/>
              </a:lnSpc>
              <a:buFont typeface="Wingdings" pitchFamily="2" charset="2"/>
              <a:buNone/>
            </a:pPr>
            <a:r>
              <a:rPr lang="en-US" sz="2000" dirty="0">
                <a:latin typeface="Courier New" pitchFamily="49" charset="0"/>
              </a:rPr>
              <a:t>  }</a:t>
            </a:r>
          </a:p>
          <a:p>
            <a:pPr>
              <a:lnSpc>
                <a:spcPct val="70000"/>
              </a:lnSpc>
              <a:buFont typeface="Wingdings" pitchFamily="2" charset="2"/>
              <a:buNone/>
            </a:pPr>
            <a:r>
              <a:rPr lang="en-US" sz="2000" dirty="0">
                <a:latin typeface="Courier New"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BF9CA7C-F442-4F6F-B45E-614482329418}" type="slidenum">
              <a:rPr lang="en-US"/>
              <a:pPr/>
              <a:t>24</a:t>
            </a:fld>
            <a:endParaRPr lang="en-US"/>
          </a:p>
        </p:txBody>
      </p:sp>
      <p:sp>
        <p:nvSpPr>
          <p:cNvPr id="269314" name="Rectangle 2"/>
          <p:cNvSpPr>
            <a:spLocks noGrp="1" noChangeArrowheads="1"/>
          </p:cNvSpPr>
          <p:nvPr>
            <p:ph type="title"/>
          </p:nvPr>
        </p:nvSpPr>
        <p:spPr/>
        <p:txBody>
          <a:bodyPr/>
          <a:lstStyle/>
          <a:p>
            <a:r>
              <a:rPr lang="en-US">
                <a:latin typeface="Courier New" pitchFamily="49" charset="0"/>
              </a:rPr>
              <a:t>super</a:t>
            </a:r>
            <a:r>
              <a:rPr lang="en-US"/>
              <a:t> and constructors</a:t>
            </a:r>
          </a:p>
        </p:txBody>
      </p:sp>
      <p:sp>
        <p:nvSpPr>
          <p:cNvPr id="5" name="Content Placeholder 4"/>
          <p:cNvSpPr>
            <a:spLocks noGrp="1"/>
          </p:cNvSpPr>
          <p:nvPr>
            <p:ph idx="1"/>
          </p:nvPr>
        </p:nvSpPr>
        <p:spPr/>
        <p:txBody>
          <a:bodyPr/>
          <a:lstStyle/>
          <a:p>
            <a:endParaRPr lang="el-GR" dirty="0"/>
          </a:p>
        </p:txBody>
      </p:sp>
      <p:pic>
        <p:nvPicPr>
          <p:cNvPr id="65538" name="Picture 2"/>
          <p:cNvPicPr>
            <a:picLocks noChangeAspect="1" noChangeArrowheads="1"/>
          </p:cNvPicPr>
          <p:nvPr/>
        </p:nvPicPr>
        <p:blipFill>
          <a:blip r:embed="rId3"/>
          <a:srcRect r="45644" b="40430"/>
          <a:stretch>
            <a:fillRect/>
          </a:stretch>
        </p:blipFill>
        <p:spPr bwMode="auto">
          <a:xfrm>
            <a:off x="500034" y="1357298"/>
            <a:ext cx="7072330" cy="4357694"/>
          </a:xfrm>
          <a:prstGeom prst="rect">
            <a:avLst/>
          </a:prstGeom>
          <a:noFill/>
          <a:ln w="9525">
            <a:noFill/>
            <a:miter lim="800000"/>
            <a:headEnd/>
            <a:tailEnd/>
          </a:ln>
          <a:effectLst/>
        </p:spPr>
      </p:pic>
      <p:pic>
        <p:nvPicPr>
          <p:cNvPr id="65539" name="Picture 3"/>
          <p:cNvPicPr>
            <a:picLocks noChangeAspect="1" noChangeArrowheads="1"/>
          </p:cNvPicPr>
          <p:nvPr/>
        </p:nvPicPr>
        <p:blipFill>
          <a:blip r:embed="rId4"/>
          <a:srcRect l="57138" t="45899" r="8821" b="51171"/>
          <a:stretch>
            <a:fillRect/>
          </a:stretch>
        </p:blipFill>
        <p:spPr bwMode="auto">
          <a:xfrm>
            <a:off x="4286248" y="2857496"/>
            <a:ext cx="4429124" cy="214314"/>
          </a:xfrm>
          <a:prstGeom prst="rect">
            <a:avLst/>
          </a:prstGeom>
          <a:noFill/>
          <a:ln w="9525">
            <a:noFill/>
            <a:miter lim="800000"/>
            <a:headEnd/>
            <a:tailEnd/>
          </a:ln>
          <a:effectLst/>
        </p:spPr>
      </p:pic>
      <p:sp>
        <p:nvSpPr>
          <p:cNvPr id="8" name="Rectangle 7"/>
          <p:cNvSpPr/>
          <p:nvPr/>
        </p:nvSpPr>
        <p:spPr>
          <a:xfrm>
            <a:off x="785786" y="4429132"/>
            <a:ext cx="1857388" cy="28575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IS-A Relationship</a:t>
            </a:r>
            <a:endParaRPr lang="el-GR" dirty="0"/>
          </a:p>
        </p:txBody>
      </p:sp>
      <p:sp>
        <p:nvSpPr>
          <p:cNvPr id="3" name="Content Placeholder 2"/>
          <p:cNvSpPr>
            <a:spLocks noGrp="1"/>
          </p:cNvSpPr>
          <p:nvPr>
            <p:ph idx="1"/>
          </p:nvPr>
        </p:nvSpPr>
        <p:spPr/>
        <p:txBody>
          <a:bodyPr/>
          <a:lstStyle/>
          <a:p>
            <a:r>
              <a:rPr lang="en-US" dirty="0"/>
              <a:t>IS-A is a way of saying: This object is a type of that object. Let us see how the </a:t>
            </a:r>
            <a:r>
              <a:rPr lang="en-US" b="1" dirty="0"/>
              <a:t>extends</a:t>
            </a:r>
            <a:r>
              <a:rPr lang="en-US" dirty="0"/>
              <a:t> keyword is used to achieve inheritance.</a:t>
            </a:r>
          </a:p>
          <a:p>
            <a:endParaRPr lang="el-GR" dirty="0"/>
          </a:p>
        </p:txBody>
      </p:sp>
      <p:pic>
        <p:nvPicPr>
          <p:cNvPr id="66562" name="Picture 2"/>
          <p:cNvPicPr>
            <a:picLocks noChangeAspect="1" noChangeArrowheads="1"/>
          </p:cNvPicPr>
          <p:nvPr/>
        </p:nvPicPr>
        <p:blipFill>
          <a:blip r:embed="rId2"/>
          <a:srcRect l="30747" t="35156" r="52442" b="45313"/>
          <a:stretch>
            <a:fillRect/>
          </a:stretch>
        </p:blipFill>
        <p:spPr bwMode="auto">
          <a:xfrm>
            <a:off x="703631" y="3357562"/>
            <a:ext cx="3062309" cy="2000264"/>
          </a:xfrm>
          <a:prstGeom prst="rect">
            <a:avLst/>
          </a:prstGeom>
          <a:noFill/>
          <a:ln w="9525">
            <a:noFill/>
            <a:miter lim="800000"/>
            <a:headEnd/>
            <a:tailEnd/>
          </a:ln>
          <a:effectLst/>
        </p:spPr>
      </p:pic>
      <p:sp>
        <p:nvSpPr>
          <p:cNvPr id="5" name="TextBox 4"/>
          <p:cNvSpPr txBox="1"/>
          <p:nvPr/>
        </p:nvSpPr>
        <p:spPr>
          <a:xfrm>
            <a:off x="4143372" y="3357563"/>
            <a:ext cx="5000628" cy="3693319"/>
          </a:xfrm>
          <a:prstGeom prst="rect">
            <a:avLst/>
          </a:prstGeom>
          <a:noFill/>
        </p:spPr>
        <p:txBody>
          <a:bodyPr wrap="square" rtlCol="0">
            <a:spAutoFit/>
          </a:bodyPr>
          <a:lstStyle/>
          <a:p>
            <a:pPr>
              <a:buFont typeface="Arial" pitchFamily="34" charset="0"/>
              <a:buChar char="•"/>
            </a:pPr>
            <a:r>
              <a:rPr lang="en-US" dirty="0"/>
              <a:t>Animal is the </a:t>
            </a:r>
            <a:r>
              <a:rPr lang="en-US" dirty="0" err="1"/>
              <a:t>superclass</a:t>
            </a:r>
            <a:r>
              <a:rPr lang="en-US" dirty="0"/>
              <a:t> of Mammal class.</a:t>
            </a:r>
          </a:p>
          <a:p>
            <a:pPr>
              <a:buFont typeface="Arial" pitchFamily="34" charset="0"/>
              <a:buChar char="•"/>
            </a:pPr>
            <a:r>
              <a:rPr lang="en-US" dirty="0"/>
              <a:t>Animal is the </a:t>
            </a:r>
            <a:r>
              <a:rPr lang="en-US" dirty="0" err="1"/>
              <a:t>superclass</a:t>
            </a:r>
            <a:r>
              <a:rPr lang="en-US" dirty="0"/>
              <a:t> of Reptile class.</a:t>
            </a:r>
          </a:p>
          <a:p>
            <a:pPr>
              <a:buFont typeface="Arial" pitchFamily="34" charset="0"/>
              <a:buChar char="•"/>
            </a:pPr>
            <a:r>
              <a:rPr lang="en-US" dirty="0"/>
              <a:t>Mammal and Reptile are subclasses of Animal class.</a:t>
            </a:r>
          </a:p>
          <a:p>
            <a:pPr>
              <a:buFont typeface="Arial" pitchFamily="34" charset="0"/>
              <a:buChar char="•"/>
            </a:pPr>
            <a:r>
              <a:rPr lang="en-US" dirty="0"/>
              <a:t>Dog is the subclass of both Mammal and Animal classes.</a:t>
            </a:r>
          </a:p>
          <a:p>
            <a:r>
              <a:rPr lang="en-US" dirty="0"/>
              <a:t>Now, if we consider the IS-A relationship, we can say −</a:t>
            </a:r>
          </a:p>
          <a:p>
            <a:pPr>
              <a:buFont typeface="Arial" pitchFamily="34" charset="0"/>
              <a:buChar char="•"/>
            </a:pPr>
            <a:r>
              <a:rPr lang="en-US" dirty="0"/>
              <a:t>Mammal IS-A Animal</a:t>
            </a:r>
          </a:p>
          <a:p>
            <a:pPr>
              <a:buFont typeface="Arial" pitchFamily="34" charset="0"/>
              <a:buChar char="•"/>
            </a:pPr>
            <a:r>
              <a:rPr lang="en-US" dirty="0"/>
              <a:t>Reptile IS-A Animal</a:t>
            </a:r>
          </a:p>
          <a:p>
            <a:pPr>
              <a:buFont typeface="Arial" pitchFamily="34" charset="0"/>
              <a:buChar char="•"/>
            </a:pPr>
            <a:r>
              <a:rPr lang="en-US" dirty="0"/>
              <a:t>Dog IS-A Mammal</a:t>
            </a:r>
          </a:p>
          <a:p>
            <a:pPr>
              <a:buFont typeface="Arial" pitchFamily="34" charset="0"/>
              <a:buChar char="•"/>
            </a:pPr>
            <a:r>
              <a:rPr lang="en-US" dirty="0"/>
              <a:t>Hence: Dog IS-A Animal as well</a:t>
            </a:r>
          </a:p>
          <a:p>
            <a:endParaRPr lang="el-G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HAS-A relationship</a:t>
            </a:r>
            <a:endParaRPr lang="el-GR" dirty="0"/>
          </a:p>
        </p:txBody>
      </p:sp>
      <p:sp>
        <p:nvSpPr>
          <p:cNvPr id="3" name="Content Placeholder 2"/>
          <p:cNvSpPr>
            <a:spLocks noGrp="1"/>
          </p:cNvSpPr>
          <p:nvPr>
            <p:ph idx="1"/>
          </p:nvPr>
        </p:nvSpPr>
        <p:spPr/>
        <p:txBody>
          <a:bodyPr/>
          <a:lstStyle/>
          <a:p>
            <a:r>
              <a:rPr lang="en-US" dirty="0"/>
              <a:t>These relationships are mainly based on the usage. This determines whether a certain class </a:t>
            </a:r>
            <a:r>
              <a:rPr lang="en-US" b="1" dirty="0"/>
              <a:t>HAS-A</a:t>
            </a:r>
            <a:r>
              <a:rPr lang="en-US" dirty="0"/>
              <a:t> certain thing. This relationship helps to reduce duplication of code as well as bugs.</a:t>
            </a:r>
            <a:endParaRPr lang="el-GR" dirty="0"/>
          </a:p>
        </p:txBody>
      </p:sp>
      <p:pic>
        <p:nvPicPr>
          <p:cNvPr id="67586" name="Picture 2"/>
          <p:cNvPicPr>
            <a:picLocks noChangeAspect="1" noChangeArrowheads="1"/>
          </p:cNvPicPr>
          <p:nvPr/>
        </p:nvPicPr>
        <p:blipFill>
          <a:blip r:embed="rId2"/>
          <a:srcRect l="30747" t="33203" r="53880" b="56055"/>
          <a:stretch>
            <a:fillRect/>
          </a:stretch>
        </p:blipFill>
        <p:spPr bwMode="auto">
          <a:xfrm>
            <a:off x="285720" y="4000504"/>
            <a:ext cx="3636844" cy="1428760"/>
          </a:xfrm>
          <a:prstGeom prst="rect">
            <a:avLst/>
          </a:prstGeom>
          <a:noFill/>
          <a:ln w="9525">
            <a:noFill/>
            <a:miter lim="800000"/>
            <a:headEnd/>
            <a:tailEnd/>
          </a:ln>
          <a:effectLst/>
        </p:spPr>
      </p:pic>
      <p:sp>
        <p:nvSpPr>
          <p:cNvPr id="5" name="Rectangle 4"/>
          <p:cNvSpPr/>
          <p:nvPr/>
        </p:nvSpPr>
        <p:spPr>
          <a:xfrm>
            <a:off x="4214810" y="4071942"/>
            <a:ext cx="4572000" cy="1754326"/>
          </a:xfrm>
          <a:prstGeom prst="rect">
            <a:avLst/>
          </a:prstGeom>
        </p:spPr>
        <p:txBody>
          <a:bodyPr>
            <a:spAutoFit/>
          </a:bodyPr>
          <a:lstStyle/>
          <a:p>
            <a:pPr>
              <a:buFont typeface="Arial" pitchFamily="34" charset="0"/>
              <a:buChar char="•"/>
            </a:pPr>
            <a:r>
              <a:rPr lang="en-US" dirty="0"/>
              <a:t> This shows that class Van HAS-A Speed.</a:t>
            </a:r>
          </a:p>
          <a:p>
            <a:pPr>
              <a:buFont typeface="Arial" pitchFamily="34" charset="0"/>
              <a:buChar char="•"/>
            </a:pPr>
            <a:r>
              <a:rPr lang="en-US" dirty="0"/>
              <a:t>  By having a separate class for Speed, we do not have to put the entire code that belongs to speed inside the Van class, which makes it possible to reuse the Speed class in multiple applications.</a:t>
            </a:r>
            <a:endParaRPr lang="el-G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Overriding</a:t>
            </a:r>
            <a:endParaRPr lang="el-GR" dirty="0"/>
          </a:p>
        </p:txBody>
      </p:sp>
      <p:sp>
        <p:nvSpPr>
          <p:cNvPr id="5" name="Content Placeholder 4"/>
          <p:cNvSpPr>
            <a:spLocks noGrp="1"/>
          </p:cNvSpPr>
          <p:nvPr>
            <p:ph idx="1"/>
          </p:nvPr>
        </p:nvSpPr>
        <p:spPr/>
        <p:txBody>
          <a:bodyPr>
            <a:normAutofit fontScale="92500"/>
          </a:bodyPr>
          <a:lstStyle/>
          <a:p>
            <a:r>
              <a:rPr lang="en-US" dirty="0"/>
              <a:t>If a class inherits a method from its </a:t>
            </a:r>
            <a:r>
              <a:rPr lang="en-US" dirty="0" err="1"/>
              <a:t>superclass</a:t>
            </a:r>
            <a:r>
              <a:rPr lang="en-US" dirty="0"/>
              <a:t>, then there is a chance to override the method provided that it is not marked final.</a:t>
            </a:r>
          </a:p>
          <a:p>
            <a:r>
              <a:rPr lang="en-US" dirty="0"/>
              <a:t>The benefit of overriding is: ability to define a behavior that's specific to the subclass type, which means a subclass can implement a parent class method based on its requirement.</a:t>
            </a:r>
          </a:p>
          <a:p>
            <a:r>
              <a:rPr lang="en-US" dirty="0"/>
              <a:t>In object-oriented terms, overriding means to override the functionality of an existing method.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F0B792-8C69-408D-A6F1-E7AFECDC3111}" type="slidenum">
              <a:rPr lang="en-US"/>
              <a:pPr/>
              <a:t>28</a:t>
            </a:fld>
            <a:endParaRPr lang="en-US"/>
          </a:p>
        </p:txBody>
      </p:sp>
      <p:sp>
        <p:nvSpPr>
          <p:cNvPr id="274434" name="Rectangle 2"/>
          <p:cNvSpPr>
            <a:spLocks noGrp="1" noChangeArrowheads="1"/>
          </p:cNvSpPr>
          <p:nvPr>
            <p:ph type="title"/>
          </p:nvPr>
        </p:nvSpPr>
        <p:spPr/>
        <p:txBody>
          <a:bodyPr/>
          <a:lstStyle/>
          <a:p>
            <a:r>
              <a:rPr lang="en-US"/>
              <a:t>Overriding behavior</a:t>
            </a:r>
          </a:p>
        </p:txBody>
      </p:sp>
      <p:sp>
        <p:nvSpPr>
          <p:cNvPr id="274435" name="Rectangle 3"/>
          <p:cNvSpPr>
            <a:spLocks noGrp="1" noChangeArrowheads="1"/>
          </p:cNvSpPr>
          <p:nvPr>
            <p:ph type="body" idx="1"/>
          </p:nvPr>
        </p:nvSpPr>
        <p:spPr/>
        <p:txBody>
          <a:bodyPr>
            <a:normAutofit fontScale="92500" lnSpcReduction="10000"/>
          </a:bodyPr>
          <a:lstStyle/>
          <a:p>
            <a:pPr>
              <a:lnSpc>
                <a:spcPct val="80000"/>
              </a:lnSpc>
            </a:pPr>
            <a:r>
              <a:rPr lang="en-US" sz="2800"/>
              <a:t>Child class can replace the behavior of its parent's methods by redefining them</a:t>
            </a:r>
          </a:p>
          <a:p>
            <a:pPr lvl="1">
              <a:lnSpc>
                <a:spcPct val="80000"/>
              </a:lnSpc>
            </a:pPr>
            <a:r>
              <a:rPr lang="en-US" sz="2400"/>
              <a:t>you have already done this ... where?</a:t>
            </a:r>
          </a:p>
          <a:p>
            <a:pPr>
              <a:lnSpc>
                <a:spcPct val="70000"/>
              </a:lnSpc>
            </a:pPr>
            <a:endParaRPr lang="en-US" sz="1000"/>
          </a:p>
          <a:p>
            <a:pPr>
              <a:lnSpc>
                <a:spcPct val="70000"/>
              </a:lnSpc>
              <a:buFont typeface="Wingdings" pitchFamily="2" charset="2"/>
              <a:buNone/>
            </a:pPr>
            <a:r>
              <a:rPr lang="en-US" sz="2400">
                <a:latin typeface="Courier New" pitchFamily="49" charset="0"/>
              </a:rPr>
              <a:t>public class BankAccount {</a:t>
            </a:r>
          </a:p>
          <a:p>
            <a:pPr>
              <a:lnSpc>
                <a:spcPct val="70000"/>
              </a:lnSpc>
              <a:buFont typeface="Wingdings" pitchFamily="2" charset="2"/>
              <a:buNone/>
            </a:pPr>
            <a:r>
              <a:rPr lang="en-US" sz="2400">
                <a:latin typeface="Courier New" pitchFamily="49" charset="0"/>
              </a:rPr>
              <a:t>  private double myBalance;  // ....</a:t>
            </a:r>
          </a:p>
          <a:p>
            <a:pPr>
              <a:lnSpc>
                <a:spcPct val="70000"/>
              </a:lnSpc>
              <a:buFont typeface="Wingdings" pitchFamily="2" charset="2"/>
              <a:buNone/>
            </a:pPr>
            <a:r>
              <a:rPr lang="en-US" sz="2400">
                <a:latin typeface="Courier New" pitchFamily="49" charset="0"/>
              </a:rPr>
              <a:t>  public String toString() {</a:t>
            </a:r>
          </a:p>
          <a:p>
            <a:pPr>
              <a:lnSpc>
                <a:spcPct val="70000"/>
              </a:lnSpc>
              <a:buFont typeface="Wingdings" pitchFamily="2" charset="2"/>
              <a:buNone/>
            </a:pPr>
            <a:r>
              <a:rPr lang="en-US" sz="2400">
                <a:latin typeface="Courier New" pitchFamily="49" charset="0"/>
              </a:rPr>
              <a:t>    return getID() + " $" + getBalance();</a:t>
            </a:r>
          </a:p>
          <a:p>
            <a:pPr>
              <a:lnSpc>
                <a:spcPct val="70000"/>
              </a:lnSpc>
              <a:buFont typeface="Wingdings" pitchFamily="2" charset="2"/>
              <a:buNone/>
            </a:pPr>
            <a:r>
              <a:rPr lang="en-US" sz="2400">
                <a:latin typeface="Courier New" pitchFamily="49" charset="0"/>
              </a:rPr>
              <a:t>} }</a:t>
            </a:r>
          </a:p>
          <a:p>
            <a:pPr>
              <a:lnSpc>
                <a:spcPct val="70000"/>
              </a:lnSpc>
              <a:buFont typeface="Wingdings" pitchFamily="2" charset="2"/>
              <a:buNone/>
            </a:pPr>
            <a:endParaRPr lang="en-US" sz="2400">
              <a:latin typeface="Courier New" pitchFamily="49" charset="0"/>
            </a:endParaRPr>
          </a:p>
          <a:p>
            <a:pPr>
              <a:lnSpc>
                <a:spcPct val="70000"/>
              </a:lnSpc>
              <a:buFont typeface="Wingdings" pitchFamily="2" charset="2"/>
              <a:buNone/>
            </a:pPr>
            <a:r>
              <a:rPr lang="en-US" sz="2400">
                <a:latin typeface="Courier New" pitchFamily="49" charset="0"/>
              </a:rPr>
              <a:t>public class FeeAccount extends BankAccount {</a:t>
            </a:r>
          </a:p>
          <a:p>
            <a:pPr>
              <a:lnSpc>
                <a:spcPct val="70000"/>
              </a:lnSpc>
              <a:buFont typeface="Wingdings" pitchFamily="2" charset="2"/>
              <a:buNone/>
            </a:pPr>
            <a:r>
              <a:rPr lang="en-US" sz="2400">
                <a:latin typeface="Courier New" pitchFamily="49" charset="0"/>
              </a:rPr>
              <a:t>  private static final double FEE = 2.00;</a:t>
            </a:r>
          </a:p>
          <a:p>
            <a:pPr>
              <a:lnSpc>
                <a:spcPct val="70000"/>
              </a:lnSpc>
              <a:buFont typeface="Wingdings" pitchFamily="2" charset="2"/>
              <a:buNone/>
            </a:pPr>
            <a:r>
              <a:rPr lang="en-US" sz="2400" b="1">
                <a:latin typeface="Courier New" pitchFamily="49" charset="0"/>
              </a:rPr>
              <a:t>  public String toString() </a:t>
            </a:r>
            <a:r>
              <a:rPr lang="en-US" sz="2400">
                <a:latin typeface="Courier New" pitchFamily="49" charset="0"/>
              </a:rPr>
              <a:t>{</a:t>
            </a:r>
            <a:r>
              <a:rPr lang="en-US" sz="2400" b="1">
                <a:latin typeface="Courier New" pitchFamily="49" charset="0"/>
              </a:rPr>
              <a:t>     </a:t>
            </a:r>
            <a:r>
              <a:rPr lang="en-US" sz="2400">
                <a:latin typeface="Courier New" pitchFamily="49" charset="0"/>
              </a:rPr>
              <a:t>// overriding</a:t>
            </a:r>
          </a:p>
          <a:p>
            <a:pPr>
              <a:lnSpc>
                <a:spcPct val="70000"/>
              </a:lnSpc>
              <a:buFont typeface="Wingdings" pitchFamily="2" charset="2"/>
              <a:buNone/>
            </a:pPr>
            <a:r>
              <a:rPr lang="en-US" sz="2400">
                <a:latin typeface="Courier New" pitchFamily="49" charset="0"/>
              </a:rPr>
              <a:t>    return getID() + " $" + getBalance()</a:t>
            </a:r>
          </a:p>
          <a:p>
            <a:pPr>
              <a:lnSpc>
                <a:spcPct val="70000"/>
              </a:lnSpc>
              <a:buFont typeface="Wingdings" pitchFamily="2" charset="2"/>
              <a:buNone/>
            </a:pPr>
            <a:r>
              <a:rPr lang="en-US" sz="2400">
                <a:latin typeface="Courier New" pitchFamily="49" charset="0"/>
              </a:rPr>
              <a:t>      + " (Fee: $" + FEE + ")";</a:t>
            </a:r>
          </a:p>
          <a:p>
            <a:pPr>
              <a:lnSpc>
                <a:spcPct val="70000"/>
              </a:lnSpc>
              <a:buFont typeface="Wingdings" pitchFamily="2" charset="2"/>
              <a:buNone/>
            </a:pPr>
            <a:r>
              <a:rPr lang="en-US" sz="2400">
                <a:latin typeface="Courier New" pitchFamily="49"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Rules for Method Overriding</a:t>
            </a:r>
            <a:endParaRPr lang="el-GR" dirty="0"/>
          </a:p>
        </p:txBody>
      </p:sp>
      <p:sp>
        <p:nvSpPr>
          <p:cNvPr id="3" name="Content Placeholder 2"/>
          <p:cNvSpPr>
            <a:spLocks noGrp="1"/>
          </p:cNvSpPr>
          <p:nvPr>
            <p:ph idx="1"/>
          </p:nvPr>
        </p:nvSpPr>
        <p:spPr/>
        <p:txBody>
          <a:bodyPr>
            <a:normAutofit fontScale="47500" lnSpcReduction="20000"/>
          </a:bodyPr>
          <a:lstStyle/>
          <a:p>
            <a:r>
              <a:rPr lang="en-US" dirty="0"/>
              <a:t>The argument list should be exactly the same as that of the overridden method.</a:t>
            </a:r>
          </a:p>
          <a:p>
            <a:r>
              <a:rPr lang="en-US" dirty="0"/>
              <a:t>The return type should be the same or a subtype of the return type declared in the original overridden method in the </a:t>
            </a:r>
            <a:r>
              <a:rPr lang="en-US" dirty="0" err="1"/>
              <a:t>superclass</a:t>
            </a:r>
            <a:r>
              <a:rPr lang="en-US" dirty="0"/>
              <a:t>.</a:t>
            </a:r>
          </a:p>
          <a:p>
            <a:r>
              <a:rPr lang="en-US" dirty="0"/>
              <a:t>The access level cannot be more restrictive than the overridden method's access level. For example: If the </a:t>
            </a:r>
            <a:r>
              <a:rPr lang="en-US" dirty="0" err="1"/>
              <a:t>superclass</a:t>
            </a:r>
            <a:r>
              <a:rPr lang="en-US" dirty="0"/>
              <a:t> method is declared public then the </a:t>
            </a:r>
            <a:r>
              <a:rPr lang="en-US" dirty="0" err="1"/>
              <a:t>overridding</a:t>
            </a:r>
            <a:r>
              <a:rPr lang="en-US" dirty="0"/>
              <a:t> method in the sub class cannot be either private or protected.</a:t>
            </a:r>
          </a:p>
          <a:p>
            <a:r>
              <a:rPr lang="en-US" dirty="0"/>
              <a:t>Instance methods can be overridden only if they are inherited by the subclass.</a:t>
            </a:r>
          </a:p>
          <a:p>
            <a:r>
              <a:rPr lang="en-US" dirty="0"/>
              <a:t>A method declared final cannot be overridden.</a:t>
            </a:r>
          </a:p>
          <a:p>
            <a:r>
              <a:rPr lang="en-US" dirty="0"/>
              <a:t>A method declared static cannot be overridden but can be re-declared.</a:t>
            </a:r>
          </a:p>
          <a:p>
            <a:r>
              <a:rPr lang="en-US" dirty="0"/>
              <a:t>If a method cannot be inherited, then it cannot be overridden.</a:t>
            </a:r>
          </a:p>
          <a:p>
            <a:r>
              <a:rPr lang="en-US" dirty="0"/>
              <a:t>A subclass within the same package as the instance's </a:t>
            </a:r>
            <a:r>
              <a:rPr lang="en-US" dirty="0" err="1"/>
              <a:t>superclass</a:t>
            </a:r>
            <a:r>
              <a:rPr lang="en-US" dirty="0"/>
              <a:t> can override any </a:t>
            </a:r>
            <a:r>
              <a:rPr lang="en-US" dirty="0" err="1"/>
              <a:t>superclass</a:t>
            </a:r>
            <a:r>
              <a:rPr lang="en-US" dirty="0"/>
              <a:t> method that is not declared private or final.</a:t>
            </a:r>
          </a:p>
          <a:p>
            <a:r>
              <a:rPr lang="en-US" dirty="0"/>
              <a:t>A subclass in a different package can only override the non-final methods declared public or protected.</a:t>
            </a:r>
          </a:p>
          <a:p>
            <a:r>
              <a:rPr lang="en-US" dirty="0"/>
              <a:t>An overriding method can throw any uncheck exceptions, regardless of whether the overridden method throws exceptions or not. However, the overriding method should not throw checked exceptions that are new or broader than the ones declared by the overridden method. The overriding method can throw narrower or fewer exceptions than the overridden method.</a:t>
            </a:r>
          </a:p>
          <a:p>
            <a:r>
              <a:rPr lang="en-US" dirty="0"/>
              <a:t>Constructors cannot be overridden.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Inheritance?</a:t>
            </a:r>
            <a:endParaRPr lang="el-GR" dirty="0"/>
          </a:p>
        </p:txBody>
      </p:sp>
      <p:sp>
        <p:nvSpPr>
          <p:cNvPr id="3" name="Content Placeholder 2"/>
          <p:cNvSpPr>
            <a:spLocks noGrp="1"/>
          </p:cNvSpPr>
          <p:nvPr>
            <p:ph idx="1"/>
          </p:nvPr>
        </p:nvSpPr>
        <p:spPr/>
        <p:txBody>
          <a:bodyPr/>
          <a:lstStyle/>
          <a:p>
            <a:r>
              <a:rPr lang="en-US" dirty="0"/>
              <a:t>Inheritance is achieved through extending classes </a:t>
            </a:r>
          </a:p>
          <a:p>
            <a:r>
              <a:rPr lang="en-US" dirty="0"/>
              <a:t>Inheritance enables: </a:t>
            </a:r>
          </a:p>
          <a:p>
            <a:pPr lvl="1"/>
            <a:r>
              <a:rPr lang="en-US" dirty="0"/>
              <a:t>Code re-use </a:t>
            </a:r>
          </a:p>
          <a:p>
            <a:pPr lvl="1"/>
            <a:r>
              <a:rPr lang="en-US" dirty="0"/>
              <a:t>Grouping similar code </a:t>
            </a:r>
          </a:p>
          <a:p>
            <a:pPr lvl="1"/>
            <a:r>
              <a:rPr lang="en-US" dirty="0"/>
              <a:t>Flexibility to customize</a:t>
            </a:r>
          </a:p>
          <a:p>
            <a:endParaRPr lang="el-G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@Override annotation in Java</a:t>
            </a:r>
            <a:endParaRPr lang="el-GR" dirty="0"/>
          </a:p>
        </p:txBody>
      </p:sp>
      <p:sp>
        <p:nvSpPr>
          <p:cNvPr id="3" name="Content Placeholder 2"/>
          <p:cNvSpPr>
            <a:spLocks noGrp="1"/>
          </p:cNvSpPr>
          <p:nvPr>
            <p:ph idx="1"/>
          </p:nvPr>
        </p:nvSpPr>
        <p:spPr/>
        <p:txBody>
          <a:bodyPr>
            <a:normAutofit fontScale="85000" lnSpcReduction="10000"/>
          </a:bodyPr>
          <a:lstStyle/>
          <a:p>
            <a:r>
              <a:rPr lang="en-US" dirty="0"/>
              <a:t>In is not mandatory, but if it used you can take advantage of the compiler checking to make sure you actually are overriding a method when you think you are. </a:t>
            </a:r>
          </a:p>
          <a:p>
            <a:r>
              <a:rPr lang="en-US" dirty="0"/>
              <a:t>This way, if you make a common mistake of misspelling a method name or not correctly matching the parameters, you will be warned that you method does not actually override as you think it does.</a:t>
            </a:r>
          </a:p>
          <a:p>
            <a:r>
              <a:rPr lang="en-US" dirty="0"/>
              <a:t> Secondly, it makes your code easier to understand because it is more obvious when methods are overwritten.</a:t>
            </a:r>
          </a:p>
          <a:p>
            <a:endParaRPr lang="el-G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a:t>
            </a:r>
            <a:endParaRPr lang="el-GR" dirty="0"/>
          </a:p>
        </p:txBody>
      </p:sp>
      <p:pic>
        <p:nvPicPr>
          <p:cNvPr id="73729" name="Picture 1"/>
          <p:cNvPicPr>
            <a:picLocks noGrp="1" noChangeAspect="1" noChangeArrowheads="1"/>
          </p:cNvPicPr>
          <p:nvPr>
            <p:ph idx="1"/>
          </p:nvPr>
        </p:nvPicPr>
        <p:blipFill>
          <a:blip r:embed="rId2"/>
          <a:srcRect r="57987" b="40652"/>
          <a:stretch>
            <a:fillRect/>
          </a:stretch>
        </p:blipFill>
        <p:spPr bwMode="auto">
          <a:xfrm>
            <a:off x="546957" y="1600200"/>
            <a:ext cx="6260498" cy="497207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Employees (1)</a:t>
            </a:r>
            <a:endParaRPr lang="el-GR" dirty="0"/>
          </a:p>
        </p:txBody>
      </p:sp>
      <p:pic>
        <p:nvPicPr>
          <p:cNvPr id="1026" name="Picture 2"/>
          <p:cNvPicPr>
            <a:picLocks noChangeAspect="1" noChangeArrowheads="1"/>
          </p:cNvPicPr>
          <p:nvPr/>
        </p:nvPicPr>
        <p:blipFill>
          <a:blip r:embed="rId2"/>
          <a:srcRect t="13672" r="55527" b="51172"/>
          <a:stretch>
            <a:fillRect/>
          </a:stretch>
        </p:blipFill>
        <p:spPr bwMode="auto">
          <a:xfrm>
            <a:off x="214282" y="1500174"/>
            <a:ext cx="5786446" cy="2571768"/>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t="48828" r="55527" b="19922"/>
          <a:stretch>
            <a:fillRect/>
          </a:stretch>
        </p:blipFill>
        <p:spPr bwMode="auto">
          <a:xfrm>
            <a:off x="3143240" y="4214818"/>
            <a:ext cx="5786446" cy="228601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t="56836" r="58785" b="16797"/>
          <a:stretch>
            <a:fillRect/>
          </a:stretch>
        </p:blipFill>
        <p:spPr bwMode="auto">
          <a:xfrm>
            <a:off x="6215074" y="5214950"/>
            <a:ext cx="5362567" cy="192882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Employees (2)</a:t>
            </a:r>
            <a:endParaRPr lang="el-GR" dirty="0"/>
          </a:p>
        </p:txBody>
      </p:sp>
      <p:pic>
        <p:nvPicPr>
          <p:cNvPr id="1027" name="Picture 3"/>
          <p:cNvPicPr>
            <a:picLocks noChangeAspect="1" noChangeArrowheads="1"/>
          </p:cNvPicPr>
          <p:nvPr/>
        </p:nvPicPr>
        <p:blipFill>
          <a:blip r:embed="rId2"/>
          <a:srcRect t="56836" r="58785" b="16797"/>
          <a:stretch>
            <a:fillRect/>
          </a:stretch>
        </p:blipFill>
        <p:spPr bwMode="auto">
          <a:xfrm>
            <a:off x="1000100" y="1571612"/>
            <a:ext cx="7150089" cy="257176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l="6039" t="7812" r="47291" b="63867"/>
          <a:stretch>
            <a:fillRect/>
          </a:stretch>
        </p:blipFill>
        <p:spPr bwMode="auto">
          <a:xfrm>
            <a:off x="1428728" y="4286256"/>
            <a:ext cx="6072230" cy="207170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2060"/>
                </a:solidFill>
              </a:rPr>
              <a:t>HomeWork</a:t>
            </a:r>
            <a:endParaRPr lang="el-GR" b="1" dirty="0">
              <a:solidFill>
                <a:srgbClr val="002060"/>
              </a:solidFill>
            </a:endParaRPr>
          </a:p>
        </p:txBody>
      </p:sp>
      <p:sp>
        <p:nvSpPr>
          <p:cNvPr id="3" name="Content Placeholder 2"/>
          <p:cNvSpPr>
            <a:spLocks noGrp="1"/>
          </p:cNvSpPr>
          <p:nvPr>
            <p:ph idx="1"/>
          </p:nvPr>
        </p:nvSpPr>
        <p:spPr>
          <a:xfrm>
            <a:off x="285720" y="1214422"/>
            <a:ext cx="8643998" cy="4525963"/>
          </a:xfrm>
        </p:spPr>
        <p:txBody>
          <a:bodyPr vert="horz" lIns="91440" tIns="45720" rIns="91440" bIns="45720" rtlCol="0" anchor="t">
            <a:normAutofit/>
          </a:bodyPr>
          <a:lstStyle/>
          <a:p>
            <a:pPr marL="514350" indent="-514350">
              <a:buNone/>
            </a:pPr>
            <a:r>
              <a:rPr lang="EN-US" dirty="0"/>
              <a:t>Create an Information System for an insurance company with the following functionality:</a:t>
            </a:r>
          </a:p>
          <a:p>
            <a:pPr marL="514350" indent="-514350">
              <a:buFont typeface="+mj-lt"/>
              <a:buAutoNum type="arabicPeriod"/>
            </a:pPr>
            <a:r>
              <a:rPr lang="EN-US" dirty="0"/>
              <a:t> Prints all stored insurances (life and health) for all customers. </a:t>
            </a:r>
            <a:endParaRPr lang="en-US" dirty="0"/>
          </a:p>
          <a:p>
            <a:pPr marL="514350" indent="-514350">
              <a:buFont typeface="+mj-lt"/>
              <a:buAutoNum type="arabicPeriod"/>
            </a:pPr>
            <a:r>
              <a:rPr lang="EN-US" dirty="0"/>
              <a:t> Prints all stored insurances (life and health) for a given customer. </a:t>
            </a:r>
          </a:p>
          <a:p>
            <a:pPr marL="514350" indent="-514350">
              <a:buFont typeface="+mj-lt"/>
              <a:buAutoNum type="arabicPeriod"/>
            </a:pPr>
            <a:r>
              <a:rPr lang="EN-US" dirty="0"/>
              <a:t>Prints details and type of for a given insurance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2060"/>
                </a:solidFill>
              </a:rPr>
              <a:t>HomeWork</a:t>
            </a:r>
            <a:endParaRPr lang="el-GR" b="1" dirty="0">
              <a:solidFill>
                <a:srgbClr val="002060"/>
              </a:solidFill>
            </a:endParaRPr>
          </a:p>
        </p:txBody>
      </p:sp>
      <p:pic>
        <p:nvPicPr>
          <p:cNvPr id="3074" name="Picture 2"/>
          <p:cNvPicPr>
            <a:picLocks noChangeAspect="1" noChangeArrowheads="1"/>
          </p:cNvPicPr>
          <p:nvPr/>
        </p:nvPicPr>
        <p:blipFill>
          <a:blip r:embed="rId2"/>
          <a:srcRect l="2196" t="6836" r="59919" b="77539"/>
          <a:stretch>
            <a:fillRect/>
          </a:stretch>
        </p:blipFill>
        <p:spPr bwMode="auto">
          <a:xfrm>
            <a:off x="642910" y="1571612"/>
            <a:ext cx="7429553" cy="1722795"/>
          </a:xfrm>
          <a:prstGeom prst="rect">
            <a:avLst/>
          </a:prstGeom>
          <a:noFill/>
          <a:ln w="9525">
            <a:noFill/>
            <a:miter lim="800000"/>
            <a:headEnd/>
            <a:tailEnd/>
          </a:ln>
          <a:effectLst/>
        </p:spPr>
      </p:pic>
      <p:sp>
        <p:nvSpPr>
          <p:cNvPr id="6" name="TextBox 5"/>
          <p:cNvSpPr txBox="1"/>
          <p:nvPr/>
        </p:nvSpPr>
        <p:spPr>
          <a:xfrm>
            <a:off x="1071538" y="3714752"/>
            <a:ext cx="7786678" cy="2246769"/>
          </a:xfrm>
          <a:prstGeom prst="rect">
            <a:avLst/>
          </a:prstGeom>
          <a:noFill/>
        </p:spPr>
        <p:txBody>
          <a:bodyPr wrap="square" rtlCol="0">
            <a:spAutoFit/>
          </a:bodyPr>
          <a:lstStyle/>
          <a:p>
            <a:pPr>
              <a:buFont typeface="Arial" pitchFamily="34" charset="0"/>
              <a:buChar char="•"/>
            </a:pPr>
            <a:r>
              <a:rPr lang="en-US" sz="2800" dirty="0"/>
              <a:t> Run this menu until customer inserts “0”</a:t>
            </a:r>
          </a:p>
          <a:p>
            <a:pPr>
              <a:buFont typeface="Arial" pitchFamily="34" charset="0"/>
              <a:buChar char="•"/>
            </a:pPr>
            <a:r>
              <a:rPr lang="en-US" sz="2800" dirty="0"/>
              <a:t> If an </a:t>
            </a:r>
            <a:r>
              <a:rPr lang="en-US" sz="2800"/>
              <a:t>insurance or </a:t>
            </a:r>
            <a:r>
              <a:rPr lang="en-US" sz="2800" dirty="0"/>
              <a:t>customer code does not exists do not exit program but inform him that the code is not valid and give him the chance to insert a new one</a:t>
            </a:r>
            <a:endParaRPr lang="el-GR"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b="1" dirty="0"/>
              <a:t>Customer Class</a:t>
            </a:r>
            <a:endParaRPr lang="el-GR" dirty="0"/>
          </a:p>
        </p:txBody>
      </p:sp>
      <p:sp>
        <p:nvSpPr>
          <p:cNvPr id="3" name="2 - Θέση περιεχομένου"/>
          <p:cNvSpPr>
            <a:spLocks noGrp="1"/>
          </p:cNvSpPr>
          <p:nvPr>
            <p:ph sz="quarter" idx="1"/>
          </p:nvPr>
        </p:nvSpPr>
        <p:spPr/>
        <p:txBody>
          <a:bodyPr/>
          <a:lstStyle/>
          <a:p>
            <a:pPr lvl="1"/>
            <a:r>
              <a:rPr lang="en-US" dirty="0"/>
              <a:t>Described by : customer’s code (auto-increment) name, year of birth and sex (male / female)</a:t>
            </a:r>
          </a:p>
          <a:p>
            <a:pPr lvl="1"/>
            <a:r>
              <a:rPr lang="en-US" dirty="0"/>
              <a:t>Contains methods:  </a:t>
            </a:r>
          </a:p>
          <a:p>
            <a:pPr lvl="2"/>
            <a:r>
              <a:rPr lang="en-US" dirty="0"/>
              <a:t>Getters/setters</a:t>
            </a:r>
          </a:p>
          <a:p>
            <a:pPr lvl="2"/>
            <a:r>
              <a:rPr lang="en-US" dirty="0" err="1"/>
              <a:t>toString</a:t>
            </a:r>
            <a:r>
              <a:rPr lang="en-US" dirty="0"/>
              <a:t>()</a:t>
            </a:r>
          </a:p>
          <a:p>
            <a:pPr lvl="2"/>
            <a:endParaRPr lang="en-US" dirty="0"/>
          </a:p>
          <a:p>
            <a:pPr lvl="1">
              <a:buNone/>
            </a:pPr>
            <a:r>
              <a:rPr lang="en-US" dirty="0">
                <a:effectLst>
                  <a:outerShdw blurRad="38100" dist="38100" dir="2700000" algn="tl">
                    <a:srgbClr val="000000">
                      <a:alpha val="43137"/>
                    </a:srgbClr>
                  </a:outerShdw>
                </a:effectLst>
              </a:rPr>
              <a:t>Each  generated Customer object should be stored in an array  (length=10).</a:t>
            </a:r>
            <a:endParaRPr lang="el-GR" b="1" dirty="0">
              <a:effectLst>
                <a:outerShdw blurRad="38100" dist="38100" dir="2700000" algn="tl">
                  <a:srgbClr val="000000">
                    <a:alpha val="43137"/>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b="1" dirty="0"/>
              <a:t>Insurance Class </a:t>
            </a:r>
            <a:endParaRPr lang="el-GR" dirty="0"/>
          </a:p>
        </p:txBody>
      </p:sp>
      <p:sp>
        <p:nvSpPr>
          <p:cNvPr id="3" name="2 - Θέση περιεχομένου"/>
          <p:cNvSpPr>
            <a:spLocks noGrp="1"/>
          </p:cNvSpPr>
          <p:nvPr>
            <p:ph sz="quarter" idx="1"/>
          </p:nvPr>
        </p:nvSpPr>
        <p:spPr>
          <a:xfrm>
            <a:off x="457200" y="1600200"/>
            <a:ext cx="8229600" cy="5257800"/>
          </a:xfrm>
        </p:spPr>
        <p:txBody>
          <a:bodyPr>
            <a:normAutofit fontScale="92500" lnSpcReduction="20000"/>
          </a:bodyPr>
          <a:lstStyle/>
          <a:p>
            <a:r>
              <a:rPr lang="en-US" dirty="0"/>
              <a:t>Described by: customer’s code, insurance code  (auto-increment ) and its duration. (The instance variables declared as protected) </a:t>
            </a:r>
          </a:p>
          <a:p>
            <a:r>
              <a:rPr lang="en-US" dirty="0"/>
              <a:t>Contains methods:  </a:t>
            </a:r>
          </a:p>
          <a:p>
            <a:pPr lvl="1"/>
            <a:r>
              <a:rPr lang="en-US" dirty="0"/>
              <a:t>Setters/getters</a:t>
            </a:r>
          </a:p>
          <a:p>
            <a:pPr lvl="1"/>
            <a:r>
              <a:rPr lang="en-US" dirty="0" err="1"/>
              <a:t>toString</a:t>
            </a:r>
            <a:r>
              <a:rPr lang="en-US" dirty="0"/>
              <a:t> ()</a:t>
            </a:r>
          </a:p>
          <a:p>
            <a:pPr lvl="1"/>
            <a:r>
              <a:rPr lang="en-US" dirty="0"/>
              <a:t>method for calculating </a:t>
            </a:r>
            <a:r>
              <a:rPr lang="en-US" dirty="0" err="1"/>
              <a:t>insurance_cost</a:t>
            </a:r>
            <a:r>
              <a:rPr lang="en-US" dirty="0"/>
              <a:t> returning:</a:t>
            </a:r>
          </a:p>
          <a:p>
            <a:pPr lvl="2"/>
            <a:r>
              <a:rPr lang="en-US" dirty="0"/>
              <a:t>A fixed price of 100 euro: </a:t>
            </a:r>
          </a:p>
          <a:p>
            <a:pPr lvl="1"/>
            <a:r>
              <a:rPr lang="en-US" dirty="0"/>
              <a:t>method for printing all stored insurances</a:t>
            </a:r>
          </a:p>
          <a:p>
            <a:pPr lvl="1"/>
            <a:r>
              <a:rPr lang="en-US" dirty="0"/>
              <a:t>method for printing a particular insurance (argument : insurance code)</a:t>
            </a:r>
          </a:p>
          <a:p>
            <a:pPr lvl="1">
              <a:buNone/>
            </a:pPr>
            <a:r>
              <a:rPr lang="en-US" dirty="0">
                <a:effectLst>
                  <a:outerShdw blurRad="38100" dist="38100" dir="2700000" algn="tl">
                    <a:srgbClr val="000000">
                      <a:alpha val="43137"/>
                    </a:srgbClr>
                  </a:outerShdw>
                </a:effectLst>
              </a:rPr>
              <a:t>Each  generated Insurance object should be stored in an array  (length=10).</a:t>
            </a:r>
            <a:endParaRPr lang="el-GR" b="1" dirty="0">
              <a:effectLst>
                <a:outerShdw blurRad="38100" dist="38100" dir="2700000" algn="tl">
                  <a:srgbClr val="000000">
                    <a:alpha val="43137"/>
                  </a:srgbClr>
                </a:outerShdw>
              </a:effectLst>
            </a:endParaRP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b="1" dirty="0"/>
              <a:t>Life Class </a:t>
            </a:r>
            <a:endParaRPr lang="el-GR" dirty="0"/>
          </a:p>
        </p:txBody>
      </p:sp>
      <p:sp>
        <p:nvSpPr>
          <p:cNvPr id="3" name="2 - Θέση περιεχομένου"/>
          <p:cNvSpPr>
            <a:spLocks noGrp="1"/>
          </p:cNvSpPr>
          <p:nvPr>
            <p:ph sz="quarter" idx="1"/>
          </p:nvPr>
        </p:nvSpPr>
        <p:spPr/>
        <p:txBody>
          <a:bodyPr>
            <a:normAutofit/>
          </a:bodyPr>
          <a:lstStyle/>
          <a:p>
            <a:pPr lvl="1"/>
            <a:r>
              <a:rPr lang="en-US" dirty="0"/>
              <a:t>Extending Insurance class and further described by:</a:t>
            </a:r>
          </a:p>
          <a:p>
            <a:pPr lvl="2"/>
            <a:r>
              <a:rPr lang="en-US" dirty="0"/>
              <a:t>the amount the customer decides to invest.</a:t>
            </a:r>
          </a:p>
          <a:p>
            <a:pPr lvl="2"/>
            <a:r>
              <a:rPr lang="en-US" dirty="0"/>
              <a:t>Getters/setters</a:t>
            </a:r>
          </a:p>
          <a:p>
            <a:pPr lvl="2"/>
            <a:r>
              <a:rPr lang="en-US" dirty="0" err="1"/>
              <a:t>toString</a:t>
            </a:r>
            <a:r>
              <a:rPr lang="en-US" dirty="0"/>
              <a:t>()</a:t>
            </a:r>
          </a:p>
          <a:p>
            <a:pPr lvl="1"/>
            <a:r>
              <a:rPr lang="en-US" dirty="0"/>
              <a:t>The cost calculation is 100 euro plus 5 for every Customer’s year</a:t>
            </a:r>
          </a:p>
          <a:p>
            <a:pPr lvl="1">
              <a:buNone/>
            </a:pPr>
            <a:r>
              <a:rPr lang="en-US" dirty="0">
                <a:effectLst>
                  <a:outerShdw blurRad="38100" dist="38100" dir="2700000" algn="tl">
                    <a:srgbClr val="000000">
                      <a:alpha val="43137"/>
                    </a:srgbClr>
                  </a:outerShdw>
                </a:effectLst>
              </a:rPr>
              <a:t>Each  generated Life object should be stored in an array  (length=10).</a:t>
            </a:r>
            <a:endParaRPr lang="el-GR" b="1" dirty="0">
              <a:effectLst>
                <a:outerShdw blurRad="38100" dist="38100" dir="2700000" algn="tl">
                  <a:srgbClr val="000000">
                    <a:alpha val="43137"/>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b="1" dirty="0"/>
              <a:t>Health Class </a:t>
            </a:r>
            <a:endParaRPr lang="el-GR" dirty="0"/>
          </a:p>
        </p:txBody>
      </p:sp>
      <p:sp>
        <p:nvSpPr>
          <p:cNvPr id="3" name="2 - Θέση περιεχομένου"/>
          <p:cNvSpPr>
            <a:spLocks noGrp="1"/>
          </p:cNvSpPr>
          <p:nvPr>
            <p:ph sz="quarter" idx="1"/>
          </p:nvPr>
        </p:nvSpPr>
        <p:spPr/>
        <p:txBody>
          <a:bodyPr>
            <a:normAutofit/>
          </a:bodyPr>
          <a:lstStyle/>
          <a:p>
            <a:pPr lvl="1"/>
            <a:r>
              <a:rPr lang="en-US" dirty="0"/>
              <a:t>Extending Insurance class and further described by:</a:t>
            </a:r>
          </a:p>
          <a:p>
            <a:pPr lvl="2"/>
            <a:r>
              <a:rPr lang="en-US" dirty="0"/>
              <a:t>the medical expense the customer wants.</a:t>
            </a:r>
          </a:p>
          <a:p>
            <a:pPr lvl="2"/>
            <a:r>
              <a:rPr lang="en-US" dirty="0"/>
              <a:t>Getters/setters</a:t>
            </a:r>
          </a:p>
          <a:p>
            <a:pPr lvl="2"/>
            <a:r>
              <a:rPr lang="en-US" dirty="0" err="1"/>
              <a:t>toString</a:t>
            </a:r>
            <a:r>
              <a:rPr lang="en-US" dirty="0"/>
              <a:t>()</a:t>
            </a:r>
          </a:p>
          <a:p>
            <a:pPr lvl="1"/>
            <a:r>
              <a:rPr lang="en-US" dirty="0"/>
              <a:t>The cost calculation is 100 euro plus 7 for every Customer’s year and other 50 </a:t>
            </a:r>
            <a:r>
              <a:rPr lang="en-US" dirty="0" err="1"/>
              <a:t>euros</a:t>
            </a:r>
            <a:r>
              <a:rPr lang="en-US" dirty="0"/>
              <a:t> if he is a man</a:t>
            </a:r>
          </a:p>
          <a:p>
            <a:pPr lvl="1">
              <a:buNone/>
            </a:pPr>
            <a:r>
              <a:rPr lang="en-US" dirty="0">
                <a:effectLst>
                  <a:outerShdw blurRad="38100" dist="38100" dir="2700000" algn="tl">
                    <a:srgbClr val="000000">
                      <a:alpha val="43137"/>
                    </a:srgbClr>
                  </a:outerShdw>
                </a:effectLst>
              </a:rPr>
              <a:t>Each  generated Health object should be stored in an array  (length=10).</a:t>
            </a:r>
            <a:endParaRPr lang="el-GR" b="1"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Contact</a:t>
            </a:r>
            <a:endParaRPr lang="el-GR" dirty="0"/>
          </a:p>
        </p:txBody>
      </p:sp>
      <p:sp>
        <p:nvSpPr>
          <p:cNvPr id="3" name="Content Placeholder 2"/>
          <p:cNvSpPr>
            <a:spLocks noGrp="1"/>
          </p:cNvSpPr>
          <p:nvPr>
            <p:ph idx="1"/>
          </p:nvPr>
        </p:nvSpPr>
        <p:spPr/>
        <p:txBody>
          <a:bodyPr>
            <a:normAutofit lnSpcReduction="10000"/>
          </a:bodyPr>
          <a:lstStyle/>
          <a:p>
            <a:r>
              <a:rPr lang="en-US" dirty="0"/>
              <a:t>To create a </a:t>
            </a:r>
            <a:r>
              <a:rPr lang="en-US" b="1" dirty="0"/>
              <a:t>sub class</a:t>
            </a:r>
            <a:r>
              <a:rPr lang="en-US" dirty="0"/>
              <a:t> (child) from a Java </a:t>
            </a:r>
            <a:r>
              <a:rPr lang="en-US" b="1" dirty="0"/>
              <a:t>super class</a:t>
            </a:r>
            <a:r>
              <a:rPr lang="en-US" dirty="0"/>
              <a:t> (parent), the keyword </a:t>
            </a:r>
            <a:r>
              <a:rPr lang="en-US" b="1" dirty="0"/>
              <a:t>extends</a:t>
            </a:r>
            <a:r>
              <a:rPr lang="en-US" dirty="0"/>
              <a:t> is used. You then follow the "extends" keyword with the parent class you want to extend.</a:t>
            </a:r>
          </a:p>
          <a:p>
            <a:r>
              <a:rPr lang="en-US" dirty="0"/>
              <a:t>The class which inherits the properties of other is known as subclass (derived class, child class) and the class whose properties are inherited is known as </a:t>
            </a:r>
            <a:r>
              <a:rPr lang="en-US" dirty="0" err="1"/>
              <a:t>superclass</a:t>
            </a:r>
            <a:r>
              <a:rPr lang="en-US" dirty="0"/>
              <a:t> (base class, parent class).</a:t>
            </a:r>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2D96BB3-1A21-4349-A6B8-B52DD5E2B541}" type="slidenum">
              <a:rPr lang="en-US"/>
              <a:pPr/>
              <a:t>5</a:t>
            </a:fld>
            <a:endParaRPr lang="en-US"/>
          </a:p>
        </p:txBody>
      </p:sp>
      <p:sp>
        <p:nvSpPr>
          <p:cNvPr id="1026" name="Rectangle 2"/>
          <p:cNvSpPr>
            <a:spLocks noGrp="1" noChangeArrowheads="1"/>
          </p:cNvSpPr>
          <p:nvPr>
            <p:ph type="title"/>
          </p:nvPr>
        </p:nvSpPr>
        <p:spPr/>
        <p:txBody>
          <a:bodyPr/>
          <a:lstStyle/>
          <a:p>
            <a:r>
              <a:rPr lang="en-US"/>
              <a:t>Inheritance in Java</a:t>
            </a:r>
          </a:p>
        </p:txBody>
      </p:sp>
      <p:sp>
        <p:nvSpPr>
          <p:cNvPr id="1027" name="Rectangle 3"/>
          <p:cNvSpPr>
            <a:spLocks noGrp="1" noChangeArrowheads="1"/>
          </p:cNvSpPr>
          <p:nvPr>
            <p:ph type="body" idx="1"/>
          </p:nvPr>
        </p:nvSpPr>
        <p:spPr>
          <a:xfrm>
            <a:off x="457200" y="1600200"/>
            <a:ext cx="8229600" cy="4972072"/>
          </a:xfrm>
        </p:spPr>
        <p:txBody>
          <a:bodyPr>
            <a:normAutofit fontScale="92500" lnSpcReduction="20000"/>
          </a:bodyPr>
          <a:lstStyle/>
          <a:p>
            <a:pPr>
              <a:lnSpc>
                <a:spcPct val="90000"/>
              </a:lnSpc>
            </a:pPr>
            <a:r>
              <a:rPr lang="en-US" dirty="0"/>
              <a:t>in Java, you specify another class as your parent by using the keyword </a:t>
            </a:r>
            <a:r>
              <a:rPr lang="en-US" dirty="0">
                <a:latin typeface="Courier New" pitchFamily="49" charset="0"/>
              </a:rPr>
              <a:t>extends</a:t>
            </a:r>
          </a:p>
          <a:p>
            <a:pPr lvl="1">
              <a:lnSpc>
                <a:spcPct val="90000"/>
              </a:lnSpc>
            </a:pPr>
            <a:endParaRPr lang="en-US" sz="2400" dirty="0"/>
          </a:p>
          <a:p>
            <a:pPr lvl="1">
              <a:lnSpc>
                <a:spcPct val="90000"/>
              </a:lnSpc>
            </a:pPr>
            <a:endParaRPr lang="en-US" sz="2400" dirty="0"/>
          </a:p>
          <a:p>
            <a:pPr lvl="1">
              <a:lnSpc>
                <a:spcPct val="90000"/>
              </a:lnSpc>
            </a:pPr>
            <a:endParaRPr lang="en-US" sz="2400" dirty="0"/>
          </a:p>
          <a:p>
            <a:pPr lvl="1">
              <a:lnSpc>
                <a:spcPct val="90000"/>
              </a:lnSpc>
            </a:pPr>
            <a:endParaRPr lang="en-US" sz="2400" dirty="0"/>
          </a:p>
          <a:p>
            <a:pPr lvl="1">
              <a:lnSpc>
                <a:spcPct val="90000"/>
              </a:lnSpc>
            </a:pPr>
            <a:r>
              <a:rPr lang="en-US" sz="2400" dirty="0"/>
              <a:t>the objects of your class will now receive all of the state (fields) and behavior (methods) of the parent class</a:t>
            </a:r>
          </a:p>
          <a:p>
            <a:pPr lvl="1">
              <a:lnSpc>
                <a:spcPct val="90000"/>
              </a:lnSpc>
            </a:pPr>
            <a:r>
              <a:rPr lang="en-US" sz="2400" dirty="0">
                <a:effectLst>
                  <a:outerShdw blurRad="38100" dist="38100" dir="2700000" algn="tl">
                    <a:srgbClr val="000000">
                      <a:alpha val="43137"/>
                    </a:srgbClr>
                  </a:outerShdw>
                </a:effectLst>
              </a:rPr>
              <a:t>constructors and static methods/fields are not inherited</a:t>
            </a:r>
          </a:p>
          <a:p>
            <a:pPr lvl="1">
              <a:lnSpc>
                <a:spcPct val="90000"/>
              </a:lnSpc>
            </a:pPr>
            <a:r>
              <a:rPr lang="en-US" sz="2400" dirty="0"/>
              <a:t>by default, a class's parent is </a:t>
            </a:r>
            <a:r>
              <a:rPr lang="en-US" sz="2400" b="1" dirty="0">
                <a:solidFill>
                  <a:srgbClr val="002060"/>
                </a:solidFill>
                <a:latin typeface="Courier New" pitchFamily="49" charset="0"/>
              </a:rPr>
              <a:t>Object</a:t>
            </a:r>
          </a:p>
          <a:p>
            <a:pPr>
              <a:lnSpc>
                <a:spcPct val="90000"/>
              </a:lnSpc>
            </a:pPr>
            <a:endParaRPr lang="en-US" sz="2400" dirty="0"/>
          </a:p>
          <a:p>
            <a:pPr>
              <a:lnSpc>
                <a:spcPct val="90000"/>
              </a:lnSpc>
            </a:pPr>
            <a:r>
              <a:rPr lang="en-US" dirty="0"/>
              <a:t>Java forces a class to have exactly one parent ("single inheritance")</a:t>
            </a:r>
          </a:p>
          <a:p>
            <a:pPr lvl="1">
              <a:lnSpc>
                <a:spcPct val="90000"/>
              </a:lnSpc>
            </a:pPr>
            <a:r>
              <a:rPr lang="en-US" dirty="0"/>
              <a:t>other languages (C++) allow multiple inheritance</a:t>
            </a:r>
          </a:p>
        </p:txBody>
      </p:sp>
      <p:pic>
        <p:nvPicPr>
          <p:cNvPr id="2" name="Picture 2"/>
          <p:cNvPicPr>
            <a:picLocks noChangeAspect="1" noChangeArrowheads="1"/>
          </p:cNvPicPr>
          <p:nvPr/>
        </p:nvPicPr>
        <p:blipFill>
          <a:blip r:embed="rId2"/>
          <a:srcRect t="12695" r="67606" b="76563"/>
          <a:stretch>
            <a:fillRect/>
          </a:stretch>
        </p:blipFill>
        <p:spPr bwMode="auto">
          <a:xfrm>
            <a:off x="1500166" y="2357430"/>
            <a:ext cx="5429287" cy="101224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l-GR" dirty="0"/>
          </a:p>
        </p:txBody>
      </p:sp>
      <p:pic>
        <p:nvPicPr>
          <p:cNvPr id="4098" name="Picture 2"/>
          <p:cNvPicPr>
            <a:picLocks noChangeAspect="1" noChangeArrowheads="1"/>
          </p:cNvPicPr>
          <p:nvPr/>
        </p:nvPicPr>
        <p:blipFill>
          <a:blip r:embed="rId2"/>
          <a:srcRect t="13672" r="54429" b="58008"/>
          <a:stretch>
            <a:fillRect/>
          </a:stretch>
        </p:blipFill>
        <p:spPr bwMode="auto">
          <a:xfrm>
            <a:off x="285719" y="1643050"/>
            <a:ext cx="6951619" cy="2428892"/>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t="42839" r="54429" b="26758"/>
          <a:stretch>
            <a:fillRect/>
          </a:stretch>
        </p:blipFill>
        <p:spPr bwMode="auto">
          <a:xfrm>
            <a:off x="214282" y="4214818"/>
            <a:ext cx="6475280" cy="2428892"/>
          </a:xfrm>
          <a:prstGeom prst="rect">
            <a:avLst/>
          </a:prstGeom>
          <a:noFill/>
          <a:ln w="9525">
            <a:noFill/>
            <a:miter lim="800000"/>
            <a:headEnd/>
            <a:tailEnd/>
          </a:ln>
          <a:effectLst/>
        </p:spPr>
      </p:pic>
      <p:sp>
        <p:nvSpPr>
          <p:cNvPr id="6" name="TextBox 5"/>
          <p:cNvSpPr txBox="1"/>
          <p:nvPr/>
        </p:nvSpPr>
        <p:spPr>
          <a:xfrm>
            <a:off x="5286380" y="1571612"/>
            <a:ext cx="20002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Super Class</a:t>
            </a:r>
            <a:endParaRPr lang="el-GR" dirty="0"/>
          </a:p>
        </p:txBody>
      </p:sp>
      <p:sp>
        <p:nvSpPr>
          <p:cNvPr id="7" name="TextBox 6"/>
          <p:cNvSpPr txBox="1"/>
          <p:nvPr/>
        </p:nvSpPr>
        <p:spPr>
          <a:xfrm>
            <a:off x="5429256" y="3857628"/>
            <a:ext cx="20002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Sub Class</a:t>
            </a:r>
            <a:endParaRPr lang="el-G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endParaRPr lang="el-GR" dirty="0"/>
          </a:p>
        </p:txBody>
      </p:sp>
      <p:sp>
        <p:nvSpPr>
          <p:cNvPr id="8" name="Rectangle 7"/>
          <p:cNvSpPr/>
          <p:nvPr/>
        </p:nvSpPr>
        <p:spPr>
          <a:xfrm>
            <a:off x="285720" y="1500174"/>
            <a:ext cx="8643998" cy="4154984"/>
          </a:xfrm>
          <a:prstGeom prst="rect">
            <a:avLst/>
          </a:prstGeom>
        </p:spPr>
        <p:txBody>
          <a:bodyPr wrap="square">
            <a:spAutoFit/>
          </a:bodyPr>
          <a:lstStyle/>
          <a:p>
            <a:r>
              <a:rPr lang="en-US" sz="2400" dirty="0"/>
              <a:t>When an object to </a:t>
            </a:r>
            <a:r>
              <a:rPr lang="en-US" sz="2400" b="1" dirty="0" err="1"/>
              <a:t>My_Calculation</a:t>
            </a:r>
            <a:r>
              <a:rPr lang="en-US" sz="2400" dirty="0"/>
              <a:t> class is created, a copy of the contents of the </a:t>
            </a:r>
            <a:r>
              <a:rPr lang="en-US" sz="2400" dirty="0" err="1"/>
              <a:t>superclass</a:t>
            </a:r>
            <a:r>
              <a:rPr lang="en-US" sz="2400" dirty="0"/>
              <a:t> is made within it. That is why, using the object of the subclass you can access the members of a </a:t>
            </a:r>
            <a:r>
              <a:rPr lang="en-US" sz="2400" dirty="0" err="1"/>
              <a:t>superclass</a:t>
            </a:r>
            <a:r>
              <a:rPr lang="en-US" sz="2400" dirty="0"/>
              <a:t>.</a:t>
            </a:r>
          </a:p>
          <a:p>
            <a:endParaRPr lang="en-US" sz="2400" dirty="0"/>
          </a:p>
          <a:p>
            <a:r>
              <a:rPr lang="en-US" sz="2400" dirty="0"/>
              <a:t>A subclass inherits all the members (fields, methods, and nested classes) from its </a:t>
            </a:r>
            <a:r>
              <a:rPr lang="en-US" sz="2400" dirty="0" err="1"/>
              <a:t>superclass</a:t>
            </a:r>
            <a:r>
              <a:rPr lang="en-US" sz="2400" dirty="0"/>
              <a:t>. Constructors are not members, so they are not inherited by subclasses, </a:t>
            </a:r>
            <a:r>
              <a:rPr lang="en-US" sz="2400" dirty="0">
                <a:effectLst>
                  <a:outerShdw blurRad="38100" dist="38100" dir="2700000" algn="tl">
                    <a:srgbClr val="000000">
                      <a:alpha val="43137"/>
                    </a:srgbClr>
                  </a:outerShdw>
                </a:effectLst>
              </a:rPr>
              <a:t>but the constructor of the </a:t>
            </a:r>
            <a:r>
              <a:rPr lang="en-US" sz="2400" dirty="0" err="1">
                <a:effectLst>
                  <a:outerShdw blurRad="38100" dist="38100" dir="2700000" algn="tl">
                    <a:srgbClr val="000000">
                      <a:alpha val="43137"/>
                    </a:srgbClr>
                  </a:outerShdw>
                </a:effectLst>
              </a:rPr>
              <a:t>superclass</a:t>
            </a:r>
            <a:r>
              <a:rPr lang="en-US" sz="2400" dirty="0">
                <a:effectLst>
                  <a:outerShdw blurRad="38100" dist="38100" dir="2700000" algn="tl">
                    <a:srgbClr val="000000">
                      <a:alpha val="43137"/>
                    </a:srgbClr>
                  </a:outerShdw>
                </a:effectLst>
              </a:rPr>
              <a:t> can be invoked from the subclass.</a:t>
            </a:r>
            <a:endParaRPr lang="el-GR" sz="2400" dirty="0">
              <a:effectLst>
                <a:outerShdw blurRad="38100" dist="38100" dir="2700000" algn="tl">
                  <a:srgbClr val="000000">
                    <a:alpha val="43137"/>
                  </a:srgbClr>
                </a:outerShdw>
              </a:effectLst>
            </a:endParaRPr>
          </a:p>
          <a:p>
            <a:endParaRPr lang="en-US" sz="2400" dirty="0"/>
          </a:p>
          <a:p>
            <a:endParaRPr lang="en-US" sz="2400" dirty="0"/>
          </a:p>
          <a:p>
            <a:endParaRPr lang="el-GR" sz="2400" dirty="0"/>
          </a:p>
        </p:txBody>
      </p:sp>
      <p:pic>
        <p:nvPicPr>
          <p:cNvPr id="5122" name="Picture 2" descr="Inheritance"/>
          <p:cNvPicPr>
            <a:picLocks noChangeAspect="1" noChangeArrowheads="1"/>
          </p:cNvPicPr>
          <p:nvPr/>
        </p:nvPicPr>
        <p:blipFill>
          <a:blip r:embed="rId2"/>
          <a:srcRect/>
          <a:stretch>
            <a:fillRect/>
          </a:stretch>
        </p:blipFill>
        <p:spPr bwMode="auto">
          <a:xfrm>
            <a:off x="3143240" y="4714884"/>
            <a:ext cx="4400550" cy="18192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endParaRPr lang="el-GR" dirty="0"/>
          </a:p>
        </p:txBody>
      </p:sp>
      <p:pic>
        <p:nvPicPr>
          <p:cNvPr id="62466" name="Picture 2"/>
          <p:cNvPicPr>
            <a:picLocks noChangeAspect="1" noChangeArrowheads="1"/>
          </p:cNvPicPr>
          <p:nvPr/>
        </p:nvPicPr>
        <p:blipFill>
          <a:blip r:embed="rId2"/>
          <a:srcRect t="13672" r="55527" b="58984"/>
          <a:stretch>
            <a:fillRect/>
          </a:stretch>
        </p:blipFill>
        <p:spPr bwMode="auto">
          <a:xfrm>
            <a:off x="500034" y="1714488"/>
            <a:ext cx="5786446" cy="2000264"/>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t="41862" r="55527" b="25781"/>
          <a:stretch>
            <a:fillRect/>
          </a:stretch>
        </p:blipFill>
        <p:spPr bwMode="auto">
          <a:xfrm>
            <a:off x="428596" y="3857628"/>
            <a:ext cx="5786446" cy="2366954"/>
          </a:xfrm>
          <a:prstGeom prst="rect">
            <a:avLst/>
          </a:prstGeom>
          <a:noFill/>
          <a:ln w="9525">
            <a:noFill/>
            <a:miter lim="800000"/>
            <a:headEnd/>
            <a:tailEnd/>
          </a:ln>
          <a:effectLst/>
        </p:spPr>
      </p:pic>
      <p:sp>
        <p:nvSpPr>
          <p:cNvPr id="9" name="TextBox 8"/>
          <p:cNvSpPr txBox="1"/>
          <p:nvPr/>
        </p:nvSpPr>
        <p:spPr>
          <a:xfrm>
            <a:off x="6143636" y="3429000"/>
            <a:ext cx="2000264"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Calculation demo object cannot access multiplication method!!!</a:t>
            </a:r>
            <a:endParaRPr lang="el-GR" dirty="0"/>
          </a:p>
        </p:txBody>
      </p:sp>
      <p:sp>
        <p:nvSpPr>
          <p:cNvPr id="10" name="Rectangle 9"/>
          <p:cNvSpPr/>
          <p:nvPr/>
        </p:nvSpPr>
        <p:spPr>
          <a:xfrm>
            <a:off x="642910" y="5572140"/>
            <a:ext cx="3071834" cy="28575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2" name="Straight Arrow Connector 11"/>
          <p:cNvCxnSpPr>
            <a:stCxn id="10" idx="3"/>
            <a:endCxn id="9" idx="1"/>
          </p:cNvCxnSpPr>
          <p:nvPr/>
        </p:nvCxnSpPr>
        <p:spPr>
          <a:xfrm flipV="1">
            <a:off x="3714744" y="4167664"/>
            <a:ext cx="2428892" cy="1547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15074" y="5143512"/>
            <a:ext cx="2000264"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err="1"/>
              <a:t>SuperClass</a:t>
            </a:r>
            <a:r>
              <a:rPr lang="en-US" dirty="0"/>
              <a:t>  has not access to </a:t>
            </a:r>
            <a:r>
              <a:rPr lang="en-US" dirty="0" err="1"/>
              <a:t>SubClass</a:t>
            </a:r>
            <a:r>
              <a:rPr lang="en-US" dirty="0"/>
              <a:t> methods </a:t>
            </a:r>
            <a:endParaRPr lang="el-GR" dirty="0"/>
          </a:p>
        </p:txBody>
      </p:sp>
      <p:cxnSp>
        <p:nvCxnSpPr>
          <p:cNvPr id="14" name="Straight Arrow Connector 13"/>
          <p:cNvCxnSpPr>
            <a:stCxn id="10" idx="3"/>
            <a:endCxn id="8" idx="1"/>
          </p:cNvCxnSpPr>
          <p:nvPr/>
        </p:nvCxnSpPr>
        <p:spPr>
          <a:xfrm flipV="1">
            <a:off x="3714744" y="5605177"/>
            <a:ext cx="2500330" cy="109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F316C5F-90CF-4310-961B-F6828DAE2925}" type="slidenum">
              <a:rPr lang="en-US"/>
              <a:pPr/>
              <a:t>9</a:t>
            </a:fld>
            <a:endParaRPr lang="en-US"/>
          </a:p>
        </p:txBody>
      </p:sp>
      <p:sp>
        <p:nvSpPr>
          <p:cNvPr id="266242" name="Rectangle 2"/>
          <p:cNvSpPr>
            <a:spLocks noGrp="1" noChangeArrowheads="1"/>
          </p:cNvSpPr>
          <p:nvPr>
            <p:ph type="title"/>
          </p:nvPr>
        </p:nvSpPr>
        <p:spPr/>
        <p:txBody>
          <a:bodyPr/>
          <a:lstStyle/>
          <a:p>
            <a:r>
              <a:rPr lang="en-US"/>
              <a:t>Access modifiers</a:t>
            </a:r>
          </a:p>
        </p:txBody>
      </p:sp>
      <p:sp>
        <p:nvSpPr>
          <p:cNvPr id="266243" name="Rectangle 3"/>
          <p:cNvSpPr>
            <a:spLocks noGrp="1" noChangeArrowheads="1"/>
          </p:cNvSpPr>
          <p:nvPr>
            <p:ph type="body" idx="1"/>
          </p:nvPr>
        </p:nvSpPr>
        <p:spPr/>
        <p:txBody>
          <a:bodyPr>
            <a:normAutofit fontScale="92500" lnSpcReduction="10000"/>
          </a:bodyPr>
          <a:lstStyle/>
          <a:p>
            <a:pPr>
              <a:lnSpc>
                <a:spcPct val="80000"/>
              </a:lnSpc>
            </a:pPr>
            <a:r>
              <a:rPr lang="en-US" sz="2800" dirty="0">
                <a:latin typeface="Courier New" pitchFamily="49" charset="0"/>
              </a:rPr>
              <a:t>public</a:t>
            </a:r>
            <a:r>
              <a:rPr lang="en-US" sz="2800" dirty="0"/>
              <a:t>: visible to all other classes</a:t>
            </a:r>
            <a:br>
              <a:rPr lang="en-US" sz="2800" dirty="0"/>
            </a:br>
            <a:r>
              <a:rPr lang="en-US" sz="2800" b="1" dirty="0">
                <a:latin typeface="Courier New" pitchFamily="49" charset="0"/>
              </a:rPr>
              <a:t>  public</a:t>
            </a:r>
            <a:r>
              <a:rPr lang="en-US" sz="2800" dirty="0">
                <a:latin typeface="Courier New" pitchFamily="49" charset="0"/>
              </a:rPr>
              <a:t> class </a:t>
            </a:r>
            <a:r>
              <a:rPr lang="en-US" sz="2800" dirty="0" err="1">
                <a:latin typeface="Courier New" pitchFamily="49" charset="0"/>
              </a:rPr>
              <a:t>BankAccount</a:t>
            </a:r>
            <a:r>
              <a:rPr lang="en-US" sz="2800" dirty="0">
                <a:latin typeface="Courier New" pitchFamily="49" charset="0"/>
              </a:rPr>
              <a:t> </a:t>
            </a:r>
            <a:br>
              <a:rPr lang="en-US" sz="2800" dirty="0">
                <a:latin typeface="Courier New" pitchFamily="49" charset="0"/>
              </a:rPr>
            </a:br>
            <a:endParaRPr lang="en-US" sz="2800" dirty="0">
              <a:latin typeface="Courier New" pitchFamily="49" charset="0"/>
            </a:endParaRPr>
          </a:p>
          <a:p>
            <a:pPr>
              <a:lnSpc>
                <a:spcPct val="80000"/>
              </a:lnSpc>
            </a:pPr>
            <a:r>
              <a:rPr lang="en-US" sz="2800" dirty="0">
                <a:latin typeface="Courier New" pitchFamily="49" charset="0"/>
              </a:rPr>
              <a:t>private</a:t>
            </a:r>
            <a:r>
              <a:rPr lang="en-US" sz="2800" dirty="0"/>
              <a:t>: visible </a:t>
            </a:r>
            <a:r>
              <a:rPr lang="en-US" sz="2800" u="sng" dirty="0"/>
              <a:t>only</a:t>
            </a:r>
            <a:r>
              <a:rPr lang="en-US" sz="2800" dirty="0"/>
              <a:t> to the current class, its methods, and every instance (object) of its class</a:t>
            </a:r>
          </a:p>
          <a:p>
            <a:pPr lvl="1">
              <a:lnSpc>
                <a:spcPct val="80000"/>
              </a:lnSpc>
            </a:pPr>
            <a:r>
              <a:rPr lang="en-US" sz="2400" dirty="0"/>
              <a:t>a child class cannot refer to its parent's private members! </a:t>
            </a:r>
            <a:br>
              <a:rPr lang="en-US" sz="2400" dirty="0"/>
            </a:br>
            <a:r>
              <a:rPr lang="en-US" sz="2400" b="1" dirty="0">
                <a:latin typeface="Courier New" pitchFamily="49" charset="0"/>
              </a:rPr>
              <a:t>private</a:t>
            </a:r>
            <a:r>
              <a:rPr lang="en-US" sz="2400" dirty="0">
                <a:latin typeface="Courier New" pitchFamily="49" charset="0"/>
              </a:rPr>
              <a:t> String </a:t>
            </a:r>
            <a:r>
              <a:rPr lang="en-US" sz="2400" dirty="0" err="1">
                <a:latin typeface="Courier New" pitchFamily="49" charset="0"/>
              </a:rPr>
              <a:t>myID</a:t>
            </a:r>
            <a:r>
              <a:rPr lang="en-US" sz="2400" dirty="0">
                <a:latin typeface="Courier New" pitchFamily="49" charset="0"/>
              </a:rPr>
              <a:t>;</a:t>
            </a:r>
            <a:endParaRPr lang="en-US" sz="2400" dirty="0"/>
          </a:p>
          <a:p>
            <a:pPr lvl="1">
              <a:lnSpc>
                <a:spcPct val="80000"/>
              </a:lnSpc>
            </a:pPr>
            <a:endParaRPr lang="en-US" sz="2400" dirty="0"/>
          </a:p>
          <a:p>
            <a:pPr>
              <a:lnSpc>
                <a:spcPct val="80000"/>
              </a:lnSpc>
            </a:pPr>
            <a:r>
              <a:rPr lang="en-US" sz="2800" dirty="0">
                <a:latin typeface="Courier New" pitchFamily="49" charset="0"/>
              </a:rPr>
              <a:t>protected</a:t>
            </a:r>
            <a:r>
              <a:rPr lang="en-US" sz="2800" dirty="0"/>
              <a:t> : visible to the current class, and all of its child classes</a:t>
            </a:r>
            <a:br>
              <a:rPr lang="en-US" sz="2800" dirty="0"/>
            </a:br>
            <a:r>
              <a:rPr lang="en-US" sz="2800" dirty="0">
                <a:latin typeface="Courier New" pitchFamily="49" charset="0"/>
              </a:rPr>
              <a:t>  </a:t>
            </a:r>
            <a:r>
              <a:rPr lang="en-US" sz="2800" b="1" dirty="0">
                <a:latin typeface="Courier New" pitchFamily="49" charset="0"/>
              </a:rPr>
              <a:t>protected</a:t>
            </a:r>
            <a:r>
              <a:rPr lang="en-US" sz="2800" dirty="0">
                <a:latin typeface="Courier New" pitchFamily="49" charset="0"/>
              </a:rPr>
              <a:t>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myWidth</a:t>
            </a:r>
            <a:r>
              <a:rPr lang="en-US" sz="2800" dirty="0">
                <a:latin typeface="Courier New" pitchFamily="49" charset="0"/>
              </a:rPr>
              <a:t>;</a:t>
            </a:r>
            <a:br>
              <a:rPr lang="en-US" sz="2800" dirty="0"/>
            </a:br>
            <a:endParaRPr lang="en-US" sz="2800" dirty="0"/>
          </a:p>
          <a:p>
            <a:pPr lvl="1">
              <a:lnSpc>
                <a:spcPct val="80000"/>
              </a:lnSpc>
            </a:pPr>
            <a:r>
              <a:rPr lang="en-US" sz="2400" dirty="0"/>
              <a:t>package (default access; no modifier): visible to all classes in the current "package" (seen later)</a:t>
            </a:r>
            <a:br>
              <a:rPr lang="en-US" sz="2400" dirty="0"/>
            </a:br>
            <a:r>
              <a:rPr lang="en-US" sz="2400" dirty="0">
                <a:latin typeface="Courier New" pitchFamily="49" charset="0"/>
              </a:rPr>
              <a:t>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myHeight</a:t>
            </a:r>
            <a:r>
              <a:rPr lang="en-US" sz="2400" dirty="0">
                <a:latin typeface="Courier New" pitchFamily="49" charset="0"/>
              </a:rPr>
              <a:t>;</a:t>
            </a:r>
            <a:endParaRPr lang="en-US" dirty="0">
              <a:latin typeface="Courier New"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1961</Words>
  <Application>Microsoft Office PowerPoint</Application>
  <PresentationFormat>On-screen Show (4:3)</PresentationFormat>
  <Paragraphs>249</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Java</vt:lpstr>
      <vt:lpstr>Inheritance </vt:lpstr>
      <vt:lpstr>Why use Inheritance?</vt:lpstr>
      <vt:lpstr>First Contact</vt:lpstr>
      <vt:lpstr>Inheritance in Java</vt:lpstr>
      <vt:lpstr>Example (1)</vt:lpstr>
      <vt:lpstr>Example (2)</vt:lpstr>
      <vt:lpstr>Example (3)</vt:lpstr>
      <vt:lpstr>Access modifiers</vt:lpstr>
      <vt:lpstr>Access modifier problem (1)</vt:lpstr>
      <vt:lpstr>Access modifier problem (2)</vt:lpstr>
      <vt:lpstr>Inheritance Hierarchies</vt:lpstr>
      <vt:lpstr>Inheritance Concepts - Example</vt:lpstr>
      <vt:lpstr>Types of Inheritance</vt:lpstr>
      <vt:lpstr>Inheritance Concepts - Hierarchy</vt:lpstr>
      <vt:lpstr>Object Root Class</vt:lpstr>
      <vt:lpstr>All Classes extend Object</vt:lpstr>
      <vt:lpstr>"Has-a" Relationships</vt:lpstr>
      <vt:lpstr>Some code that won't compile</vt:lpstr>
      <vt:lpstr>super keyword</vt:lpstr>
      <vt:lpstr>Using the super Keyword</vt:lpstr>
      <vt:lpstr>Example2 (1)</vt:lpstr>
      <vt:lpstr>super and constructors</vt:lpstr>
      <vt:lpstr>super and constructors</vt:lpstr>
      <vt:lpstr>IS-A Relationship</vt:lpstr>
      <vt:lpstr>HAS-A relationship</vt:lpstr>
      <vt:lpstr>Overriding</vt:lpstr>
      <vt:lpstr>Overriding behavior</vt:lpstr>
      <vt:lpstr>Rules for Method Overriding</vt:lpstr>
      <vt:lpstr>@Override annotation in Java</vt:lpstr>
      <vt:lpstr>Example</vt:lpstr>
      <vt:lpstr>Example with Employees (1)</vt:lpstr>
      <vt:lpstr>Example with Employees (2)</vt:lpstr>
      <vt:lpstr>HomeWork</vt:lpstr>
      <vt:lpstr>HomeWork</vt:lpstr>
      <vt:lpstr>Customer Class</vt:lpstr>
      <vt:lpstr>Insurance Class </vt:lpstr>
      <vt:lpstr>Life Class </vt:lpstr>
      <vt:lpstr>Health Class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Mariannita Paes</dc:creator>
  <cp:lastModifiedBy>Mariannita Paes</cp:lastModifiedBy>
  <cp:revision>76</cp:revision>
  <dcterms:created xsi:type="dcterms:W3CDTF">2016-10-14T03:57:55Z</dcterms:created>
  <dcterms:modified xsi:type="dcterms:W3CDTF">2016-10-15T10:50:08Z</dcterms:modified>
</cp:coreProperties>
</file>