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545" r:id="rId3"/>
    <p:sldId id="546" r:id="rId4"/>
    <p:sldId id="541" r:id="rId5"/>
    <p:sldId id="548" r:id="rId6"/>
    <p:sldId id="549" r:id="rId7"/>
    <p:sldId id="550" r:id="rId8"/>
    <p:sldId id="551" r:id="rId9"/>
    <p:sldId id="553"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218" autoAdjust="0"/>
  </p:normalViewPr>
  <p:slideViewPr>
    <p:cSldViewPr snapToGrid="0" snapToObjects="1">
      <p:cViewPr varScale="1">
        <p:scale>
          <a:sx n="122" d="100"/>
          <a:sy n="122" d="100"/>
        </p:scale>
        <p:origin x="318" y="120"/>
      </p:cViewPr>
      <p:guideLst/>
    </p:cSldViewPr>
  </p:slideViewPr>
  <p:notesTextViewPr>
    <p:cViewPr>
      <p:scale>
        <a:sx n="1" d="1"/>
        <a:sy n="1" d="1"/>
      </p:scale>
      <p:origin x="0" y="0"/>
    </p:cViewPr>
  </p:notesTextViewPr>
  <p:sorterViewPr>
    <p:cViewPr>
      <p:scale>
        <a:sx n="66" d="100"/>
        <a:sy n="66" d="100"/>
      </p:scale>
      <p:origin x="0" y="-9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This brief presentation walks through the setup steps for Databricks’ JDBC Connector.</a:t>
            </a:r>
            <a:endParaRPr sz="1200" b="0" i="0" u="none" strike="noStrike" cap="none" dirty="0">
              <a:solidFill>
                <a:schemeClr val="dk1"/>
              </a:solidFill>
              <a:latin typeface="Calibri"/>
              <a:ea typeface="Calibri"/>
              <a:cs typeface="Calibri"/>
              <a:sym typeface="Calibri"/>
            </a:endParaRPr>
          </a:p>
        </p:txBody>
      </p:sp>
      <p:sp>
        <p:nvSpPr>
          <p:cNvPr id="59" name="Google Shape;5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The Data tab on the Databricks workspace allows workspace users to browse…</a:t>
            </a:r>
          </a:p>
          <a:p>
            <a:endParaRPr lang="en-US" dirty="0"/>
          </a:p>
          <a:p>
            <a:r>
              <a:rPr lang="en-US" dirty="0"/>
              <a:t>&lt;CLICK&gt; Data Lake databases defined on the workspace.</a:t>
            </a:r>
          </a:p>
          <a:p>
            <a:endParaRPr lang="en-US" dirty="0"/>
          </a:p>
          <a:p>
            <a:r>
              <a:rPr lang="en-US" dirty="0"/>
              <a:t>&lt;CLICK&gt; Users can select a database…</a:t>
            </a:r>
          </a:p>
          <a:p>
            <a:endParaRPr lang="en-US" dirty="0"/>
          </a:p>
          <a:p>
            <a:r>
              <a:rPr lang="en-US" dirty="0"/>
              <a:t>&lt;CLICK&gt; … and browse the contents of its tables.  The Databricks JDBC Connector enables users to view and query this same data from any tool that supports JDBC connectivity.</a:t>
            </a:r>
          </a:p>
        </p:txBody>
      </p:sp>
      <p:sp>
        <p:nvSpPr>
          <p:cNvPr id="4" name="Slide Number Placeholder 3"/>
          <p:cNvSpPr>
            <a:spLocks noGrp="1"/>
          </p:cNvSpPr>
          <p:nvPr>
            <p:ph type="sldNum" sz="quarter" idx="10"/>
          </p:nvPr>
        </p:nvSpPr>
        <p:spPr/>
        <p:txBody>
          <a:bodyPr/>
          <a:lstStyle/>
          <a:p>
            <a:fld id="{16B2E989-731B-46F0-8385-7261A905DCAB}" type="slidenum">
              <a:rPr lang="en-US" smtClean="0"/>
              <a:t>2</a:t>
            </a:fld>
            <a:endParaRPr lang="en-US"/>
          </a:p>
        </p:txBody>
      </p:sp>
    </p:spTree>
    <p:extLst>
      <p:ext uri="{BB962C8B-B14F-4D97-AF65-F5344CB8AC3E}">
        <p14:creationId xmlns:p14="http://schemas.microsoft.com/office/powerpoint/2010/main" val="193294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In this demo, we’ll be using a free JDBC software tool called Squirrel.  To begin, download and install the Squirrel SQL Client.  Squirrel works on all popular desktop platforms; just follow the installation instructions.</a:t>
            </a:r>
          </a:p>
        </p:txBody>
      </p:sp>
      <p:sp>
        <p:nvSpPr>
          <p:cNvPr id="4" name="Slide Number Placeholder 3"/>
          <p:cNvSpPr>
            <a:spLocks noGrp="1"/>
          </p:cNvSpPr>
          <p:nvPr>
            <p:ph type="sldNum" sz="quarter" idx="10"/>
          </p:nvPr>
        </p:nvSpPr>
        <p:spPr/>
        <p:txBody>
          <a:bodyPr/>
          <a:lstStyle/>
          <a:p>
            <a:fld id="{16B2E989-731B-46F0-8385-7261A905DCAB}" type="slidenum">
              <a:rPr lang="en-US" smtClean="0"/>
              <a:t>3</a:t>
            </a:fld>
            <a:endParaRPr lang="en-US"/>
          </a:p>
        </p:txBody>
      </p:sp>
    </p:spTree>
    <p:extLst>
      <p:ext uri="{BB962C8B-B14F-4D97-AF65-F5344CB8AC3E}">
        <p14:creationId xmlns:p14="http://schemas.microsoft.com/office/powerpoint/2010/main" val="379377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To begin, you must obtain the Databricks JDBC driver.  The link to the documentation page shown here is given at the end of this presentation. Click the link to ”Connect BI Tools.”  </a:t>
            </a:r>
          </a:p>
          <a:p>
            <a:endParaRPr lang="en-US" dirty="0"/>
          </a:p>
          <a:p>
            <a:r>
              <a:rPr lang="en-US" dirty="0"/>
              <a:t>&lt;CLICK&gt; The link takes you to a detailed instructions page.</a:t>
            </a:r>
          </a:p>
          <a:p>
            <a:endParaRPr lang="en-US" dirty="0"/>
          </a:p>
          <a:p>
            <a:r>
              <a:rPr lang="en-US" dirty="0"/>
              <a:t>&lt;CLICK&gt; Download and unzip the driver file.  Place the SparkJDBC41.jar file in any convenient location on your machine.</a:t>
            </a:r>
          </a:p>
        </p:txBody>
      </p:sp>
      <p:sp>
        <p:nvSpPr>
          <p:cNvPr id="4" name="Slide Number Placeholder 3"/>
          <p:cNvSpPr>
            <a:spLocks noGrp="1"/>
          </p:cNvSpPr>
          <p:nvPr>
            <p:ph type="sldNum" sz="quarter" idx="10"/>
          </p:nvPr>
        </p:nvSpPr>
        <p:spPr/>
        <p:txBody>
          <a:bodyPr/>
          <a:lstStyle/>
          <a:p>
            <a:fld id="{16B2E989-731B-46F0-8385-7261A905DCAB}" type="slidenum">
              <a:rPr lang="en-US" smtClean="0"/>
              <a:t>4</a:t>
            </a:fld>
            <a:endParaRPr lang="en-US"/>
          </a:p>
        </p:txBody>
      </p:sp>
    </p:spTree>
    <p:extLst>
      <p:ext uri="{BB962C8B-B14F-4D97-AF65-F5344CB8AC3E}">
        <p14:creationId xmlns:p14="http://schemas.microsoft.com/office/powerpoint/2010/main" val="78298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Now open your Databricks workspace.  Go to the Clusters tab, and select the cluster you want to use.  In the cluster’s Advanced Option section, go to the JDBC/ODBC tab and copy the JDBC URL string.  Note that you must replace the last parameter with your actual personal access token, which you can create in the User Settings of your workspace.</a:t>
            </a:r>
          </a:p>
        </p:txBody>
      </p:sp>
      <p:sp>
        <p:nvSpPr>
          <p:cNvPr id="4" name="Slide Number Placeholder 3"/>
          <p:cNvSpPr>
            <a:spLocks noGrp="1"/>
          </p:cNvSpPr>
          <p:nvPr>
            <p:ph type="sldNum" sz="quarter" idx="10"/>
          </p:nvPr>
        </p:nvSpPr>
        <p:spPr/>
        <p:txBody>
          <a:bodyPr/>
          <a:lstStyle/>
          <a:p>
            <a:fld id="{16B2E989-731B-46F0-8385-7261A905DCAB}" type="slidenum">
              <a:rPr lang="en-US" smtClean="0"/>
              <a:t>5</a:t>
            </a:fld>
            <a:endParaRPr lang="en-US"/>
          </a:p>
        </p:txBody>
      </p:sp>
    </p:spTree>
    <p:extLst>
      <p:ext uri="{BB962C8B-B14F-4D97-AF65-F5344CB8AC3E}">
        <p14:creationId xmlns:p14="http://schemas.microsoft.com/office/powerpoint/2010/main" val="65995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Now we</a:t>
            </a:r>
            <a:r>
              <a:rPr lang="en-US" baseline="0" dirty="0"/>
              <a:t> are ready to define the driver in Squirrel.  </a:t>
            </a:r>
          </a:p>
          <a:p>
            <a:endParaRPr lang="en-US" baseline="0" dirty="0"/>
          </a:p>
          <a:p>
            <a:r>
              <a:rPr lang="en-US" baseline="0" dirty="0"/>
              <a:t>&lt;CLICK 1&gt; Go to the Drivers tab in Squirrel…</a:t>
            </a:r>
          </a:p>
          <a:p>
            <a:endParaRPr lang="en-US" dirty="0"/>
          </a:p>
          <a:p>
            <a:r>
              <a:rPr lang="en-US" baseline="0" dirty="0"/>
              <a:t>&lt;CLICK 2&gt; … and click Add.</a:t>
            </a:r>
          </a:p>
          <a:p>
            <a:endParaRPr lang="en-US" dirty="0"/>
          </a:p>
          <a:p>
            <a:r>
              <a:rPr lang="en-US" baseline="0" dirty="0"/>
              <a:t>&lt;CLICK 3&gt; Give the Driver a name…</a:t>
            </a:r>
          </a:p>
          <a:p>
            <a:endParaRPr lang="en-US" dirty="0"/>
          </a:p>
          <a:p>
            <a:r>
              <a:rPr lang="en-US" baseline="0" dirty="0"/>
              <a:t>&lt;CLICK 4&gt; … and enter the Connection String with your token that you obtained earlier from the cluster’s Advanced section.</a:t>
            </a:r>
          </a:p>
          <a:p>
            <a:endParaRPr lang="en-US" dirty="0"/>
          </a:p>
          <a:p>
            <a:r>
              <a:rPr lang="en-US" baseline="0" dirty="0"/>
              <a:t>&lt;CLICK 5&gt; Go to the Extra Class Path tab…</a:t>
            </a:r>
          </a:p>
          <a:p>
            <a:endParaRPr lang="en-US" dirty="0"/>
          </a:p>
          <a:p>
            <a:r>
              <a:rPr lang="en-US" baseline="0" dirty="0"/>
              <a:t>&lt;CLICK 6&gt; … click Add…</a:t>
            </a:r>
          </a:p>
          <a:p>
            <a:endParaRPr lang="en-US" dirty="0"/>
          </a:p>
          <a:p>
            <a:r>
              <a:rPr lang="en-US" baseline="0" dirty="0"/>
              <a:t>&lt;CLICK 7&gt; … and enter the path to the JDBC driver that you saved earlier. </a:t>
            </a:r>
          </a:p>
          <a:p>
            <a:endParaRPr lang="en-US" dirty="0"/>
          </a:p>
          <a:p>
            <a:r>
              <a:rPr lang="en-US" baseline="0" dirty="0"/>
              <a:t>&lt;CLICK 8&gt; When you click List Drivers…</a:t>
            </a:r>
          </a:p>
          <a:p>
            <a:endParaRPr lang="en-US" dirty="0"/>
          </a:p>
          <a:p>
            <a:r>
              <a:rPr lang="en-US" baseline="0" dirty="0"/>
              <a:t>&lt;CLICK 9&gt; … the Driver class from the Jar file is shown.</a:t>
            </a:r>
          </a:p>
          <a:p>
            <a:endParaRPr lang="en-US" dirty="0"/>
          </a:p>
          <a:p>
            <a:r>
              <a:rPr lang="en-US" baseline="0" dirty="0"/>
              <a:t>&lt;CLICK 10&gt; Click OK, and the driver is defined in Squirrel.</a:t>
            </a:r>
          </a:p>
          <a:p>
            <a:endParaRPr lang="en-US" dirty="0"/>
          </a:p>
        </p:txBody>
      </p:sp>
      <p:sp>
        <p:nvSpPr>
          <p:cNvPr id="4" name="Slide Number Placeholder 3"/>
          <p:cNvSpPr>
            <a:spLocks noGrp="1"/>
          </p:cNvSpPr>
          <p:nvPr>
            <p:ph type="sldNum" sz="quarter" idx="10"/>
          </p:nvPr>
        </p:nvSpPr>
        <p:spPr/>
        <p:txBody>
          <a:bodyPr/>
          <a:lstStyle/>
          <a:p>
            <a:fld id="{16B2E989-731B-46F0-8385-7261A905DCAB}" type="slidenum">
              <a:rPr lang="en-US" smtClean="0"/>
              <a:t>6</a:t>
            </a:fld>
            <a:endParaRPr lang="en-US"/>
          </a:p>
        </p:txBody>
      </p:sp>
    </p:spTree>
    <p:extLst>
      <p:ext uri="{BB962C8B-B14F-4D97-AF65-F5344CB8AC3E}">
        <p14:creationId xmlns:p14="http://schemas.microsoft.com/office/powerpoint/2010/main" val="340037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fontScale="77500" lnSpcReduction="20000"/>
          </a:bodyPr>
          <a:lstStyle/>
          <a:p>
            <a:r>
              <a:rPr lang="en-US" dirty="0"/>
              <a:t>Next, we define the Alias </a:t>
            </a:r>
            <a:r>
              <a:rPr lang="en-US" baseline="0" dirty="0"/>
              <a:t>in Squirrel.  This is the specific information we will use to connect to Databricks.  </a:t>
            </a:r>
          </a:p>
          <a:p>
            <a:endParaRPr lang="en-US" baseline="0" dirty="0"/>
          </a:p>
          <a:p>
            <a:r>
              <a:rPr lang="en-US" baseline="0" dirty="0"/>
              <a:t>&lt;CLICK 1&gt; Go to the Aliases tab in Squirrel…</a:t>
            </a:r>
          </a:p>
          <a:p>
            <a:endParaRPr lang="en-US" dirty="0"/>
          </a:p>
          <a:p>
            <a:r>
              <a:rPr lang="en-US" baseline="0" dirty="0"/>
              <a:t>&lt;CLICK 2&gt; … and click Add.</a:t>
            </a:r>
          </a:p>
          <a:p>
            <a:endParaRPr lang="en-US" dirty="0"/>
          </a:p>
          <a:p>
            <a:r>
              <a:rPr lang="en-US" baseline="0" dirty="0"/>
              <a:t>&lt;CLICK 3&gt; Give the Alias a name…</a:t>
            </a:r>
          </a:p>
          <a:p>
            <a:endParaRPr lang="en-US" dirty="0"/>
          </a:p>
          <a:p>
            <a:r>
              <a:rPr lang="en-US" baseline="0" dirty="0"/>
              <a:t>&lt;CLICK 4&gt; … and associate it with the Driver we defined earlier.</a:t>
            </a:r>
          </a:p>
          <a:p>
            <a:endParaRPr lang="en-US" dirty="0"/>
          </a:p>
          <a:p>
            <a:r>
              <a:rPr lang="en-US" baseline="0" dirty="0"/>
              <a:t>&lt;CLICK 5&gt; Now we paste in the connection string obtained earlier from the Advanced tab of the cluster.  Remember to add your actual token in the password parameter. </a:t>
            </a:r>
          </a:p>
          <a:p>
            <a:endParaRPr lang="en-US" dirty="0"/>
          </a:p>
          <a:p>
            <a:r>
              <a:rPr lang="en-US" baseline="0" dirty="0"/>
              <a:t>&lt;CLICK 6&gt; Squirrel requires that we re-enter the user ID and token in these fields.  The user name is “token”.</a:t>
            </a:r>
          </a:p>
          <a:p>
            <a:endParaRPr lang="en-US" dirty="0"/>
          </a:p>
          <a:p>
            <a:r>
              <a:rPr lang="en-US" baseline="0" dirty="0"/>
              <a:t>&lt;CLICK 7&gt; Now we can click Test...</a:t>
            </a:r>
          </a:p>
          <a:p>
            <a:endParaRPr lang="en-US" dirty="0"/>
          </a:p>
          <a:p>
            <a:r>
              <a:rPr lang="en-US" baseline="0" dirty="0"/>
              <a:t>&lt;CLICK 8&gt; … test our connection to Databricks…</a:t>
            </a:r>
          </a:p>
          <a:p>
            <a:endParaRPr lang="en-US" dirty="0"/>
          </a:p>
          <a:p>
            <a:r>
              <a:rPr lang="en-US" baseline="0" dirty="0"/>
              <a:t>&lt;CLICK 9&gt; … and verify that the connection works.</a:t>
            </a:r>
          </a:p>
          <a:p>
            <a:endParaRPr lang="en-US" dirty="0"/>
          </a:p>
          <a:p>
            <a:r>
              <a:rPr lang="en-US" baseline="0" dirty="0"/>
              <a:t>&lt;CLICK 10&gt; Click OK, and the Alias is defined in Squirrel.</a:t>
            </a:r>
          </a:p>
          <a:p>
            <a:endParaRPr lang="en-US" baseline="0" dirty="0"/>
          </a:p>
        </p:txBody>
      </p:sp>
      <p:sp>
        <p:nvSpPr>
          <p:cNvPr id="4" name="Slide Number Placeholder 3"/>
          <p:cNvSpPr>
            <a:spLocks noGrp="1"/>
          </p:cNvSpPr>
          <p:nvPr>
            <p:ph type="sldNum" sz="quarter" idx="10"/>
          </p:nvPr>
        </p:nvSpPr>
        <p:spPr/>
        <p:txBody>
          <a:bodyPr/>
          <a:lstStyle/>
          <a:p>
            <a:fld id="{16B2E989-731B-46F0-8385-7261A905DCAB}" type="slidenum">
              <a:rPr lang="en-US" smtClean="0"/>
              <a:t>7</a:t>
            </a:fld>
            <a:endParaRPr lang="en-US"/>
          </a:p>
        </p:txBody>
      </p:sp>
    </p:spTree>
    <p:extLst>
      <p:ext uri="{BB962C8B-B14F-4D97-AF65-F5344CB8AC3E}">
        <p14:creationId xmlns:p14="http://schemas.microsoft.com/office/powerpoint/2010/main" val="428498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r>
              <a:rPr lang="en-US" baseline="0" dirty="0"/>
              <a:t>Thanks to the Databricks JDBC Driver, We can see our databases and tables…</a:t>
            </a:r>
          </a:p>
          <a:p>
            <a:endParaRPr lang="en-US" baseline="0" dirty="0"/>
          </a:p>
          <a:p>
            <a:r>
              <a:rPr lang="en-US" baseline="0" dirty="0"/>
              <a:t>&lt;CLICK&gt; … view their contents…</a:t>
            </a:r>
          </a:p>
          <a:p>
            <a:endParaRPr lang="en-US" baseline="0" dirty="0"/>
          </a:p>
          <a:p>
            <a:r>
              <a:rPr lang="en-US" baseline="0" dirty="0"/>
              <a:t>&lt;CLICK&gt; … and execute SQL statements against them.</a:t>
            </a:r>
          </a:p>
          <a:p>
            <a:endParaRPr lang="en-US" baseline="0" dirty="0"/>
          </a:p>
          <a:p>
            <a:r>
              <a:rPr lang="en-US" baseline="0" dirty="0"/>
              <a:t>Our demo is complete.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2E989-731B-46F0-8385-7261A905DCAB}" type="slidenum">
              <a:rPr lang="en-US" smtClean="0"/>
              <a:t>8</a:t>
            </a:fld>
            <a:endParaRPr lang="en-US"/>
          </a:p>
        </p:txBody>
      </p:sp>
    </p:spTree>
    <p:extLst>
      <p:ext uri="{BB962C8B-B14F-4D97-AF65-F5344CB8AC3E}">
        <p14:creationId xmlns:p14="http://schemas.microsoft.com/office/powerpoint/2010/main" val="274775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r>
              <a:rPr lang="en-US" baseline="0" dirty="0"/>
              <a:t>Please see these links for further information.</a:t>
            </a:r>
          </a:p>
          <a:p>
            <a:endParaRPr lang="en-US" baseline="0" dirty="0"/>
          </a:p>
          <a:p>
            <a:r>
              <a:rPr lang="en-US" baseline="0" dirty="0"/>
              <a:t>Thank you.</a:t>
            </a:r>
          </a:p>
          <a:p>
            <a:endParaRPr lang="en-US" baseline="0" dirty="0"/>
          </a:p>
        </p:txBody>
      </p:sp>
      <p:sp>
        <p:nvSpPr>
          <p:cNvPr id="4" name="Slide Number Placeholder 3"/>
          <p:cNvSpPr>
            <a:spLocks noGrp="1"/>
          </p:cNvSpPr>
          <p:nvPr>
            <p:ph type="sldNum" sz="quarter" idx="10"/>
          </p:nvPr>
        </p:nvSpPr>
        <p:spPr/>
        <p:txBody>
          <a:bodyPr/>
          <a:lstStyle/>
          <a:p>
            <a:fld id="{16B2E989-731B-46F0-8385-7261A905DCAB}" type="slidenum">
              <a:rPr lang="en-US" smtClean="0"/>
              <a:t>9</a:t>
            </a:fld>
            <a:endParaRPr lang="en-US"/>
          </a:p>
        </p:txBody>
      </p:sp>
    </p:spTree>
    <p:extLst>
      <p:ext uri="{BB962C8B-B14F-4D97-AF65-F5344CB8AC3E}">
        <p14:creationId xmlns:p14="http://schemas.microsoft.com/office/powerpoint/2010/main" val="1392906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705556" y="1558774"/>
            <a:ext cx="8240889" cy="1863171"/>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SzPts val="1400"/>
              <a:buFont typeface="Source Sans Pro"/>
              <a:buNone/>
              <a:defRPr sz="5400" b="0" i="0" u="none" strike="noStrike" cap="none">
                <a:solidFill>
                  <a:schemeClr val="lt1"/>
                </a:solidFill>
              </a:defRPr>
            </a:lvl1pPr>
            <a:lvl2pPr marL="0" marR="0" lvl="1"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ubTitle" idx="1"/>
          </p:nvPr>
        </p:nvSpPr>
        <p:spPr>
          <a:xfrm>
            <a:off x="689593" y="4176647"/>
            <a:ext cx="6400800" cy="453863"/>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lt1"/>
              </a:buClr>
              <a:buSzPts val="2160"/>
              <a:buFont typeface="Arial"/>
              <a:buNone/>
              <a:defRPr sz="2400" b="0" i="0" u="none" strike="noStrike" cap="none">
                <a:solidFill>
                  <a:schemeClr val="lt1"/>
                </a:solidFill>
                <a:latin typeface="Source Sans Pro"/>
                <a:ea typeface="Source Sans Pro"/>
                <a:cs typeface="Source Sans Pro"/>
                <a:sym typeface="Source Sans Pro"/>
              </a:defRPr>
            </a:lvl1pPr>
            <a:lvl2pPr marL="457200" marR="0" lvl="1" indent="0" algn="ctr" rtl="0">
              <a:lnSpc>
                <a:spcPct val="100000"/>
              </a:lnSpc>
              <a:spcBef>
                <a:spcPts val="400"/>
              </a:spcBef>
              <a:spcAft>
                <a:spcPts val="0"/>
              </a:spcAft>
              <a:buClr>
                <a:srgbClr val="888888"/>
              </a:buClr>
              <a:buSzPts val="1800"/>
              <a:buFont typeface="Arial"/>
              <a:buNone/>
              <a:defRPr sz="2000" b="0" i="0" u="none" strike="noStrike" cap="none">
                <a:solidFill>
                  <a:srgbClr val="888888"/>
                </a:solidFill>
                <a:latin typeface="Source Sans Pro"/>
                <a:ea typeface="Source Sans Pro"/>
                <a:cs typeface="Source Sans Pro"/>
                <a:sym typeface="Source Sans Pro"/>
              </a:defRPr>
            </a:lvl2pPr>
            <a:lvl3pPr marL="914400" marR="0" lvl="2" indent="0" algn="ctr" rtl="0">
              <a:lnSpc>
                <a:spcPct val="100000"/>
              </a:lnSpc>
              <a:spcBef>
                <a:spcPts val="360"/>
              </a:spcBef>
              <a:spcAft>
                <a:spcPts val="0"/>
              </a:spcAft>
              <a:buClr>
                <a:srgbClr val="888888"/>
              </a:buClr>
              <a:buSzPts val="1440"/>
              <a:buFont typeface="Merriweather Sans"/>
              <a:buNone/>
              <a:defRPr sz="1800" b="0" i="0" u="none" strike="noStrike" cap="none">
                <a:solidFill>
                  <a:srgbClr val="888888"/>
                </a:solidFill>
                <a:latin typeface="Source Sans Pro"/>
                <a:ea typeface="Source Sans Pro"/>
                <a:cs typeface="Source Sans Pro"/>
                <a:sym typeface="Source Sans Pro"/>
              </a:defRPr>
            </a:lvl3pPr>
            <a:lvl4pPr marL="1371600" marR="0" lvl="3" indent="0" algn="ctr" rtl="0">
              <a:lnSpc>
                <a:spcPct val="100000"/>
              </a:lnSpc>
              <a:spcBef>
                <a:spcPts val="360"/>
              </a:spcBef>
              <a:spcAft>
                <a:spcPts val="0"/>
              </a:spcAft>
              <a:buClr>
                <a:srgbClr val="888888"/>
              </a:buClr>
              <a:buSzPts val="1620"/>
              <a:buFont typeface="Arial"/>
              <a:buNone/>
              <a:defRPr sz="1800" b="0" i="0" u="none" strike="noStrike" cap="none">
                <a:solidFill>
                  <a:srgbClr val="888888"/>
                </a:solidFill>
                <a:latin typeface="Source Sans Pro"/>
                <a:ea typeface="Source Sans Pro"/>
                <a:cs typeface="Source Sans Pro"/>
                <a:sym typeface="Source Sans Pro"/>
              </a:defRPr>
            </a:lvl4pPr>
            <a:lvl5pPr marL="1828800" marR="0" lvl="4" indent="0" algn="ctr" rtl="0">
              <a:lnSpc>
                <a:spcPct val="100000"/>
              </a:lnSpc>
              <a:spcBef>
                <a:spcPts val="320"/>
              </a:spcBef>
              <a:spcAft>
                <a:spcPts val="0"/>
              </a:spcAft>
              <a:buClr>
                <a:srgbClr val="888888"/>
              </a:buClr>
              <a:buSzPts val="1280"/>
              <a:buFont typeface="Merriweather Sans"/>
              <a:buNone/>
              <a:defRPr sz="16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 name="Google Shape;15;p2"/>
          <p:cNvSpPr txBox="1">
            <a:spLocks noGrp="1"/>
          </p:cNvSpPr>
          <p:nvPr>
            <p:ph type="body" idx="2"/>
          </p:nvPr>
        </p:nvSpPr>
        <p:spPr>
          <a:xfrm>
            <a:off x="687742" y="4563527"/>
            <a:ext cx="6446838" cy="443446"/>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lt1"/>
              </a:buClr>
              <a:buSzPts val="2160"/>
              <a:buFont typeface="Arial"/>
              <a:buNone/>
              <a:defRPr sz="1400" b="0" i="0" u="none" strike="noStrike" cap="none">
                <a:solidFill>
                  <a:schemeClr val="lt1"/>
                </a:solidFill>
                <a:latin typeface="Source Sans Pro"/>
                <a:ea typeface="Source Sans Pro"/>
                <a:cs typeface="Source Sans Pro"/>
                <a:sym typeface="Source Sans Pro"/>
              </a:defRPr>
            </a:lvl1pPr>
            <a:lvl2pPr marL="914400" marR="0" lvl="1" indent="-342900" algn="l" rtl="0">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rtl="0">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rtl="0">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rtl="0">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dk1"/>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L="0" marR="0" lvl="1"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pic>
        <p:nvPicPr>
          <p:cNvPr id="53" name="Google Shape;53;p10"/>
          <p:cNvPicPr preferRelativeResize="0"/>
          <p:nvPr/>
        </p:nvPicPr>
        <p:blipFill rotWithShape="1">
          <a:blip r:embed="rId2">
            <a:alphaModFix/>
          </a:blip>
          <a:srcRect/>
          <a:stretch/>
        </p:blipFill>
        <p:spPr>
          <a:xfrm>
            <a:off x="1209675" y="1200150"/>
            <a:ext cx="7172325" cy="3394075"/>
          </a:xfrm>
          <a:prstGeom prst="rect">
            <a:avLst/>
          </a:prstGeom>
          <a:noFill/>
          <a:ln>
            <a:noFill/>
          </a:ln>
        </p:spPr>
      </p:pic>
      <p:pic>
        <p:nvPicPr>
          <p:cNvPr id="54" name="Google Shape;54;p10"/>
          <p:cNvPicPr preferRelativeResize="0"/>
          <p:nvPr/>
        </p:nvPicPr>
        <p:blipFill rotWithShape="1">
          <a:blip r:embed="rId3">
            <a:alphaModFix/>
          </a:blip>
          <a:srcRect/>
          <a:stretch/>
        </p:blipFill>
        <p:spPr>
          <a:xfrm>
            <a:off x="203867" y="4840370"/>
            <a:ext cx="1050600" cy="178500"/>
          </a:xfrm>
          <a:prstGeom prst="rect">
            <a:avLst/>
          </a:prstGeom>
          <a:noFill/>
          <a:ln>
            <a:noFill/>
          </a:ln>
        </p:spPr>
      </p:pic>
      <p:sp>
        <p:nvSpPr>
          <p:cNvPr id="55" name="Google Shape;55;p10"/>
          <p:cNvSpPr txBox="1">
            <a:spLocks noGrp="1"/>
          </p:cNvSpPr>
          <p:nvPr>
            <p:ph type="sldNum" idx="12"/>
          </p:nvPr>
        </p:nvSpPr>
        <p:spPr>
          <a:xfrm>
            <a:off x="8507609" y="474990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lt1"/>
                </a:solidFill>
                <a:latin typeface="Source Sans Pro"/>
                <a:ea typeface="Source Sans Pro"/>
                <a:cs typeface="Source Sans Pro"/>
                <a:sym typeface="Source Sans Pro"/>
              </a:defRPr>
            </a:lvl1pPr>
            <a:lvl2pPr lvl="1" algn="r" rtl="0">
              <a:buNone/>
              <a:defRPr sz="1300">
                <a:solidFill>
                  <a:schemeClr val="lt1"/>
                </a:solidFill>
                <a:latin typeface="Source Sans Pro"/>
                <a:ea typeface="Source Sans Pro"/>
                <a:cs typeface="Source Sans Pro"/>
                <a:sym typeface="Source Sans Pro"/>
              </a:defRPr>
            </a:lvl2pPr>
            <a:lvl3pPr lvl="2" algn="r" rtl="0">
              <a:buNone/>
              <a:defRPr sz="1300">
                <a:solidFill>
                  <a:schemeClr val="lt1"/>
                </a:solidFill>
                <a:latin typeface="Source Sans Pro"/>
                <a:ea typeface="Source Sans Pro"/>
                <a:cs typeface="Source Sans Pro"/>
                <a:sym typeface="Source Sans Pro"/>
              </a:defRPr>
            </a:lvl3pPr>
            <a:lvl4pPr lvl="3" algn="r" rtl="0">
              <a:buNone/>
              <a:defRPr sz="1300">
                <a:solidFill>
                  <a:schemeClr val="lt1"/>
                </a:solidFill>
                <a:latin typeface="Source Sans Pro"/>
                <a:ea typeface="Source Sans Pro"/>
                <a:cs typeface="Source Sans Pro"/>
                <a:sym typeface="Source Sans Pro"/>
              </a:defRPr>
            </a:lvl4pPr>
            <a:lvl5pPr lvl="4" algn="r" rtl="0">
              <a:buNone/>
              <a:defRPr sz="1300">
                <a:solidFill>
                  <a:schemeClr val="lt1"/>
                </a:solidFill>
                <a:latin typeface="Source Sans Pro"/>
                <a:ea typeface="Source Sans Pro"/>
                <a:cs typeface="Source Sans Pro"/>
                <a:sym typeface="Source Sans Pro"/>
              </a:defRPr>
            </a:lvl5pPr>
            <a:lvl6pPr lvl="5" algn="r" rtl="0">
              <a:buNone/>
              <a:defRPr sz="1300">
                <a:solidFill>
                  <a:schemeClr val="lt1"/>
                </a:solidFill>
                <a:latin typeface="Source Sans Pro"/>
                <a:ea typeface="Source Sans Pro"/>
                <a:cs typeface="Source Sans Pro"/>
                <a:sym typeface="Source Sans Pro"/>
              </a:defRPr>
            </a:lvl6pPr>
            <a:lvl7pPr lvl="6" algn="r" rtl="0">
              <a:buNone/>
              <a:defRPr sz="1300">
                <a:solidFill>
                  <a:schemeClr val="lt1"/>
                </a:solidFill>
                <a:latin typeface="Source Sans Pro"/>
                <a:ea typeface="Source Sans Pro"/>
                <a:cs typeface="Source Sans Pro"/>
                <a:sym typeface="Source Sans Pro"/>
              </a:defRPr>
            </a:lvl7pPr>
            <a:lvl8pPr lvl="7" algn="r" rtl="0">
              <a:buNone/>
              <a:defRPr sz="1300">
                <a:solidFill>
                  <a:schemeClr val="lt1"/>
                </a:solidFill>
                <a:latin typeface="Source Sans Pro"/>
                <a:ea typeface="Source Sans Pro"/>
                <a:cs typeface="Source Sans Pro"/>
                <a:sym typeface="Source Sans Pro"/>
              </a:defRPr>
            </a:lvl8pPr>
            <a:lvl9pPr lvl="8" algn="r" rtl="0">
              <a:buNone/>
              <a:defRPr sz="1300">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914400"/>
            <a:ext cx="8229600" cy="3543300"/>
          </a:xfrm>
          <a:prstGeom prst="rect">
            <a:avLst/>
          </a:prstGeom>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5094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914400"/>
            <a:ext cx="8229600" cy="3543300"/>
          </a:xfrm>
          <a:prstGeom prst="rect">
            <a:avLst/>
          </a:prstGeom>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015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914400"/>
            <a:ext cx="8229600" cy="3543300"/>
          </a:xfrm>
          <a:prstGeom prst="rect">
            <a:avLst/>
          </a:prstGeom>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679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54760" y="206375"/>
            <a:ext cx="8560454" cy="85725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0" i="0" u="none" strike="noStrike" cap="none">
                <a:solidFill>
                  <a:schemeClr val="lt1"/>
                </a:solidFill>
                <a:latin typeface="Source Sans Pro"/>
                <a:ea typeface="Source Sans Pro"/>
                <a:cs typeface="Source Sans Pro"/>
                <a:sym typeface="Source Sans Pro"/>
              </a:defRPr>
            </a:lvl1pPr>
            <a:lvl2pPr marL="0" marR="0" lvl="1"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254760" y="1200150"/>
            <a:ext cx="8560454" cy="3394075"/>
          </a:xfrm>
          <a:prstGeom prst="rect">
            <a:avLst/>
          </a:prstGeom>
          <a:noFill/>
          <a:ln>
            <a:noFill/>
          </a:ln>
        </p:spPr>
        <p:txBody>
          <a:bodyPr spcFirstLastPara="1" wrap="square" lIns="91425" tIns="91425" rIns="91425" bIns="91425" anchor="t" anchorCtr="0">
            <a:noAutofit/>
          </a:bodyPr>
          <a:lstStyle>
            <a:lvl1pPr marL="457200" marR="0" lvl="0" indent="-365760" algn="l" rtl="0">
              <a:lnSpc>
                <a:spcPct val="100000"/>
              </a:lnSpc>
              <a:spcBef>
                <a:spcPts val="480"/>
              </a:spcBef>
              <a:spcAft>
                <a:spcPts val="0"/>
              </a:spcAft>
              <a:buClr>
                <a:schemeClr val="lt1"/>
              </a:buClr>
              <a:buSzPts val="2160"/>
              <a:buFont typeface="Arial"/>
              <a:buChar char="•"/>
              <a:defRPr sz="2400" b="0" i="0" u="none" strike="noStrike" cap="none">
                <a:solidFill>
                  <a:schemeClr val="lt1"/>
                </a:solidFill>
                <a:latin typeface="Source Sans Pro"/>
                <a:ea typeface="Source Sans Pro"/>
                <a:cs typeface="Source Sans Pro"/>
                <a:sym typeface="Source Sans Pro"/>
              </a:defRPr>
            </a:lvl1pPr>
            <a:lvl2pPr marL="914400" marR="0" lvl="1" indent="-342900" algn="l" rtl="0">
              <a:lnSpc>
                <a:spcPct val="100000"/>
              </a:lnSpc>
              <a:spcBef>
                <a:spcPts val="400"/>
              </a:spcBef>
              <a:spcAft>
                <a:spcPts val="0"/>
              </a:spcAft>
              <a:buClr>
                <a:schemeClr val="lt1"/>
              </a:buClr>
              <a:buSzPts val="1800"/>
              <a:buFont typeface="Arial"/>
              <a:buChar char="•"/>
              <a:defRPr sz="2000" b="0" i="0" u="none" strike="noStrike" cap="none">
                <a:solidFill>
                  <a:schemeClr val="lt1"/>
                </a:solidFill>
                <a:latin typeface="Source Sans Pro"/>
                <a:ea typeface="Source Sans Pro"/>
                <a:cs typeface="Source Sans Pro"/>
                <a:sym typeface="Source Sans Pro"/>
              </a:defRPr>
            </a:lvl2pPr>
            <a:lvl3pPr marL="1371600" marR="0" lvl="2" indent="-320039" algn="l" rtl="0">
              <a:lnSpc>
                <a:spcPct val="100000"/>
              </a:lnSpc>
              <a:spcBef>
                <a:spcPts val="360"/>
              </a:spcBef>
              <a:spcAft>
                <a:spcPts val="0"/>
              </a:spcAft>
              <a:buClr>
                <a:schemeClr val="lt1"/>
              </a:buClr>
              <a:buSzPts val="1440"/>
              <a:buFont typeface="Merriweather Sans"/>
              <a:buChar char="–"/>
              <a:defRPr sz="1800" b="0" i="0" u="none" strike="noStrike" cap="none">
                <a:solidFill>
                  <a:schemeClr val="lt1"/>
                </a:solidFill>
                <a:latin typeface="Source Sans Pro"/>
                <a:ea typeface="Source Sans Pro"/>
                <a:cs typeface="Source Sans Pro"/>
                <a:sym typeface="Source Sans Pro"/>
              </a:defRPr>
            </a:lvl3pPr>
            <a:lvl4pPr marL="1828800" marR="0" lvl="3" indent="-331469" algn="l" rtl="0">
              <a:lnSpc>
                <a:spcPct val="100000"/>
              </a:lnSpc>
              <a:spcBef>
                <a:spcPts val="360"/>
              </a:spcBef>
              <a:spcAft>
                <a:spcPts val="0"/>
              </a:spcAft>
              <a:buClr>
                <a:schemeClr val="lt1"/>
              </a:buClr>
              <a:buSzPts val="1620"/>
              <a:buFont typeface="Arial"/>
              <a:buChar char="•"/>
              <a:defRPr sz="1800" b="0" i="0" u="none" strike="noStrike" cap="none">
                <a:solidFill>
                  <a:schemeClr val="lt1"/>
                </a:solidFill>
                <a:latin typeface="Source Sans Pro"/>
                <a:ea typeface="Source Sans Pro"/>
                <a:cs typeface="Source Sans Pro"/>
                <a:sym typeface="Source Sans Pro"/>
              </a:defRPr>
            </a:lvl4pPr>
            <a:lvl5pPr marL="2286000" marR="0" lvl="4" indent="-309879" algn="l" rtl="0">
              <a:lnSpc>
                <a:spcPct val="100000"/>
              </a:lnSpc>
              <a:spcBef>
                <a:spcPts val="320"/>
              </a:spcBef>
              <a:spcAft>
                <a:spcPts val="0"/>
              </a:spcAft>
              <a:buClr>
                <a:schemeClr val="lt1"/>
              </a:buClr>
              <a:buSzPts val="1280"/>
              <a:buFont typeface="Merriweather Sans"/>
              <a:buChar char="–"/>
              <a:defRPr sz="16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docs.databricks.com/integrations/bi/jdbc-odbc-bi.html"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databricks.com/integrations/bi/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1"/>
          <p:cNvSpPr txBox="1">
            <a:spLocks noGrp="1"/>
          </p:cNvSpPr>
          <p:nvPr>
            <p:ph type="ctrTitle"/>
          </p:nvPr>
        </p:nvSpPr>
        <p:spPr>
          <a:xfrm>
            <a:off x="705556" y="1558774"/>
            <a:ext cx="8241000" cy="1863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dirty="0"/>
              <a:t>JDBC Connector</a:t>
            </a:r>
            <a:endParaRPr sz="5400" b="0" i="0" u="none" strike="noStrike" cap="none" dirty="0">
              <a:solidFill>
                <a:schemeClr val="lt1"/>
              </a:solidFill>
              <a:latin typeface="Source Sans Pro"/>
              <a:ea typeface="Source Sans Pro"/>
              <a:cs typeface="Source Sans Pro"/>
              <a:sym typeface="Source Sans Pro"/>
            </a:endParaRPr>
          </a:p>
        </p:txBody>
      </p:sp>
      <p:sp>
        <p:nvSpPr>
          <p:cNvPr id="62" name="Google Shape;62;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Why is it valuable?</a:t>
            </a:r>
          </a:p>
        </p:txBody>
      </p:sp>
      <p:pic>
        <p:nvPicPr>
          <p:cNvPr id="2" name="Picture 1">
            <a:extLst>
              <a:ext uri="{FF2B5EF4-FFF2-40B4-BE49-F238E27FC236}">
                <a16:creationId xmlns:a16="http://schemas.microsoft.com/office/drawing/2014/main" id="{17C35069-8235-9B44-A994-3C1C32CE786D}"/>
              </a:ext>
            </a:extLst>
          </p:cNvPr>
          <p:cNvPicPr>
            <a:picLocks noChangeAspect="1"/>
          </p:cNvPicPr>
          <p:nvPr/>
        </p:nvPicPr>
        <p:blipFill>
          <a:blip r:embed="rId3"/>
          <a:stretch>
            <a:fillRect/>
          </a:stretch>
        </p:blipFill>
        <p:spPr>
          <a:xfrm>
            <a:off x="1327671" y="616046"/>
            <a:ext cx="7481851" cy="4375053"/>
          </a:xfrm>
          <a:prstGeom prst="rect">
            <a:avLst/>
          </a:prstGeom>
        </p:spPr>
      </p:pic>
      <p:sp>
        <p:nvSpPr>
          <p:cNvPr id="3" name="Rectangle 2">
            <a:extLst>
              <a:ext uri="{FF2B5EF4-FFF2-40B4-BE49-F238E27FC236}">
                <a16:creationId xmlns:a16="http://schemas.microsoft.com/office/drawing/2014/main" id="{E8D0993C-C184-914B-9AF5-0337FDE2D9F5}"/>
              </a:ext>
            </a:extLst>
          </p:cNvPr>
          <p:cNvSpPr/>
          <p:nvPr/>
        </p:nvSpPr>
        <p:spPr>
          <a:xfrm>
            <a:off x="1327671" y="3173506"/>
            <a:ext cx="671458" cy="618565"/>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CB5FCA2-FE0D-184B-B793-0050A8825A3F}"/>
              </a:ext>
            </a:extLst>
          </p:cNvPr>
          <p:cNvSpPr/>
          <p:nvPr/>
        </p:nvSpPr>
        <p:spPr>
          <a:xfrm>
            <a:off x="2127144" y="1073883"/>
            <a:ext cx="762359" cy="380014"/>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CC4185-8F2E-9849-A264-56BB5E392125}"/>
              </a:ext>
            </a:extLst>
          </p:cNvPr>
          <p:cNvSpPr/>
          <p:nvPr/>
        </p:nvSpPr>
        <p:spPr>
          <a:xfrm>
            <a:off x="2127143" y="2790445"/>
            <a:ext cx="945241" cy="291083"/>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B68D01B-F2FC-8344-99B1-C43763A75038}"/>
              </a:ext>
            </a:extLst>
          </p:cNvPr>
          <p:cNvSpPr/>
          <p:nvPr/>
        </p:nvSpPr>
        <p:spPr>
          <a:xfrm>
            <a:off x="5690438" y="1101315"/>
            <a:ext cx="1249858" cy="2784885"/>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6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Prerequisite: Install Squirrel</a:t>
            </a:r>
          </a:p>
        </p:txBody>
      </p:sp>
      <p:pic>
        <p:nvPicPr>
          <p:cNvPr id="2" name="Picture 1">
            <a:extLst>
              <a:ext uri="{FF2B5EF4-FFF2-40B4-BE49-F238E27FC236}">
                <a16:creationId xmlns:a16="http://schemas.microsoft.com/office/drawing/2014/main" id="{4C0F5D0D-81F1-D84D-8E7C-9CB64A908A57}"/>
              </a:ext>
            </a:extLst>
          </p:cNvPr>
          <p:cNvPicPr>
            <a:picLocks noChangeAspect="1"/>
          </p:cNvPicPr>
          <p:nvPr/>
        </p:nvPicPr>
        <p:blipFill>
          <a:blip r:embed="rId3"/>
          <a:stretch>
            <a:fillRect/>
          </a:stretch>
        </p:blipFill>
        <p:spPr>
          <a:xfrm>
            <a:off x="274320" y="687373"/>
            <a:ext cx="8578690" cy="4054201"/>
          </a:xfrm>
          <a:prstGeom prst="rect">
            <a:avLst/>
          </a:prstGeom>
        </p:spPr>
      </p:pic>
    </p:spTree>
    <p:extLst>
      <p:ext uri="{BB962C8B-B14F-4D97-AF65-F5344CB8AC3E}">
        <p14:creationId xmlns:p14="http://schemas.microsoft.com/office/powerpoint/2010/main" val="59846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2150C-EB1C-A74A-AF49-708713C71F0E}"/>
              </a:ext>
            </a:extLst>
          </p:cNvPr>
          <p:cNvPicPr>
            <a:picLocks noChangeAspect="1"/>
          </p:cNvPicPr>
          <p:nvPr/>
        </p:nvPicPr>
        <p:blipFill>
          <a:blip r:embed="rId3"/>
          <a:stretch>
            <a:fillRect/>
          </a:stretch>
        </p:blipFill>
        <p:spPr>
          <a:xfrm>
            <a:off x="164592" y="659338"/>
            <a:ext cx="5619321" cy="3531408"/>
          </a:xfrm>
          <a:prstGeom prst="rect">
            <a:avLst/>
          </a:prstGeom>
        </p:spPr>
      </p:pic>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Step 1: Obtain the Databricks JDBC Driver</a:t>
            </a:r>
          </a:p>
        </p:txBody>
      </p:sp>
      <p:pic>
        <p:nvPicPr>
          <p:cNvPr id="5" name="Picture 4">
            <a:extLst>
              <a:ext uri="{FF2B5EF4-FFF2-40B4-BE49-F238E27FC236}">
                <a16:creationId xmlns:a16="http://schemas.microsoft.com/office/drawing/2014/main" id="{F3C00489-5E67-3D4B-B3FE-7DA4B02B3A03}"/>
              </a:ext>
            </a:extLst>
          </p:cNvPr>
          <p:cNvPicPr>
            <a:picLocks noChangeAspect="1"/>
          </p:cNvPicPr>
          <p:nvPr/>
        </p:nvPicPr>
        <p:blipFill>
          <a:blip r:embed="rId4"/>
          <a:stretch>
            <a:fillRect/>
          </a:stretch>
        </p:blipFill>
        <p:spPr>
          <a:xfrm>
            <a:off x="1341120" y="2571750"/>
            <a:ext cx="6858000" cy="2133249"/>
          </a:xfrm>
          <a:prstGeom prst="rect">
            <a:avLst/>
          </a:prstGeom>
          <a:effectLst>
            <a:outerShdw blurRad="50800" dist="38100" dir="13500000" algn="br" rotWithShape="0">
              <a:prstClr val="black">
                <a:alpha val="40000"/>
              </a:prstClr>
            </a:outerShdw>
          </a:effectLst>
        </p:spPr>
      </p:pic>
      <p:pic>
        <p:nvPicPr>
          <p:cNvPr id="3" name="Picture 2">
            <a:extLst>
              <a:ext uri="{FF2B5EF4-FFF2-40B4-BE49-F238E27FC236}">
                <a16:creationId xmlns:a16="http://schemas.microsoft.com/office/drawing/2014/main" id="{85249BC7-B82E-C641-B62A-0EEC900ABAE1}"/>
              </a:ext>
            </a:extLst>
          </p:cNvPr>
          <p:cNvPicPr>
            <a:picLocks noChangeAspect="1"/>
          </p:cNvPicPr>
          <p:nvPr/>
        </p:nvPicPr>
        <p:blipFill>
          <a:blip r:embed="rId5"/>
          <a:stretch>
            <a:fillRect/>
          </a:stretch>
        </p:blipFill>
        <p:spPr>
          <a:xfrm>
            <a:off x="5931408" y="4062117"/>
            <a:ext cx="3048000" cy="787400"/>
          </a:xfrm>
          <a:prstGeom prst="rect">
            <a:avLst/>
          </a:prstGeom>
          <a:effectLst>
            <a:outerShdw blurRad="50800" dist="38100" dir="13500000" algn="br" rotWithShape="0">
              <a:prstClr val="black">
                <a:alpha val="40000"/>
              </a:prstClr>
            </a:outerShdw>
          </a:effectLst>
        </p:spPr>
      </p:pic>
      <p:sp>
        <p:nvSpPr>
          <p:cNvPr id="6" name="Rectangle 5">
            <a:extLst>
              <a:ext uri="{FF2B5EF4-FFF2-40B4-BE49-F238E27FC236}">
                <a16:creationId xmlns:a16="http://schemas.microsoft.com/office/drawing/2014/main" id="{E6F4F931-3DC9-1C48-8B75-C66E7386C7F6}"/>
              </a:ext>
            </a:extLst>
          </p:cNvPr>
          <p:cNvSpPr/>
          <p:nvPr/>
        </p:nvSpPr>
        <p:spPr>
          <a:xfrm>
            <a:off x="230832" y="2580133"/>
            <a:ext cx="1003789" cy="291083"/>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Step 2: Obtain the JDBC Connection String</a:t>
            </a:r>
          </a:p>
        </p:txBody>
      </p:sp>
      <p:pic>
        <p:nvPicPr>
          <p:cNvPr id="2" name="Picture 1">
            <a:extLst>
              <a:ext uri="{FF2B5EF4-FFF2-40B4-BE49-F238E27FC236}">
                <a16:creationId xmlns:a16="http://schemas.microsoft.com/office/drawing/2014/main" id="{BCA2754F-FE30-4B45-B26B-435AEA41CAD1}"/>
              </a:ext>
            </a:extLst>
          </p:cNvPr>
          <p:cNvPicPr>
            <a:picLocks noChangeAspect="1"/>
          </p:cNvPicPr>
          <p:nvPr/>
        </p:nvPicPr>
        <p:blipFill>
          <a:blip r:embed="rId3"/>
          <a:stretch>
            <a:fillRect/>
          </a:stretch>
        </p:blipFill>
        <p:spPr>
          <a:xfrm>
            <a:off x="375261" y="593969"/>
            <a:ext cx="6008906" cy="4297118"/>
          </a:xfrm>
          <a:prstGeom prst="rect">
            <a:avLst/>
          </a:prstGeom>
        </p:spPr>
      </p:pic>
      <p:sp>
        <p:nvSpPr>
          <p:cNvPr id="4" name="Rectangle 3">
            <a:extLst>
              <a:ext uri="{FF2B5EF4-FFF2-40B4-BE49-F238E27FC236}">
                <a16:creationId xmlns:a16="http://schemas.microsoft.com/office/drawing/2014/main" id="{E7BAB90A-3FC4-1945-9881-6ABB5B9B0334}"/>
              </a:ext>
            </a:extLst>
          </p:cNvPr>
          <p:cNvSpPr/>
          <p:nvPr/>
        </p:nvSpPr>
        <p:spPr>
          <a:xfrm>
            <a:off x="472079" y="575681"/>
            <a:ext cx="1603609" cy="291083"/>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05330F-1447-CE4E-8D02-E3F913CE19A3}"/>
              </a:ext>
            </a:extLst>
          </p:cNvPr>
          <p:cNvSpPr/>
          <p:nvPr/>
        </p:nvSpPr>
        <p:spPr>
          <a:xfrm>
            <a:off x="3303671" y="1413881"/>
            <a:ext cx="948289" cy="424063"/>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41CDBE-80F5-2845-8CAE-08415C16F482}"/>
              </a:ext>
            </a:extLst>
          </p:cNvPr>
          <p:cNvSpPr/>
          <p:nvPr/>
        </p:nvSpPr>
        <p:spPr>
          <a:xfrm>
            <a:off x="411837" y="3943721"/>
            <a:ext cx="5815227" cy="866023"/>
          </a:xfrm>
          <a:prstGeom prst="rect">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46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Step 3: Define the Driver in Squirrel</a:t>
            </a:r>
          </a:p>
        </p:txBody>
      </p:sp>
      <p:pic>
        <p:nvPicPr>
          <p:cNvPr id="3" name="Picture 2">
            <a:extLst>
              <a:ext uri="{FF2B5EF4-FFF2-40B4-BE49-F238E27FC236}">
                <a16:creationId xmlns:a16="http://schemas.microsoft.com/office/drawing/2014/main" id="{26798E12-8273-3841-99EF-D9C664D387EC}"/>
              </a:ext>
            </a:extLst>
          </p:cNvPr>
          <p:cNvPicPr>
            <a:picLocks noChangeAspect="1"/>
          </p:cNvPicPr>
          <p:nvPr/>
        </p:nvPicPr>
        <p:blipFill>
          <a:blip r:embed="rId3"/>
          <a:stretch>
            <a:fillRect/>
          </a:stretch>
        </p:blipFill>
        <p:spPr>
          <a:xfrm>
            <a:off x="1120588" y="521775"/>
            <a:ext cx="5816197" cy="4536634"/>
          </a:xfrm>
          <a:prstGeom prst="rect">
            <a:avLst/>
          </a:prstGeom>
        </p:spPr>
      </p:pic>
      <p:sp>
        <p:nvSpPr>
          <p:cNvPr id="4" name="Oval 3">
            <a:extLst>
              <a:ext uri="{FF2B5EF4-FFF2-40B4-BE49-F238E27FC236}">
                <a16:creationId xmlns:a16="http://schemas.microsoft.com/office/drawing/2014/main" id="{31547776-4502-7642-AE0A-592F714CAD39}"/>
              </a:ext>
            </a:extLst>
          </p:cNvPr>
          <p:cNvSpPr/>
          <p:nvPr/>
        </p:nvSpPr>
        <p:spPr>
          <a:xfrm>
            <a:off x="1074257" y="1219231"/>
            <a:ext cx="282859" cy="515516"/>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Oval 4">
            <a:extLst>
              <a:ext uri="{FF2B5EF4-FFF2-40B4-BE49-F238E27FC236}">
                <a16:creationId xmlns:a16="http://schemas.microsoft.com/office/drawing/2014/main" id="{3E744541-C496-6B4E-8714-0B1DF706E9D5}"/>
              </a:ext>
            </a:extLst>
          </p:cNvPr>
          <p:cNvSpPr/>
          <p:nvPr/>
        </p:nvSpPr>
        <p:spPr>
          <a:xfrm>
            <a:off x="1312981" y="666206"/>
            <a:ext cx="282859"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a:extLst>
              <a:ext uri="{FF2B5EF4-FFF2-40B4-BE49-F238E27FC236}">
                <a16:creationId xmlns:a16="http://schemas.microsoft.com/office/drawing/2014/main" id="{08CBA570-955A-164B-A177-156B0A5F3F9B}"/>
              </a:ext>
            </a:extLst>
          </p:cNvPr>
          <p:cNvSpPr/>
          <p:nvPr/>
        </p:nvSpPr>
        <p:spPr>
          <a:xfrm>
            <a:off x="2750596" y="1343025"/>
            <a:ext cx="1665515"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Oval 6">
            <a:extLst>
              <a:ext uri="{FF2B5EF4-FFF2-40B4-BE49-F238E27FC236}">
                <a16:creationId xmlns:a16="http://schemas.microsoft.com/office/drawing/2014/main" id="{B46D5B77-DACB-3447-B632-509B7AFF016C}"/>
              </a:ext>
            </a:extLst>
          </p:cNvPr>
          <p:cNvSpPr/>
          <p:nvPr/>
        </p:nvSpPr>
        <p:spPr>
          <a:xfrm>
            <a:off x="2527874" y="1589750"/>
            <a:ext cx="4278086" cy="310242"/>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Oval 7">
            <a:extLst>
              <a:ext uri="{FF2B5EF4-FFF2-40B4-BE49-F238E27FC236}">
                <a16:creationId xmlns:a16="http://schemas.microsoft.com/office/drawing/2014/main" id="{C097C0BC-D080-C84C-9A67-F84721AE521E}"/>
              </a:ext>
            </a:extLst>
          </p:cNvPr>
          <p:cNvSpPr/>
          <p:nvPr/>
        </p:nvSpPr>
        <p:spPr>
          <a:xfrm>
            <a:off x="4731251" y="2183290"/>
            <a:ext cx="987880"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Oval 8">
            <a:extLst>
              <a:ext uri="{FF2B5EF4-FFF2-40B4-BE49-F238E27FC236}">
                <a16:creationId xmlns:a16="http://schemas.microsoft.com/office/drawing/2014/main" id="{45C5E026-819A-5D43-949A-0617B447AF8A}"/>
              </a:ext>
            </a:extLst>
          </p:cNvPr>
          <p:cNvSpPr/>
          <p:nvPr/>
        </p:nvSpPr>
        <p:spPr>
          <a:xfrm>
            <a:off x="5781504" y="3557176"/>
            <a:ext cx="987880"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Oval 9">
            <a:extLst>
              <a:ext uri="{FF2B5EF4-FFF2-40B4-BE49-F238E27FC236}">
                <a16:creationId xmlns:a16="http://schemas.microsoft.com/office/drawing/2014/main" id="{476A4825-6960-634C-80AE-D13BCB9581B5}"/>
              </a:ext>
            </a:extLst>
          </p:cNvPr>
          <p:cNvSpPr/>
          <p:nvPr/>
        </p:nvSpPr>
        <p:spPr>
          <a:xfrm>
            <a:off x="2643807" y="2390338"/>
            <a:ext cx="3020786" cy="322490"/>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Oval 10">
            <a:extLst>
              <a:ext uri="{FF2B5EF4-FFF2-40B4-BE49-F238E27FC236}">
                <a16:creationId xmlns:a16="http://schemas.microsoft.com/office/drawing/2014/main" id="{EB03FF7A-B6AA-9A4D-BB3B-5C8C1E7EEA24}"/>
              </a:ext>
            </a:extLst>
          </p:cNvPr>
          <p:cNvSpPr/>
          <p:nvPr/>
        </p:nvSpPr>
        <p:spPr>
          <a:xfrm>
            <a:off x="5786776" y="2439553"/>
            <a:ext cx="987880"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Oval 11">
            <a:extLst>
              <a:ext uri="{FF2B5EF4-FFF2-40B4-BE49-F238E27FC236}">
                <a16:creationId xmlns:a16="http://schemas.microsoft.com/office/drawing/2014/main" id="{88443A6D-3147-8D47-B2FF-2D4DE7DF5BAF}"/>
              </a:ext>
            </a:extLst>
          </p:cNvPr>
          <p:cNvSpPr/>
          <p:nvPr/>
        </p:nvSpPr>
        <p:spPr>
          <a:xfrm>
            <a:off x="2555142" y="4231961"/>
            <a:ext cx="2656938"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Oval 12">
            <a:extLst>
              <a:ext uri="{FF2B5EF4-FFF2-40B4-BE49-F238E27FC236}">
                <a16:creationId xmlns:a16="http://schemas.microsoft.com/office/drawing/2014/main" id="{9E377508-FB18-C348-B113-A6680901DE84}"/>
              </a:ext>
            </a:extLst>
          </p:cNvPr>
          <p:cNvSpPr/>
          <p:nvPr/>
        </p:nvSpPr>
        <p:spPr>
          <a:xfrm>
            <a:off x="4192082" y="4703895"/>
            <a:ext cx="522515"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414633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A68E2-8950-49CC-AAAC-2F9149F8FAEF}"/>
              </a:ext>
            </a:extLst>
          </p:cNvPr>
          <p:cNvPicPr>
            <a:picLocks noChangeAspect="1"/>
          </p:cNvPicPr>
          <p:nvPr/>
        </p:nvPicPr>
        <p:blipFill>
          <a:blip r:embed="rId3"/>
          <a:stretch>
            <a:fillRect/>
          </a:stretch>
        </p:blipFill>
        <p:spPr>
          <a:xfrm>
            <a:off x="350109" y="593759"/>
            <a:ext cx="3835638" cy="3157621"/>
          </a:xfrm>
          <a:prstGeom prst="rect">
            <a:avLst/>
          </a:prstGeom>
        </p:spPr>
      </p:pic>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Step 4: Define the Alias in Squirrel</a:t>
            </a:r>
          </a:p>
        </p:txBody>
      </p:sp>
      <p:pic>
        <p:nvPicPr>
          <p:cNvPr id="5" name="Picture 4"/>
          <p:cNvPicPr>
            <a:picLocks noChangeAspect="1"/>
          </p:cNvPicPr>
          <p:nvPr/>
        </p:nvPicPr>
        <p:blipFill>
          <a:blip r:embed="rId4"/>
          <a:stretch>
            <a:fillRect/>
          </a:stretch>
        </p:blipFill>
        <p:spPr>
          <a:xfrm>
            <a:off x="6918470" y="3780065"/>
            <a:ext cx="1964531" cy="928688"/>
          </a:xfrm>
          <a:prstGeom prst="rect">
            <a:avLst/>
          </a:prstGeom>
          <a:effectLst>
            <a:outerShdw blurRad="50800" dist="38100" dir="13500000" algn="br" rotWithShape="0">
              <a:prstClr val="black">
                <a:alpha val="40000"/>
              </a:prstClr>
            </a:outerShdw>
          </a:effectLst>
        </p:spPr>
      </p:pic>
      <p:pic>
        <p:nvPicPr>
          <p:cNvPr id="6" name="Picture 5">
            <a:extLst>
              <a:ext uri="{FF2B5EF4-FFF2-40B4-BE49-F238E27FC236}">
                <a16:creationId xmlns:a16="http://schemas.microsoft.com/office/drawing/2014/main" id="{C56B0652-7B33-E841-B5C0-B889136C197E}"/>
              </a:ext>
            </a:extLst>
          </p:cNvPr>
          <p:cNvPicPr>
            <a:picLocks noChangeAspect="1"/>
          </p:cNvPicPr>
          <p:nvPr/>
        </p:nvPicPr>
        <p:blipFill>
          <a:blip r:embed="rId5"/>
          <a:stretch>
            <a:fillRect/>
          </a:stretch>
        </p:blipFill>
        <p:spPr>
          <a:xfrm>
            <a:off x="4297082" y="1996888"/>
            <a:ext cx="2235200" cy="2171700"/>
          </a:xfrm>
          <a:prstGeom prst="rect">
            <a:avLst/>
          </a:prstGeom>
        </p:spPr>
      </p:pic>
      <p:sp>
        <p:nvSpPr>
          <p:cNvPr id="15" name="Oval 14">
            <a:extLst>
              <a:ext uri="{FF2B5EF4-FFF2-40B4-BE49-F238E27FC236}">
                <a16:creationId xmlns:a16="http://schemas.microsoft.com/office/drawing/2014/main" id="{77F18E1C-902E-486D-996C-38F32E115215}"/>
              </a:ext>
            </a:extLst>
          </p:cNvPr>
          <p:cNvSpPr/>
          <p:nvPr/>
        </p:nvSpPr>
        <p:spPr>
          <a:xfrm>
            <a:off x="339362" y="617220"/>
            <a:ext cx="195777" cy="515516"/>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Oval 15">
            <a:extLst>
              <a:ext uri="{FF2B5EF4-FFF2-40B4-BE49-F238E27FC236}">
                <a16:creationId xmlns:a16="http://schemas.microsoft.com/office/drawing/2014/main" id="{D3DD70CB-CA4B-4454-B171-25C49BCAA8CC}"/>
              </a:ext>
            </a:extLst>
          </p:cNvPr>
          <p:cNvSpPr/>
          <p:nvPr/>
        </p:nvSpPr>
        <p:spPr>
          <a:xfrm>
            <a:off x="771097" y="708198"/>
            <a:ext cx="282859"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Oval 16">
            <a:extLst>
              <a:ext uri="{FF2B5EF4-FFF2-40B4-BE49-F238E27FC236}">
                <a16:creationId xmlns:a16="http://schemas.microsoft.com/office/drawing/2014/main" id="{359F752A-9CBB-47D1-BD37-5886601D5969}"/>
              </a:ext>
            </a:extLst>
          </p:cNvPr>
          <p:cNvSpPr/>
          <p:nvPr/>
        </p:nvSpPr>
        <p:spPr>
          <a:xfrm>
            <a:off x="1243289" y="1275829"/>
            <a:ext cx="1200151" cy="253093"/>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Oval 17">
            <a:extLst>
              <a:ext uri="{FF2B5EF4-FFF2-40B4-BE49-F238E27FC236}">
                <a16:creationId xmlns:a16="http://schemas.microsoft.com/office/drawing/2014/main" id="{B1D5051F-66D5-4325-A70F-CE7C886FE917}"/>
              </a:ext>
            </a:extLst>
          </p:cNvPr>
          <p:cNvSpPr/>
          <p:nvPr/>
        </p:nvSpPr>
        <p:spPr>
          <a:xfrm>
            <a:off x="1272105" y="1531259"/>
            <a:ext cx="1387928" cy="244932"/>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Oval 18">
            <a:extLst>
              <a:ext uri="{FF2B5EF4-FFF2-40B4-BE49-F238E27FC236}">
                <a16:creationId xmlns:a16="http://schemas.microsoft.com/office/drawing/2014/main" id="{45B802D9-E940-4022-8DD6-7959086CA347}"/>
              </a:ext>
            </a:extLst>
          </p:cNvPr>
          <p:cNvSpPr/>
          <p:nvPr/>
        </p:nvSpPr>
        <p:spPr>
          <a:xfrm>
            <a:off x="1165969" y="1776191"/>
            <a:ext cx="3202831" cy="244932"/>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Oval 19">
            <a:extLst>
              <a:ext uri="{FF2B5EF4-FFF2-40B4-BE49-F238E27FC236}">
                <a16:creationId xmlns:a16="http://schemas.microsoft.com/office/drawing/2014/main" id="{D1EECB92-72F0-438B-BF8E-9FD0B499872C}"/>
              </a:ext>
            </a:extLst>
          </p:cNvPr>
          <p:cNvSpPr/>
          <p:nvPr/>
        </p:nvSpPr>
        <p:spPr>
          <a:xfrm>
            <a:off x="1329253" y="2051340"/>
            <a:ext cx="522515" cy="400042"/>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Oval 20">
            <a:extLst>
              <a:ext uri="{FF2B5EF4-FFF2-40B4-BE49-F238E27FC236}">
                <a16:creationId xmlns:a16="http://schemas.microsoft.com/office/drawing/2014/main" id="{B844A82C-3B3A-4F1A-AE1F-1E8CAB60E932}"/>
              </a:ext>
            </a:extLst>
          </p:cNvPr>
          <p:cNvSpPr/>
          <p:nvPr/>
        </p:nvSpPr>
        <p:spPr>
          <a:xfrm>
            <a:off x="2632329" y="3390317"/>
            <a:ext cx="522515" cy="203366"/>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Oval 21">
            <a:extLst>
              <a:ext uri="{FF2B5EF4-FFF2-40B4-BE49-F238E27FC236}">
                <a16:creationId xmlns:a16="http://schemas.microsoft.com/office/drawing/2014/main" id="{1DD42BA7-1227-451F-9865-BB5F0B1233D3}"/>
              </a:ext>
            </a:extLst>
          </p:cNvPr>
          <p:cNvSpPr/>
          <p:nvPr/>
        </p:nvSpPr>
        <p:spPr>
          <a:xfrm>
            <a:off x="1535216" y="3398220"/>
            <a:ext cx="522515" cy="203366"/>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78306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Step 5: Connect to Databricks and consume data</a:t>
            </a:r>
          </a:p>
        </p:txBody>
      </p:sp>
      <p:pic>
        <p:nvPicPr>
          <p:cNvPr id="2" name="Picture 1">
            <a:extLst>
              <a:ext uri="{FF2B5EF4-FFF2-40B4-BE49-F238E27FC236}">
                <a16:creationId xmlns:a16="http://schemas.microsoft.com/office/drawing/2014/main" id="{0F205A74-08A4-624A-8B38-1B5AAC914198}"/>
              </a:ext>
            </a:extLst>
          </p:cNvPr>
          <p:cNvPicPr>
            <a:picLocks noChangeAspect="1"/>
          </p:cNvPicPr>
          <p:nvPr/>
        </p:nvPicPr>
        <p:blipFill>
          <a:blip r:embed="rId3"/>
          <a:stretch>
            <a:fillRect/>
          </a:stretch>
        </p:blipFill>
        <p:spPr>
          <a:xfrm>
            <a:off x="162486" y="615950"/>
            <a:ext cx="4533900" cy="1955800"/>
          </a:xfrm>
          <a:prstGeom prst="rect">
            <a:avLst/>
          </a:prstGeom>
        </p:spPr>
      </p:pic>
      <p:pic>
        <p:nvPicPr>
          <p:cNvPr id="4" name="Picture 3">
            <a:extLst>
              <a:ext uri="{FF2B5EF4-FFF2-40B4-BE49-F238E27FC236}">
                <a16:creationId xmlns:a16="http://schemas.microsoft.com/office/drawing/2014/main" id="{AF1BFA9C-1E9A-B146-AAAB-1D8450CC1F1F}"/>
              </a:ext>
            </a:extLst>
          </p:cNvPr>
          <p:cNvPicPr>
            <a:picLocks noChangeAspect="1"/>
          </p:cNvPicPr>
          <p:nvPr/>
        </p:nvPicPr>
        <p:blipFill>
          <a:blip r:embed="rId4"/>
          <a:stretch>
            <a:fillRect/>
          </a:stretch>
        </p:blipFill>
        <p:spPr>
          <a:xfrm>
            <a:off x="2640106" y="1879600"/>
            <a:ext cx="2895600" cy="1384300"/>
          </a:xfrm>
          <a:prstGeom prst="rect">
            <a:avLst/>
          </a:prstGeom>
        </p:spPr>
      </p:pic>
      <p:grpSp>
        <p:nvGrpSpPr>
          <p:cNvPr id="3" name="Group 2">
            <a:extLst>
              <a:ext uri="{FF2B5EF4-FFF2-40B4-BE49-F238E27FC236}">
                <a16:creationId xmlns:a16="http://schemas.microsoft.com/office/drawing/2014/main" id="{9EE25DB1-AB1E-4354-BAF0-0B4446CF12D3}"/>
              </a:ext>
            </a:extLst>
          </p:cNvPr>
          <p:cNvGrpSpPr/>
          <p:nvPr/>
        </p:nvGrpSpPr>
        <p:grpSpPr>
          <a:xfrm>
            <a:off x="3304454" y="2959100"/>
            <a:ext cx="5612814" cy="1752600"/>
            <a:chOff x="3304454" y="2959100"/>
            <a:chExt cx="5612814" cy="1752600"/>
          </a:xfrm>
        </p:grpSpPr>
        <p:pic>
          <p:nvPicPr>
            <p:cNvPr id="5" name="Picture 4">
              <a:extLst>
                <a:ext uri="{FF2B5EF4-FFF2-40B4-BE49-F238E27FC236}">
                  <a16:creationId xmlns:a16="http://schemas.microsoft.com/office/drawing/2014/main" id="{F97E7F5A-5AC4-CC4D-8EBD-B430C55BE361}"/>
                </a:ext>
              </a:extLst>
            </p:cNvPr>
            <p:cNvPicPr>
              <a:picLocks noChangeAspect="1"/>
            </p:cNvPicPr>
            <p:nvPr/>
          </p:nvPicPr>
          <p:blipFill>
            <a:blip r:embed="rId5"/>
            <a:stretch>
              <a:fillRect/>
            </a:stretch>
          </p:blipFill>
          <p:spPr>
            <a:xfrm>
              <a:off x="3418168" y="2959100"/>
              <a:ext cx="5499100" cy="1752600"/>
            </a:xfrm>
            <a:prstGeom prst="rect">
              <a:avLst/>
            </a:prstGeom>
          </p:spPr>
        </p:pic>
        <p:sp>
          <p:nvSpPr>
            <p:cNvPr id="6" name="Oval 5">
              <a:extLst>
                <a:ext uri="{FF2B5EF4-FFF2-40B4-BE49-F238E27FC236}">
                  <a16:creationId xmlns:a16="http://schemas.microsoft.com/office/drawing/2014/main" id="{F5888670-1DC9-4703-9D15-6098BB245AF4}"/>
                </a:ext>
              </a:extLst>
            </p:cNvPr>
            <p:cNvSpPr/>
            <p:nvPr/>
          </p:nvSpPr>
          <p:spPr>
            <a:xfrm>
              <a:off x="3304454" y="3157072"/>
              <a:ext cx="3104161" cy="242378"/>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7" name="Oval 6">
            <a:extLst>
              <a:ext uri="{FF2B5EF4-FFF2-40B4-BE49-F238E27FC236}">
                <a16:creationId xmlns:a16="http://schemas.microsoft.com/office/drawing/2014/main" id="{5D415774-89FA-4D06-AFB9-9310D79D65A6}"/>
              </a:ext>
            </a:extLst>
          </p:cNvPr>
          <p:cNvSpPr/>
          <p:nvPr/>
        </p:nvSpPr>
        <p:spPr>
          <a:xfrm>
            <a:off x="850277" y="1771861"/>
            <a:ext cx="1275508" cy="242378"/>
          </a:xfrm>
          <a:prstGeom prst="ellipse">
            <a:avLst/>
          </a:prstGeom>
          <a:noFill/>
          <a:ln w="635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402556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30832" y="-106875"/>
            <a:ext cx="8578690" cy="628650"/>
          </a:xfrm>
        </p:spPr>
        <p:txBody>
          <a:bodyPr/>
          <a:lstStyle/>
          <a:p>
            <a:pPr>
              <a:defRPr/>
            </a:pPr>
            <a:r>
              <a:rPr lang="en-US" sz="3000" b="1" dirty="0">
                <a:latin typeface="Calibri" panose="020F0502020204030204" pitchFamily="34" charset="0"/>
              </a:rPr>
              <a:t>Useful Links</a:t>
            </a:r>
          </a:p>
        </p:txBody>
      </p:sp>
      <p:sp>
        <p:nvSpPr>
          <p:cNvPr id="6" name="Rectangle 2">
            <a:extLst>
              <a:ext uri="{FF2B5EF4-FFF2-40B4-BE49-F238E27FC236}">
                <a16:creationId xmlns:a16="http://schemas.microsoft.com/office/drawing/2014/main" id="{F03F3A78-E877-B148-8299-085C1D2E93C9}"/>
              </a:ext>
            </a:extLst>
          </p:cNvPr>
          <p:cNvSpPr txBox="1">
            <a:spLocks noChangeArrowheads="1"/>
          </p:cNvSpPr>
          <p:nvPr/>
        </p:nvSpPr>
        <p:spPr>
          <a:xfrm>
            <a:off x="282655" y="959924"/>
            <a:ext cx="8578690" cy="32265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4000" b="0" i="0" u="none" strike="noStrike" cap="none">
                <a:solidFill>
                  <a:schemeClr val="lt1"/>
                </a:solidFill>
                <a:latin typeface="Source Sans Pro"/>
                <a:ea typeface="Source Sans Pro"/>
                <a:cs typeface="Source Sans Pro"/>
                <a:sym typeface="Source Sans Pro"/>
              </a:defRPr>
            </a:lvl1pPr>
            <a:lvl2pPr marL="0" marR="0" lvl="1"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5pPr>
            <a:lvl6pPr marL="457200" marR="0" lvl="5"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6pPr>
            <a:lvl7pPr marL="914400" marR="0" lvl="6"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7pPr>
            <a:lvl8pPr marL="1371600" marR="0" lvl="7"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8pPr>
            <a:lvl9pPr marL="1828800" marR="0" lvl="8" indent="0" algn="l"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Arial"/>
                <a:ea typeface="Arial"/>
                <a:cs typeface="Arial"/>
                <a:sym typeface="Arial"/>
              </a:defRPr>
            </a:lvl9pPr>
          </a:lstStyle>
          <a:p>
            <a:pPr>
              <a:defRPr/>
            </a:pPr>
            <a:r>
              <a:rPr lang="en-US" sz="2400" b="1" dirty="0">
                <a:latin typeface="Calibri" panose="020F0502020204030204" pitchFamily="34" charset="0"/>
              </a:rPr>
              <a:t>General Instructions for JDBC/ODBC:</a:t>
            </a:r>
          </a:p>
          <a:p>
            <a:pPr>
              <a:defRPr/>
            </a:pPr>
            <a:r>
              <a:rPr lang="en-US" sz="2400" dirty="0">
                <a:hlinkClick r:id="rId3"/>
              </a:rPr>
              <a:t>https://docs.databricks.com/integrations/bi/jdbc-odbc-bi.html</a:t>
            </a:r>
            <a:endParaRPr lang="en-US" sz="2400" dirty="0"/>
          </a:p>
          <a:p>
            <a:pPr>
              <a:defRPr/>
            </a:pPr>
            <a:endParaRPr lang="en-US" sz="2400" b="1" dirty="0">
              <a:latin typeface="Calibri" panose="020F0502020204030204" pitchFamily="34" charset="0"/>
            </a:endParaRPr>
          </a:p>
          <a:p>
            <a:pPr>
              <a:defRPr/>
            </a:pPr>
            <a:r>
              <a:rPr lang="en-US" sz="2400" b="1" dirty="0">
                <a:latin typeface="Calibri" panose="020F0502020204030204" pitchFamily="34" charset="0"/>
              </a:rPr>
              <a:t>Specific Instructions for popular BI tools:</a:t>
            </a:r>
          </a:p>
          <a:p>
            <a:pPr>
              <a:defRPr/>
            </a:pPr>
            <a:r>
              <a:rPr lang="en-US" sz="2400" dirty="0">
                <a:hlinkClick r:id="rId4"/>
              </a:rPr>
              <a:t>https://docs.databricks.com/integrations/bi/index.html</a:t>
            </a:r>
            <a:endParaRPr lang="en-US" sz="2400" b="1" dirty="0">
              <a:latin typeface="Calibri" panose="020F0502020204030204" pitchFamily="34" charset="0"/>
            </a:endParaRPr>
          </a:p>
        </p:txBody>
      </p:sp>
    </p:spTree>
    <p:extLst>
      <p:ext uri="{BB962C8B-B14F-4D97-AF65-F5344CB8AC3E}">
        <p14:creationId xmlns:p14="http://schemas.microsoft.com/office/powerpoint/2010/main" val="15391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B_Slide_Template_Light_16x9_150516">
  <a:themeElements>
    <a:clrScheme name="Databricks Palette">
      <a:dk1>
        <a:srgbClr val="000000"/>
      </a:dk1>
      <a:lt1>
        <a:srgbClr val="FFFFFF"/>
      </a:lt1>
      <a:dk2>
        <a:srgbClr val="1EA3B5"/>
      </a:dk2>
      <a:lt2>
        <a:srgbClr val="EC541B"/>
      </a:lt2>
      <a:accent1>
        <a:srgbClr val="1AA756"/>
      </a:accent1>
      <a:accent2>
        <a:srgbClr val="E2151C"/>
      </a:accent2>
      <a:accent3>
        <a:srgbClr val="D6DE23"/>
      </a:accent3>
      <a:accent4>
        <a:srgbClr val="9D3671"/>
      </a:accent4>
      <a:accent5>
        <a:srgbClr val="0E6F83"/>
      </a:accent5>
      <a:accent6>
        <a:srgbClr val="FEFB00"/>
      </a:accent6>
      <a:hlink>
        <a:srgbClr val="1EA2B4"/>
      </a:hlink>
      <a:folHlink>
        <a:srgbClr val="7552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737</Words>
  <Application>Microsoft Office PowerPoint</Application>
  <PresentationFormat>On-screen Show (16:9)</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Source Sans Pro</vt:lpstr>
      <vt:lpstr>Merriweather Sans</vt:lpstr>
      <vt:lpstr>Calibri</vt:lpstr>
      <vt:lpstr>DB_Slide_Template_Light_16x9_150516</vt:lpstr>
      <vt:lpstr>JDBC Connector</vt:lpstr>
      <vt:lpstr>Why is it valuable?</vt:lpstr>
      <vt:lpstr>Prerequisite: Install Squirrel</vt:lpstr>
      <vt:lpstr>Step 1: Obtain the Databricks JDBC Driver</vt:lpstr>
      <vt:lpstr>Step 2: Obtain the JDBC Connection String</vt:lpstr>
      <vt:lpstr>Step 3: Define the Driver in Squirrel</vt:lpstr>
      <vt:lpstr>Step 4: Define the Alias in Squirrel</vt:lpstr>
      <vt:lpstr>Step 5: Connect to Databricks and consume data</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Differentiators</dc:title>
  <cp:lastModifiedBy>Bill Kellett</cp:lastModifiedBy>
  <cp:revision>152</cp:revision>
  <dcterms:modified xsi:type="dcterms:W3CDTF">2020-03-03T16:13:55Z</dcterms:modified>
</cp:coreProperties>
</file>